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Masters/slideMaster1.xml" ContentType="application/vnd.openxmlformats-officedocument.presentationml.slideMaster+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338" r:id="rId8"/>
    <p:sldId id="295" r:id="rId9"/>
    <p:sldId id="296" r:id="rId10"/>
    <p:sldId id="297" r:id="rId11"/>
    <p:sldId id="298" r:id="rId12"/>
    <p:sldId id="299" r:id="rId13"/>
    <p:sldId id="300" r:id="rId14"/>
    <p:sldId id="320" r:id="rId15"/>
    <p:sldId id="321" r:id="rId16"/>
    <p:sldId id="322" r:id="rId17"/>
    <p:sldId id="323" r:id="rId18"/>
    <p:sldId id="269" r:id="rId19"/>
    <p:sldId id="270" r:id="rId20"/>
    <p:sldId id="339" r:id="rId21"/>
    <p:sldId id="271" r:id="rId22"/>
    <p:sldId id="272" r:id="rId23"/>
    <p:sldId id="273" r:id="rId24"/>
    <p:sldId id="282" r:id="rId25"/>
    <p:sldId id="283" r:id="rId26"/>
    <p:sldId id="284" r:id="rId27"/>
    <p:sldId id="303" r:id="rId28"/>
    <p:sldId id="330" r:id="rId29"/>
    <p:sldId id="306" r:id="rId30"/>
    <p:sldId id="331" r:id="rId31"/>
    <p:sldId id="309" r:id="rId32"/>
    <p:sldId id="332" r:id="rId33"/>
    <p:sldId id="310" r:id="rId34"/>
    <p:sldId id="312" r:id="rId35"/>
    <p:sldId id="313" r:id="rId36"/>
    <p:sldId id="333" r:id="rId37"/>
    <p:sldId id="328" r:id="rId38"/>
    <p:sldId id="274" r:id="rId39"/>
    <p:sldId id="275" r:id="rId40"/>
    <p:sldId id="276" r:id="rId41"/>
    <p:sldId id="314" r:id="rId42"/>
    <p:sldId id="334" r:id="rId43"/>
    <p:sldId id="277" r:id="rId44"/>
    <p:sldId id="278" r:id="rId45"/>
    <p:sldId id="316" r:id="rId46"/>
    <p:sldId id="317" r:id="rId47"/>
    <p:sldId id="279" r:id="rId48"/>
    <p:sldId id="280" r:id="rId49"/>
    <p:sldId id="266" r:id="rId50"/>
    <p:sldId id="318" r:id="rId51"/>
    <p:sldId id="267" r:id="rId52"/>
    <p:sldId id="319" r:id="rId53"/>
    <p:sldId id="335" r:id="rId54"/>
    <p:sldId id="336" r:id="rId55"/>
    <p:sldId id="337"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customXml" Target="../customXml/item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110EE1F-F3E9-47A6-8FDF-19BD10C909F0}" type="datetimeFigureOut">
              <a:rPr lang="en-GB" smtClean="0"/>
              <a:t>11/10/2021</a:t>
            </a:fld>
            <a:endParaRPr lang="en-GB"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C749C56B-0A8A-453B-AB12-3B0FF7B5820F}" type="slidenum">
              <a:rPr lang="en-GB" smtClean="0"/>
              <a:t>‹#›</a:t>
            </a:fld>
            <a:endParaRPr lang="en-GB"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3376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73371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110EE1F-F3E9-47A6-8FDF-19BD10C909F0}" type="datetimeFigureOut">
              <a:rPr lang="en-GB" smtClean="0"/>
              <a:t>11/10/2021</a:t>
            </a:fld>
            <a:endParaRPr lang="en-GB"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C749C56B-0A8A-453B-AB12-3B0FF7B5820F}" type="slidenum">
              <a:rPr lang="en-GB" smtClean="0"/>
              <a:t>‹#›</a:t>
            </a:fld>
            <a:endParaRPr lang="en-GB"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801465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67560007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18765316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06625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3805533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110EE1F-F3E9-47A6-8FDF-19BD10C909F0}" type="datetimeFigureOut">
              <a:rPr lang="en-GB" smtClean="0"/>
              <a:t>11/10/2021</a:t>
            </a:fld>
            <a:endParaRPr lang="en-GB" dirty="0"/>
          </a:p>
        </p:txBody>
      </p:sp>
      <p:sp>
        <p:nvSpPr>
          <p:cNvPr id="6" name="Footer Placeholder 5"/>
          <p:cNvSpPr>
            <a:spLocks noGrp="1"/>
          </p:cNvSpPr>
          <p:nvPr>
            <p:ph type="ftr" sz="quarter" idx="11"/>
          </p:nvPr>
        </p:nvSpPr>
        <p:spPr>
          <a:xfrm>
            <a:off x="2103620" y="6375679"/>
            <a:ext cx="3482179" cy="345796"/>
          </a:xfrm>
        </p:spPr>
        <p:txBody>
          <a:bodyPr/>
          <a:lstStyle/>
          <a:p>
            <a:endParaRPr lang="en-GB" dirty="0"/>
          </a:p>
        </p:txBody>
      </p:sp>
      <p:sp>
        <p:nvSpPr>
          <p:cNvPr id="7" name="Slide Number Placeholder 6"/>
          <p:cNvSpPr>
            <a:spLocks noGrp="1"/>
          </p:cNvSpPr>
          <p:nvPr>
            <p:ph type="sldNum" sz="quarter" idx="12"/>
          </p:nvPr>
        </p:nvSpPr>
        <p:spPr>
          <a:xfrm>
            <a:off x="5691014" y="6375679"/>
            <a:ext cx="1232456" cy="345796"/>
          </a:xfrm>
        </p:spPr>
        <p:txBody>
          <a:bodyPr/>
          <a:lstStyle/>
          <a:p>
            <a:fld id="{C749C56B-0A8A-453B-AB12-3B0FF7B5820F}" type="slidenum">
              <a:rPr lang="en-GB" smtClean="0"/>
              <a:t>‹#›</a:t>
            </a:fld>
            <a:endParaRPr lang="en-GB"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7255272"/>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110EE1F-F3E9-47A6-8FDF-19BD10C909F0}" type="datetimeFigureOut">
              <a:rPr lang="en-GB" smtClean="0"/>
              <a:t>11/10/2021</a:t>
            </a:fld>
            <a:endParaRPr lang="en-GB" dirty="0"/>
          </a:p>
        </p:txBody>
      </p:sp>
      <p:sp>
        <p:nvSpPr>
          <p:cNvPr id="6" name="Footer Placeholder 5"/>
          <p:cNvSpPr>
            <a:spLocks noGrp="1"/>
          </p:cNvSpPr>
          <p:nvPr>
            <p:ph type="ftr" sz="quarter" idx="11"/>
          </p:nvPr>
        </p:nvSpPr>
        <p:spPr>
          <a:xfrm>
            <a:off x="2103621" y="6375679"/>
            <a:ext cx="3482178" cy="345796"/>
          </a:xfrm>
        </p:spPr>
        <p:txBody>
          <a:bodyPr/>
          <a:lstStyle/>
          <a:p>
            <a:endParaRPr lang="en-GB" dirty="0"/>
          </a:p>
        </p:txBody>
      </p:sp>
      <p:sp>
        <p:nvSpPr>
          <p:cNvPr id="7" name="Slide Number Placeholder 6"/>
          <p:cNvSpPr>
            <a:spLocks noGrp="1"/>
          </p:cNvSpPr>
          <p:nvPr>
            <p:ph type="sldNum" sz="quarter" idx="12"/>
          </p:nvPr>
        </p:nvSpPr>
        <p:spPr>
          <a:xfrm>
            <a:off x="5687568" y="6375679"/>
            <a:ext cx="1234440" cy="345796"/>
          </a:xfrm>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1017553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63139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11/10/2021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568475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fld id="{51102F26-C102-4C8D-A1CE-4FB7829C4CFF}" type="slidenum">
              <a:rPr lang="en-GB" altLang="en-US"/>
              <a:pPr/>
              <a:t>‹#›</a:t>
            </a:fld>
            <a:endParaRPr lang="en-GB" altLang="en-US" dirty="0"/>
          </a:p>
        </p:txBody>
      </p:sp>
    </p:spTree>
    <p:extLst>
      <p:ext uri="{BB962C8B-B14F-4D97-AF65-F5344CB8AC3E}">
        <p14:creationId xmlns:p14="http://schemas.microsoft.com/office/powerpoint/2010/main" val="385059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110EE1F-F3E9-47A6-8FDF-19BD10C909F0}" type="datetimeFigureOut">
              <a:rPr lang="en-GB" smtClean="0"/>
              <a:t>11/10/2021</a:t>
            </a:fld>
            <a:endParaRPr lang="en-GB"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C749C56B-0A8A-453B-AB12-3B0FF7B5820F}" type="slidenum">
              <a:rPr lang="en-GB" smtClean="0"/>
              <a:t>‹#›</a:t>
            </a:fld>
            <a:endParaRPr lang="en-GB"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4689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J.Bloggs@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6h-KfQ2g8y0" TargetMode="External"/><Relationship Id="rId2" Type="http://schemas.openxmlformats.org/officeDocument/2006/relationships/hyperlink" Target="https://www.youtube.com/watch?v=TRPeekm_iV8"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Session 2 – Digital Literacy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95225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p:txBody>
          <a:bodyPr>
            <a:normAutofit fontScale="92500" lnSpcReduction="20000"/>
          </a:bodyPr>
          <a:lstStyle/>
          <a:p>
            <a:r>
              <a:rPr lang="en-GB" dirty="0"/>
              <a:t>To provide an introduction to Digital Literacy. </a:t>
            </a:r>
          </a:p>
          <a:p>
            <a:endParaRPr lang="en-GB" dirty="0"/>
          </a:p>
          <a:p>
            <a:r>
              <a:rPr lang="en-GB" dirty="0"/>
              <a:t>To explain the University E-Mail system, including discussing the regulations of communicating via email. </a:t>
            </a:r>
          </a:p>
          <a:p>
            <a:endParaRPr lang="en-GB" dirty="0"/>
          </a:p>
          <a:p>
            <a:r>
              <a:rPr lang="en-GB" dirty="0"/>
              <a:t>To discuss Social Media Usage and University Regulations. </a:t>
            </a:r>
          </a:p>
          <a:p>
            <a:endParaRPr lang="en-GB" dirty="0"/>
          </a:p>
          <a:p>
            <a:r>
              <a:rPr lang="en-GB" dirty="0"/>
              <a:t>To introduce Turnitin and its importance as part of the degree journey. </a:t>
            </a:r>
          </a:p>
          <a:p>
            <a:endParaRPr lang="en-GB" dirty="0"/>
          </a:p>
          <a:p>
            <a:r>
              <a:rPr lang="en-GB" dirty="0"/>
              <a:t>To outline methods of Formatting APA Style in Microsoft Word 2013.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56061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You’ve probably heard of 'the 3Rs' and the idea of literacy.</a:t>
            </a:r>
          </a:p>
          <a:p>
            <a:pPr lvl="1"/>
            <a:r>
              <a:rPr lang="en-GB" dirty="0"/>
              <a:t>Reading, Writing and Arithmetic</a:t>
            </a:r>
          </a:p>
          <a:p>
            <a:endParaRPr lang="en-GB" dirty="0"/>
          </a:p>
          <a:p>
            <a:endParaRPr lang="en-GB" dirty="0"/>
          </a:p>
          <a:p>
            <a:r>
              <a:rPr lang="en-GB" dirty="0"/>
              <a:t>Perhaps it is time we considered a new idea of literacy. </a:t>
            </a:r>
          </a:p>
          <a:p>
            <a:pPr lvl="1"/>
            <a:r>
              <a:rPr lang="en-GB" dirty="0"/>
              <a:t>Digital Literacy. </a:t>
            </a:r>
          </a:p>
        </p:txBody>
      </p:sp>
    </p:spTree>
    <p:extLst>
      <p:ext uri="{BB962C8B-B14F-4D97-AF65-F5344CB8AC3E}">
        <p14:creationId xmlns:p14="http://schemas.microsoft.com/office/powerpoint/2010/main" val="3070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993951" y="0"/>
            <a:ext cx="10859381" cy="6861547"/>
          </a:xfrm>
          <a:prstGeom prst="rect">
            <a:avLst/>
          </a:prstGeom>
        </p:spPr>
      </p:pic>
    </p:spTree>
    <p:extLst>
      <p:ext uri="{BB962C8B-B14F-4D97-AF65-F5344CB8AC3E}">
        <p14:creationId xmlns:p14="http://schemas.microsoft.com/office/powerpoint/2010/main" val="2075583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University E-mail</a:t>
            </a:r>
          </a:p>
        </p:txBody>
      </p:sp>
      <p:sp>
        <p:nvSpPr>
          <p:cNvPr id="3" name="Content Placeholder 2"/>
          <p:cNvSpPr>
            <a:spLocks noGrp="1"/>
          </p:cNvSpPr>
          <p:nvPr>
            <p:ph idx="1"/>
          </p:nvPr>
        </p:nvSpPr>
        <p:spPr>
          <a:xfrm>
            <a:off x="1251678" y="1473200"/>
            <a:ext cx="10178322" cy="5096933"/>
          </a:xfrm>
        </p:spPr>
        <p:txBody>
          <a:bodyPr>
            <a:normAutofit/>
          </a:bodyPr>
          <a:lstStyle/>
          <a:p>
            <a:r>
              <a:rPr lang="en-GB" dirty="0"/>
              <a:t>All staff, students, and associates are entitled to a University email account.</a:t>
            </a:r>
          </a:p>
          <a:p>
            <a:endParaRPr lang="en-GB" dirty="0"/>
          </a:p>
          <a:p>
            <a:r>
              <a:rPr lang="en-GB" dirty="0"/>
              <a:t>Staff and Student email is via Microsoft Office 365</a:t>
            </a:r>
          </a:p>
          <a:p>
            <a:r>
              <a:rPr lang="en-GB" dirty="0"/>
              <a:t>To avoid missing important messages, you should check your University email account frequently.</a:t>
            </a:r>
          </a:p>
          <a:p>
            <a:endParaRPr lang="en-GB" dirty="0"/>
          </a:p>
          <a:p>
            <a:r>
              <a:rPr lang="en-GB" dirty="0"/>
              <a:t>The University provides all users with an email address in the form of:</a:t>
            </a:r>
          </a:p>
          <a:p>
            <a:r>
              <a:rPr lang="en-GB" dirty="0"/>
              <a:t>studentnumber@student.uwtsd.ac.uk for students (e.g. 12345678@student.uwtsd.ac.uk)</a:t>
            </a:r>
          </a:p>
          <a:p>
            <a:r>
              <a:rPr lang="en-GB" dirty="0"/>
              <a:t>username@uwtsd.ac.uk for staff including Associates (e.g. </a:t>
            </a:r>
            <a:r>
              <a:rPr lang="en-GB" dirty="0">
                <a:hlinkClick r:id="rId2"/>
              </a:rPr>
              <a:t>J.Bloggs@uwtsd.ac.uk</a:t>
            </a:r>
            <a:r>
              <a:rPr lang="en-GB" dirty="0"/>
              <a:t>)</a:t>
            </a:r>
          </a:p>
          <a:p>
            <a:endParaRPr lang="en-GB" dirty="0"/>
          </a:p>
          <a:p>
            <a:r>
              <a:rPr lang="en-GB" dirty="0"/>
              <a:t>Staff and Students can access their email account using a web browser by visiting www.outlook.com/uwtsd.ac.uk and entering their email address and password.</a:t>
            </a:r>
          </a:p>
          <a:p>
            <a:endParaRPr lang="en-GB" dirty="0"/>
          </a:p>
          <a:p>
            <a:endParaRPr lang="en-GB" dirty="0"/>
          </a:p>
        </p:txBody>
      </p:sp>
    </p:spTree>
    <p:extLst>
      <p:ext uri="{BB962C8B-B14F-4D97-AF65-F5344CB8AC3E}">
        <p14:creationId xmlns:p14="http://schemas.microsoft.com/office/powerpoint/2010/main" val="485650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University E-Mail Guides</a:t>
            </a:r>
          </a:p>
        </p:txBody>
      </p:sp>
      <p:sp>
        <p:nvSpPr>
          <p:cNvPr id="3" name="Content Placeholder 2"/>
          <p:cNvSpPr>
            <a:spLocks noGrp="1"/>
          </p:cNvSpPr>
          <p:nvPr>
            <p:ph idx="1"/>
          </p:nvPr>
        </p:nvSpPr>
        <p:spPr/>
        <p:txBody>
          <a:bodyPr/>
          <a:lstStyle/>
          <a:p>
            <a:r>
              <a:rPr lang="en-GB" dirty="0"/>
              <a:t>Useful support can be found on </a:t>
            </a:r>
          </a:p>
          <a:p>
            <a:endParaRPr lang="en-GB" dirty="0"/>
          </a:p>
          <a:p>
            <a:r>
              <a:rPr lang="en-GB" dirty="0"/>
              <a:t>https://www.uwtsd.ac.uk/email/</a:t>
            </a:r>
          </a:p>
          <a:p>
            <a:endParaRPr lang="en-GB" dirty="0"/>
          </a:p>
        </p:txBody>
      </p:sp>
    </p:spTree>
    <p:extLst>
      <p:ext uri="{BB962C8B-B14F-4D97-AF65-F5344CB8AC3E}">
        <p14:creationId xmlns:p14="http://schemas.microsoft.com/office/powerpoint/2010/main" val="1187081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303534" cy="6935186"/>
          </a:xfrm>
          <a:prstGeom prst="rect">
            <a:avLst/>
          </a:prstGeom>
        </p:spPr>
      </p:pic>
      <p:sp>
        <p:nvSpPr>
          <p:cNvPr id="5" name="Oval 4"/>
          <p:cNvSpPr/>
          <p:nvPr/>
        </p:nvSpPr>
        <p:spPr>
          <a:xfrm>
            <a:off x="2963008" y="1019908"/>
            <a:ext cx="1468315" cy="773723"/>
          </a:xfrm>
          <a:prstGeom prst="ellipse">
            <a:avLst/>
          </a:prstGeom>
          <a:no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051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Communication Via Email</a:t>
            </a:r>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16879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The professional relationships between staff and students are very important to the School and are something the School prides itself on. </a:t>
            </a:r>
          </a:p>
          <a:p>
            <a:endParaRPr lang="en-GB" dirty="0"/>
          </a:p>
          <a:p>
            <a:r>
              <a:rPr lang="en-GB" dirty="0"/>
              <a:t>It is highly likely that the primary form of communication (out of lectures) between staff and students will be via email. </a:t>
            </a:r>
          </a:p>
          <a:p>
            <a:endParaRPr lang="en-GB" dirty="0"/>
          </a:p>
          <a:p>
            <a:r>
              <a:rPr lang="en-GB" dirty="0"/>
              <a:t>Appropriate e-mail communication is important to understanding. </a:t>
            </a:r>
          </a:p>
        </p:txBody>
      </p:sp>
    </p:spTree>
    <p:extLst>
      <p:ext uri="{BB962C8B-B14F-4D97-AF65-F5344CB8AC3E}">
        <p14:creationId xmlns:p14="http://schemas.microsoft.com/office/powerpoint/2010/main" val="1338836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Communication via Email </a:t>
            </a:r>
          </a:p>
        </p:txBody>
      </p:sp>
      <p:sp>
        <p:nvSpPr>
          <p:cNvPr id="3" name="Content Placeholder 2"/>
          <p:cNvSpPr>
            <a:spLocks noGrp="1"/>
          </p:cNvSpPr>
          <p:nvPr>
            <p:ph idx="1"/>
          </p:nvPr>
        </p:nvSpPr>
        <p:spPr/>
        <p:txBody>
          <a:bodyPr/>
          <a:lstStyle/>
          <a:p>
            <a:r>
              <a:rPr lang="en-GB" dirty="0"/>
              <a:t>As our programmes are preparing you for the world of work it is important that you demonstrate a professional approach in your dealings with staff and others. </a:t>
            </a:r>
          </a:p>
          <a:p>
            <a:pPr lvl="1"/>
            <a:r>
              <a:rPr lang="en-GB" dirty="0"/>
              <a:t>When contacting academic staff by email it is our expectation that you use correct grammar and proper punctuation. </a:t>
            </a:r>
          </a:p>
          <a:p>
            <a:endParaRPr lang="en-GB" dirty="0"/>
          </a:p>
          <a:p>
            <a:r>
              <a:rPr lang="en-GB" dirty="0"/>
              <a:t>Identify yourself when writing an email, do this by introducing yourself in the email or by signing off with your name</a:t>
            </a:r>
          </a:p>
        </p:txBody>
      </p:sp>
    </p:spTree>
    <p:extLst>
      <p:ext uri="{BB962C8B-B14F-4D97-AF65-F5344CB8AC3E}">
        <p14:creationId xmlns:p14="http://schemas.microsoft.com/office/powerpoint/2010/main" val="281139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Communication Via Email</a:t>
            </a:r>
          </a:p>
        </p:txBody>
      </p:sp>
      <p:sp>
        <p:nvSpPr>
          <p:cNvPr id="3" name="Content Placeholder 2"/>
          <p:cNvSpPr>
            <a:spLocks noGrp="1"/>
          </p:cNvSpPr>
          <p:nvPr>
            <p:ph idx="1"/>
          </p:nvPr>
        </p:nvSpPr>
        <p:spPr/>
        <p:txBody>
          <a:bodyPr/>
          <a:lstStyle/>
          <a:p>
            <a:r>
              <a:rPr lang="en-GB" dirty="0"/>
              <a:t>Please allow 48 hours response time before sending a follow-up email – University Policy. </a:t>
            </a:r>
          </a:p>
          <a:p>
            <a:endParaRPr lang="en-GB" dirty="0"/>
          </a:p>
          <a:p>
            <a:r>
              <a:rPr lang="en-GB" dirty="0"/>
              <a:t>This does not include weekends. </a:t>
            </a:r>
          </a:p>
          <a:p>
            <a:pPr lvl="1"/>
            <a:r>
              <a:rPr lang="en-GB" dirty="0"/>
              <a:t>So if you send something on Friday and we teach all day Monday – you may not get a reply until Tuesday.</a:t>
            </a:r>
          </a:p>
          <a:p>
            <a:endParaRPr lang="en-GB" dirty="0"/>
          </a:p>
          <a:p>
            <a:r>
              <a:rPr lang="en-GB" dirty="0"/>
              <a:t>Furthermore, under no circumstances do you email other members of staff asking the same question because you have not received an email response. </a:t>
            </a:r>
          </a:p>
        </p:txBody>
      </p:sp>
    </p:spTree>
    <p:extLst>
      <p:ext uri="{BB962C8B-B14F-4D97-AF65-F5344CB8AC3E}">
        <p14:creationId xmlns:p14="http://schemas.microsoft.com/office/powerpoint/2010/main" val="3021457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Via Email</a:t>
            </a:r>
          </a:p>
        </p:txBody>
      </p:sp>
      <p:sp>
        <p:nvSpPr>
          <p:cNvPr id="3" name="Content Placeholder 2"/>
          <p:cNvSpPr>
            <a:spLocks noGrp="1"/>
          </p:cNvSpPr>
          <p:nvPr>
            <p:ph idx="1"/>
          </p:nvPr>
        </p:nvSpPr>
        <p:spPr/>
        <p:txBody>
          <a:bodyPr>
            <a:normAutofit fontScale="92500" lnSpcReduction="20000"/>
          </a:bodyPr>
          <a:lstStyle/>
          <a:p>
            <a:r>
              <a:rPr lang="en-GB" dirty="0"/>
              <a:t>Please make sure you only use your University email address when communicating to Staff Members, in addition staff members will only contact you via your University email address so make sure you check this regularly (it is advisable to check it daily). </a:t>
            </a:r>
          </a:p>
          <a:p>
            <a:endParaRPr lang="en-GB" dirty="0"/>
          </a:p>
          <a:p>
            <a:r>
              <a:rPr lang="en-GB" dirty="0"/>
              <a:t>Please ensure that you email the correct member of staff for your enquiry.</a:t>
            </a:r>
          </a:p>
          <a:p>
            <a:pPr lvl="1"/>
            <a:r>
              <a:rPr lang="en-GB" dirty="0"/>
              <a:t> Any issues regarding the course itself, questions and issues about the course etc. – you must contact the programme director.</a:t>
            </a:r>
          </a:p>
          <a:p>
            <a:pPr lvl="1"/>
            <a:r>
              <a:rPr lang="en-GB" dirty="0"/>
              <a:t>If you have specific questions relating to a module (i.e., questions about assignments) you must contact the module tutor responsible.</a:t>
            </a:r>
          </a:p>
          <a:p>
            <a:pPr lvl="1"/>
            <a:r>
              <a:rPr lang="en-GB" dirty="0"/>
              <a:t>In the case of a joint taught module – contact the relevant lecturer for the answer. </a:t>
            </a:r>
          </a:p>
          <a:p>
            <a:pPr lvl="1"/>
            <a:r>
              <a:rPr lang="en-GB" dirty="0"/>
              <a:t>If you are experiencing personal distress you can contact your personal tutor, your programme director or student services. </a:t>
            </a:r>
          </a:p>
        </p:txBody>
      </p:sp>
    </p:spTree>
    <p:extLst>
      <p:ext uri="{BB962C8B-B14F-4D97-AF65-F5344CB8AC3E}">
        <p14:creationId xmlns:p14="http://schemas.microsoft.com/office/powerpoint/2010/main" val="1438475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Communication via Email</a:t>
            </a:r>
            <a:br>
              <a:rPr lang="en-GB" dirty="0"/>
            </a:br>
            <a:r>
              <a:rPr lang="en-GB" dirty="0"/>
              <a:t>Do’s and Don'ts</a:t>
            </a:r>
          </a:p>
        </p:txBody>
      </p:sp>
      <p:sp>
        <p:nvSpPr>
          <p:cNvPr id="7" name="Text Placeholder 6"/>
          <p:cNvSpPr>
            <a:spLocks noGrp="1"/>
          </p:cNvSpPr>
          <p:nvPr>
            <p:ph type="body" idx="1"/>
          </p:nvPr>
        </p:nvSpPr>
        <p:spPr/>
        <p:txBody>
          <a:bodyPr/>
          <a:lstStyle/>
          <a:p>
            <a:r>
              <a:rPr lang="en-GB" dirty="0"/>
              <a:t>Do’s</a:t>
            </a:r>
          </a:p>
        </p:txBody>
      </p:sp>
      <p:sp>
        <p:nvSpPr>
          <p:cNvPr id="8" name="Content Placeholder 7"/>
          <p:cNvSpPr>
            <a:spLocks noGrp="1"/>
          </p:cNvSpPr>
          <p:nvPr>
            <p:ph sz="half" idx="2"/>
          </p:nvPr>
        </p:nvSpPr>
        <p:spPr/>
        <p:txBody>
          <a:bodyPr>
            <a:normAutofit fontScale="85000" lnSpcReduction="20000"/>
          </a:bodyPr>
          <a:lstStyle/>
          <a:p>
            <a:r>
              <a:rPr lang="en-GB" dirty="0"/>
              <a:t>Check your University Email Regularly. </a:t>
            </a:r>
          </a:p>
          <a:p>
            <a:r>
              <a:rPr lang="en-GB" dirty="0"/>
              <a:t>Use your University Email Account to contact staff members. </a:t>
            </a:r>
          </a:p>
          <a:p>
            <a:r>
              <a:rPr lang="en-GB" dirty="0"/>
              <a:t>Contact the correct member of staff. </a:t>
            </a:r>
          </a:p>
          <a:p>
            <a:r>
              <a:rPr lang="en-GB" dirty="0"/>
              <a:t>Allow 48 hours for a response, before sending a follow up email. </a:t>
            </a:r>
          </a:p>
          <a:p>
            <a:r>
              <a:rPr lang="en-GB" dirty="0"/>
              <a:t>Use E-mails as the primary source of communication out of lectures.  </a:t>
            </a:r>
          </a:p>
          <a:p>
            <a:r>
              <a:rPr lang="en-GB" dirty="0"/>
              <a:t>Use correct grammar / punctuation. </a:t>
            </a:r>
          </a:p>
          <a:p>
            <a:r>
              <a:rPr lang="en-GB" dirty="0"/>
              <a:t>Identify yourself clearly within the email. </a:t>
            </a:r>
          </a:p>
        </p:txBody>
      </p:sp>
      <p:sp>
        <p:nvSpPr>
          <p:cNvPr id="9" name="Text Placeholder 8"/>
          <p:cNvSpPr>
            <a:spLocks noGrp="1"/>
          </p:cNvSpPr>
          <p:nvPr>
            <p:ph type="body" sz="quarter" idx="3"/>
          </p:nvPr>
        </p:nvSpPr>
        <p:spPr/>
        <p:txBody>
          <a:bodyPr/>
          <a:lstStyle/>
          <a:p>
            <a:r>
              <a:rPr lang="en-GB" dirty="0"/>
              <a:t>Don’ts</a:t>
            </a:r>
          </a:p>
        </p:txBody>
      </p:sp>
      <p:sp>
        <p:nvSpPr>
          <p:cNvPr id="10" name="Content Placeholder 9"/>
          <p:cNvSpPr>
            <a:spLocks noGrp="1"/>
          </p:cNvSpPr>
          <p:nvPr>
            <p:ph sz="quarter" idx="4"/>
          </p:nvPr>
        </p:nvSpPr>
        <p:spPr/>
        <p:txBody>
          <a:bodyPr/>
          <a:lstStyle/>
          <a:p>
            <a:r>
              <a:rPr lang="en-GB" dirty="0"/>
              <a:t>Contact other members of staff for the same line of enquiry (unless told to be the original member of staff).</a:t>
            </a:r>
          </a:p>
          <a:p>
            <a:r>
              <a:rPr lang="en-GB" dirty="0"/>
              <a:t> No Kisses</a:t>
            </a:r>
          </a:p>
          <a:p>
            <a:r>
              <a:rPr lang="en-GB" dirty="0"/>
              <a:t> No Emoji’s</a:t>
            </a:r>
          </a:p>
          <a:p>
            <a:r>
              <a:rPr lang="en-GB" dirty="0"/>
              <a:t> Avoid Text Speak. </a:t>
            </a:r>
          </a:p>
          <a:p>
            <a:endParaRPr lang="en-GB" dirty="0"/>
          </a:p>
        </p:txBody>
      </p:sp>
    </p:spTree>
    <p:extLst>
      <p:ext uri="{BB962C8B-B14F-4D97-AF65-F5344CB8AC3E}">
        <p14:creationId xmlns:p14="http://schemas.microsoft.com/office/powerpoint/2010/main" val="839022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a:t>
            </a:r>
          </a:p>
        </p:txBody>
      </p:sp>
      <p:pic>
        <p:nvPicPr>
          <p:cNvPr id="9" name="Picture 8"/>
          <p:cNvPicPr>
            <a:picLocks noChangeAspect="1"/>
          </p:cNvPicPr>
          <p:nvPr/>
        </p:nvPicPr>
        <p:blipFill>
          <a:blip r:embed="rId2"/>
          <a:stretch>
            <a:fillRect/>
          </a:stretch>
        </p:blipFill>
        <p:spPr>
          <a:xfrm>
            <a:off x="4713731" y="5121946"/>
            <a:ext cx="3048000" cy="1714500"/>
          </a:xfrm>
          <a:prstGeom prst="rect">
            <a:avLst/>
          </a:prstGeom>
        </p:spPr>
      </p:pic>
      <p:sp>
        <p:nvSpPr>
          <p:cNvPr id="4" name="Subtitle 3"/>
          <p:cNvSpPr>
            <a:spLocks noGrp="1"/>
          </p:cNvSpPr>
          <p:nvPr>
            <p:ph type="subTitle"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917575" y="4194175"/>
            <a:ext cx="2381250" cy="2381250"/>
          </a:xfrm>
          <a:prstGeom prst="rect">
            <a:avLst/>
          </a:prstGeom>
        </p:spPr>
      </p:pic>
      <p:pic>
        <p:nvPicPr>
          <p:cNvPr id="6" name="Picture 5"/>
          <p:cNvPicPr>
            <a:picLocks noChangeAspect="1"/>
          </p:cNvPicPr>
          <p:nvPr/>
        </p:nvPicPr>
        <p:blipFill>
          <a:blip r:embed="rId4"/>
          <a:stretch>
            <a:fillRect/>
          </a:stretch>
        </p:blipFill>
        <p:spPr>
          <a:xfrm>
            <a:off x="9302750" y="16339"/>
            <a:ext cx="2571750" cy="2571750"/>
          </a:xfrm>
          <a:prstGeom prst="rect">
            <a:avLst/>
          </a:prstGeom>
        </p:spPr>
      </p:pic>
      <p:pic>
        <p:nvPicPr>
          <p:cNvPr id="7" name="Picture 6"/>
          <p:cNvPicPr>
            <a:picLocks noChangeAspect="1"/>
          </p:cNvPicPr>
          <p:nvPr/>
        </p:nvPicPr>
        <p:blipFill>
          <a:blip r:embed="rId5"/>
          <a:stretch>
            <a:fillRect/>
          </a:stretch>
        </p:blipFill>
        <p:spPr>
          <a:xfrm>
            <a:off x="600964" y="111589"/>
            <a:ext cx="2381250" cy="2381250"/>
          </a:xfrm>
          <a:prstGeom prst="rect">
            <a:avLst/>
          </a:prstGeom>
        </p:spPr>
      </p:pic>
      <p:pic>
        <p:nvPicPr>
          <p:cNvPr id="8" name="Picture 7"/>
          <p:cNvPicPr>
            <a:picLocks noChangeAspect="1"/>
          </p:cNvPicPr>
          <p:nvPr/>
        </p:nvPicPr>
        <p:blipFill>
          <a:blip r:embed="rId6"/>
          <a:stretch>
            <a:fillRect/>
          </a:stretch>
        </p:blipFill>
        <p:spPr>
          <a:xfrm>
            <a:off x="9302750" y="4010025"/>
            <a:ext cx="2470150" cy="2470150"/>
          </a:xfrm>
          <a:prstGeom prst="rect">
            <a:avLst/>
          </a:prstGeom>
        </p:spPr>
      </p:pic>
      <p:pic>
        <p:nvPicPr>
          <p:cNvPr id="10" name="Picture 9"/>
          <p:cNvPicPr>
            <a:picLocks noChangeAspect="1"/>
          </p:cNvPicPr>
          <p:nvPr/>
        </p:nvPicPr>
        <p:blipFill>
          <a:blip r:embed="rId7"/>
          <a:stretch>
            <a:fillRect/>
          </a:stretch>
        </p:blipFill>
        <p:spPr>
          <a:xfrm>
            <a:off x="3599473" y="16339"/>
            <a:ext cx="4703170" cy="2351585"/>
          </a:xfrm>
          <a:prstGeom prst="rect">
            <a:avLst/>
          </a:prstGeom>
        </p:spPr>
      </p:pic>
    </p:spTree>
    <p:extLst>
      <p:ext uri="{BB962C8B-B14F-4D97-AF65-F5344CB8AC3E}">
        <p14:creationId xmlns:p14="http://schemas.microsoft.com/office/powerpoint/2010/main" val="1052435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a:t>
            </a:r>
          </a:p>
        </p:txBody>
      </p:sp>
      <p:sp>
        <p:nvSpPr>
          <p:cNvPr id="3" name="Content Placeholder 2"/>
          <p:cNvSpPr>
            <a:spLocks noGrp="1"/>
          </p:cNvSpPr>
          <p:nvPr>
            <p:ph idx="1"/>
          </p:nvPr>
        </p:nvSpPr>
        <p:spPr/>
        <p:txBody>
          <a:bodyPr/>
          <a:lstStyle/>
          <a:p>
            <a:r>
              <a:rPr lang="en-GB" dirty="0"/>
              <a:t>The social networking sites which are widely available have the potential to enable students to support and encourage each other. </a:t>
            </a:r>
          </a:p>
          <a:p>
            <a:endParaRPr lang="en-GB" dirty="0"/>
          </a:p>
          <a:p>
            <a:r>
              <a:rPr lang="en-GB" dirty="0"/>
              <a:t>However there are occasions when the use of social networks can be problematic.</a:t>
            </a:r>
          </a:p>
          <a:p>
            <a:endParaRPr lang="en-GB" dirty="0"/>
          </a:p>
          <a:p>
            <a:r>
              <a:rPr lang="en-GB" dirty="0"/>
              <a:t>For example if a student using the networks for whatever reason misunderstands assessment submission dates then this can cause a ripple of concern among the group if a questions is raised. </a:t>
            </a:r>
          </a:p>
        </p:txBody>
      </p:sp>
    </p:spTree>
    <p:extLst>
      <p:ext uri="{BB962C8B-B14F-4D97-AF65-F5344CB8AC3E}">
        <p14:creationId xmlns:p14="http://schemas.microsoft.com/office/powerpoint/2010/main" val="44261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a:t>
            </a:r>
          </a:p>
        </p:txBody>
      </p:sp>
      <p:sp>
        <p:nvSpPr>
          <p:cNvPr id="3" name="Content Placeholder 2"/>
          <p:cNvSpPr>
            <a:spLocks noGrp="1"/>
          </p:cNvSpPr>
          <p:nvPr>
            <p:ph idx="1"/>
          </p:nvPr>
        </p:nvSpPr>
        <p:spPr/>
        <p:txBody>
          <a:bodyPr/>
          <a:lstStyle/>
          <a:p>
            <a:r>
              <a:rPr lang="en-GB" dirty="0"/>
              <a:t>Please remember to always ask your lecturer or refer to Moodle if you are have a question regarding the course, do not use social media as a reference point regarding the course. </a:t>
            </a:r>
          </a:p>
          <a:p>
            <a:endParaRPr lang="en-GB" dirty="0"/>
          </a:p>
          <a:p>
            <a:r>
              <a:rPr lang="en-GB" dirty="0"/>
              <a:t>Also remember that you are all ambassadors of UWTSD and there have been cases in HE when poor conduct using social media has led to serious academic repercussions. </a:t>
            </a:r>
          </a:p>
          <a:p>
            <a:endParaRPr lang="en-GB" dirty="0"/>
          </a:p>
          <a:p>
            <a:r>
              <a:rPr lang="en-GB" dirty="0"/>
              <a:t>Use Social Media responsibly. </a:t>
            </a:r>
          </a:p>
        </p:txBody>
      </p:sp>
    </p:spTree>
    <p:extLst>
      <p:ext uri="{BB962C8B-B14F-4D97-AF65-F5344CB8AC3E}">
        <p14:creationId xmlns:p14="http://schemas.microsoft.com/office/powerpoint/2010/main" val="153090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8" name="Content Placeholder 7"/>
          <p:cNvSpPr>
            <a:spLocks noGrp="1"/>
          </p:cNvSpPr>
          <p:nvPr>
            <p:ph idx="1"/>
          </p:nvPr>
        </p:nvSpPr>
        <p:spPr/>
        <p:txBody>
          <a:bodyPr/>
          <a:lstStyle/>
          <a:p>
            <a:r>
              <a:rPr lang="en-GB" dirty="0"/>
              <a:t>Remember you are in a competitive environment during your studies, how you present yourself in communication may make all the difference to you during your studies and when ultimately entering the world of work.</a:t>
            </a:r>
          </a:p>
        </p:txBody>
      </p:sp>
    </p:spTree>
    <p:extLst>
      <p:ext uri="{BB962C8B-B14F-4D97-AF65-F5344CB8AC3E}">
        <p14:creationId xmlns:p14="http://schemas.microsoft.com/office/powerpoint/2010/main" val="3370204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A guide To Turnitin</a:t>
            </a:r>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272207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14400" y="404813"/>
            <a:ext cx="10972800" cy="1143000"/>
          </a:xfrm>
        </p:spPr>
        <p:txBody>
          <a:bodyPr/>
          <a:lstStyle/>
          <a:p>
            <a:pPr algn="l"/>
            <a:r>
              <a:rPr lang="en-GB" altLang="en-US" dirty="0"/>
              <a:t>What is turnitin UK</a:t>
            </a:r>
          </a:p>
        </p:txBody>
      </p:sp>
      <p:sp>
        <p:nvSpPr>
          <p:cNvPr id="33795" name="Rectangle 3"/>
          <p:cNvSpPr>
            <a:spLocks noGrp="1" noChangeArrowheads="1"/>
          </p:cNvSpPr>
          <p:nvPr>
            <p:ph type="body" sz="half" idx="1"/>
          </p:nvPr>
        </p:nvSpPr>
        <p:spPr>
          <a:xfrm>
            <a:off x="1981200" y="1600201"/>
            <a:ext cx="8147050" cy="4525963"/>
          </a:xfrm>
        </p:spPr>
        <p:txBody>
          <a:bodyPr/>
          <a:lstStyle/>
          <a:p>
            <a:pPr>
              <a:lnSpc>
                <a:spcPct val="90000"/>
              </a:lnSpc>
            </a:pPr>
            <a:r>
              <a:rPr lang="en-GB" altLang="en-US" sz="2800" dirty="0"/>
              <a:t>It’s software that may be used by lecturers across the world to check the originality of your work, to grade your work and to provide feedback.</a:t>
            </a:r>
          </a:p>
          <a:p>
            <a:pPr>
              <a:lnSpc>
                <a:spcPct val="90000"/>
              </a:lnSpc>
            </a:pPr>
            <a:endParaRPr lang="en-GB" altLang="en-US" sz="2800" dirty="0"/>
          </a:p>
          <a:p>
            <a:pPr>
              <a:lnSpc>
                <a:spcPct val="90000"/>
              </a:lnSpc>
            </a:pPr>
            <a:r>
              <a:rPr lang="en-GB" altLang="en-US" sz="2800" dirty="0"/>
              <a:t>Available on Moodle Under Assignments Submission Links.</a:t>
            </a:r>
          </a:p>
          <a:p>
            <a:pPr>
              <a:lnSpc>
                <a:spcPct val="90000"/>
              </a:lnSpc>
            </a:pPr>
            <a:endParaRPr lang="en-GB" altLang="en-US" sz="2800" dirty="0"/>
          </a:p>
          <a:p>
            <a:pPr>
              <a:lnSpc>
                <a:spcPct val="90000"/>
              </a:lnSpc>
            </a:pPr>
            <a:r>
              <a:rPr lang="en-GB" altLang="en-US" sz="2800" dirty="0"/>
              <a:t>All essay based assignments will be submitted via turnitin.</a:t>
            </a:r>
          </a:p>
          <a:p>
            <a:pPr lvl="1">
              <a:lnSpc>
                <a:spcPct val="90000"/>
              </a:lnSpc>
            </a:pPr>
            <a:r>
              <a:rPr lang="en-GB" altLang="en-US" sz="2400" dirty="0"/>
              <a:t>Lecturer may place other assessments through turnitin.  </a:t>
            </a:r>
          </a:p>
        </p:txBody>
      </p:sp>
      <p:pic>
        <p:nvPicPr>
          <p:cNvPr id="33796" name="Picture 9"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610726" y="404813"/>
            <a:ext cx="1439863" cy="8064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3732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1" y="-17078"/>
            <a:ext cx="12192000" cy="6875078"/>
          </a:xfrm>
          <a:prstGeom prst="rect">
            <a:avLst/>
          </a:prstGeom>
        </p:spPr>
      </p:pic>
    </p:spTree>
    <p:extLst>
      <p:ext uri="{BB962C8B-B14F-4D97-AF65-F5344CB8AC3E}">
        <p14:creationId xmlns:p14="http://schemas.microsoft.com/office/powerpoint/2010/main" val="18508596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82133" y="438150"/>
            <a:ext cx="10972800" cy="1143000"/>
          </a:xfrm>
        </p:spPr>
        <p:txBody>
          <a:bodyPr/>
          <a:lstStyle/>
          <a:p>
            <a:r>
              <a:rPr lang="en-GB" altLang="en-US" dirty="0"/>
              <a:t>Features of Turnitin UK</a:t>
            </a:r>
          </a:p>
        </p:txBody>
      </p:sp>
      <p:sp>
        <p:nvSpPr>
          <p:cNvPr id="67587" name="Rectangle 3"/>
          <p:cNvSpPr>
            <a:spLocks noGrp="1" noChangeArrowheads="1"/>
          </p:cNvSpPr>
          <p:nvPr>
            <p:ph type="body" sz="half" idx="1"/>
          </p:nvPr>
        </p:nvSpPr>
        <p:spPr>
          <a:xfrm>
            <a:off x="1981200" y="1600201"/>
            <a:ext cx="8362950" cy="4525963"/>
          </a:xfrm>
        </p:spPr>
        <p:txBody>
          <a:bodyPr/>
          <a:lstStyle/>
          <a:p>
            <a:pPr>
              <a:lnSpc>
                <a:spcPct val="80000"/>
              </a:lnSpc>
              <a:defRPr/>
            </a:pPr>
            <a:r>
              <a:rPr lang="en-GB" altLang="en-US" sz="2400" b="1" dirty="0"/>
              <a:t>The Feedback Studio</a:t>
            </a:r>
          </a:p>
          <a:p>
            <a:pPr>
              <a:lnSpc>
                <a:spcPct val="80000"/>
              </a:lnSpc>
              <a:defRPr/>
            </a:pPr>
            <a:endParaRPr lang="en-GB" altLang="en-US" sz="2400" b="1" dirty="0"/>
          </a:p>
          <a:p>
            <a:pPr>
              <a:lnSpc>
                <a:spcPct val="80000"/>
              </a:lnSpc>
              <a:defRPr/>
            </a:pPr>
            <a:endParaRPr lang="en-GB" altLang="en-US" sz="2400" b="1" dirty="0"/>
          </a:p>
          <a:p>
            <a:pPr>
              <a:lnSpc>
                <a:spcPct val="80000"/>
              </a:lnSpc>
              <a:defRPr/>
            </a:pPr>
            <a:r>
              <a:rPr lang="en-GB" altLang="en-US" sz="2400" b="1" dirty="0"/>
              <a:t>ORIGINALITYCHECK</a:t>
            </a:r>
            <a:br>
              <a:rPr lang="en-GB" altLang="en-US" sz="2400" dirty="0"/>
            </a:br>
            <a:r>
              <a:rPr lang="en-GB" altLang="en-US" sz="2400" dirty="0"/>
              <a:t>Ensures original work by checking submitted papers against 14 billion web pages, 150 million student papers and leading library databases and publications.</a:t>
            </a:r>
          </a:p>
          <a:p>
            <a:pPr>
              <a:lnSpc>
                <a:spcPct val="80000"/>
              </a:lnSpc>
              <a:defRPr/>
            </a:pPr>
            <a:r>
              <a:rPr lang="en-GB" altLang="en-US" sz="2400"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GRADEMARK</a:t>
            </a:r>
            <a:b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br>
            <a: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Saves time and improves feedback through online grading where standard and customized marks appear directly on the student's paper</a:t>
            </a:r>
            <a:r>
              <a:rPr lang="en-GB" altLang="en-US" sz="2400" dirty="0">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a:t>
            </a:r>
            <a:r>
              <a:rPr lang="en-GB" altLang="en-US" sz="2400" dirty="0"/>
              <a:t> </a:t>
            </a:r>
          </a:p>
        </p:txBody>
      </p:sp>
      <p:pic>
        <p:nvPicPr>
          <p:cNvPr id="34820" name="Picture 5"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391650" y="509058"/>
            <a:ext cx="952500" cy="533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15636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p:cNvSpPr>
          <p:nvPr>
            <p:ph type="title"/>
          </p:nvPr>
        </p:nvSpPr>
        <p:spPr/>
        <p:txBody>
          <a:bodyPr/>
          <a:lstStyle/>
          <a:p>
            <a:r>
              <a:rPr lang="en-GB" altLang="en-US" dirty="0"/>
              <a:t>Submitting your assignment via turnitin</a:t>
            </a:r>
            <a:endParaRPr lang="en-US" altLang="en-US" dirty="0"/>
          </a:p>
        </p:txBody>
      </p:sp>
      <p:sp>
        <p:nvSpPr>
          <p:cNvPr id="35843" name="Content Placeholder 5"/>
          <p:cNvSpPr>
            <a:spLocks noGrp="1"/>
          </p:cNvSpPr>
          <p:nvPr>
            <p:ph idx="1"/>
          </p:nvPr>
        </p:nvSpPr>
        <p:spPr/>
        <p:txBody>
          <a:bodyPr/>
          <a:lstStyle/>
          <a:p>
            <a:r>
              <a:rPr lang="en-GB" altLang="en-US" dirty="0"/>
              <a:t>All assessments with the exception of timed essays, group discussions and seminar presentations will be electronically submitted via turnitin. </a:t>
            </a:r>
          </a:p>
          <a:p>
            <a:endParaRPr lang="en-GB" altLang="en-US" dirty="0"/>
          </a:p>
          <a:p>
            <a:r>
              <a:rPr lang="en-GB" altLang="en-US" dirty="0"/>
              <a:t>Including 1000 word contribution for essays. </a:t>
            </a:r>
          </a:p>
          <a:p>
            <a:endParaRPr lang="en-GB" altLang="en-US" dirty="0"/>
          </a:p>
          <a:p>
            <a:r>
              <a:rPr lang="en-GB" altLang="en-US" dirty="0"/>
              <a:t>3 key aspects to remember when it comes to submitting online via turnitin </a:t>
            </a:r>
          </a:p>
          <a:p>
            <a:endParaRPr lang="en-GB" altLang="en-US" dirty="0"/>
          </a:p>
          <a:p>
            <a:endParaRPr lang="en-US" altLang="en-US" dirty="0"/>
          </a:p>
        </p:txBody>
      </p:sp>
    </p:spTree>
    <p:extLst>
      <p:ext uri="{BB962C8B-B14F-4D97-AF65-F5344CB8AC3E}">
        <p14:creationId xmlns:p14="http://schemas.microsoft.com/office/powerpoint/2010/main" val="362803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dirty="0"/>
              <a:t>3 Key Aspects</a:t>
            </a:r>
            <a:endParaRPr lang="en-US" altLang="en-US" dirty="0"/>
          </a:p>
        </p:txBody>
      </p:sp>
      <p:sp>
        <p:nvSpPr>
          <p:cNvPr id="36867" name="Content Placeholder 2"/>
          <p:cNvSpPr>
            <a:spLocks noGrp="1"/>
          </p:cNvSpPr>
          <p:nvPr>
            <p:ph idx="1"/>
          </p:nvPr>
        </p:nvSpPr>
        <p:spPr/>
        <p:txBody>
          <a:bodyPr>
            <a:normAutofit fontScale="92500"/>
          </a:bodyPr>
          <a:lstStyle/>
          <a:p>
            <a:r>
              <a:rPr lang="en-GB" altLang="en-US" dirty="0"/>
              <a:t>Start Date</a:t>
            </a:r>
          </a:p>
          <a:p>
            <a:pPr lvl="1"/>
            <a:r>
              <a:rPr lang="en-GB" altLang="en-US" sz="2000" dirty="0"/>
              <a:t>Date turnitin was opened by the tutor – you can start sending drafts into turnitin. </a:t>
            </a:r>
          </a:p>
          <a:p>
            <a:pPr lvl="1"/>
            <a:r>
              <a:rPr lang="en-GB" altLang="en-US" sz="2000" dirty="0"/>
              <a:t>You can only submit 1 draft copy and 1 final copy (in separate portals – so no overwriting). </a:t>
            </a:r>
          </a:p>
          <a:p>
            <a:r>
              <a:rPr lang="en-GB" altLang="en-US" dirty="0"/>
              <a:t>Due Date</a:t>
            </a:r>
          </a:p>
          <a:p>
            <a:pPr lvl="1"/>
            <a:r>
              <a:rPr lang="en-GB" altLang="en-US" sz="2000" dirty="0"/>
              <a:t>Deadline for assignments – turnitin is set for 12:00 (midday) of the day of deadline for essays. </a:t>
            </a:r>
          </a:p>
          <a:p>
            <a:pPr lvl="1"/>
            <a:r>
              <a:rPr lang="en-GB" altLang="en-US" sz="2000" dirty="0"/>
              <a:t>1000 word contributions may be different (at tutors discretion). </a:t>
            </a:r>
          </a:p>
          <a:p>
            <a:r>
              <a:rPr lang="en-GB" altLang="en-US" dirty="0"/>
              <a:t>Post Date</a:t>
            </a:r>
          </a:p>
          <a:p>
            <a:pPr lvl="1"/>
            <a:r>
              <a:rPr lang="en-GB" altLang="en-US" sz="1600" dirty="0"/>
              <a:t>Date you will be able to view your mark and feedback. </a:t>
            </a:r>
          </a:p>
          <a:p>
            <a:pPr lvl="1"/>
            <a:r>
              <a:rPr lang="en-GB" altLang="en-US" sz="1600" dirty="0"/>
              <a:t>20 clear term-time working days (University Regulations). </a:t>
            </a:r>
            <a:endParaRPr lang="en-US" altLang="en-US" sz="1600" dirty="0"/>
          </a:p>
        </p:txBody>
      </p:sp>
    </p:spTree>
    <p:extLst>
      <p:ext uri="{BB962C8B-B14F-4D97-AF65-F5344CB8AC3E}">
        <p14:creationId xmlns:p14="http://schemas.microsoft.com/office/powerpoint/2010/main" val="79142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10533922" cy="6289348"/>
          </a:xfrm>
        </p:spPr>
      </p:pic>
    </p:spTree>
    <p:extLst>
      <p:ext uri="{BB962C8B-B14F-4D97-AF65-F5344CB8AC3E}">
        <p14:creationId xmlns:p14="http://schemas.microsoft.com/office/powerpoint/2010/main" val="1588060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FEEDBACK STUDIO</a:t>
            </a:r>
          </a:p>
        </p:txBody>
      </p:sp>
      <p:sp>
        <p:nvSpPr>
          <p:cNvPr id="3" name="Content Placeholder 2"/>
          <p:cNvSpPr>
            <a:spLocks noGrp="1"/>
          </p:cNvSpPr>
          <p:nvPr>
            <p:ph idx="1"/>
          </p:nvPr>
        </p:nvSpPr>
        <p:spPr/>
        <p:txBody>
          <a:bodyPr>
            <a:normAutofit lnSpcReduction="10000"/>
          </a:bodyPr>
          <a:lstStyle/>
          <a:p>
            <a:r>
              <a:rPr lang="en-GB" dirty="0"/>
              <a:t>In line with the University’s regulations,  the </a:t>
            </a:r>
            <a:r>
              <a:rPr lang="en-GB" b="1" dirty="0"/>
              <a:t>normal </a:t>
            </a:r>
            <a:r>
              <a:rPr lang="en-GB" dirty="0"/>
              <a:t>expectation is that all assignments or other forms of assessment are submitted electronically, normally through the University’s Moodle platform (via Turnitin).</a:t>
            </a:r>
          </a:p>
          <a:p>
            <a:endParaRPr lang="en-GB" dirty="0"/>
          </a:p>
          <a:p>
            <a:r>
              <a:rPr lang="en-GB" dirty="0"/>
              <a:t>There maybe some cases where it is not expected for work to be submitted electronically via turnitin (e.g. Examinations). </a:t>
            </a:r>
          </a:p>
          <a:p>
            <a:endParaRPr lang="en-GB" dirty="0"/>
          </a:p>
          <a:p>
            <a:r>
              <a:rPr lang="en-GB" dirty="0"/>
              <a:t>Consequently, you will receive your feedback and grade electronically via the FEEDBACK STUDIO function of turnitin. </a:t>
            </a:r>
          </a:p>
          <a:p>
            <a:pPr lvl="1"/>
            <a:r>
              <a:rPr lang="en-GB" dirty="0"/>
              <a:t>The lecturer will not print hard copies of the feedback. </a:t>
            </a:r>
          </a:p>
        </p:txBody>
      </p:sp>
    </p:spTree>
    <p:extLst>
      <p:ext uri="{BB962C8B-B14F-4D97-AF65-F5344CB8AC3E}">
        <p14:creationId xmlns:p14="http://schemas.microsoft.com/office/powerpoint/2010/main" val="688590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FEEDBACK STUDIO </a:t>
            </a:r>
          </a:p>
        </p:txBody>
      </p:sp>
      <p:sp>
        <p:nvSpPr>
          <p:cNvPr id="3" name="Content Placeholder 2"/>
          <p:cNvSpPr>
            <a:spLocks noGrp="1"/>
          </p:cNvSpPr>
          <p:nvPr>
            <p:ph idx="1"/>
          </p:nvPr>
        </p:nvSpPr>
        <p:spPr/>
        <p:txBody>
          <a:bodyPr/>
          <a:lstStyle/>
          <a:p>
            <a:r>
              <a:rPr lang="en-GB" dirty="0"/>
              <a:t>To view your marked work, your grade and your feedback you will need to go into “Grade mark” view of your assignment. </a:t>
            </a:r>
          </a:p>
          <a:p>
            <a:endParaRPr lang="en-GB" dirty="0"/>
          </a:p>
          <a:p>
            <a:r>
              <a:rPr lang="en-GB" dirty="0"/>
              <a:t>Click on your originally report score (as indicated in the next slide). </a:t>
            </a:r>
          </a:p>
          <a:p>
            <a:endParaRPr lang="en-GB" dirty="0"/>
          </a:p>
          <a:p>
            <a:r>
              <a:rPr lang="en-GB" dirty="0"/>
              <a:t>Then as you see the essay in full, click on the </a:t>
            </a:r>
            <a:r>
              <a:rPr lang="en-GB" dirty="0" err="1"/>
              <a:t>GradeMark</a:t>
            </a:r>
            <a:r>
              <a:rPr lang="en-GB" dirty="0"/>
              <a:t> option in the document view. </a:t>
            </a:r>
          </a:p>
        </p:txBody>
      </p:sp>
    </p:spTree>
    <p:extLst>
      <p:ext uri="{BB962C8B-B14F-4D97-AF65-F5344CB8AC3E}">
        <p14:creationId xmlns:p14="http://schemas.microsoft.com/office/powerpoint/2010/main" val="2301769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93880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3387131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FEEDBACK STUDIO</a:t>
            </a:r>
          </a:p>
        </p:txBody>
      </p:sp>
      <p:sp>
        <p:nvSpPr>
          <p:cNvPr id="3" name="Content Placeholder 2"/>
          <p:cNvSpPr>
            <a:spLocks noGrp="1"/>
          </p:cNvSpPr>
          <p:nvPr>
            <p:ph idx="1"/>
          </p:nvPr>
        </p:nvSpPr>
        <p:spPr/>
        <p:txBody>
          <a:bodyPr/>
          <a:lstStyle/>
          <a:p>
            <a:r>
              <a:rPr lang="en-GB" dirty="0"/>
              <a:t>The feedback studio consists of:</a:t>
            </a:r>
          </a:p>
          <a:p>
            <a:r>
              <a:rPr lang="en-GB" dirty="0"/>
              <a:t> </a:t>
            </a:r>
          </a:p>
          <a:p>
            <a:r>
              <a:rPr lang="en-GB" b="1" dirty="0"/>
              <a:t>document viewer frame </a:t>
            </a:r>
            <a:r>
              <a:rPr lang="en-GB" dirty="0"/>
              <a:t>- shows the Grade, the title and author of the paper. The similarity index will be displayed if the instructor has allowed students to view the Originality Report for the assignment</a:t>
            </a:r>
          </a:p>
          <a:p>
            <a:r>
              <a:rPr lang="en-GB" b="1" dirty="0"/>
              <a:t>paper text </a:t>
            </a:r>
            <a:r>
              <a:rPr lang="en-GB" dirty="0"/>
              <a:t>- the full content of the submitted paper, including images, as well as any marks made by the instructor</a:t>
            </a:r>
          </a:p>
          <a:p>
            <a:r>
              <a:rPr lang="en-GB" b="1" dirty="0"/>
              <a:t>the </a:t>
            </a:r>
            <a:r>
              <a:rPr lang="en-GB" b="1" dirty="0" err="1"/>
              <a:t>GradeMark</a:t>
            </a:r>
            <a:r>
              <a:rPr lang="en-GB" b="1" dirty="0"/>
              <a:t> sidebar </a:t>
            </a:r>
            <a:r>
              <a:rPr lang="en-GB" dirty="0"/>
              <a:t>- displays the comment/mark list, general comments, and rubric scorecard information for the paper being viewed</a:t>
            </a:r>
          </a:p>
          <a:p>
            <a:endParaRPr lang="en-GB" dirty="0"/>
          </a:p>
        </p:txBody>
      </p:sp>
    </p:spTree>
    <p:extLst>
      <p:ext uri="{BB962C8B-B14F-4D97-AF65-F5344CB8AC3E}">
        <p14:creationId xmlns:p14="http://schemas.microsoft.com/office/powerpoint/2010/main" val="773097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640398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FEEDBACK STUDIO</a:t>
            </a:r>
          </a:p>
        </p:txBody>
      </p:sp>
      <p:sp>
        <p:nvSpPr>
          <p:cNvPr id="3" name="Content Placeholder 2"/>
          <p:cNvSpPr>
            <a:spLocks noGrp="1"/>
          </p:cNvSpPr>
          <p:nvPr>
            <p:ph idx="1"/>
          </p:nvPr>
        </p:nvSpPr>
        <p:spPr/>
        <p:txBody>
          <a:bodyPr/>
          <a:lstStyle/>
          <a:p>
            <a:r>
              <a:rPr lang="en-GB" dirty="0"/>
              <a:t>Paper Information</a:t>
            </a:r>
          </a:p>
          <a:p>
            <a:r>
              <a:rPr lang="en-GB" dirty="0"/>
              <a:t> </a:t>
            </a:r>
          </a:p>
          <a:p>
            <a:r>
              <a:rPr lang="en-GB" dirty="0"/>
              <a:t>The paper information can be viewed by clicking on the information icon at the bottom left of the common viewer.</a:t>
            </a:r>
          </a:p>
          <a:p>
            <a:endParaRPr lang="en-GB" dirty="0"/>
          </a:p>
          <a:p>
            <a:r>
              <a:rPr lang="en-GB" dirty="0"/>
              <a:t>The paper information contains: the submission id, the date the paper was processed, the word count, the character count, the number of submissions to the assignment. The Similarity Indices will only be displayed if the instructor has allowed students to view Originality Reports for the assignment. </a:t>
            </a:r>
          </a:p>
        </p:txBody>
      </p:sp>
    </p:spTree>
    <p:extLst>
      <p:ext uri="{BB962C8B-B14F-4D97-AF65-F5344CB8AC3E}">
        <p14:creationId xmlns:p14="http://schemas.microsoft.com/office/powerpoint/2010/main" val="350911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4254500"/>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9201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br>
              <a:rPr lang="en-GB" dirty="0"/>
            </a:br>
            <a:r>
              <a:rPr lang="en-GB" dirty="0"/>
              <a:t>Marks added to a student submission appear in the body of the paper. The types of mark that an instructor can make on a student submission is a combination of any of the following:</a:t>
            </a:r>
          </a:p>
          <a:p>
            <a:r>
              <a:rPr lang="en-GB" dirty="0"/>
              <a:t> </a:t>
            </a:r>
          </a:p>
          <a:p>
            <a:r>
              <a:rPr lang="en-GB" b="1" dirty="0"/>
              <a:t>comments</a:t>
            </a:r>
            <a:r>
              <a:rPr lang="en-GB" dirty="0"/>
              <a:t> - a comment is equivalent to the note an instructor would write in the margins of a paper</a:t>
            </a:r>
          </a:p>
          <a:p>
            <a:r>
              <a:rPr lang="en-GB" b="1" dirty="0"/>
              <a:t>QuickMark</a:t>
            </a:r>
            <a:r>
              <a:rPr lang="en-GB" b="1" baseline="30000" dirty="0"/>
              <a:t>(SM)</a:t>
            </a:r>
            <a:r>
              <a:rPr lang="en-GB" dirty="0"/>
              <a:t> - QuickMark comments may be used by an instructor to easily place notice of a complex or frequently used grammar, punctuation, or formatting issue</a:t>
            </a:r>
          </a:p>
          <a:p>
            <a:r>
              <a:rPr lang="en-GB" b="1" dirty="0"/>
              <a:t>a rubric </a:t>
            </a:r>
            <a:r>
              <a:rPr lang="en-GB" dirty="0"/>
              <a:t>- the rubric scorecard icon located at the bottom of the sidebar allows a student to view any rubric scorecard information added to the paper by the instructor</a:t>
            </a:r>
          </a:p>
          <a:p>
            <a:r>
              <a:rPr lang="en-GB" b="1" dirty="0"/>
              <a:t>general comments </a:t>
            </a:r>
            <a:r>
              <a:rPr lang="en-GB" dirty="0"/>
              <a:t>- a general text or voice comment can be added to a paper by the instructor to include a longer statement or overall review and assessment in greater depth without reference to specific marks on the paper</a:t>
            </a:r>
          </a:p>
          <a:p>
            <a:endParaRPr lang="en-GB" dirty="0"/>
          </a:p>
        </p:txBody>
      </p:sp>
    </p:spTree>
    <p:extLst>
      <p:ext uri="{BB962C8B-B14F-4D97-AF65-F5344CB8AC3E}">
        <p14:creationId xmlns:p14="http://schemas.microsoft.com/office/powerpoint/2010/main" val="400810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Viewing Marks and Feedback on </a:t>
            </a:r>
            <a:r>
              <a:rPr lang="en-GB" dirty="0" err="1"/>
              <a:t>GradeMark</a:t>
            </a:r>
            <a:endParaRPr lang="en-GB" dirty="0"/>
          </a:p>
        </p:txBody>
      </p:sp>
      <p:sp>
        <p:nvSpPr>
          <p:cNvPr id="3" name="Content Placeholder 2"/>
          <p:cNvSpPr>
            <a:spLocks noGrp="1"/>
          </p:cNvSpPr>
          <p:nvPr>
            <p:ph idx="1"/>
          </p:nvPr>
        </p:nvSpPr>
        <p:spPr/>
        <p:txBody>
          <a:bodyPr>
            <a:normAutofit fontScale="92500" lnSpcReduction="20000"/>
          </a:bodyPr>
          <a:lstStyle/>
          <a:p>
            <a:r>
              <a:rPr lang="en-GB" dirty="0"/>
              <a:t>Viewing Marks</a:t>
            </a:r>
          </a:p>
          <a:p>
            <a:r>
              <a:rPr lang="en-GB" dirty="0"/>
              <a:t> </a:t>
            </a:r>
          </a:p>
          <a:p>
            <a:r>
              <a:rPr lang="en-GB" dirty="0"/>
              <a:t>Student users are able to view the full information of a comment or QuickMark editing mark in multiple ways.</a:t>
            </a:r>
          </a:p>
          <a:p>
            <a:br>
              <a:rPr lang="en-GB" dirty="0"/>
            </a:br>
            <a:r>
              <a:rPr lang="en-GB" dirty="0"/>
              <a:t>The primary method is using the mouse. The student will need to locate and click on a comment bubble on the paper. This will select the mark in question and open the comment attached to it, as well as emphasizing any highlight associated with the comment.</a:t>
            </a:r>
          </a:p>
          <a:p>
            <a:br>
              <a:rPr lang="en-GB" dirty="0"/>
            </a:br>
            <a:r>
              <a:rPr lang="en-GB" dirty="0"/>
              <a:t>To view a QuickMark editing mark, the student user must move the mouse pointer over the mark to view the full information of the text associated with the mark. </a:t>
            </a:r>
          </a:p>
          <a:p>
            <a:endParaRPr lang="en-GB" dirty="0"/>
          </a:p>
        </p:txBody>
      </p:sp>
    </p:spTree>
    <p:extLst>
      <p:ext uri="{BB962C8B-B14F-4D97-AF65-F5344CB8AC3E}">
        <p14:creationId xmlns:p14="http://schemas.microsoft.com/office/powerpoint/2010/main" val="1739893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12607" y="2620892"/>
            <a:ext cx="9656464" cy="2923807"/>
          </a:xfrm>
          <a:prstGeom prst="rect">
            <a:avLst/>
          </a:prstGeom>
        </p:spPr>
      </p:pic>
    </p:spTree>
    <p:extLst>
      <p:ext uri="{BB962C8B-B14F-4D97-AF65-F5344CB8AC3E}">
        <p14:creationId xmlns:p14="http://schemas.microsoft.com/office/powerpoint/2010/main" val="2786344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3828796"/>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a:off x="7315200" y="4082796"/>
            <a:ext cx="1143000" cy="489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27939" y="4535023"/>
            <a:ext cx="3971561" cy="923330"/>
          </a:xfrm>
          <a:prstGeom prst="rect">
            <a:avLst/>
          </a:prstGeom>
          <a:solidFill>
            <a:schemeClr val="accent1"/>
          </a:solidFill>
        </p:spPr>
        <p:txBody>
          <a:bodyPr wrap="square" rtlCol="0">
            <a:spAutoFit/>
          </a:bodyPr>
          <a:lstStyle/>
          <a:p>
            <a:r>
              <a:rPr lang="en-GB" dirty="0"/>
              <a:t>Click this icon to download / print current view. It will download and print the comments from the lecturers. </a:t>
            </a:r>
          </a:p>
        </p:txBody>
      </p:sp>
    </p:spTree>
    <p:extLst>
      <p:ext uri="{BB962C8B-B14F-4D97-AF65-F5344CB8AC3E}">
        <p14:creationId xmlns:p14="http://schemas.microsoft.com/office/powerpoint/2010/main" val="657206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FeedBACK</a:t>
            </a:r>
            <a:r>
              <a:rPr lang="en-GB" dirty="0"/>
              <a:t> STUDIO </a:t>
            </a:r>
            <a:r>
              <a:rPr lang="en-GB" dirty="0" err="1"/>
              <a:t>DemonStration</a:t>
            </a:r>
            <a:r>
              <a:rPr lang="en-GB" dirty="0"/>
              <a:t>.</a:t>
            </a:r>
          </a:p>
        </p:txBody>
      </p:sp>
      <p:sp>
        <p:nvSpPr>
          <p:cNvPr id="3" name="Content Placeholder 2"/>
          <p:cNvSpPr>
            <a:spLocks noGrp="1"/>
          </p:cNvSpPr>
          <p:nvPr>
            <p:ph idx="1"/>
          </p:nvPr>
        </p:nvSpPr>
        <p:spPr/>
        <p:txBody>
          <a:bodyPr/>
          <a:lstStyle/>
          <a:p>
            <a:r>
              <a:rPr lang="en-GB" dirty="0"/>
              <a:t>https://www.turnitin.com/regions/apac/feedback-studio-demo</a:t>
            </a:r>
          </a:p>
        </p:txBody>
      </p:sp>
    </p:spTree>
    <p:extLst>
      <p:ext uri="{BB962C8B-B14F-4D97-AF65-F5344CB8AC3E}">
        <p14:creationId xmlns:p14="http://schemas.microsoft.com/office/powerpoint/2010/main" val="32060144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dirty="0"/>
              <a:t>Originality Report of Turnitinuk</a:t>
            </a:r>
          </a:p>
        </p:txBody>
      </p:sp>
      <p:sp>
        <p:nvSpPr>
          <p:cNvPr id="37891" name="Rectangle 3"/>
          <p:cNvSpPr>
            <a:spLocks noGrp="1" noChangeArrowheads="1"/>
          </p:cNvSpPr>
          <p:nvPr>
            <p:ph type="body" idx="1"/>
          </p:nvPr>
        </p:nvSpPr>
        <p:spPr/>
        <p:txBody>
          <a:bodyPr/>
          <a:lstStyle/>
          <a:p>
            <a:pPr>
              <a:lnSpc>
                <a:spcPct val="90000"/>
              </a:lnSpc>
            </a:pPr>
            <a:r>
              <a:rPr lang="en-GB" altLang="en-US" dirty="0"/>
              <a:t>The Originality Report provides a summary of matching or similar areas of text found in a submitted paper. When an Originality Report is available to be viewed an icon is placed in the </a:t>
            </a:r>
            <a:r>
              <a:rPr lang="en-GB" altLang="en-US" i="1" dirty="0"/>
              <a:t>Originality Report </a:t>
            </a:r>
            <a:r>
              <a:rPr lang="en-GB" altLang="en-US" dirty="0"/>
              <a:t>column of the student class portfolio page. Originality Reports that have not finished generating have a greyed out icon placed under the </a:t>
            </a:r>
            <a:r>
              <a:rPr lang="en-GB" altLang="en-US" i="1" dirty="0"/>
              <a:t>Originality Report </a:t>
            </a:r>
            <a:r>
              <a:rPr lang="en-GB" altLang="en-US" dirty="0"/>
              <a:t>column of the student class portfolio page. </a:t>
            </a:r>
          </a:p>
        </p:txBody>
      </p:sp>
    </p:spTree>
    <p:extLst>
      <p:ext uri="{BB962C8B-B14F-4D97-AF65-F5344CB8AC3E}">
        <p14:creationId xmlns:p14="http://schemas.microsoft.com/office/powerpoint/2010/main" val="2967531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endParaRPr lang="en-US" altLang="en-US" dirty="0"/>
          </a:p>
        </p:txBody>
      </p:sp>
      <p:sp>
        <p:nvSpPr>
          <p:cNvPr id="38915" name="Rectangle 3"/>
          <p:cNvSpPr>
            <a:spLocks noGrp="1" noChangeArrowheads="1"/>
          </p:cNvSpPr>
          <p:nvPr>
            <p:ph type="body" idx="1"/>
          </p:nvPr>
        </p:nvSpPr>
        <p:spPr/>
        <p:txBody>
          <a:bodyPr/>
          <a:lstStyle/>
          <a:p>
            <a:pPr>
              <a:lnSpc>
                <a:spcPct val="80000"/>
              </a:lnSpc>
            </a:pPr>
            <a:r>
              <a:rPr lang="en-GB" altLang="en-US" dirty="0"/>
              <a:t>The Originality Report icon shows a percentage and a corresponding colour indicating on an index where this percentage falls in terms of matching content. This percentage is the overall similarity index. </a:t>
            </a:r>
          </a:p>
          <a:p>
            <a:pPr>
              <a:lnSpc>
                <a:spcPct val="80000"/>
              </a:lnSpc>
            </a:pPr>
            <a:r>
              <a:rPr lang="en-GB" altLang="en-US" dirty="0"/>
              <a:t>The higher the percentage, the greater the amount of text in the submission that came up as matching against information in Turnitin’s repositories. The percentage range runs from 0% to 100%. The percentage is generated by the amount of similar or matching text compared to the number of words in the submission in total </a:t>
            </a:r>
          </a:p>
          <a:p>
            <a:pPr>
              <a:lnSpc>
                <a:spcPct val="80000"/>
              </a:lnSpc>
            </a:pPr>
            <a:r>
              <a:rPr lang="en-GB" altLang="en-US" dirty="0"/>
              <a:t>The colour of the report icon is linked to one of five tiers of overall similarity index. This is based on the amount of matching text found by the repository comparison. The possible similarity index percentage ranges are linked to a corresponding colour: </a:t>
            </a:r>
          </a:p>
        </p:txBody>
      </p:sp>
    </p:spTree>
    <p:extLst>
      <p:ext uri="{BB962C8B-B14F-4D97-AF65-F5344CB8AC3E}">
        <p14:creationId xmlns:p14="http://schemas.microsoft.com/office/powerpoint/2010/main" val="2987258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dirty="0"/>
              <a:t>Originality Report</a:t>
            </a:r>
          </a:p>
        </p:txBody>
      </p:sp>
      <p:sp>
        <p:nvSpPr>
          <p:cNvPr id="39939" name="Rectangle 3"/>
          <p:cNvSpPr>
            <a:spLocks noGrp="1" noChangeArrowheads="1"/>
          </p:cNvSpPr>
          <p:nvPr>
            <p:ph type="body" idx="1"/>
          </p:nvPr>
        </p:nvSpPr>
        <p:spPr>
          <a:xfrm>
            <a:off x="1251678" y="1206501"/>
            <a:ext cx="10178322" cy="5562600"/>
          </a:xfrm>
        </p:spPr>
        <p:txBody>
          <a:bodyPr>
            <a:normAutofit/>
          </a:bodyPr>
          <a:lstStyle/>
          <a:p>
            <a:pPr lvl="4"/>
            <a:r>
              <a:rPr lang="en-GB" altLang="en-US" sz="2000" b="1" dirty="0"/>
              <a:t>• </a:t>
            </a:r>
            <a:r>
              <a:rPr lang="en-GB" altLang="en-US" sz="2800" b="1" dirty="0"/>
              <a:t>blue </a:t>
            </a:r>
            <a:r>
              <a:rPr lang="en-GB" altLang="en-US" sz="2800" dirty="0"/>
              <a:t>(no matching words) </a:t>
            </a:r>
          </a:p>
          <a:p>
            <a:pPr lvl="4"/>
            <a:endParaRPr lang="en-GB" altLang="en-US" sz="2800" dirty="0"/>
          </a:p>
          <a:p>
            <a:pPr lvl="4"/>
            <a:r>
              <a:rPr lang="en-GB" altLang="en-US" sz="2800" b="1" dirty="0"/>
              <a:t>• green </a:t>
            </a:r>
            <a:r>
              <a:rPr lang="en-GB" altLang="en-US" sz="2800" dirty="0"/>
              <a:t>(one matching word - 24% similarity index) </a:t>
            </a:r>
          </a:p>
          <a:p>
            <a:pPr lvl="4"/>
            <a:endParaRPr lang="en-GB" altLang="en-US" sz="2800" dirty="0"/>
          </a:p>
          <a:p>
            <a:pPr lvl="4"/>
            <a:r>
              <a:rPr lang="en-GB" altLang="en-US" sz="2800" b="1" dirty="0"/>
              <a:t>• yellow </a:t>
            </a:r>
            <a:r>
              <a:rPr lang="en-GB" altLang="en-US" sz="2800" dirty="0"/>
              <a:t>(25-49% similarity index) </a:t>
            </a:r>
          </a:p>
          <a:p>
            <a:pPr lvl="4"/>
            <a:endParaRPr lang="en-GB" altLang="en-US" sz="2800" dirty="0"/>
          </a:p>
          <a:p>
            <a:pPr lvl="4"/>
            <a:r>
              <a:rPr lang="en-GB" altLang="en-US" sz="2800" b="1" dirty="0"/>
              <a:t>• orange </a:t>
            </a:r>
            <a:r>
              <a:rPr lang="en-GB" altLang="en-US" sz="2800" dirty="0"/>
              <a:t>(50-74% similarity index) </a:t>
            </a:r>
          </a:p>
          <a:p>
            <a:pPr lvl="4"/>
            <a:endParaRPr lang="en-GB" altLang="en-US" sz="2800" dirty="0"/>
          </a:p>
          <a:p>
            <a:pPr lvl="4"/>
            <a:r>
              <a:rPr lang="en-GB" altLang="en-US" sz="2800" b="1" dirty="0"/>
              <a:t>• red </a:t>
            </a:r>
            <a:r>
              <a:rPr lang="en-GB" altLang="en-US" sz="2800" dirty="0"/>
              <a:t>(75-100% similarity index) </a:t>
            </a:r>
          </a:p>
          <a:p>
            <a:endParaRPr lang="en-GB" altLang="en-US" dirty="0"/>
          </a:p>
        </p:txBody>
      </p:sp>
    </p:spTree>
    <p:extLst>
      <p:ext uri="{BB962C8B-B14F-4D97-AF65-F5344CB8AC3E}">
        <p14:creationId xmlns:p14="http://schemas.microsoft.com/office/powerpoint/2010/main" val="18669364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4530251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5630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US" altLang="en-US" dirty="0"/>
          </a:p>
        </p:txBody>
      </p:sp>
      <p:sp>
        <p:nvSpPr>
          <p:cNvPr id="40963" name="Content Placeholder 2"/>
          <p:cNvSpPr>
            <a:spLocks noGrp="1"/>
          </p:cNvSpPr>
          <p:nvPr>
            <p:ph idx="1"/>
          </p:nvPr>
        </p:nvSpPr>
        <p:spPr/>
        <p:txBody>
          <a:bodyPr/>
          <a:lstStyle/>
          <a:p>
            <a:r>
              <a:rPr lang="en-GB" altLang="en-US" dirty="0">
                <a:hlinkClick r:id="rId2"/>
              </a:rPr>
              <a:t>https://www.youtube.com/watch?v=TRPeekm_iV8</a:t>
            </a:r>
            <a:endParaRPr lang="en-GB" altLang="en-US" dirty="0"/>
          </a:p>
          <a:p>
            <a:endParaRPr lang="en-GB" altLang="en-US" dirty="0"/>
          </a:p>
          <a:p>
            <a:endParaRPr lang="en-GB" altLang="en-US" dirty="0"/>
          </a:p>
          <a:p>
            <a:r>
              <a:rPr lang="en-GB" dirty="0">
                <a:hlinkClick r:id="rId3"/>
              </a:rPr>
              <a:t>https://www.youtube.com/watch?v=6h-KfQ2g8y0</a:t>
            </a:r>
            <a:endParaRPr lang="en-GB" altLang="en-US" dirty="0"/>
          </a:p>
        </p:txBody>
      </p:sp>
    </p:spTree>
    <p:extLst>
      <p:ext uri="{BB962C8B-B14F-4D97-AF65-F5344CB8AC3E}">
        <p14:creationId xmlns:p14="http://schemas.microsoft.com/office/powerpoint/2010/main" val="1886962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a:t>Important things to note</a:t>
            </a:r>
          </a:p>
        </p:txBody>
      </p:sp>
      <p:sp>
        <p:nvSpPr>
          <p:cNvPr id="41987" name="Rectangle 3"/>
          <p:cNvSpPr>
            <a:spLocks noGrp="1" noChangeArrowheads="1"/>
          </p:cNvSpPr>
          <p:nvPr>
            <p:ph type="body" idx="1"/>
          </p:nvPr>
        </p:nvSpPr>
        <p:spPr/>
        <p:txBody>
          <a:bodyPr/>
          <a:lstStyle/>
          <a:p>
            <a:r>
              <a:rPr lang="en-GB" altLang="en-US" dirty="0"/>
              <a:t>Turnitin isn’t a plagiarism checker as such its an originality checker. </a:t>
            </a:r>
          </a:p>
          <a:p>
            <a:endParaRPr lang="en-GB" altLang="en-US" dirty="0"/>
          </a:p>
          <a:p>
            <a:r>
              <a:rPr lang="en-GB" altLang="en-US" dirty="0"/>
              <a:t>If you have used lots of direct quotes your turnitin will score high. </a:t>
            </a:r>
          </a:p>
          <a:p>
            <a:endParaRPr lang="en-GB" altLang="en-US" dirty="0"/>
          </a:p>
          <a:p>
            <a:r>
              <a:rPr lang="en-GB" altLang="en-US" dirty="0"/>
              <a:t>However, if you have referenced correctly then this isn’t a plagiarism offence. </a:t>
            </a:r>
          </a:p>
        </p:txBody>
      </p:sp>
    </p:spTree>
    <p:extLst>
      <p:ext uri="{BB962C8B-B14F-4D97-AF65-F5344CB8AC3E}">
        <p14:creationId xmlns:p14="http://schemas.microsoft.com/office/powerpoint/2010/main" val="295052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IMPORTANT – UNIVERSITY REGULATIONS REGARDING E-SUBMISSIONS. </a:t>
            </a:r>
          </a:p>
        </p:txBody>
      </p:sp>
      <p:sp>
        <p:nvSpPr>
          <p:cNvPr id="3" name="Content Placeholder 2"/>
          <p:cNvSpPr>
            <a:spLocks noGrp="1"/>
          </p:cNvSpPr>
          <p:nvPr>
            <p:ph idx="1"/>
          </p:nvPr>
        </p:nvSpPr>
        <p:spPr/>
        <p:txBody>
          <a:bodyPr>
            <a:normAutofit/>
          </a:bodyPr>
          <a:lstStyle/>
          <a:p>
            <a:r>
              <a:rPr lang="en-GB" dirty="0"/>
              <a:t>Students around aloud to submit to </a:t>
            </a:r>
            <a:r>
              <a:rPr lang="en-GB" dirty="0" err="1"/>
              <a:t>turnitin</a:t>
            </a:r>
            <a:r>
              <a:rPr lang="en-GB" dirty="0"/>
              <a:t> </a:t>
            </a:r>
            <a:r>
              <a:rPr lang="en-GB" dirty="0" err="1"/>
              <a:t>muliple</a:t>
            </a:r>
            <a:r>
              <a:rPr lang="en-GB" dirty="0"/>
              <a:t> draft submission (to view originality etc.) Before submitting a final submission. </a:t>
            </a:r>
          </a:p>
          <a:p>
            <a:endParaRPr lang="en-GB" dirty="0"/>
          </a:p>
          <a:p>
            <a:r>
              <a:rPr lang="en-GB" dirty="0"/>
              <a:t>Consequently for EACH assessment requiring an electronic submission there will be ONE Turnitin DRAFT portal and ONE Turnitin portal for your final submission, you will be able to submit on multiple occasions on the draft portal but only once in the “final” portal. </a:t>
            </a:r>
          </a:p>
          <a:p>
            <a:r>
              <a:rPr lang="en-GB" dirty="0"/>
              <a:t>IT IS YOUR RESPONSIBILITY TO MAKE SURE YOU SUBMIT YOUR FINAL VERSION OF THE ASSESSMENT IN THE Correct submission portal. </a:t>
            </a:r>
          </a:p>
          <a:p>
            <a:pPr lvl="1"/>
            <a:r>
              <a:rPr lang="en-GB" dirty="0"/>
              <a:t>Lecturing staff will not be looking in the draft portal when it comes to marking the assessment. </a:t>
            </a:r>
          </a:p>
        </p:txBody>
      </p:sp>
    </p:spTree>
    <p:extLst>
      <p:ext uri="{BB962C8B-B14F-4D97-AF65-F5344CB8AC3E}">
        <p14:creationId xmlns:p14="http://schemas.microsoft.com/office/powerpoint/2010/main" val="3895731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81719" y="190500"/>
            <a:ext cx="10741981" cy="6515100"/>
          </a:xfrm>
          <a:prstGeom prst="rect">
            <a:avLst/>
          </a:prstGeom>
        </p:spPr>
      </p:pic>
    </p:spTree>
    <p:extLst>
      <p:ext uri="{BB962C8B-B14F-4D97-AF65-F5344CB8AC3E}">
        <p14:creationId xmlns:p14="http://schemas.microsoft.com/office/powerpoint/2010/main" val="39508898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dirty="0"/>
              <a:t>Tips</a:t>
            </a:r>
          </a:p>
        </p:txBody>
      </p:sp>
      <p:sp>
        <p:nvSpPr>
          <p:cNvPr id="43011" name="Rectangle 3"/>
          <p:cNvSpPr>
            <a:spLocks noGrp="1" noChangeArrowheads="1"/>
          </p:cNvSpPr>
          <p:nvPr>
            <p:ph type="body" idx="1"/>
          </p:nvPr>
        </p:nvSpPr>
        <p:spPr/>
        <p:txBody>
          <a:bodyPr/>
          <a:lstStyle/>
          <a:p>
            <a:pPr>
              <a:lnSpc>
                <a:spcPct val="90000"/>
              </a:lnSpc>
            </a:pPr>
            <a:r>
              <a:rPr lang="en-GB" altLang="en-US" dirty="0"/>
              <a:t>Read your originality report…. Even if the percentage appears low, don’t assume its fine. </a:t>
            </a:r>
          </a:p>
          <a:p>
            <a:pPr>
              <a:lnSpc>
                <a:spcPct val="90000"/>
              </a:lnSpc>
            </a:pPr>
            <a:endParaRPr lang="en-GB" altLang="en-US" dirty="0"/>
          </a:p>
          <a:p>
            <a:pPr>
              <a:lnSpc>
                <a:spcPct val="90000"/>
              </a:lnSpc>
            </a:pPr>
            <a:r>
              <a:rPr lang="en-GB" altLang="en-US" dirty="0"/>
              <a:t>Read the resources in the originality report and make sure you reference correctly. </a:t>
            </a:r>
          </a:p>
          <a:p>
            <a:pPr lvl="1">
              <a:lnSpc>
                <a:spcPct val="90000"/>
              </a:lnSpc>
            </a:pPr>
            <a:r>
              <a:rPr lang="en-GB" altLang="en-US" dirty="0"/>
              <a:t>It is quite common for internet sites to plagiarise, so check where turnitin is claiming you got the information from. </a:t>
            </a:r>
          </a:p>
        </p:txBody>
      </p:sp>
    </p:spTree>
    <p:extLst>
      <p:ext uri="{BB962C8B-B14F-4D97-AF65-F5344CB8AC3E}">
        <p14:creationId xmlns:p14="http://schemas.microsoft.com/office/powerpoint/2010/main" val="222299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dirty="0"/>
              <a:t>Tips</a:t>
            </a:r>
          </a:p>
        </p:txBody>
      </p:sp>
      <p:sp>
        <p:nvSpPr>
          <p:cNvPr id="44035" name="Rectangle 3"/>
          <p:cNvSpPr>
            <a:spLocks noGrp="1" noChangeArrowheads="1"/>
          </p:cNvSpPr>
          <p:nvPr>
            <p:ph type="body" idx="1"/>
          </p:nvPr>
        </p:nvSpPr>
        <p:spPr/>
        <p:txBody>
          <a:bodyPr/>
          <a:lstStyle/>
          <a:p>
            <a:r>
              <a:rPr lang="en-GB" altLang="en-US" dirty="0"/>
              <a:t>Please remember the University regulations about Turnitin and the number of resubmissions you are allowed. Remember Multiple Draft submissions and ONE Final submission. </a:t>
            </a:r>
          </a:p>
          <a:p>
            <a:endParaRPr lang="en-GB" altLang="en-US" dirty="0"/>
          </a:p>
          <a:p>
            <a:r>
              <a:rPr lang="en-GB" altLang="en-US" dirty="0"/>
              <a:t>Turnitin will give an amended originality report, 24 hours after a resubmission. </a:t>
            </a:r>
          </a:p>
        </p:txBody>
      </p:sp>
    </p:spTree>
    <p:extLst>
      <p:ext uri="{BB962C8B-B14F-4D97-AF65-F5344CB8AC3E}">
        <p14:creationId xmlns:p14="http://schemas.microsoft.com/office/powerpoint/2010/main" val="629174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Tree>
    <p:extLst>
      <p:ext uri="{BB962C8B-B14F-4D97-AF65-F5344CB8AC3E}">
        <p14:creationId xmlns:p14="http://schemas.microsoft.com/office/powerpoint/2010/main" val="26979738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Turnitin Recap</a:t>
            </a:r>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874175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10533922" cy="6289348"/>
          </a:xfrm>
        </p:spPr>
      </p:pic>
    </p:spTree>
    <p:extLst>
      <p:ext uri="{BB962C8B-B14F-4D97-AF65-F5344CB8AC3E}">
        <p14:creationId xmlns:p14="http://schemas.microsoft.com/office/powerpoint/2010/main" val="34389106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Tree>
    <p:extLst>
      <p:ext uri="{BB962C8B-B14F-4D97-AF65-F5344CB8AC3E}">
        <p14:creationId xmlns:p14="http://schemas.microsoft.com/office/powerpoint/2010/main" val="16418640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406994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4254500"/>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212527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3828796"/>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a:off x="7315200" y="4082796"/>
            <a:ext cx="1143000" cy="489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27939" y="4535023"/>
            <a:ext cx="3971561" cy="923330"/>
          </a:xfrm>
          <a:prstGeom prst="rect">
            <a:avLst/>
          </a:prstGeom>
          <a:solidFill>
            <a:schemeClr val="accent1"/>
          </a:solidFill>
        </p:spPr>
        <p:txBody>
          <a:bodyPr wrap="square" rtlCol="0">
            <a:spAutoFit/>
          </a:bodyPr>
          <a:lstStyle/>
          <a:p>
            <a:r>
              <a:rPr lang="en-GB" dirty="0"/>
              <a:t>Click this icon to download / print current view. It will download and print the comments from the lecturers. </a:t>
            </a:r>
          </a:p>
        </p:txBody>
      </p:sp>
    </p:spTree>
    <p:extLst>
      <p:ext uri="{BB962C8B-B14F-4D97-AF65-F5344CB8AC3E}">
        <p14:creationId xmlns:p14="http://schemas.microsoft.com/office/powerpoint/2010/main" val="2785337946"/>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0F28F93EC4744585A13B8B2F3A9BFF" ma:contentTypeVersion="0" ma:contentTypeDescription="Create a new document." ma:contentTypeScope="" ma:versionID="7bbbe2e1ceb029f2585a167b9ee6af97">
  <xsd:schema xmlns:xsd="http://www.w3.org/2001/XMLSchema" xmlns:xs="http://www.w3.org/2001/XMLSchema" xmlns:p="http://schemas.microsoft.com/office/2006/metadata/properties" targetNamespace="http://schemas.microsoft.com/office/2006/metadata/properties" ma:root="true" ma:fieldsID="0967b7be50301903c78f9c39c6fd9a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E77C88F-E9DC-4CA6-BB69-95595A70871A}"/>
</file>

<file path=customXml/itemProps2.xml><?xml version="1.0" encoding="utf-8"?>
<ds:datastoreItem xmlns:ds="http://schemas.openxmlformats.org/officeDocument/2006/customXml" ds:itemID="{AA8483F5-D574-47EB-803E-375E55820E87}"/>
</file>

<file path=customXml/itemProps3.xml><?xml version="1.0" encoding="utf-8"?>
<ds:datastoreItem xmlns:ds="http://schemas.openxmlformats.org/officeDocument/2006/customXml" ds:itemID="{94566605-685D-4AB7-9D93-F70DF64DF4D5}"/>
</file>

<file path=docProps/app.xml><?xml version="1.0" encoding="utf-8"?>
<Properties xmlns="http://schemas.openxmlformats.org/officeDocument/2006/extended-properties" xmlns:vt="http://schemas.openxmlformats.org/officeDocument/2006/docPropsVTypes">
  <Template>TM10001106[[fn=Badge]]</Template>
  <TotalTime>878</TotalTime>
  <Words>2341</Words>
  <Application>Microsoft Office PowerPoint</Application>
  <PresentationFormat>Widescreen</PresentationFormat>
  <Paragraphs>201</Paragraphs>
  <Slides>55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Gill Sans MT</vt:lpstr>
      <vt:lpstr>Impact</vt:lpstr>
      <vt:lpstr>Badge</vt:lpstr>
      <vt:lpstr>Session 2 – Digital Literacy</vt:lpstr>
      <vt:lpstr>Aims of the Session</vt:lpstr>
      <vt:lpstr>Introduction</vt:lpstr>
      <vt:lpstr>PowerPoint Presentation</vt:lpstr>
      <vt:lpstr>University E-mail</vt:lpstr>
      <vt:lpstr>University E-Mail Guides</vt:lpstr>
      <vt:lpstr>PowerPoint Presentation</vt:lpstr>
      <vt:lpstr>Communication Via Email</vt:lpstr>
      <vt:lpstr>PowerPoint Presentation</vt:lpstr>
      <vt:lpstr>Communication via Email </vt:lpstr>
      <vt:lpstr>Communication Via Email</vt:lpstr>
      <vt:lpstr>Communication Via Email</vt:lpstr>
      <vt:lpstr>Communication via Email Do’s and Don'ts</vt:lpstr>
      <vt:lpstr>Social Media</vt:lpstr>
      <vt:lpstr>Social Media</vt:lpstr>
      <vt:lpstr>Social Media</vt:lpstr>
      <vt:lpstr>PowerPoint Presentation</vt:lpstr>
      <vt:lpstr>A guide To Turnitin</vt:lpstr>
      <vt:lpstr>What is turnitin UK</vt:lpstr>
      <vt:lpstr>PowerPoint Presentation</vt:lpstr>
      <vt:lpstr>Features of Turnitin UK</vt:lpstr>
      <vt:lpstr>Submitting your assignment via turnitin</vt:lpstr>
      <vt:lpstr>3 Key Aspects</vt:lpstr>
      <vt:lpstr>PowerPoint Presentation</vt:lpstr>
      <vt:lpstr>THE FEEDBACK STUDIO</vt:lpstr>
      <vt:lpstr>THE FEEDBACK STUDIO </vt:lpstr>
      <vt:lpstr>PowerPoint Presentation</vt:lpstr>
      <vt:lpstr>PowerPoint Presentation</vt:lpstr>
      <vt:lpstr>THE FEEDBACK STUDIO</vt:lpstr>
      <vt:lpstr>PowerPoint Presentation</vt:lpstr>
      <vt:lpstr>THE FEEDBACK STUDIO</vt:lpstr>
      <vt:lpstr>PowerPoint Presentation</vt:lpstr>
      <vt:lpstr>PowerPoint Presentation</vt:lpstr>
      <vt:lpstr>Viewing Marks and Feedback on GradeMark</vt:lpstr>
      <vt:lpstr>PowerPoint Presentation</vt:lpstr>
      <vt:lpstr>PowerPoint Presentation</vt:lpstr>
      <vt:lpstr>FeedBACK STUDIO DemonStration.</vt:lpstr>
      <vt:lpstr>Originality Report of Turnitinuk</vt:lpstr>
      <vt:lpstr>PowerPoint Presentation</vt:lpstr>
      <vt:lpstr>Originality Report</vt:lpstr>
      <vt:lpstr>PowerPoint Presentation</vt:lpstr>
      <vt:lpstr>PowerPoint Presentation</vt:lpstr>
      <vt:lpstr>PowerPoint Presentation</vt:lpstr>
      <vt:lpstr>Important things to note</vt:lpstr>
      <vt:lpstr>IMPORTANT – UNIVERSITY REGULATIONS REGARDING E-SUBMISSIONS. </vt:lpstr>
      <vt:lpstr>PowerPoint Presentation</vt:lpstr>
      <vt:lpstr>Tips</vt:lpstr>
      <vt:lpstr>Tips</vt:lpstr>
      <vt:lpstr>PowerPoint Presentation</vt:lpstr>
      <vt:lpstr>Turnitin Recap</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 – Digital Literacy</dc:title>
  <dc:creator>Stuart Jones</dc:creator>
  <cp:lastModifiedBy>Stuart Jones</cp:lastModifiedBy>
  <cp:revision>10</cp:revision>
  <dcterms:created xsi:type="dcterms:W3CDTF">2017-09-21T10:34:38Z</dcterms:created>
  <dcterms:modified xsi:type="dcterms:W3CDTF">2021-10-11T10:58:44Z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0x010100940F28F93EC4744585A13B8B2F3A9BFF</vt:lpwstr>
  </property>
</Properties>
</file>