
<file path=[Content_Types].xml><?xml version="1.0" encoding="utf-8"?>
<Types xmlns="http://schemas.openxmlformats.org/package/2006/content-types">
  <Default Extension="svg" ContentType="image/unknown"/>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30240288" cy="212407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2268022" y="3476210"/>
            <a:ext cx="25704241" cy="7394926"/>
          </a:xfrm>
        </p:spPr>
        <p:txBody>
          <a:bodyPr anchor="b" anchorCtr="1"/>
          <a:lstStyle>
            <a:lvl1pPr algn="ctr">
              <a:defRPr sz="18583"/>
            </a:lvl1pPr>
          </a:lstStyle>
          <a:p>
            <a:pPr lvl="0"/>
            <a:r>
              <a:rPr lang="en-GB"/>
              <a:t>Click to edit Master title style</a:t>
            </a:r>
            <a:endParaRPr lang="en-US"/>
          </a:p>
        </p:txBody>
      </p:sp>
      <p:sp>
        <p:nvSpPr>
          <p:cNvPr id="3" name="Subtitle 2"/>
          <p:cNvSpPr txBox="1">
            <a:spLocks noGrp="1"/>
          </p:cNvSpPr>
          <p:nvPr>
            <p:ph type="subTitle" idx="1"/>
          </p:nvPr>
        </p:nvSpPr>
        <p:spPr>
          <a:xfrm>
            <a:off x="3780038" y="11156310"/>
            <a:ext cx="22680219" cy="5128266"/>
          </a:xfrm>
        </p:spPr>
        <p:txBody>
          <a:bodyPr anchorCtr="1"/>
          <a:lstStyle>
            <a:lvl1pPr marL="0" indent="0" algn="ctr">
              <a:buNone/>
              <a:defRPr sz="7433"/>
            </a:lvl1pPr>
          </a:lstStyle>
          <a:p>
            <a:pPr lvl="0"/>
            <a:r>
              <a:rPr lang="en-GB"/>
              <a:t>Click to edit Master subtitle style</a:t>
            </a:r>
            <a:endParaRPr lang="en-US"/>
          </a:p>
        </p:txBody>
      </p:sp>
      <p:sp>
        <p:nvSpPr>
          <p:cNvPr id="4" name="Date Placeholder 3"/>
          <p:cNvSpPr txBox="1">
            <a:spLocks noGrp="1"/>
          </p:cNvSpPr>
          <p:nvPr>
            <p:ph type="dt" sz="half" idx="7"/>
          </p:nvPr>
        </p:nvSpPr>
        <p:spPr/>
        <p:txBody>
          <a:bodyPr/>
          <a:lstStyle>
            <a:lvl1pPr>
              <a:defRPr/>
            </a:lvl1pPr>
          </a:lstStyle>
          <a:p>
            <a:pPr lvl="0"/>
            <a:fld id="{0D866BFB-5675-4CE7-9AE8-04D971C617F2}" type="datetime1">
              <a:rPr lang="en-US"/>
              <a:pPr lvl="0"/>
              <a:t>3/7/2026</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7DFDCDCF-B843-4A6D-8E3F-64F817FB0753}" type="slidenum">
              <a:t>‹#›</a:t>
            </a:fld>
            <a:endParaRPr lang="en-US"/>
          </a:p>
        </p:txBody>
      </p:sp>
    </p:spTree>
    <p:extLst>
      <p:ext uri="{BB962C8B-B14F-4D97-AF65-F5344CB8AC3E}">
        <p14:creationId xmlns:p14="http://schemas.microsoft.com/office/powerpoint/2010/main" val="422010259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txBox="1">
            <a:spLocks noGrp="1"/>
          </p:cNvSpPr>
          <p:nvPr>
            <p:ph type="dt" sz="half" idx="7"/>
          </p:nvPr>
        </p:nvSpPr>
        <p:spPr/>
        <p:txBody>
          <a:bodyPr/>
          <a:lstStyle>
            <a:lvl1pPr>
              <a:defRPr/>
            </a:lvl1pPr>
          </a:lstStyle>
          <a:p>
            <a:pPr lvl="0"/>
            <a:fld id="{AA7B6FD9-E89A-49E2-B9FA-ED65EAF2B3AD}" type="datetime1">
              <a:rPr lang="en-US"/>
              <a:pPr lvl="0"/>
              <a:t>3/7/2026</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43B2E607-D286-4F7F-BC91-08DCC3C2E23B}" type="slidenum">
              <a:t>‹#›</a:t>
            </a:fld>
            <a:endParaRPr lang="en-US"/>
          </a:p>
        </p:txBody>
      </p:sp>
    </p:spTree>
    <p:extLst>
      <p:ext uri="{BB962C8B-B14F-4D97-AF65-F5344CB8AC3E}">
        <p14:creationId xmlns:p14="http://schemas.microsoft.com/office/powerpoint/2010/main" val="79757573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2063270" y="5295445"/>
            <a:ext cx="26082245" cy="8835563"/>
          </a:xfrm>
        </p:spPr>
        <p:txBody>
          <a:bodyPr anchor="b"/>
          <a:lstStyle>
            <a:lvl1pPr>
              <a:defRPr sz="18583"/>
            </a:lvl1pPr>
          </a:lstStyle>
          <a:p>
            <a:pPr lvl="0"/>
            <a:r>
              <a:rPr lang="en-GB"/>
              <a:t>Click to edit Master title style</a:t>
            </a:r>
            <a:endParaRPr lang="en-US"/>
          </a:p>
        </p:txBody>
      </p:sp>
      <p:sp>
        <p:nvSpPr>
          <p:cNvPr id="3" name="Text Placeholder 2"/>
          <p:cNvSpPr txBox="1">
            <a:spLocks noGrp="1"/>
          </p:cNvSpPr>
          <p:nvPr>
            <p:ph type="body" idx="1"/>
          </p:nvPr>
        </p:nvSpPr>
        <p:spPr>
          <a:xfrm>
            <a:off x="2063270" y="14214594"/>
            <a:ext cx="26082245" cy="4646413"/>
          </a:xfrm>
        </p:spPr>
        <p:txBody>
          <a:bodyPr/>
          <a:lstStyle>
            <a:lvl1pPr marL="0" indent="0">
              <a:buNone/>
              <a:defRPr sz="7433">
                <a:solidFill>
                  <a:srgbClr val="767676"/>
                </a:solidFill>
              </a:defRPr>
            </a:lvl1pPr>
          </a:lstStyle>
          <a:p>
            <a:pPr lvl="0"/>
            <a:r>
              <a:rPr lang="en-GB"/>
              <a:t>Click to edit Master text styles</a:t>
            </a:r>
          </a:p>
        </p:txBody>
      </p:sp>
      <p:sp>
        <p:nvSpPr>
          <p:cNvPr id="4" name="Date Placeholder 3"/>
          <p:cNvSpPr txBox="1">
            <a:spLocks noGrp="1"/>
          </p:cNvSpPr>
          <p:nvPr>
            <p:ph type="dt" sz="half" idx="7"/>
          </p:nvPr>
        </p:nvSpPr>
        <p:spPr/>
        <p:txBody>
          <a:bodyPr/>
          <a:lstStyle>
            <a:lvl1pPr>
              <a:defRPr/>
            </a:lvl1pPr>
          </a:lstStyle>
          <a:p>
            <a:pPr lvl="0"/>
            <a:fld id="{16C256D1-5585-49E4-AEC0-8874423F714D}" type="datetime1">
              <a:rPr lang="en-US"/>
              <a:pPr lvl="0"/>
              <a:t>3/7/2026</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3B7378B3-8C7D-4A26-AC97-00622C6A9DB8}" type="slidenum">
              <a:t>‹#›</a:t>
            </a:fld>
            <a:endParaRPr lang="en-US"/>
          </a:p>
        </p:txBody>
      </p:sp>
    </p:spTree>
    <p:extLst>
      <p:ext uri="{BB962C8B-B14F-4D97-AF65-F5344CB8AC3E}">
        <p14:creationId xmlns:p14="http://schemas.microsoft.com/office/powerpoint/2010/main" val="25131831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p:cNvSpPr txBox="1">
            <a:spLocks noGrp="1"/>
          </p:cNvSpPr>
          <p:nvPr>
            <p:ph idx="1"/>
          </p:nvPr>
        </p:nvSpPr>
        <p:spPr>
          <a:xfrm>
            <a:off x="2079016" y="5654366"/>
            <a:ext cx="12852120" cy="1347705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txBox="1">
            <a:spLocks noGrp="1"/>
          </p:cNvSpPr>
          <p:nvPr>
            <p:ph idx="2"/>
          </p:nvPr>
        </p:nvSpPr>
        <p:spPr>
          <a:xfrm>
            <a:off x="15309149" y="5654366"/>
            <a:ext cx="12852120" cy="1347705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txBox="1">
            <a:spLocks noGrp="1"/>
          </p:cNvSpPr>
          <p:nvPr>
            <p:ph type="dt" sz="half" idx="7"/>
          </p:nvPr>
        </p:nvSpPr>
        <p:spPr/>
        <p:txBody>
          <a:bodyPr/>
          <a:lstStyle>
            <a:lvl1pPr>
              <a:defRPr/>
            </a:lvl1pPr>
          </a:lstStyle>
          <a:p>
            <a:pPr lvl="0"/>
            <a:fld id="{2A9135B8-FDCD-4995-B3F2-85E851DD8371}" type="datetime1">
              <a:rPr lang="en-US"/>
              <a:pPr lvl="0"/>
              <a:t>3/7/2026</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D87653F1-B3DF-48E5-9A3C-FDB825426D06}" type="slidenum">
              <a:t>‹#›</a:t>
            </a:fld>
            <a:endParaRPr lang="en-US"/>
          </a:p>
        </p:txBody>
      </p:sp>
    </p:spTree>
    <p:extLst>
      <p:ext uri="{BB962C8B-B14F-4D97-AF65-F5344CB8AC3E}">
        <p14:creationId xmlns:p14="http://schemas.microsoft.com/office/powerpoint/2010/main" val="425915798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2082957" y="1130875"/>
            <a:ext cx="26082245" cy="4105564"/>
          </a:xfrm>
        </p:spPr>
        <p:txBody>
          <a:bodyPr/>
          <a:lstStyle>
            <a:lvl1pPr>
              <a:defRPr/>
            </a:lvl1pPr>
          </a:lstStyle>
          <a:p>
            <a:pPr lvl="0"/>
            <a:r>
              <a:rPr lang="en-GB"/>
              <a:t>Click to edit Master title style</a:t>
            </a:r>
            <a:endParaRPr lang="en-US"/>
          </a:p>
        </p:txBody>
      </p:sp>
      <p:sp>
        <p:nvSpPr>
          <p:cNvPr id="3" name="Text Placeholder 2"/>
          <p:cNvSpPr txBox="1">
            <a:spLocks noGrp="1"/>
          </p:cNvSpPr>
          <p:nvPr>
            <p:ph type="body" idx="1"/>
          </p:nvPr>
        </p:nvSpPr>
        <p:spPr>
          <a:xfrm>
            <a:off x="2082957" y="5206931"/>
            <a:ext cx="12793059" cy="2551843"/>
          </a:xfrm>
        </p:spPr>
        <p:txBody>
          <a:bodyPr anchor="b"/>
          <a:lstStyle>
            <a:lvl1pPr marL="0" indent="0">
              <a:buNone/>
              <a:defRPr sz="7433" b="1"/>
            </a:lvl1pPr>
          </a:lstStyle>
          <a:p>
            <a:pPr lvl="0"/>
            <a:r>
              <a:rPr lang="en-GB"/>
              <a:t>Click to edit Master text styles</a:t>
            </a:r>
          </a:p>
        </p:txBody>
      </p:sp>
      <p:sp>
        <p:nvSpPr>
          <p:cNvPr id="4" name="Content Placeholder 3"/>
          <p:cNvSpPr txBox="1">
            <a:spLocks noGrp="1"/>
          </p:cNvSpPr>
          <p:nvPr>
            <p:ph idx="2"/>
          </p:nvPr>
        </p:nvSpPr>
        <p:spPr>
          <a:xfrm>
            <a:off x="2082957" y="7758775"/>
            <a:ext cx="12793059" cy="1141198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txBox="1">
            <a:spLocks noGrp="1"/>
          </p:cNvSpPr>
          <p:nvPr>
            <p:ph type="body" idx="3"/>
          </p:nvPr>
        </p:nvSpPr>
        <p:spPr>
          <a:xfrm>
            <a:off x="15309149" y="5206931"/>
            <a:ext cx="12856061" cy="2551843"/>
          </a:xfrm>
        </p:spPr>
        <p:txBody>
          <a:bodyPr anchor="b"/>
          <a:lstStyle>
            <a:lvl1pPr marL="0" indent="0">
              <a:buNone/>
              <a:defRPr sz="7433" b="1"/>
            </a:lvl1pPr>
          </a:lstStyle>
          <a:p>
            <a:pPr lvl="0"/>
            <a:r>
              <a:rPr lang="en-GB"/>
              <a:t>Click to edit Master text styles</a:t>
            </a:r>
          </a:p>
        </p:txBody>
      </p:sp>
      <p:sp>
        <p:nvSpPr>
          <p:cNvPr id="6" name="Content Placeholder 5"/>
          <p:cNvSpPr txBox="1">
            <a:spLocks noGrp="1"/>
          </p:cNvSpPr>
          <p:nvPr>
            <p:ph idx="4"/>
          </p:nvPr>
        </p:nvSpPr>
        <p:spPr>
          <a:xfrm>
            <a:off x="15309149" y="7758775"/>
            <a:ext cx="12856061" cy="1141198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txBox="1">
            <a:spLocks noGrp="1"/>
          </p:cNvSpPr>
          <p:nvPr>
            <p:ph type="dt" sz="half" idx="7"/>
          </p:nvPr>
        </p:nvSpPr>
        <p:spPr/>
        <p:txBody>
          <a:bodyPr/>
          <a:lstStyle>
            <a:lvl1pPr>
              <a:defRPr/>
            </a:lvl1pPr>
          </a:lstStyle>
          <a:p>
            <a:pPr lvl="0"/>
            <a:fld id="{44ADAC6B-939E-41A4-9D70-C70CD98A44BD}" type="datetime1">
              <a:rPr lang="en-US"/>
              <a:pPr lvl="0"/>
              <a:t>3/7/2026</a:t>
            </a:fld>
            <a:endParaRPr lang="en-US"/>
          </a:p>
        </p:txBody>
      </p:sp>
      <p:sp>
        <p:nvSpPr>
          <p:cNvPr id="8" name="Footer Placeholder 7"/>
          <p:cNvSpPr txBox="1">
            <a:spLocks noGrp="1"/>
          </p:cNvSpPr>
          <p:nvPr>
            <p:ph type="ftr" sz="quarter" idx="9"/>
          </p:nvPr>
        </p:nvSpPr>
        <p:spPr/>
        <p:txBody>
          <a:bodyPr/>
          <a:lstStyle>
            <a:lvl1pPr>
              <a:defRPr/>
            </a:lvl1pPr>
          </a:lstStyle>
          <a:p>
            <a:pPr lvl="0"/>
            <a:endParaRPr lang="en-US"/>
          </a:p>
        </p:txBody>
      </p:sp>
      <p:sp>
        <p:nvSpPr>
          <p:cNvPr id="9" name="Slide Number Placeholder 8"/>
          <p:cNvSpPr txBox="1">
            <a:spLocks noGrp="1"/>
          </p:cNvSpPr>
          <p:nvPr>
            <p:ph type="sldNum" sz="quarter" idx="8"/>
          </p:nvPr>
        </p:nvSpPr>
        <p:spPr/>
        <p:txBody>
          <a:bodyPr/>
          <a:lstStyle>
            <a:lvl1pPr>
              <a:defRPr/>
            </a:lvl1pPr>
          </a:lstStyle>
          <a:p>
            <a:pPr lvl="0"/>
            <a:fld id="{790ED44F-86C4-4DEC-8D4A-41178675884C}" type="slidenum">
              <a:t>‹#›</a:t>
            </a:fld>
            <a:endParaRPr lang="en-US"/>
          </a:p>
        </p:txBody>
      </p:sp>
    </p:spTree>
    <p:extLst>
      <p:ext uri="{BB962C8B-B14F-4D97-AF65-F5344CB8AC3E}">
        <p14:creationId xmlns:p14="http://schemas.microsoft.com/office/powerpoint/2010/main" val="192399369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p:cNvSpPr txBox="1">
            <a:spLocks noGrp="1"/>
          </p:cNvSpPr>
          <p:nvPr>
            <p:ph type="dt" sz="half" idx="7"/>
          </p:nvPr>
        </p:nvSpPr>
        <p:spPr/>
        <p:txBody>
          <a:bodyPr/>
          <a:lstStyle>
            <a:lvl1pPr>
              <a:defRPr/>
            </a:lvl1pPr>
          </a:lstStyle>
          <a:p>
            <a:pPr lvl="0"/>
            <a:fld id="{977B6B72-5AB7-442E-95E9-11FCA5D1E841}" type="datetime1">
              <a:rPr lang="en-US"/>
              <a:pPr lvl="0"/>
              <a:t>3/7/2026</a:t>
            </a:fld>
            <a:endParaRPr lang="en-US"/>
          </a:p>
        </p:txBody>
      </p:sp>
      <p:sp>
        <p:nvSpPr>
          <p:cNvPr id="4" name="Footer Placeholder 3"/>
          <p:cNvSpPr txBox="1">
            <a:spLocks noGrp="1"/>
          </p:cNvSpPr>
          <p:nvPr>
            <p:ph type="ftr" sz="quarter" idx="9"/>
          </p:nvPr>
        </p:nvSpPr>
        <p:spPr/>
        <p:txBody>
          <a:bodyPr/>
          <a:lstStyle>
            <a:lvl1pPr>
              <a:defRPr/>
            </a:lvl1pPr>
          </a:lstStyle>
          <a:p>
            <a:pPr lvl="0"/>
            <a:endParaRPr lang="en-US"/>
          </a:p>
        </p:txBody>
      </p:sp>
      <p:sp>
        <p:nvSpPr>
          <p:cNvPr id="5" name="Slide Number Placeholder 4"/>
          <p:cNvSpPr txBox="1">
            <a:spLocks noGrp="1"/>
          </p:cNvSpPr>
          <p:nvPr>
            <p:ph type="sldNum" sz="quarter" idx="8"/>
          </p:nvPr>
        </p:nvSpPr>
        <p:spPr/>
        <p:txBody>
          <a:bodyPr/>
          <a:lstStyle>
            <a:lvl1pPr>
              <a:defRPr/>
            </a:lvl1pPr>
          </a:lstStyle>
          <a:p>
            <a:pPr lvl="0"/>
            <a:fld id="{10F0D89C-EFBF-4384-9B29-89B260468150}" type="slidenum">
              <a:t>‹#›</a:t>
            </a:fld>
            <a:endParaRPr lang="en-US"/>
          </a:p>
        </p:txBody>
      </p:sp>
    </p:spTree>
    <p:extLst>
      <p:ext uri="{BB962C8B-B14F-4D97-AF65-F5344CB8AC3E}">
        <p14:creationId xmlns:p14="http://schemas.microsoft.com/office/powerpoint/2010/main" val="88783692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8FC7795B-8AAC-49A6-8C81-87383DE0907A}" type="datetime1">
              <a:rPr lang="en-US"/>
              <a:pPr lvl="0"/>
              <a:t>3/7/2026</a:t>
            </a:fld>
            <a:endParaRPr lang="en-US"/>
          </a:p>
        </p:txBody>
      </p:sp>
      <p:sp>
        <p:nvSpPr>
          <p:cNvPr id="3" name="Footer Placeholder 2"/>
          <p:cNvSpPr txBox="1">
            <a:spLocks noGrp="1"/>
          </p:cNvSpPr>
          <p:nvPr>
            <p:ph type="ftr" sz="quarter" idx="9"/>
          </p:nvPr>
        </p:nvSpPr>
        <p:spPr/>
        <p:txBody>
          <a:bodyPr/>
          <a:lstStyle>
            <a:lvl1pPr>
              <a:defRPr/>
            </a:lvl1pPr>
          </a:lstStyle>
          <a:p>
            <a:pPr lvl="0"/>
            <a:endParaRPr lang="en-US"/>
          </a:p>
        </p:txBody>
      </p:sp>
      <p:sp>
        <p:nvSpPr>
          <p:cNvPr id="4" name="Slide Number Placeholder 3"/>
          <p:cNvSpPr txBox="1">
            <a:spLocks noGrp="1"/>
          </p:cNvSpPr>
          <p:nvPr>
            <p:ph type="sldNum" sz="quarter" idx="8"/>
          </p:nvPr>
        </p:nvSpPr>
        <p:spPr/>
        <p:txBody>
          <a:bodyPr/>
          <a:lstStyle>
            <a:lvl1pPr>
              <a:defRPr/>
            </a:lvl1pPr>
          </a:lstStyle>
          <a:p>
            <a:pPr lvl="0"/>
            <a:fld id="{18081FA4-6180-4CB3-BD7D-9E02838333EA}" type="slidenum">
              <a:t>‹#›</a:t>
            </a:fld>
            <a:endParaRPr lang="en-US"/>
          </a:p>
        </p:txBody>
      </p:sp>
    </p:spTree>
    <p:extLst>
      <p:ext uri="{BB962C8B-B14F-4D97-AF65-F5344CB8AC3E}">
        <p14:creationId xmlns:p14="http://schemas.microsoft.com/office/powerpoint/2010/main" val="179241633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2082957" y="1416048"/>
            <a:ext cx="9753283" cy="4956176"/>
          </a:xfrm>
        </p:spPr>
        <p:txBody>
          <a:bodyPr anchor="b"/>
          <a:lstStyle>
            <a:lvl1pPr>
              <a:defRPr sz="9911"/>
            </a:lvl1pPr>
          </a:lstStyle>
          <a:p>
            <a:pPr lvl="0"/>
            <a:r>
              <a:rPr lang="en-GB"/>
              <a:t>Click to edit Master title style</a:t>
            </a:r>
            <a:endParaRPr lang="en-US"/>
          </a:p>
        </p:txBody>
      </p:sp>
      <p:sp>
        <p:nvSpPr>
          <p:cNvPr id="3" name="Content Placeholder 2"/>
          <p:cNvSpPr txBox="1">
            <a:spLocks noGrp="1"/>
          </p:cNvSpPr>
          <p:nvPr>
            <p:ph idx="1"/>
          </p:nvPr>
        </p:nvSpPr>
        <p:spPr>
          <a:xfrm>
            <a:off x="12856061" y="3058274"/>
            <a:ext cx="15309149" cy="15094695"/>
          </a:xfrm>
        </p:spPr>
        <p:txBody>
          <a:bodyPr/>
          <a:lstStyle>
            <a:lvl1pPr>
              <a:defRPr sz="9911"/>
            </a:lvl1pPr>
            <a:lvl2pPr>
              <a:defRPr sz="8672"/>
            </a:lvl2pPr>
            <a:lvl3pPr>
              <a:defRPr sz="7433"/>
            </a:lvl3pPr>
            <a:lvl4pPr>
              <a:defRPr sz="6194"/>
            </a:lvl4pPr>
            <a:lvl5pPr>
              <a:defRPr sz="6194"/>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txBox="1">
            <a:spLocks noGrp="1"/>
          </p:cNvSpPr>
          <p:nvPr>
            <p:ph type="body" idx="2"/>
          </p:nvPr>
        </p:nvSpPr>
        <p:spPr>
          <a:xfrm>
            <a:off x="2082957" y="6372225"/>
            <a:ext cx="9753283" cy="11805333"/>
          </a:xfrm>
        </p:spPr>
        <p:txBody>
          <a:bodyPr/>
          <a:lstStyle>
            <a:lvl1pPr marL="0" indent="0">
              <a:buNone/>
              <a:defRPr sz="4956"/>
            </a:lvl1pPr>
          </a:lstStyle>
          <a:p>
            <a:pPr lvl="0"/>
            <a:r>
              <a:rPr lang="en-GB"/>
              <a:t>Click to edit Master text styles</a:t>
            </a:r>
          </a:p>
        </p:txBody>
      </p:sp>
      <p:sp>
        <p:nvSpPr>
          <p:cNvPr id="5" name="Date Placeholder 4"/>
          <p:cNvSpPr txBox="1">
            <a:spLocks noGrp="1"/>
          </p:cNvSpPr>
          <p:nvPr>
            <p:ph type="dt" sz="half" idx="7"/>
          </p:nvPr>
        </p:nvSpPr>
        <p:spPr/>
        <p:txBody>
          <a:bodyPr/>
          <a:lstStyle>
            <a:lvl1pPr>
              <a:defRPr/>
            </a:lvl1pPr>
          </a:lstStyle>
          <a:p>
            <a:pPr lvl="0"/>
            <a:fld id="{213804D5-A96D-4A0C-A3BA-B8FF9A1DE9C6}" type="datetime1">
              <a:rPr lang="en-US"/>
              <a:pPr lvl="0"/>
              <a:t>3/7/2026</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14BDFBB4-DB95-427A-883E-24F55CCFDEAB}" type="slidenum">
              <a:t>‹#›</a:t>
            </a:fld>
            <a:endParaRPr lang="en-US"/>
          </a:p>
        </p:txBody>
      </p:sp>
    </p:spTree>
    <p:extLst>
      <p:ext uri="{BB962C8B-B14F-4D97-AF65-F5344CB8AC3E}">
        <p14:creationId xmlns:p14="http://schemas.microsoft.com/office/powerpoint/2010/main" val="383284901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2082957" y="1416048"/>
            <a:ext cx="9753283" cy="4956176"/>
          </a:xfrm>
        </p:spPr>
        <p:txBody>
          <a:bodyPr anchor="b"/>
          <a:lstStyle>
            <a:lvl1pPr>
              <a:defRPr sz="9911"/>
            </a:lvl1pPr>
          </a:lstStyle>
          <a:p>
            <a:pPr lvl="0"/>
            <a:r>
              <a:rPr lang="en-GB"/>
              <a:t>Click to edit Master title style</a:t>
            </a:r>
            <a:endParaRPr lang="en-US"/>
          </a:p>
        </p:txBody>
      </p:sp>
      <p:sp>
        <p:nvSpPr>
          <p:cNvPr id="3" name="Picture Placeholder 2"/>
          <p:cNvSpPr txBox="1">
            <a:spLocks noGrp="1"/>
          </p:cNvSpPr>
          <p:nvPr>
            <p:ph type="pic" idx="1"/>
          </p:nvPr>
        </p:nvSpPr>
        <p:spPr>
          <a:xfrm>
            <a:off x="12856061" y="3058274"/>
            <a:ext cx="15309149" cy="15094695"/>
          </a:xfrm>
        </p:spPr>
        <p:txBody>
          <a:bodyPr/>
          <a:lstStyle>
            <a:lvl1pPr marL="0" indent="0">
              <a:buNone/>
              <a:defRPr sz="9911"/>
            </a:lvl1pPr>
          </a:lstStyle>
          <a:p>
            <a:pPr lvl="0"/>
            <a:r>
              <a:rPr lang="en-GB"/>
              <a:t>Click icon to add picture</a:t>
            </a:r>
            <a:endParaRPr lang="en-US"/>
          </a:p>
        </p:txBody>
      </p:sp>
      <p:sp>
        <p:nvSpPr>
          <p:cNvPr id="4" name="Text Placeholder 3"/>
          <p:cNvSpPr txBox="1">
            <a:spLocks noGrp="1"/>
          </p:cNvSpPr>
          <p:nvPr>
            <p:ph type="body" idx="2"/>
          </p:nvPr>
        </p:nvSpPr>
        <p:spPr>
          <a:xfrm>
            <a:off x="2082957" y="6372225"/>
            <a:ext cx="9753283" cy="11805333"/>
          </a:xfrm>
        </p:spPr>
        <p:txBody>
          <a:bodyPr/>
          <a:lstStyle>
            <a:lvl1pPr marL="0" indent="0">
              <a:buNone/>
              <a:defRPr sz="4956"/>
            </a:lvl1pPr>
          </a:lstStyle>
          <a:p>
            <a:pPr lvl="0"/>
            <a:r>
              <a:rPr lang="en-GB"/>
              <a:t>Click to edit Master text styles</a:t>
            </a:r>
          </a:p>
        </p:txBody>
      </p:sp>
      <p:sp>
        <p:nvSpPr>
          <p:cNvPr id="5" name="Date Placeholder 4"/>
          <p:cNvSpPr txBox="1">
            <a:spLocks noGrp="1"/>
          </p:cNvSpPr>
          <p:nvPr>
            <p:ph type="dt" sz="half" idx="7"/>
          </p:nvPr>
        </p:nvSpPr>
        <p:spPr/>
        <p:txBody>
          <a:bodyPr/>
          <a:lstStyle>
            <a:lvl1pPr>
              <a:defRPr/>
            </a:lvl1pPr>
          </a:lstStyle>
          <a:p>
            <a:pPr lvl="0"/>
            <a:fld id="{265508D9-8407-4244-87E6-3C7AE63A4928}" type="datetime1">
              <a:rPr lang="en-US"/>
              <a:pPr lvl="0"/>
              <a:t>3/7/2026</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DBAEA316-CCB4-4396-8B27-01DAC6A31FAA}" type="slidenum">
              <a:t>‹#›</a:t>
            </a:fld>
            <a:endParaRPr lang="en-US"/>
          </a:p>
        </p:txBody>
      </p:sp>
    </p:spTree>
    <p:extLst>
      <p:ext uri="{BB962C8B-B14F-4D97-AF65-F5344CB8AC3E}">
        <p14:creationId xmlns:p14="http://schemas.microsoft.com/office/powerpoint/2010/main" val="44299422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txBox="1">
            <a:spLocks noGrp="1"/>
          </p:cNvSpPr>
          <p:nvPr>
            <p:ph type="dt" sz="half" idx="7"/>
          </p:nvPr>
        </p:nvSpPr>
        <p:spPr/>
        <p:txBody>
          <a:bodyPr/>
          <a:lstStyle>
            <a:lvl1pPr>
              <a:defRPr/>
            </a:lvl1pPr>
          </a:lstStyle>
          <a:p>
            <a:pPr lvl="0"/>
            <a:fld id="{C730325C-5779-4494-A809-4BDC0DEE87E9}" type="datetime1">
              <a:rPr lang="en-US"/>
              <a:pPr lvl="0"/>
              <a:t>3/7/2026</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DE11F3F0-B1F7-4DC4-BD25-C2832D373577}" type="slidenum">
              <a:t>‹#›</a:t>
            </a:fld>
            <a:endParaRPr lang="en-US"/>
          </a:p>
        </p:txBody>
      </p:sp>
    </p:spTree>
    <p:extLst>
      <p:ext uri="{BB962C8B-B14F-4D97-AF65-F5344CB8AC3E}">
        <p14:creationId xmlns:p14="http://schemas.microsoft.com/office/powerpoint/2010/main" val="71530778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21640711" y="1130875"/>
            <a:ext cx="6520558" cy="18000558"/>
          </a:xfrm>
        </p:spPr>
        <p:txBody>
          <a:bodyPr vert="eaVert"/>
          <a:lstStyle>
            <a:lvl1pPr>
              <a:defRPr/>
            </a:lvl1pPr>
          </a:lstStyle>
          <a:p>
            <a:pPr lvl="0"/>
            <a:r>
              <a:rPr lang="en-GB"/>
              <a:t>Click to edit Master title style</a:t>
            </a:r>
            <a:endParaRPr lang="en-US"/>
          </a:p>
        </p:txBody>
      </p:sp>
      <p:sp>
        <p:nvSpPr>
          <p:cNvPr id="3" name="Vertical Text Placeholder 2"/>
          <p:cNvSpPr txBox="1">
            <a:spLocks noGrp="1"/>
          </p:cNvSpPr>
          <p:nvPr>
            <p:ph type="body" orient="vert" idx="1"/>
          </p:nvPr>
        </p:nvSpPr>
        <p:spPr>
          <a:xfrm>
            <a:off x="2079025" y="1130875"/>
            <a:ext cx="19183682" cy="18000558"/>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txBox="1">
            <a:spLocks noGrp="1"/>
          </p:cNvSpPr>
          <p:nvPr>
            <p:ph type="dt" sz="half" idx="7"/>
          </p:nvPr>
        </p:nvSpPr>
        <p:spPr/>
        <p:txBody>
          <a:bodyPr/>
          <a:lstStyle>
            <a:lvl1pPr>
              <a:defRPr/>
            </a:lvl1pPr>
          </a:lstStyle>
          <a:p>
            <a:pPr lvl="0"/>
            <a:fld id="{D4DAEBFA-9EE1-4B16-BB6A-C18D687185C5}" type="datetime1">
              <a:rPr lang="en-US"/>
              <a:pPr lvl="0"/>
              <a:t>3/7/2026</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933DD3BC-8335-4D05-BDEB-C6EFDD130CFF}" type="slidenum">
              <a:t>‹#›</a:t>
            </a:fld>
            <a:endParaRPr lang="en-US"/>
          </a:p>
        </p:txBody>
      </p:sp>
    </p:spTree>
    <p:extLst>
      <p:ext uri="{BB962C8B-B14F-4D97-AF65-F5344CB8AC3E}">
        <p14:creationId xmlns:p14="http://schemas.microsoft.com/office/powerpoint/2010/main" val="76150554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2079016" y="1130875"/>
            <a:ext cx="26082245" cy="4105564"/>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p:cNvSpPr txBox="1">
            <a:spLocks noGrp="1"/>
          </p:cNvSpPr>
          <p:nvPr>
            <p:ph type="body" idx="1"/>
          </p:nvPr>
        </p:nvSpPr>
        <p:spPr>
          <a:xfrm>
            <a:off x="2079016" y="5654366"/>
            <a:ext cx="26082245" cy="1347705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txBox="1">
            <a:spLocks noGrp="1"/>
          </p:cNvSpPr>
          <p:nvPr>
            <p:ph type="dt" sz="half" idx="2"/>
          </p:nvPr>
        </p:nvSpPr>
        <p:spPr>
          <a:xfrm>
            <a:off x="2079016" y="19687032"/>
            <a:ext cx="6804068" cy="1130875"/>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3717" b="0" i="0" u="none" strike="noStrike" kern="1200" cap="none" spc="0" baseline="0">
                <a:solidFill>
                  <a:srgbClr val="767676"/>
                </a:solidFill>
                <a:uFillTx/>
                <a:latin typeface="Aptos"/>
              </a:defRPr>
            </a:lvl1pPr>
          </a:lstStyle>
          <a:p>
            <a:pPr lvl="0"/>
            <a:fld id="{B1D852FA-21E2-49CF-8649-7EF9B2B13428}" type="datetime1">
              <a:rPr lang="en-US"/>
              <a:pPr lvl="0"/>
              <a:t>3/7/2026</a:t>
            </a:fld>
            <a:endParaRPr lang="en-US"/>
          </a:p>
        </p:txBody>
      </p:sp>
      <p:sp>
        <p:nvSpPr>
          <p:cNvPr id="5" name="Footer Placeholder 4"/>
          <p:cNvSpPr txBox="1">
            <a:spLocks noGrp="1"/>
          </p:cNvSpPr>
          <p:nvPr>
            <p:ph type="ftr" sz="quarter" idx="3"/>
          </p:nvPr>
        </p:nvSpPr>
        <p:spPr>
          <a:xfrm>
            <a:off x="10017096" y="19687032"/>
            <a:ext cx="10206093" cy="1130875"/>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3717" b="0" i="0" u="none" strike="noStrike" kern="1200" cap="none" spc="0" baseline="0">
                <a:solidFill>
                  <a:srgbClr val="767676"/>
                </a:solidFill>
                <a:uFillTx/>
                <a:latin typeface="Aptos"/>
              </a:defRPr>
            </a:lvl1pPr>
          </a:lstStyle>
          <a:p>
            <a:pPr lvl="0"/>
            <a:endParaRPr lang="en-US"/>
          </a:p>
        </p:txBody>
      </p:sp>
      <p:sp>
        <p:nvSpPr>
          <p:cNvPr id="6" name="Slide Number Placeholder 5"/>
          <p:cNvSpPr txBox="1">
            <a:spLocks noGrp="1"/>
          </p:cNvSpPr>
          <p:nvPr>
            <p:ph type="sldNum" sz="quarter" idx="4"/>
          </p:nvPr>
        </p:nvSpPr>
        <p:spPr>
          <a:xfrm>
            <a:off x="21357201" y="19687032"/>
            <a:ext cx="6804068" cy="1130875"/>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3717" b="0" i="0" u="none" strike="noStrike" kern="1200" cap="none" spc="0" baseline="0">
                <a:solidFill>
                  <a:srgbClr val="767676"/>
                </a:solidFill>
                <a:uFillTx/>
                <a:latin typeface="Aptos"/>
              </a:defRPr>
            </a:lvl1pPr>
          </a:lstStyle>
          <a:p>
            <a:pPr lvl="0"/>
            <a:fld id="{994745A8-2AEB-4DC1-9C2C-30D966F24B35}"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marL="0" marR="0" lvl="0" indent="0" algn="l" defTabSz="2832079" rtl="0" fontAlgn="auto" hangingPunct="1">
        <a:lnSpc>
          <a:spcPct val="90000"/>
        </a:lnSpc>
        <a:spcBef>
          <a:spcPts val="0"/>
        </a:spcBef>
        <a:spcAft>
          <a:spcPts val="0"/>
        </a:spcAft>
        <a:buNone/>
        <a:tabLst/>
        <a:defRPr lang="en-GB" sz="13628" b="0" i="0" u="none" strike="noStrike" kern="1200" cap="none" spc="0" baseline="0">
          <a:solidFill>
            <a:srgbClr val="000000"/>
          </a:solidFill>
          <a:uFillTx/>
          <a:latin typeface="Aptos Display"/>
        </a:defRPr>
      </a:lvl1pPr>
    </p:titleStyle>
    <p:bodyStyle>
      <a:lvl1pPr marL="708019" marR="0" lvl="0" indent="-708019" algn="l" defTabSz="2832079" rtl="0" fontAlgn="auto" hangingPunct="1">
        <a:lnSpc>
          <a:spcPct val="90000"/>
        </a:lnSpc>
        <a:spcBef>
          <a:spcPts val="3095"/>
        </a:spcBef>
        <a:spcAft>
          <a:spcPts val="0"/>
        </a:spcAft>
        <a:buSzPct val="100000"/>
        <a:buFont typeface="Arial" pitchFamily="34"/>
        <a:buChar char="•"/>
        <a:tabLst/>
        <a:defRPr lang="en-GB" sz="8672" b="0" i="0" u="none" strike="noStrike" kern="1200" cap="none" spc="0" baseline="0">
          <a:solidFill>
            <a:srgbClr val="000000"/>
          </a:solidFill>
          <a:uFillTx/>
          <a:latin typeface="Aptos"/>
        </a:defRPr>
      </a:lvl1pPr>
      <a:lvl2pPr marL="2124059" marR="0" lvl="1" indent="-708019" algn="l" defTabSz="2832079" rtl="0" fontAlgn="auto" hangingPunct="1">
        <a:lnSpc>
          <a:spcPct val="90000"/>
        </a:lnSpc>
        <a:spcBef>
          <a:spcPts val="1550"/>
        </a:spcBef>
        <a:spcAft>
          <a:spcPts val="0"/>
        </a:spcAft>
        <a:buSzPct val="100000"/>
        <a:buFont typeface="Arial" pitchFamily="34"/>
        <a:buChar char="•"/>
        <a:tabLst/>
        <a:defRPr lang="en-GB" sz="7433" b="0" i="0" u="none" strike="noStrike" kern="1200" cap="none" spc="0" baseline="0">
          <a:solidFill>
            <a:srgbClr val="000000"/>
          </a:solidFill>
          <a:uFillTx/>
          <a:latin typeface="Aptos"/>
        </a:defRPr>
      </a:lvl2pPr>
      <a:lvl3pPr marL="3540099" marR="0" lvl="2" indent="-708019" algn="l" defTabSz="2832079" rtl="0" fontAlgn="auto" hangingPunct="1">
        <a:lnSpc>
          <a:spcPct val="90000"/>
        </a:lnSpc>
        <a:spcBef>
          <a:spcPts val="1550"/>
        </a:spcBef>
        <a:spcAft>
          <a:spcPts val="0"/>
        </a:spcAft>
        <a:buSzPct val="100000"/>
        <a:buFont typeface="Arial" pitchFamily="34"/>
        <a:buChar char="•"/>
        <a:tabLst/>
        <a:defRPr lang="en-GB" sz="6194" b="0" i="0" u="none" strike="noStrike" kern="1200" cap="none" spc="0" baseline="0">
          <a:solidFill>
            <a:srgbClr val="000000"/>
          </a:solidFill>
          <a:uFillTx/>
          <a:latin typeface="Aptos"/>
        </a:defRPr>
      </a:lvl3pPr>
      <a:lvl4pPr marL="4956139" marR="0" lvl="3" indent="-708019" algn="l" defTabSz="2832079" rtl="0" fontAlgn="auto" hangingPunct="1">
        <a:lnSpc>
          <a:spcPct val="90000"/>
        </a:lnSpc>
        <a:spcBef>
          <a:spcPts val="1550"/>
        </a:spcBef>
        <a:spcAft>
          <a:spcPts val="0"/>
        </a:spcAft>
        <a:buSzPct val="100000"/>
        <a:buFont typeface="Arial" pitchFamily="34"/>
        <a:buChar char="•"/>
        <a:tabLst/>
        <a:defRPr lang="en-GB" sz="5575" b="0" i="0" u="none" strike="noStrike" kern="1200" cap="none" spc="0" baseline="0">
          <a:solidFill>
            <a:srgbClr val="000000"/>
          </a:solidFill>
          <a:uFillTx/>
          <a:latin typeface="Aptos"/>
        </a:defRPr>
      </a:lvl4pPr>
      <a:lvl5pPr marL="6372179" marR="0" lvl="4" indent="-708019" algn="l" defTabSz="2832079" rtl="0" fontAlgn="auto" hangingPunct="1">
        <a:lnSpc>
          <a:spcPct val="90000"/>
        </a:lnSpc>
        <a:spcBef>
          <a:spcPts val="1550"/>
        </a:spcBef>
        <a:spcAft>
          <a:spcPts val="0"/>
        </a:spcAft>
        <a:buSzPct val="100000"/>
        <a:buFont typeface="Arial" pitchFamily="34"/>
        <a:buChar char="•"/>
        <a:tabLst/>
        <a:defRPr lang="en-GB" sz="5575"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england.nhs.uk/2023/11/one-in-five-children-and-young-people-had-a-probable-mental-disorder-in-2023/?utm" TargetMode="External"/><Relationship Id="rId13" Type="http://schemas.openxmlformats.org/officeDocument/2006/relationships/hyperlink" Target="https://doi.org/10.1007/s00787-019-01469-4" TargetMode="External"/><Relationship Id="rId3" Type="http://schemas.openxmlformats.org/officeDocument/2006/relationships/hyperlink" Target="https://www.childrenscommissioner.gov.uk/news-and-blogs/over-a-quarter-of-a-million-children-still-waiting-for-mental-health-support/?utm" TargetMode="External"/><Relationship Id="rId7" Type="http://schemas.openxmlformats.org/officeDocument/2006/relationships/hyperlink" Target="https://www.england.nhs.uk/mental-health/cyp/?utm" TargetMode="External"/><Relationship Id="rId12" Type="http://schemas.openxmlformats.org/officeDocument/2006/relationships/hyperlink" Target="https://www.nice.org.uk/guidance/ng225?utm" TargetMode="External"/><Relationship Id="rId17" Type="http://schemas.openxmlformats.org/officeDocument/2006/relationships/image" Target="../media/image3.png"/><Relationship Id="rId2" Type="http://schemas.openxmlformats.org/officeDocument/2006/relationships/hyperlink" Target="https://www.childrenscommissioner.gov.uk/resource/childrens-mental-health-services-2022-23/?utm" TargetMode="External"/><Relationship Id="rId16" Type="http://schemas.openxmlformats.org/officeDocument/2006/relationships/image" Target="../media/image2.svg"/><Relationship Id="rId1" Type="http://schemas.openxmlformats.org/officeDocument/2006/relationships/slideLayout" Target="../slideLayouts/slideLayout7.xml"/><Relationship Id="rId6" Type="http://schemas.openxmlformats.org/officeDocument/2006/relationships/hyperlink" Target="https://www.england.nhs.uk/mental-health/cyp/trailblazers/?utm" TargetMode="External"/><Relationship Id="rId11" Type="http://schemas.openxmlformats.org/officeDocument/2006/relationships/hyperlink" Target="https://www.nice.org.uk/guidance/NG134?utm" TargetMode="External"/><Relationship Id="rId5" Type="http://schemas.openxmlformats.org/officeDocument/2006/relationships/hyperlink" Target="https://doi.org/10.1192/bjo.2020.103" TargetMode="External"/><Relationship Id="rId15" Type="http://schemas.openxmlformats.org/officeDocument/2006/relationships/image" Target="../media/image1.svg"/><Relationship Id="rId10" Type="http://schemas.openxmlformats.org/officeDocument/2006/relationships/hyperlink" Target="https://www.nhs.uk/nhs-services/mental-health-services/where-to-get-urgent-help-for-mental-health/?utm" TargetMode="External"/><Relationship Id="rId4" Type="http://schemas.openxmlformats.org/officeDocument/2006/relationships/hyperlink" Target="https://digital.nhs.uk/supplementary-information/2025/waiting-times-for-children-and-young-peoples-mental-health-services-2023-24" TargetMode="External"/><Relationship Id="rId9" Type="http://schemas.openxmlformats.org/officeDocument/2006/relationships/hyperlink" Target="https://commonslibrary.parliament.uk/research-briefings/cbp-7196/?utm" TargetMode="External"/><Relationship Id="rId14" Type="http://schemas.openxmlformats.org/officeDocument/2006/relationships/hyperlink" Target="https://doi.org/10.1186/s12913-017-2080-z"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
    <p:bg>
      <p:bgPr>
        <a:solidFill>
          <a:srgbClr val="CAEEFB"/>
        </a:solidFill>
        <a:effectLst/>
      </p:bgPr>
    </p:bg>
    <p:spTree>
      <p:nvGrpSpPr>
        <p:cNvPr id="1" name=""/>
        <p:cNvGrpSpPr/>
        <p:nvPr/>
      </p:nvGrpSpPr>
      <p:grpSpPr>
        <a:xfrm>
          <a:off x="0" y="0"/>
          <a:ext cx="0" cy="0"/>
          <a:chOff x="0" y="0"/>
          <a:chExt cx="0" cy="0"/>
        </a:xfrm>
      </p:grpSpPr>
      <p:sp>
        <p:nvSpPr>
          <p:cNvPr id="2" name="Rectangle: Rounded Corners 1"/>
          <p:cNvSpPr/>
          <p:nvPr/>
        </p:nvSpPr>
        <p:spPr>
          <a:xfrm>
            <a:off x="12686806" y="333975"/>
            <a:ext cx="15751033" cy="190440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97132"/>
          </a:solidFill>
          <a:ln cap="flat">
            <a:noFill/>
            <a:prstDash val="solid"/>
          </a:ln>
          <a:effectLst>
            <a:outerShdw dist="38096" dir="2700000" algn="tl">
              <a:srgbClr val="000000">
                <a:alpha val="4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0" cap="none" spc="0" baseline="0">
                <a:solidFill>
                  <a:srgbClr val="FFFFFF"/>
                </a:solidFill>
                <a:uFillTx/>
                <a:latin typeface="Arial" pitchFamily="34"/>
                <a:cs typeface="Arial" pitchFamily="34"/>
              </a:rPr>
              <a:t>Barriers and enablers to accessing Child and Adolescent Mental Health Services in the UK: a Systematic Review</a:t>
            </a:r>
          </a:p>
        </p:txBody>
      </p:sp>
      <p:sp>
        <p:nvSpPr>
          <p:cNvPr id="3" name="Rectangle: Rounded Corners 2"/>
          <p:cNvSpPr/>
          <p:nvPr/>
        </p:nvSpPr>
        <p:spPr>
          <a:xfrm>
            <a:off x="155594" y="4026606"/>
            <a:ext cx="5612075" cy="12371630"/>
          </a:xfrm>
          <a:custGeom>
            <a:avLst/>
            <a:gdLst>
              <a:gd name="f0" fmla="val 10800000"/>
              <a:gd name="f1" fmla="val 5400000"/>
              <a:gd name="f2" fmla="val 16200000"/>
              <a:gd name="f3" fmla="val w"/>
              <a:gd name="f4" fmla="val h"/>
              <a:gd name="f5" fmla="val ss"/>
              <a:gd name="f6" fmla="val 0"/>
              <a:gd name="f7" fmla="*/ 5419351 1 1725033"/>
              <a:gd name="f8" fmla="val 45"/>
              <a:gd name="f9" fmla="val 854"/>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6C6AD"/>
          </a:solidFill>
          <a:ln w="28575" cap="flat">
            <a:solidFill>
              <a:srgbClr val="D45E5E"/>
            </a:solidFill>
            <a:prstDash val="solid"/>
            <a:miter/>
          </a:ln>
        </p:spPr>
        <p:txBody>
          <a:bodyPr vert="horz" wrap="square" lIns="91440" tIns="45720" rIns="91440" bIns="45720" anchor="ctr" anchorCtr="1" compatLnSpc="1">
            <a:noAutofit/>
          </a:bodyPr>
          <a:lstStyle/>
          <a:p>
            <a:pPr marL="457200" marR="0" lvl="0" indent="-457200" algn="just"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Georgia" pitchFamily="18"/>
              </a:rPr>
              <a:t>Mental health disorders in children and young people are a major public health concern in the UK. Recent data from the UK indicate that 1 in 5 children and young people between the ages of 8 and 16 years are suffering from a mental health problem (NHS Digital, 2023). The prevalence of anxiety and depression disorders has increased by a significant margin following the outbreak of the COVID-19 pandemic.</a:t>
            </a:r>
          </a:p>
          <a:p>
            <a:pPr marL="457200" marR="0" lvl="0" indent="-457200" algn="just"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Georgia" pitchFamily="18"/>
              </a:rPr>
              <a:t>Recent data from the Children’s Commissioner (2024) indicate that more than 270.000 children are waiting for mental health care. This reveals that the mental health sector is under significant pressure. In addition, there has been a significant increase in referrals to Child and Adolescent Mental Health Services (CAMHS), but the services have struggled to keep up (UK Parliament, 2024).</a:t>
            </a:r>
          </a:p>
          <a:p>
            <a:pPr marL="457200" marR="0" lvl="0" indent="-457200" algn="just"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Georgia" pitchFamily="18"/>
              </a:rPr>
              <a:t>Evidence suggests that children from disadvantaged backgrounds face a significant mental health need and barriers in accessing timely care (Radez et al., 2020).</a:t>
            </a:r>
          </a:p>
        </p:txBody>
      </p:sp>
      <p:sp>
        <p:nvSpPr>
          <p:cNvPr id="4" name="Rectangle 3"/>
          <p:cNvSpPr/>
          <p:nvPr/>
        </p:nvSpPr>
        <p:spPr>
          <a:xfrm>
            <a:off x="5923154" y="4026606"/>
            <a:ext cx="11504569" cy="9140753"/>
          </a:xfrm>
          <a:prstGeom prst="rect">
            <a:avLst/>
          </a:prstGeom>
          <a:no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0" cap="none" spc="0" baseline="0">
              <a:solidFill>
                <a:srgbClr val="FFFFFF"/>
              </a:solidFill>
              <a:uFillTx/>
              <a:latin typeface="Georgia Pro Black" pitchFamily="18"/>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0" cap="none" spc="0" baseline="0">
              <a:solidFill>
                <a:srgbClr val="000000"/>
              </a:solidFill>
              <a:uFillTx/>
              <a:latin typeface="Georgia Pro Black" pitchFamily="18"/>
            </a:endParaRPr>
          </a:p>
          <a:p>
            <a:pPr marL="457200" marR="0" lvl="0" indent="-45720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700" b="0" i="0" u="none" strike="noStrike" kern="0" cap="none" spc="0" baseline="0">
                <a:solidFill>
                  <a:srgbClr val="000000"/>
                </a:solidFill>
                <a:uFillTx/>
                <a:latin typeface="Georgia" pitchFamily="18"/>
              </a:rPr>
              <a:t>Despite increased national awareness of children and adolescents’ mental health needs, access to CAMHS in the UK remains limited and inequitable. According to national statistics, prevalence rates are increasing along with demand for services (NHS Digital, 2023; NHS England, 2023). Nevertheless, capacity has not increased in parallel with these trends, and waiting lists have lengthened (Children’s Commissioner, 2024; NHS Digital, 2024). Research into the barriers and enablers is required to identify particular barriers and enablers to childhood mental health services.</a:t>
            </a:r>
          </a:p>
          <a:p>
            <a:pPr marL="457200" marR="0" lvl="0" indent="-45720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700" b="0" i="0" u="none" strike="noStrike" kern="0" cap="none" spc="0" baseline="0">
                <a:solidFill>
                  <a:srgbClr val="000000"/>
                </a:solidFill>
                <a:uFillTx/>
                <a:latin typeface="Georgia" pitchFamily="18"/>
              </a:rPr>
              <a:t>Structural barriers have persisted in limiting access to timely intervention for children and adolescents (Edbrooke-Childs &amp; Deighton, 2020; NHS Confederation, 2024). Moreover, studies have confirmed that children from disadvantaged socioeconomic backgrounds are more likely to experience higher prevalence and limited access to intervention (Radez et al., 2020). </a:t>
            </a:r>
          </a:p>
          <a:p>
            <a:pPr marL="457200" marR="0" lvl="0" indent="-45720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700" b="0" i="0" u="none" strike="noStrike" kern="0" cap="none" spc="0" baseline="0">
              <a:solidFill>
                <a:srgbClr val="000000"/>
              </a:solidFill>
              <a:uFillTx/>
              <a:latin typeface="Georgia" pitchFamily="18"/>
            </a:endParaRPr>
          </a:p>
          <a:p>
            <a:pPr marL="457200" marR="0" lvl="0" indent="-45720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700" b="0" i="0" u="none" strike="noStrike" kern="0" cap="none" spc="0" baseline="0">
                <a:solidFill>
                  <a:srgbClr val="000000"/>
                </a:solidFill>
                <a:uFillTx/>
                <a:latin typeface="Georgia" pitchFamily="18"/>
              </a:rPr>
              <a:t>Despite national-level programs such as the Transforming Children and Young People’s Mental Health Provision initiative aiming to improve early intervention and school-based support (Department of Health and Social Care, n.d.; NHS England, n.d.), studies have confirmed inequitable access and regional inequalities in service delivery (UK Parliament, 2024).</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Georgia Pro Semibold"/>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Georgia Pro Semibold"/>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Georgia Pro Semibold"/>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Georgia Pro Semibold"/>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Georgia Pro Semibold"/>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Georgia Pro Semibold"/>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Georgia Pro Semibold"/>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Georgia Pro Semibold"/>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Georgia Pro Semibold"/>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Georgia Pro Semibold"/>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Georgia Pro Semibold"/>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Georgia Pro Semibold"/>
            </a:endParaRPr>
          </a:p>
        </p:txBody>
      </p:sp>
      <p:sp>
        <p:nvSpPr>
          <p:cNvPr id="5" name="Rectangle 4"/>
          <p:cNvSpPr/>
          <p:nvPr/>
        </p:nvSpPr>
        <p:spPr>
          <a:xfrm>
            <a:off x="17773814" y="3879671"/>
            <a:ext cx="4457425" cy="4139196"/>
          </a:xfrm>
          <a:prstGeom prst="rect">
            <a:avLst/>
          </a:prstGeom>
          <a:solidFill>
            <a:srgbClr val="F6C6AD"/>
          </a:solidFill>
          <a:ln w="38103" cap="flat">
            <a:solidFill>
              <a:srgbClr val="E97132"/>
            </a:solidFill>
            <a:prstDash val="solid"/>
            <a:miter/>
          </a:ln>
        </p:spPr>
        <p:txBody>
          <a:bodyPr vert="horz" wrap="square" lIns="91440" tIns="45720" rIns="91440" bIns="45720" anchor="ctr" anchorCtr="1"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Georgia" pitchFamily="18"/>
              </a:rPr>
              <a:t>To critically analyse the structural, socioeconomic and policy-related barriers affecting access to Child and Adolescent Mental Health in the United Kingdom</a:t>
            </a:r>
            <a:r>
              <a:rPr lang="en-GB" sz="1050" b="0" i="0" u="none" strike="noStrike" kern="0" cap="none" spc="0" baseline="0">
                <a:solidFill>
                  <a:srgbClr val="000000"/>
                </a:solidFill>
                <a:uFillTx/>
                <a:latin typeface="Georgia" pitchFamily="18"/>
              </a:rPr>
              <a:t>.</a:t>
            </a:r>
          </a:p>
        </p:txBody>
      </p:sp>
      <p:sp>
        <p:nvSpPr>
          <p:cNvPr id="6" name="Rectangle 6"/>
          <p:cNvSpPr/>
          <p:nvPr/>
        </p:nvSpPr>
        <p:spPr>
          <a:xfrm>
            <a:off x="155594" y="17562377"/>
            <a:ext cx="5612075" cy="3647441"/>
          </a:xfrm>
          <a:prstGeom prst="rect">
            <a:avLst/>
          </a:prstGeom>
          <a:solidFill>
            <a:srgbClr val="A6CAEC"/>
          </a:solidFill>
          <a:ln w="28575" cap="flat">
            <a:solidFill>
              <a:srgbClr val="E97132"/>
            </a:solidFill>
            <a:prstDash val="solid"/>
            <a:miter/>
          </a:ln>
        </p:spPr>
        <p:txBody>
          <a:bodyPr vert="horz" wrap="square" lIns="91440" tIns="45720" rIns="91440" bIns="45720" anchor="ctr" anchorCtr="1" compatLnSpc="1">
            <a:no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Georgia" pitchFamily="18"/>
              </a:rPr>
              <a:t>This study will contribute to a greater understanding of inequalities in access to child mental health services in the UK. The study could:</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Georgia" pitchFamily="18"/>
              </a:rPr>
              <a:t>1. Help in informing the development of policy and the improvement of services.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Georgia" pitchFamily="18"/>
              </a:rPr>
              <a:t>2. Assist health and social care practitioners in the enhancement of early intervention.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Georgia" pitchFamily="18"/>
              </a:rPr>
              <a:t>3. Aid in addressing health inequalities.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Georgia" pitchFamily="18"/>
              </a:rPr>
              <a:t>4. Help towards evidence-based research to improve CAMHS service delivery</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Avenir Next LT Pro"/>
            </a:endParaRPr>
          </a:p>
        </p:txBody>
      </p:sp>
      <p:sp>
        <p:nvSpPr>
          <p:cNvPr id="7" name="Rectangle: Rounded Corners 7"/>
          <p:cNvSpPr/>
          <p:nvPr/>
        </p:nvSpPr>
        <p:spPr>
          <a:xfrm>
            <a:off x="700092" y="2639662"/>
            <a:ext cx="4514850" cy="1299664"/>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97132"/>
          </a:solidFill>
          <a:ln cap="flat">
            <a:noFill/>
            <a:prstDash val="solid"/>
          </a:ln>
          <a:effectLst>
            <a:outerShdw dist="38096" dir="8100000" algn="tl">
              <a:srgbClr val="000000">
                <a:alpha val="4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FFFFFF"/>
                </a:solidFill>
                <a:uFillTx/>
                <a:latin typeface="Georgia Pro Semibold"/>
              </a:rPr>
              <a:t>Prevalence</a:t>
            </a:r>
            <a:r>
              <a:rPr lang="en-GB" sz="2800" b="0" i="0" u="none" strike="noStrike" kern="0" cap="none" spc="0" baseline="0">
                <a:solidFill>
                  <a:srgbClr val="FFFFFF"/>
                </a:solidFill>
                <a:uFillTx/>
                <a:latin typeface="Avenir Next LT Pro"/>
              </a:rPr>
              <a:t> </a:t>
            </a:r>
          </a:p>
        </p:txBody>
      </p:sp>
      <p:sp>
        <p:nvSpPr>
          <p:cNvPr id="8" name="Rectangle: Rounded Corners 8"/>
          <p:cNvSpPr/>
          <p:nvPr/>
        </p:nvSpPr>
        <p:spPr>
          <a:xfrm>
            <a:off x="8885755" y="2516300"/>
            <a:ext cx="5457331" cy="142653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97132"/>
          </a:solidFill>
          <a:ln cap="flat">
            <a:noFill/>
            <a:prstDash val="solid"/>
          </a:ln>
          <a:effectLst>
            <a:outerShdw dist="38096" dir="8100000" algn="tl">
              <a:srgbClr val="000000">
                <a:alpha val="4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FFFFFF"/>
                </a:solidFill>
                <a:uFillTx/>
                <a:latin typeface="Georgia Pro Semibold"/>
              </a:rPr>
              <a:t>Rationale</a:t>
            </a:r>
            <a:r>
              <a:rPr lang="en-GB" sz="2800" b="0" i="0" u="none" strike="noStrike" kern="0" cap="none" spc="0" baseline="0">
                <a:solidFill>
                  <a:srgbClr val="FFFFFF"/>
                </a:solidFill>
                <a:uFillTx/>
                <a:latin typeface="Avenir Next LT Pro"/>
              </a:rPr>
              <a:t> </a:t>
            </a:r>
          </a:p>
        </p:txBody>
      </p:sp>
      <p:sp>
        <p:nvSpPr>
          <p:cNvPr id="9" name="Rectangle 9"/>
          <p:cNvSpPr/>
          <p:nvPr/>
        </p:nvSpPr>
        <p:spPr>
          <a:xfrm>
            <a:off x="22577331" y="3814264"/>
            <a:ext cx="7377882" cy="5107225"/>
          </a:xfrm>
          <a:prstGeom prst="rect">
            <a:avLst/>
          </a:prstGeom>
          <a:solidFill>
            <a:srgbClr val="F2CFEE"/>
          </a:solidFill>
          <a:ln w="38103" cap="flat">
            <a:solidFill>
              <a:srgbClr val="E97132"/>
            </a:solidFill>
            <a:prstDash val="solid"/>
            <a:miter/>
          </a:ln>
        </p:spPr>
        <p:txBody>
          <a:bodyPr vert="horz" wrap="square" lIns="91440" tIns="45720" rIns="91440" bIns="45720" anchor="ctr" anchorCtr="1"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Georgia" pitchFamily="18"/>
              </a:rPr>
              <a:t>1. To undertake a systematic review to examine prevalence, trends and to identify structural barriers within CAMHS in the UK.</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Georgia" pitchFamily="18"/>
              </a:rPr>
              <a:t>2. To complete secondary research in analysing socioeconomic inequalities affecting access to mental health services.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Georgia" pitchFamily="18"/>
              </a:rPr>
              <a:t>3. To evaluate national policy and strategies resulting in the healthcare system design, leading to impediments.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Georgia" pitchFamily="18"/>
              </a:rPr>
              <a:t>4. To propose evidence-based recommendations for improving service accessibility and equity.</a:t>
            </a:r>
          </a:p>
        </p:txBody>
      </p:sp>
      <p:sp>
        <p:nvSpPr>
          <p:cNvPr id="10" name="Rectangle: Rounded Corners 10"/>
          <p:cNvSpPr/>
          <p:nvPr/>
        </p:nvSpPr>
        <p:spPr>
          <a:xfrm>
            <a:off x="18045144" y="2460120"/>
            <a:ext cx="3410382" cy="1354144"/>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97132"/>
          </a:solidFill>
          <a:ln cap="flat">
            <a:noFill/>
            <a:prstDash val="solid"/>
          </a:ln>
          <a:effectLst>
            <a:outerShdw dist="38096" dir="8100000" algn="tl">
              <a:srgbClr val="000000">
                <a:alpha val="4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FFFFFF"/>
                </a:solidFill>
                <a:uFillTx/>
                <a:latin typeface="Georgia Pro Semibold"/>
              </a:rPr>
              <a:t>Aim</a:t>
            </a:r>
            <a:r>
              <a:rPr lang="en-GB" sz="2800" b="0" i="0" u="none" strike="noStrike" kern="0" cap="none" spc="0" baseline="0">
                <a:solidFill>
                  <a:srgbClr val="FFFFFF"/>
                </a:solidFill>
                <a:uFillTx/>
                <a:latin typeface="Avenir Next LT Pro"/>
              </a:rPr>
              <a:t> </a:t>
            </a:r>
          </a:p>
        </p:txBody>
      </p:sp>
      <p:sp>
        <p:nvSpPr>
          <p:cNvPr id="11" name="Rectangle: Rounded Corners 11"/>
          <p:cNvSpPr/>
          <p:nvPr/>
        </p:nvSpPr>
        <p:spPr>
          <a:xfrm>
            <a:off x="23491923" y="2363413"/>
            <a:ext cx="3870015" cy="132580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97132"/>
          </a:solidFill>
          <a:ln cap="flat">
            <a:noFill/>
            <a:prstDash val="solid"/>
          </a:ln>
          <a:effectLst>
            <a:outerShdw dist="38096" dir="8100000" algn="tl">
              <a:srgbClr val="000000">
                <a:alpha val="4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FFFFFF"/>
                </a:solidFill>
                <a:uFillTx/>
                <a:latin typeface="Georgia Pro Semibold"/>
              </a:rPr>
              <a:t>Objectives</a:t>
            </a:r>
            <a:r>
              <a:rPr lang="en-GB" sz="2800" b="0" i="0" u="none" strike="noStrike" kern="0" cap="none" spc="0" baseline="0">
                <a:solidFill>
                  <a:srgbClr val="FFFFFF"/>
                </a:solidFill>
                <a:uFillTx/>
                <a:latin typeface="Avenir Next LT Pro"/>
              </a:rPr>
              <a:t> </a:t>
            </a:r>
          </a:p>
        </p:txBody>
      </p:sp>
      <p:sp>
        <p:nvSpPr>
          <p:cNvPr id="12" name="Rectangle: Rounded Corners 12"/>
          <p:cNvSpPr/>
          <p:nvPr/>
        </p:nvSpPr>
        <p:spPr>
          <a:xfrm>
            <a:off x="700092" y="16398236"/>
            <a:ext cx="4514850" cy="999055"/>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97132"/>
          </a:solidFill>
          <a:ln cap="flat">
            <a:noFill/>
            <a:prstDash val="solid"/>
          </a:ln>
          <a:effectLst>
            <a:outerShdw dist="38096" dir="8100000" algn="tl">
              <a:srgbClr val="000000">
                <a:alpha val="4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FFFFFF"/>
                </a:solidFill>
                <a:uFillTx/>
                <a:latin typeface="Georgia Pro Semibold"/>
              </a:rPr>
              <a:t>Research Impact</a:t>
            </a:r>
          </a:p>
        </p:txBody>
      </p:sp>
      <p:sp>
        <p:nvSpPr>
          <p:cNvPr id="13" name="Rectangle: Rounded Corners 13"/>
          <p:cNvSpPr/>
          <p:nvPr/>
        </p:nvSpPr>
        <p:spPr>
          <a:xfrm>
            <a:off x="17773814" y="12360118"/>
            <a:ext cx="4457425" cy="68857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97132"/>
          </a:solidFill>
          <a:ln cap="flat">
            <a:noFill/>
            <a:prstDash val="solid"/>
          </a:ln>
          <a:effectLst>
            <a:outerShdw dist="38096" dir="8100000" algn="tl">
              <a:srgbClr val="000000">
                <a:alpha val="4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FFFFFF"/>
                </a:solidFill>
                <a:uFillTx/>
                <a:latin typeface="Georgia Pro Semibold"/>
              </a:rPr>
              <a:t>References</a:t>
            </a:r>
          </a:p>
        </p:txBody>
      </p:sp>
      <p:sp>
        <p:nvSpPr>
          <p:cNvPr id="14" name="Rectangle 6"/>
          <p:cNvSpPr/>
          <p:nvPr/>
        </p:nvSpPr>
        <p:spPr>
          <a:xfrm>
            <a:off x="5886578" y="13251137"/>
            <a:ext cx="24317132" cy="7947086"/>
          </a:xfrm>
          <a:prstGeom prst="rect">
            <a:avLst/>
          </a:prstGeom>
          <a:solidFill>
            <a:srgbClr val="D9F2D0"/>
          </a:solidFill>
          <a:ln w="28575" cap="flat">
            <a:solidFill>
              <a:srgbClr val="E97132"/>
            </a:solidFill>
            <a:prstDash val="solid"/>
            <a:miter/>
          </a:ln>
        </p:spPr>
        <p:txBody>
          <a:bodyPr vert="horz" wrap="square" lIns="91440" tIns="45720" rIns="91440" bIns="45720" anchor="ctr" anchorCtr="1"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1. Children’s Commissioner for England. (2024a). Children’s mental health services 2022-23 | Children’s Commissioner for England. [online] Available at: </a:t>
            </a:r>
            <a:r>
              <a:rPr lang="en-GB" sz="1800" b="0" i="0" u="none" strike="noStrike" kern="0" cap="none" spc="0" baseline="0">
                <a:solidFill>
                  <a:srgbClr val="000000"/>
                </a:solidFill>
                <a:uFillTx/>
                <a:latin typeface="Georgia" pitchFamily="18"/>
                <a:hlinkClick r:id="rId2"/>
              </a:rPr>
              <a:t>https://www.childrenscommissioner.gov.uk/resource/childrens-mental-health-services-2022-23/?utm</a:t>
            </a:r>
            <a:r>
              <a:rPr lang="en-GB" sz="1800" b="0" i="0" u="none" strike="noStrike" kern="0" cap="none" spc="0" baseline="0">
                <a:solidFill>
                  <a:srgbClr val="000000"/>
                </a:solidFill>
                <a:uFillTx/>
                <a:latin typeface="Georgia" pitchFamily="18"/>
              </a:rPr>
              <a:t>  _ [Accessed 22 Feb. 2026].</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2. Children’s Commissioner for England. (2024b). Press Notice: Over a quarter of a million children still waiting for mental health support, Children’s Commissioner warns   | Children’s Commissioner for England. [online] Available at: </a:t>
            </a:r>
            <a:r>
              <a:rPr lang="en-GB" sz="1800" b="0" i="0" u="none" strike="noStrike" kern="0" cap="none" spc="0" baseline="0">
                <a:solidFill>
                  <a:srgbClr val="000000"/>
                </a:solidFill>
                <a:uFillTx/>
                <a:latin typeface="Georgia" pitchFamily="18"/>
                <a:hlinkClick r:id="rId3"/>
              </a:rPr>
              <a:t>https://www.childrenscommissioner.gov.uk/news-and-blogs/over-a-quarter-of-a-million-children-still-waiting-for-mental-health-support/?utm</a:t>
            </a:r>
            <a:r>
              <a:rPr lang="en-GB" sz="1800" b="0" i="0" u="none" strike="noStrike" kern="0" cap="none" spc="0" baseline="0">
                <a:solidFill>
                  <a:srgbClr val="000000"/>
                </a:solidFill>
                <a:uFillTx/>
                <a:latin typeface="Georgia" pitchFamily="18"/>
              </a:rPr>
              <a:t>   [Accessed 22 Feb. 2026]</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Digital.nhs.uk. (2026). Welcome To Zscaler Directory Authentication. [online] Available at: </a:t>
            </a:r>
            <a:r>
              <a:rPr lang="en-GB" sz="1800" b="0" i="0" u="none" strike="noStrike" kern="0" cap="none" spc="0" baseline="0">
                <a:solidFill>
                  <a:srgbClr val="000000"/>
                </a:solidFill>
                <a:uFillTx/>
                <a:latin typeface="Georgia" pitchFamily="18"/>
                <a:hlinkClick r:id="rId4"/>
              </a:rPr>
              <a:t>https://digital.nhs.uk/supplementary-information/2025/waiting-times-for-children-and-young-peoples-mental-health-services-2023-24</a:t>
            </a:r>
            <a:r>
              <a:rPr lang="en-GB" sz="1800" b="0" i="0" u="none" strike="noStrike" kern="0" cap="none" spc="0" baseline="0">
                <a:solidFill>
                  <a:srgbClr val="000000"/>
                </a:solidFill>
                <a:uFillTx/>
                <a:latin typeface="Georgia" pitchFamily="18"/>
              </a:rPr>
              <a:t>   [Accessed 22 Feb. 2026]</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Edbrooke-Childs, J. and Deighton, J. (2020) ‘Problem Severity and Waiting Times for Young People Accessing Mental Health Services’, BJPsych Open, 6(6). Available at: </a:t>
            </a:r>
            <a:r>
              <a:rPr lang="en-GB" sz="1800" b="0" i="0" u="none" strike="noStrike" kern="0" cap="none" spc="0" baseline="0">
                <a:solidFill>
                  <a:srgbClr val="000000"/>
                </a:solidFill>
                <a:uFillTx/>
                <a:latin typeface="Georgia" pitchFamily="18"/>
                <a:hlinkClick r:id="rId5"/>
              </a:rPr>
              <a:t>https://doi.org/10.1192/bjo.2020.103</a:t>
            </a:r>
            <a:r>
              <a:rPr lang="en-GB" sz="1800" b="0" i="0" u="none" strike="noStrike" kern="0" cap="none" spc="0" baseline="0">
                <a:solidFill>
                  <a:srgbClr val="000000"/>
                </a:solidFill>
                <a:uFillTx/>
                <a:latin typeface="Georgia" pitchFamily="18"/>
              </a:rPr>
              <a:t>  [Accessed 22 February 2026]</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England, N. (2018). NHS England» Mental health support in schools and colleges. [online] England.nhs.uk. Available at: </a:t>
            </a:r>
            <a:r>
              <a:rPr lang="en-GB" sz="1800" b="0" i="0" u="none" strike="noStrike" kern="0" cap="none" spc="0" baseline="0">
                <a:solidFill>
                  <a:srgbClr val="000000"/>
                </a:solidFill>
                <a:uFillTx/>
                <a:latin typeface="Georgia" pitchFamily="18"/>
                <a:hlinkClick r:id="rId6"/>
              </a:rPr>
              <a:t>https://www.england.nhs.uk/mental-health/cyp/trailblazers/?utm</a:t>
            </a:r>
            <a:r>
              <a:rPr lang="en-GB" sz="1800" b="0" i="0" u="none" strike="noStrike" kern="0" cap="none" spc="0" baseline="0">
                <a:solidFill>
                  <a:srgbClr val="000000"/>
                </a:solidFill>
                <a:uFillTx/>
                <a:latin typeface="Georgia" pitchFamily="18"/>
              </a:rPr>
              <a:t>   [Accessed 22 Feb. 2026]. </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England, N. (2020). NHS England» Children and young people. [online] England.nhs.uk. Available at: </a:t>
            </a:r>
            <a:r>
              <a:rPr lang="en-GB" sz="1800" b="0" i="0" u="none" strike="noStrike" kern="0" cap="none" spc="0" baseline="0">
                <a:solidFill>
                  <a:srgbClr val="000000"/>
                </a:solidFill>
                <a:uFillTx/>
                <a:latin typeface="Georgia" pitchFamily="18"/>
                <a:hlinkClick r:id="rId7"/>
              </a:rPr>
              <a:t>https://www.england.nhs.uk/mental-health/cyp/?utm</a:t>
            </a:r>
            <a:r>
              <a:rPr lang="en-GB" sz="1800" b="0" i="0" u="none" strike="noStrike" kern="0" cap="none" spc="0" baseline="0">
                <a:solidFill>
                  <a:srgbClr val="000000"/>
                </a:solidFill>
                <a:uFillTx/>
                <a:latin typeface="Georgia" pitchFamily="18"/>
              </a:rPr>
              <a:t> _.[Accessed 20 February 2026]</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England, N. (2023). NHS England» One in five children and young people had a probable mental disorder in 2023. England.nhs.uk. Available at: </a:t>
            </a:r>
            <a:r>
              <a:rPr lang="en-GB" sz="1800" b="0" i="0" u="none" strike="noStrike" kern="0" cap="none" spc="0" baseline="0">
                <a:solidFill>
                  <a:srgbClr val="000000"/>
                </a:solidFill>
                <a:uFillTx/>
                <a:latin typeface="Georgia" pitchFamily="18"/>
                <a:hlinkClick r:id="rId8"/>
              </a:rPr>
              <a:t>https://www.england.nhs.uk/2023/11/one-in-five-children-and-young-people-had-a-probable-mental-disorder-in-2023/?utm</a:t>
            </a:r>
            <a:r>
              <a:rPr lang="en-GB" sz="1800" b="0" i="0" u="none" strike="noStrike" kern="0" cap="none" spc="0" baseline="0">
                <a:solidFill>
                  <a:srgbClr val="000000"/>
                </a:solidFill>
                <a:uFillTx/>
                <a:latin typeface="Georgia" pitchFamily="18"/>
              </a:rPr>
              <a:t>   [Accessed 21 February 2026]</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Esme Kirk-Wade, Garratt, K. and Long, R. (2025). Children and young people’s mental health: policy and services (England). [online] House of Commons Library. Available at: </a:t>
            </a:r>
            <a:r>
              <a:rPr lang="en-GB" sz="1800" b="0" i="0" u="none" strike="noStrike" kern="0" cap="none" spc="0" baseline="0">
                <a:solidFill>
                  <a:srgbClr val="000000"/>
                </a:solidFill>
                <a:uFillTx/>
                <a:latin typeface="Georgia" pitchFamily="18"/>
                <a:hlinkClick r:id="rId9"/>
              </a:rPr>
              <a:t>https://commonslibrary.parliament.uk/research-briefings/cbp-7196/?utm</a:t>
            </a:r>
            <a:r>
              <a:rPr lang="en-GB" sz="1800" b="0" i="0" u="none" strike="noStrike" kern="0" cap="none" spc="0" baseline="0">
                <a:solidFill>
                  <a:srgbClr val="000000"/>
                </a:solidFill>
                <a:uFillTx/>
                <a:latin typeface="Georgia" pitchFamily="18"/>
              </a:rPr>
              <a:t>.    [Accessed 22 February 2026]</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GOV.UK (2024). Improving the mental health of babies, children and young people: methodology, literature review and stakeholder feedback that informed the framework. GOV.UK. Available at: https://www.gov.uk/government/publications/improving-the-mental-health-of-babies-children-and-young-people/improving-the-mental-health-of-babies-children-and-young-people-methodology-literature-review-and-stakeholder-feedback-that-informed-the-framework. [Accessed 23 February 2026].</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https://www.facebook.com/nhswebsite (2021). Where to get urgent help for mental health, nhs.uk. Available at: </a:t>
            </a:r>
            <a:r>
              <a:rPr lang="en-GB" sz="1800" b="0" i="0" u="none" strike="noStrike" kern="0" cap="none" spc="0" baseline="0">
                <a:solidFill>
                  <a:srgbClr val="000000"/>
                </a:solidFill>
                <a:uFillTx/>
                <a:latin typeface="Georgia" pitchFamily="18"/>
                <a:hlinkClick r:id="rId10"/>
              </a:rPr>
              <a:t>https://www.nhs.uk/nhs-services/mental-health-services/where-to-get-urgent-help-for-mental-health/?utm</a:t>
            </a:r>
            <a:r>
              <a:rPr lang="en-GB" sz="1800" b="0" i="0" u="none" strike="noStrike" kern="0" cap="none" spc="0" baseline="0">
                <a:solidFill>
                  <a:srgbClr val="000000"/>
                </a:solidFill>
                <a:uFillTx/>
                <a:latin typeface="Georgia" pitchFamily="18"/>
              </a:rPr>
              <a:t>  _   (Accessed: 22 February 2026). </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Nice.org.uk. (2019). Overview | Depression in children and young people: identification and management  | Guidance | NICE. Available at: </a:t>
            </a:r>
            <a:r>
              <a:rPr lang="en-GB" sz="1800" b="0" i="0" u="none" strike="noStrike" kern="0" cap="none" spc="0" baseline="0">
                <a:solidFill>
                  <a:srgbClr val="000000"/>
                </a:solidFill>
                <a:uFillTx/>
                <a:latin typeface="Georgia" pitchFamily="18"/>
                <a:hlinkClick r:id="rId11"/>
              </a:rPr>
              <a:t>https://www.nice.org.uk/guidance/NG134?utm</a:t>
            </a:r>
            <a:r>
              <a:rPr lang="en-GB" sz="1800" b="0" i="0" u="none" strike="noStrike" kern="0" cap="none" spc="0" baseline="0">
                <a:solidFill>
                  <a:srgbClr val="000000"/>
                </a:solidFill>
                <a:uFillTx/>
                <a:latin typeface="Georgia" pitchFamily="18"/>
              </a:rPr>
              <a:t>.    [Accessed 23 February 2026]</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Nice.org.uk. (2022). Overview | Self-harm: assessment, management and preventing recurrence | Guidance | NICE. Available at: </a:t>
            </a:r>
            <a:r>
              <a:rPr lang="en-GB" sz="1800" b="0" i="0" u="none" strike="noStrike" kern="0" cap="none" spc="0" baseline="0">
                <a:solidFill>
                  <a:srgbClr val="000000"/>
                </a:solidFill>
                <a:uFillTx/>
                <a:latin typeface="Georgia" pitchFamily="18"/>
                <a:hlinkClick r:id="rId12"/>
              </a:rPr>
              <a:t>https://www.nice.org.uk/guidance/ng225?utm</a:t>
            </a:r>
            <a:r>
              <a:rPr lang="en-GB" sz="1800" b="0" i="0" u="none" strike="noStrike" kern="0" cap="none" spc="0" baseline="0">
                <a:solidFill>
                  <a:srgbClr val="000000"/>
                </a:solidFill>
                <a:uFillTx/>
                <a:latin typeface="Georgia" pitchFamily="18"/>
              </a:rPr>
              <a:t> _</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[Accessed 23 February 2026] </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Radez, J., Reardon, T., Creswell, C., Lawrence, P.J., Evdoka-Burton, G. and Waite, P. (2020). Why Do Children and Adolescents (not) Seek and Access Professional Help for Their Mental Health Problems? A Systematic Review of Quantitative and Qualitative Studies. European Child &amp; Adolescent Psychiatry, [online] 30(2), pp.183–211. doi : </a:t>
            </a:r>
            <a:r>
              <a:rPr lang="en-GB" sz="1800" b="0" i="0" u="none" strike="noStrike" kern="0" cap="none" spc="0" baseline="0">
                <a:solidFill>
                  <a:srgbClr val="000000"/>
                </a:solidFill>
                <a:uFillTx/>
                <a:latin typeface="Georgia" pitchFamily="18"/>
                <a:hlinkClick r:id="rId13"/>
              </a:rPr>
              <a:t>https://doi.org/10.1007/s00787-019-01469-4</a:t>
            </a:r>
            <a:r>
              <a:rPr lang="en-GB" sz="1800" b="0" i="0" u="none" strike="noStrike" kern="0" cap="none" spc="0" baseline="0">
                <a:solidFill>
                  <a:srgbClr val="000000"/>
                </a:solidFill>
                <a:uFillTx/>
                <a:latin typeface="Georgia" pitchFamily="18"/>
              </a:rPr>
              <a:t> .  [Accessed 22 February 2026]. </a:t>
            </a:r>
          </a:p>
          <a:p>
            <a:pPr marL="342900" marR="0" lvl="0" indent="-342900" algn="l" defTabSz="914400" rtl="0" fontAlgn="auto" hangingPunct="1">
              <a:lnSpc>
                <a:spcPct val="100000"/>
              </a:lnSpc>
              <a:spcBef>
                <a:spcPts val="0"/>
              </a:spcBef>
              <a:spcAft>
                <a:spcPts val="0"/>
              </a:spcAft>
              <a:buSzPct val="100000"/>
              <a:buFont typeface="Aptos Display"/>
              <a:buAutoNum type="arabicPeriod"/>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eorgia" pitchFamily="18"/>
              </a:rPr>
              <a:t>Svirydzenka, N., Ronzoni, P. and Dogra, N. (2017). Meaning and barriers to quality care service provision in Child and Adolescent Mental Health Services: Qualitative study of stakeholder perspectives. BMC Health Services Research, 17(1). doi: </a:t>
            </a:r>
            <a:r>
              <a:rPr lang="en-GB" sz="1800" b="0" i="0" u="none" strike="noStrike" kern="0" cap="none" spc="0" baseline="0">
                <a:solidFill>
                  <a:srgbClr val="000000"/>
                </a:solidFill>
                <a:uFillTx/>
                <a:latin typeface="Georgia" pitchFamily="18"/>
                <a:hlinkClick r:id="rId14"/>
              </a:rPr>
              <a:t>https://doi.org/10.1186/s12913-017-2080-z</a:t>
            </a:r>
            <a:r>
              <a:rPr lang="en-GB" sz="1800" b="0" i="0" u="none" strike="noStrike" kern="0" cap="none" spc="0" baseline="0">
                <a:solidFill>
                  <a:srgbClr val="000000"/>
                </a:solidFill>
                <a:uFillTx/>
                <a:latin typeface="Georgia" pitchFamily="18"/>
              </a:rPr>
              <a:t>   [Accessed 23 February 2026]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Georgia" pitchFamily="18"/>
            </a:endParaRPr>
          </a:p>
        </p:txBody>
      </p:sp>
      <p:pic>
        <p:nvPicPr>
          <p:cNvPr id="15" name="Graphic 17" descr="Stuffed Toy with solid fill">
            <a:extLst>
              <a:ext uri="{FF2B5EF4-FFF2-40B4-BE49-F238E27FC236}">
                <a16:creationId xmlns:a16="http://schemas.microsoft.com/office/drawing/2014/main" id="{00000000-0000-0000-0000-000000000000}"/>
              </a:ext>
            </a:extLst>
          </p:cNvPr>
          <p:cNvPicPr>
            <a:picLocks noChangeAspect="1"/>
          </p:cNvPicPr>
          <p:nvPr/>
        </p:nvPicPr>
        <p:blipFill>
          <a:blip r:embed="rId15"/>
          <a:stretch>
            <a:fillRect/>
          </a:stretch>
        </p:blipFill>
        <p:spPr>
          <a:xfrm rot="517965">
            <a:off x="20943573" y="6672239"/>
            <a:ext cx="1327242" cy="1234604"/>
          </a:xfrm>
          <a:prstGeom prst="rect">
            <a:avLst/>
          </a:prstGeom>
          <a:noFill/>
          <a:ln cap="flat">
            <a:noFill/>
          </a:ln>
        </p:spPr>
      </p:pic>
      <p:pic>
        <p:nvPicPr>
          <p:cNvPr id="16" name="Graphic 21" descr="Pencil with solid fill">
            <a:extLst>
              <a:ext uri="{FF2B5EF4-FFF2-40B4-BE49-F238E27FC236}">
                <a16:creationId xmlns:a16="http://schemas.microsoft.com/office/drawing/2014/main" id="{00000000-0000-0000-0000-000000000000}"/>
              </a:ext>
            </a:extLst>
          </p:cNvPr>
          <p:cNvPicPr>
            <a:picLocks noChangeAspect="1"/>
          </p:cNvPicPr>
          <p:nvPr/>
        </p:nvPicPr>
        <p:blipFill>
          <a:blip r:embed="rId16"/>
          <a:stretch>
            <a:fillRect/>
          </a:stretch>
        </p:blipFill>
        <p:spPr>
          <a:xfrm>
            <a:off x="28933508" y="7642107"/>
            <a:ext cx="1243071" cy="1090915"/>
          </a:xfrm>
          <a:prstGeom prst="rect">
            <a:avLst/>
          </a:prstGeom>
          <a:noFill/>
          <a:ln cap="flat">
            <a:noFill/>
          </a:ln>
        </p:spPr>
      </p:pic>
      <p:sp>
        <p:nvSpPr>
          <p:cNvPr id="17" name="Rectangle: Rounded Corners 11"/>
          <p:cNvSpPr/>
          <p:nvPr/>
        </p:nvSpPr>
        <p:spPr>
          <a:xfrm>
            <a:off x="24032141" y="9055678"/>
            <a:ext cx="3940396" cy="90321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97132"/>
          </a:solidFill>
          <a:ln cap="flat">
            <a:noFill/>
            <a:prstDash val="solid"/>
          </a:ln>
          <a:effectLst>
            <a:outerShdw dist="38096" dir="8100000" algn="tl">
              <a:srgbClr val="000000">
                <a:alpha val="4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FFFFFF"/>
                </a:solidFill>
                <a:uFillTx/>
                <a:latin typeface="Georgia Pro Semibold"/>
              </a:rPr>
              <a:t>Research Question</a:t>
            </a:r>
            <a:r>
              <a:rPr lang="en-GB" sz="2800" b="0" i="0" u="none" strike="noStrike" kern="0" cap="none" spc="0" baseline="0">
                <a:solidFill>
                  <a:srgbClr val="FFFFFF"/>
                </a:solidFill>
                <a:uFillTx/>
                <a:latin typeface="Avenir Next LT Pro"/>
              </a:rPr>
              <a:t> </a:t>
            </a:r>
          </a:p>
        </p:txBody>
      </p:sp>
      <p:sp>
        <p:nvSpPr>
          <p:cNvPr id="18" name="Rectangle 19"/>
          <p:cNvSpPr/>
          <p:nvPr/>
        </p:nvSpPr>
        <p:spPr>
          <a:xfrm>
            <a:off x="22690662" y="10161334"/>
            <a:ext cx="7264551" cy="2750944"/>
          </a:xfrm>
          <a:prstGeom prst="rect">
            <a:avLst/>
          </a:prstGeom>
          <a:solidFill>
            <a:srgbClr val="F6C6AD"/>
          </a:solidFill>
          <a:ln w="38103" cap="flat">
            <a:solidFill>
              <a:srgbClr val="E97132"/>
            </a:solidFill>
            <a:prstDash val="solid"/>
            <a:miter/>
          </a:ln>
        </p:spPr>
        <p:txBody>
          <a:bodyPr vert="horz" wrap="square" lIns="91440" tIns="45720" rIns="91440" bIns="45720" anchor="ctr" anchorCtr="1"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Georgia" pitchFamily="18"/>
              </a:rPr>
              <a:t>What barriers and enablers influence access to Child and Adolescent Mental Health Services (CAMHS) in the UK?</a:t>
            </a:r>
          </a:p>
        </p:txBody>
      </p:sp>
      <p:sp>
        <p:nvSpPr>
          <p:cNvPr id="19" name="TextBox 20"/>
          <p:cNvSpPr txBox="1"/>
          <p:nvPr/>
        </p:nvSpPr>
        <p:spPr>
          <a:xfrm>
            <a:off x="2475491" y="59746"/>
            <a:ext cx="7258443" cy="283154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78206E"/>
                </a:solidFill>
                <a:uFillTx/>
                <a:latin typeface="Aptos"/>
              </a:rPr>
              <a:t>MSc Public Health and Social Care in Practice </a:t>
            </a:r>
            <a:br>
              <a:rPr lang="en-GB" sz="3200" b="1" i="0" u="none" strike="noStrike" kern="1200" cap="none" spc="0" baseline="0">
                <a:solidFill>
                  <a:srgbClr val="78206E"/>
                </a:solidFill>
                <a:uFillTx/>
                <a:latin typeface="Aptos"/>
              </a:rPr>
            </a:br>
            <a:r>
              <a:rPr lang="en-GB" sz="3200" b="1" i="0" u="none" strike="noStrike" kern="1200" cap="none" spc="0" baseline="0">
                <a:solidFill>
                  <a:srgbClr val="78206E"/>
                </a:solidFill>
                <a:uFillTx/>
                <a:latin typeface="Aptos"/>
              </a:rPr>
              <a:t>Practice-Based Research- LCHS7008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0" cap="none" spc="0" baseline="0">
                <a:solidFill>
                  <a:srgbClr val="78206E"/>
                </a:solidFill>
                <a:uFillTx/>
                <a:latin typeface="Aptos"/>
              </a:rPr>
              <a:t>Supervisor name: Itsy  Olaoye</a:t>
            </a:r>
            <a:endParaRPr lang="en-GB" sz="3200" b="1" i="0" u="none" strike="noStrike" kern="1200" cap="none" spc="0" baseline="0">
              <a:solidFill>
                <a:srgbClr val="78206E"/>
              </a:solidFill>
              <a:uFillTx/>
              <a:latin typeface="Apto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78206E"/>
                </a:solidFill>
                <a:uFillTx/>
                <a:latin typeface="Aptos"/>
              </a:rPr>
              <a:t>Student name-Adela Slivciuc-2213787</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20" name="Picture 21">
            <a:extLst>
              <a:ext uri="{FF2B5EF4-FFF2-40B4-BE49-F238E27FC236}">
                <a16:creationId xmlns:a16="http://schemas.microsoft.com/office/drawing/2014/main" id="{00000000-0000-0000-0000-000000000000}"/>
              </a:ext>
            </a:extLst>
          </p:cNvPr>
          <p:cNvPicPr>
            <a:picLocks noChangeAspect="1"/>
          </p:cNvPicPr>
          <p:nvPr/>
        </p:nvPicPr>
        <p:blipFill>
          <a:blip r:embed="rId17"/>
          <a:stretch>
            <a:fillRect/>
          </a:stretch>
        </p:blipFill>
        <p:spPr>
          <a:xfrm>
            <a:off x="17830479" y="8221315"/>
            <a:ext cx="4457425" cy="3936354"/>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RocaVTI">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2009</TotalTime>
  <Words>1225</Words>
  <Application>Microsoft Office PowerPoint</Application>
  <PresentationFormat>Widescreen</PresentationFormat>
  <Paragraphs>94</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Aptos</vt:lpstr>
      <vt:lpstr>Aptos Display</vt:lpstr>
      <vt:lpstr>Arial</vt:lpstr>
      <vt:lpstr>Avenir Next LT Pro</vt:lpstr>
      <vt:lpstr>Georgia</vt:lpstr>
      <vt:lpstr>Georgia Pro Black</vt:lpstr>
      <vt:lpstr>Georgia Pro Semibold</vt:lpstr>
      <vt:lpstr>RocaVTI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Adela Slivciuc (2213787)</dc:creator>
  <cp:lastModifiedBy>word</cp:lastModifiedBy>
  <cp:revision>3</cp:revision>
  <dcterms:created xsi:type="dcterms:W3CDTF">2026-02-22T14:05:03Z</dcterms:created>
  <dcterms:modified xsi:type="dcterms:W3CDTF">2026-03-07T15:39:53Z</dcterms:modified>
</cp:coreProperties>
</file>