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4"/>
    <p:sldMasterId id="2147483676" r:id="rId5"/>
    <p:sldMasterId id="2147483678" r:id="rId6"/>
    <p:sldMasterId id="2147483680" r:id="rId7"/>
    <p:sldMasterId id="2147483682" r:id="rId8"/>
  </p:sldMasterIdLst>
  <p:notesMasterIdLst>
    <p:notesMasterId r:id="rId33"/>
  </p:notesMasterIdLst>
  <p:sldIdLst>
    <p:sldId id="292" r:id="rId9"/>
    <p:sldId id="294" r:id="rId10"/>
    <p:sldId id="295" r:id="rId11"/>
    <p:sldId id="326" r:id="rId12"/>
    <p:sldId id="293" r:id="rId13"/>
    <p:sldId id="353" r:id="rId14"/>
    <p:sldId id="354" r:id="rId15"/>
    <p:sldId id="355" r:id="rId16"/>
    <p:sldId id="356" r:id="rId17"/>
    <p:sldId id="357" r:id="rId18"/>
    <p:sldId id="358" r:id="rId19"/>
    <p:sldId id="359" r:id="rId20"/>
    <p:sldId id="360" r:id="rId21"/>
    <p:sldId id="361" r:id="rId22"/>
    <p:sldId id="362" r:id="rId23"/>
    <p:sldId id="363" r:id="rId24"/>
    <p:sldId id="364" r:id="rId25"/>
    <p:sldId id="365" r:id="rId26"/>
    <p:sldId id="366" r:id="rId27"/>
    <p:sldId id="367" r:id="rId28"/>
    <p:sldId id="368" r:id="rId29"/>
    <p:sldId id="369" r:id="rId30"/>
    <p:sldId id="370" r:id="rId31"/>
    <p:sldId id="350" r:id="rId3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2537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008" autoAdjust="0"/>
    <p:restoredTop sz="77309" autoAdjust="0"/>
  </p:normalViewPr>
  <p:slideViewPr>
    <p:cSldViewPr snapToGrid="0">
      <p:cViewPr>
        <p:scale>
          <a:sx n="75" d="100"/>
          <a:sy n="75" d="100"/>
        </p:scale>
        <p:origin x="597" y="7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5.xml"/><Relationship Id="rId13" Type="http://schemas.openxmlformats.org/officeDocument/2006/relationships/slide" Target="slides/slide5.xml"/><Relationship Id="rId18" Type="http://schemas.openxmlformats.org/officeDocument/2006/relationships/slide" Target="slides/slide10.xml"/><Relationship Id="rId26" Type="http://schemas.openxmlformats.org/officeDocument/2006/relationships/slide" Target="slides/slide18.xml"/><Relationship Id="rId3" Type="http://schemas.openxmlformats.org/officeDocument/2006/relationships/customXml" Target="../customXml/item3.xml"/><Relationship Id="rId21" Type="http://schemas.openxmlformats.org/officeDocument/2006/relationships/slide" Target="slides/slide13.xml"/><Relationship Id="rId34" Type="http://schemas.openxmlformats.org/officeDocument/2006/relationships/presProps" Target="presProps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4.xml"/><Relationship Id="rId17" Type="http://schemas.openxmlformats.org/officeDocument/2006/relationships/slide" Target="slides/slide9.xml"/><Relationship Id="rId25" Type="http://schemas.openxmlformats.org/officeDocument/2006/relationships/slide" Target="slides/slide17.xml"/><Relationship Id="rId33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8.xml"/><Relationship Id="rId20" Type="http://schemas.openxmlformats.org/officeDocument/2006/relationships/slide" Target="slides/slide12.xml"/><Relationship Id="rId29" Type="http://schemas.openxmlformats.org/officeDocument/2006/relationships/slide" Target="slides/slide2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3.xml"/><Relationship Id="rId24" Type="http://schemas.openxmlformats.org/officeDocument/2006/relationships/slide" Target="slides/slide16.xml"/><Relationship Id="rId32" Type="http://schemas.openxmlformats.org/officeDocument/2006/relationships/slide" Target="slides/slide24.xml"/><Relationship Id="rId37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7.xml"/><Relationship Id="rId23" Type="http://schemas.openxmlformats.org/officeDocument/2006/relationships/slide" Target="slides/slide15.xml"/><Relationship Id="rId28" Type="http://schemas.openxmlformats.org/officeDocument/2006/relationships/slide" Target="slides/slide20.xml"/><Relationship Id="rId36" Type="http://schemas.openxmlformats.org/officeDocument/2006/relationships/theme" Target="theme/theme1.xml"/><Relationship Id="rId10" Type="http://schemas.openxmlformats.org/officeDocument/2006/relationships/slide" Target="slides/slide2.xml"/><Relationship Id="rId19" Type="http://schemas.openxmlformats.org/officeDocument/2006/relationships/slide" Target="slides/slide11.xml"/><Relationship Id="rId31" Type="http://schemas.openxmlformats.org/officeDocument/2006/relationships/slide" Target="slides/slide23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1.xml"/><Relationship Id="rId14" Type="http://schemas.openxmlformats.org/officeDocument/2006/relationships/slide" Target="slides/slide6.xml"/><Relationship Id="rId22" Type="http://schemas.openxmlformats.org/officeDocument/2006/relationships/slide" Target="slides/slide14.xml"/><Relationship Id="rId27" Type="http://schemas.openxmlformats.org/officeDocument/2006/relationships/slide" Target="slides/slide19.xml"/><Relationship Id="rId30" Type="http://schemas.openxmlformats.org/officeDocument/2006/relationships/slide" Target="slides/slide22.xml"/><Relationship Id="rId35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93C2A30-74BB-4483-92DA-8E5B121F9946}" type="doc">
      <dgm:prSet loTypeId="urn:microsoft.com/office/officeart/2005/8/layout/list1" loCatId="list" qsTypeId="urn:microsoft.com/office/officeart/2005/8/quickstyle/3d5" qsCatId="3D" csTypeId="urn:microsoft.com/office/officeart/2005/8/colors/accent1_2" csCatId="accent1" phldr="1"/>
      <dgm:spPr/>
      <dgm:t>
        <a:bodyPr/>
        <a:lstStyle/>
        <a:p>
          <a:endParaRPr lang="en-BW"/>
        </a:p>
      </dgm:t>
    </dgm:pt>
    <dgm:pt modelId="{10966472-4F63-480A-82F3-4DD5A1A11F9F}">
      <dgm:prSet phldrT="[Text]" custT="1"/>
      <dgm:spPr/>
      <dgm:t>
        <a:bodyPr/>
        <a:lstStyle/>
        <a:p>
          <a:r>
            <a:rPr lang="en-US" sz="1400" dirty="0">
              <a:effectLst/>
            </a:rPr>
            <a:t>Network Management, Security, Automation, Bandwidth, Policy, Topology.</a:t>
          </a:r>
        </a:p>
      </dgm:t>
    </dgm:pt>
    <dgm:pt modelId="{3DE80411-AD30-45D9-B7DE-99B8FC1EC9C4}" type="parTrans" cxnId="{36A0D356-A537-4A41-9B5C-F8E4BF2D5DE2}">
      <dgm:prSet/>
      <dgm:spPr/>
      <dgm:t>
        <a:bodyPr/>
        <a:lstStyle/>
        <a:p>
          <a:endParaRPr lang="en-BW"/>
        </a:p>
      </dgm:t>
    </dgm:pt>
    <dgm:pt modelId="{F20AA56D-0408-411C-B3EC-AF698D30AE0D}" type="sibTrans" cxnId="{36A0D356-A537-4A41-9B5C-F8E4BF2D5DE2}">
      <dgm:prSet/>
      <dgm:spPr/>
      <dgm:t>
        <a:bodyPr/>
        <a:lstStyle/>
        <a:p>
          <a:endParaRPr lang="en-BW"/>
        </a:p>
      </dgm:t>
    </dgm:pt>
    <dgm:pt modelId="{2ACD11E5-6B1C-467E-8F67-6418A8E2CDFE}">
      <dgm:prSet phldrT="[Text]" custT="1"/>
      <dgm:spPr/>
      <dgm:t>
        <a:bodyPr/>
        <a:lstStyle/>
        <a:p>
          <a:r>
            <a:rPr lang="en-GB" sz="1400" dirty="0"/>
            <a:t>Routing Controls, Network Discovery, Mapping, Southbound Plugins.</a:t>
          </a:r>
          <a:endParaRPr lang="en-BW" sz="1400" dirty="0"/>
        </a:p>
      </dgm:t>
    </dgm:pt>
    <dgm:pt modelId="{ADFEEC33-89C2-4A9B-856B-84967A2A8B41}" type="parTrans" cxnId="{B95886E0-D786-444A-B98B-B07E883B7763}">
      <dgm:prSet/>
      <dgm:spPr/>
      <dgm:t>
        <a:bodyPr/>
        <a:lstStyle/>
        <a:p>
          <a:endParaRPr lang="en-BW"/>
        </a:p>
      </dgm:t>
    </dgm:pt>
    <dgm:pt modelId="{9045C03E-D552-433A-B0D6-50ED65A182F5}" type="sibTrans" cxnId="{B95886E0-D786-444A-B98B-B07E883B7763}">
      <dgm:prSet/>
      <dgm:spPr/>
      <dgm:t>
        <a:bodyPr/>
        <a:lstStyle/>
        <a:p>
          <a:endParaRPr lang="en-BW"/>
        </a:p>
      </dgm:t>
    </dgm:pt>
    <dgm:pt modelId="{C5D43C04-5E00-4BD8-BB2A-F79C559BD9FD}">
      <dgm:prSet phldrT="[Text]"/>
      <dgm:spPr/>
      <dgm:t>
        <a:bodyPr/>
        <a:lstStyle/>
        <a:p>
          <a:r>
            <a:rPr lang="en-GB" dirty="0"/>
            <a:t>Physical Switches, Virtual Switches.</a:t>
          </a:r>
          <a:endParaRPr lang="en-BW" dirty="0"/>
        </a:p>
      </dgm:t>
    </dgm:pt>
    <dgm:pt modelId="{FE2677D9-6CE1-423F-A177-F753E64CB8BD}" type="parTrans" cxnId="{918C0D9F-22E0-4279-BE93-2503B034684C}">
      <dgm:prSet/>
      <dgm:spPr/>
      <dgm:t>
        <a:bodyPr/>
        <a:lstStyle/>
        <a:p>
          <a:endParaRPr lang="en-BW"/>
        </a:p>
      </dgm:t>
    </dgm:pt>
    <dgm:pt modelId="{7E7ADA70-6D5D-4361-B3B1-7EDB8F404976}" type="sibTrans" cxnId="{918C0D9F-22E0-4279-BE93-2503B034684C}">
      <dgm:prSet/>
      <dgm:spPr/>
      <dgm:t>
        <a:bodyPr/>
        <a:lstStyle/>
        <a:p>
          <a:endParaRPr lang="en-BW"/>
        </a:p>
      </dgm:t>
    </dgm:pt>
    <dgm:pt modelId="{08F93960-A9D8-471C-A5AE-FAB17EE569F8}">
      <dgm:prSet/>
      <dgm:spPr/>
      <dgm:t>
        <a:bodyPr/>
        <a:lstStyle/>
        <a:p>
          <a:endParaRPr lang="en-BW" dirty="0"/>
        </a:p>
      </dgm:t>
    </dgm:pt>
    <dgm:pt modelId="{C3C84DE3-F8AD-49FE-B106-EE431276E6F0}" type="parTrans" cxnId="{B9F8135D-3938-48ED-B3D5-446DD61B7F8A}">
      <dgm:prSet/>
      <dgm:spPr/>
      <dgm:t>
        <a:bodyPr/>
        <a:lstStyle/>
        <a:p>
          <a:endParaRPr lang="en-BW"/>
        </a:p>
      </dgm:t>
    </dgm:pt>
    <dgm:pt modelId="{2E0D567F-C862-4A1B-AC97-4798C2902B74}" type="sibTrans" cxnId="{B9F8135D-3938-48ED-B3D5-446DD61B7F8A}">
      <dgm:prSet/>
      <dgm:spPr/>
      <dgm:t>
        <a:bodyPr/>
        <a:lstStyle/>
        <a:p>
          <a:endParaRPr lang="en-BW"/>
        </a:p>
      </dgm:t>
    </dgm:pt>
    <dgm:pt modelId="{681162D3-FF0D-406F-AE36-7CA79933B386}" type="pres">
      <dgm:prSet presAssocID="{093C2A30-74BB-4483-92DA-8E5B121F9946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26FEB755-FAD7-4466-AB59-06CC84210BCE}" type="pres">
      <dgm:prSet presAssocID="{10966472-4F63-480A-82F3-4DD5A1A11F9F}" presName="parentLin" presStyleCnt="0"/>
      <dgm:spPr/>
    </dgm:pt>
    <dgm:pt modelId="{CB7C1B48-80A3-4671-8CA6-5F0CA63D8D43}" type="pres">
      <dgm:prSet presAssocID="{10966472-4F63-480A-82F3-4DD5A1A11F9F}" presName="parentLeftMargin" presStyleLbl="node1" presStyleIdx="0" presStyleCnt="3"/>
      <dgm:spPr/>
      <dgm:t>
        <a:bodyPr/>
        <a:lstStyle/>
        <a:p>
          <a:endParaRPr lang="en-US"/>
        </a:p>
      </dgm:t>
    </dgm:pt>
    <dgm:pt modelId="{50C62264-EBD2-4BF6-9DFC-4B5A838469AB}" type="pres">
      <dgm:prSet presAssocID="{10966472-4F63-480A-82F3-4DD5A1A11F9F}" presName="parentText" presStyleLbl="node1" presStyleIdx="0" presStyleCnt="3" custScaleX="111328" custScaleY="132547" custLinFactNeighborX="-8665" custLinFactNeighborY="-65616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215CC4F-E697-4E4A-9027-360280077DE8}" type="pres">
      <dgm:prSet presAssocID="{10966472-4F63-480A-82F3-4DD5A1A11F9F}" presName="negativeSpace" presStyleCnt="0"/>
      <dgm:spPr/>
    </dgm:pt>
    <dgm:pt modelId="{950C3F0E-4655-4BB9-862F-BCC63F8E0917}" type="pres">
      <dgm:prSet presAssocID="{10966472-4F63-480A-82F3-4DD5A1A11F9F}" presName="childText" presStyleLbl="conFgAcc1" presStyleIdx="0" presStyleCnt="3" custLinFactY="-535745" custLinFactNeighborX="685" custLinFactNeighborY="-600000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D454573-8DF6-4DB7-A6C8-D7835908873C}" type="pres">
      <dgm:prSet presAssocID="{F20AA56D-0408-411C-B3EC-AF698D30AE0D}" presName="spaceBetweenRectangles" presStyleCnt="0"/>
      <dgm:spPr/>
    </dgm:pt>
    <dgm:pt modelId="{0F9C5282-76C4-4891-BAEF-0B09CB0D47B9}" type="pres">
      <dgm:prSet presAssocID="{2ACD11E5-6B1C-467E-8F67-6418A8E2CDFE}" presName="parentLin" presStyleCnt="0"/>
      <dgm:spPr/>
    </dgm:pt>
    <dgm:pt modelId="{57E14C6D-CD4E-49D6-BD5A-9951B1F95384}" type="pres">
      <dgm:prSet presAssocID="{2ACD11E5-6B1C-467E-8F67-6418A8E2CDFE}" presName="parentLeftMargin" presStyleLbl="node1" presStyleIdx="0" presStyleCnt="3"/>
      <dgm:spPr/>
      <dgm:t>
        <a:bodyPr/>
        <a:lstStyle/>
        <a:p>
          <a:endParaRPr lang="en-US"/>
        </a:p>
      </dgm:t>
    </dgm:pt>
    <dgm:pt modelId="{7914CF59-5856-471B-9D3D-621B4B5AA479}" type="pres">
      <dgm:prSet presAssocID="{2ACD11E5-6B1C-467E-8F67-6418A8E2CDFE}" presName="parentText" presStyleLbl="node1" presStyleIdx="1" presStyleCnt="3" custScaleX="112466" custLinFactNeighborX="-4566" custLinFactNeighborY="-19062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CB47484-E3F3-4B90-AE53-F0CD7164C13D}" type="pres">
      <dgm:prSet presAssocID="{2ACD11E5-6B1C-467E-8F67-6418A8E2CDFE}" presName="negativeSpace" presStyleCnt="0"/>
      <dgm:spPr/>
    </dgm:pt>
    <dgm:pt modelId="{42358525-7B64-4392-85D9-525F9D29B56C}" type="pres">
      <dgm:prSet presAssocID="{2ACD11E5-6B1C-467E-8F67-6418A8E2CDFE}" presName="childText" presStyleLbl="conFgAcc1" presStyleIdx="1" presStyleCnt="3" custLinFactY="-100000" custLinFactNeighborX="685" custLinFactNeighborY="-137834">
        <dgm:presLayoutVars>
          <dgm:bulletEnabled val="1"/>
        </dgm:presLayoutVars>
      </dgm:prSet>
      <dgm:spPr/>
    </dgm:pt>
    <dgm:pt modelId="{532F9311-BE90-4212-9159-3902313E7583}" type="pres">
      <dgm:prSet presAssocID="{9045C03E-D552-433A-B0D6-50ED65A182F5}" presName="spaceBetweenRectangles" presStyleCnt="0"/>
      <dgm:spPr/>
    </dgm:pt>
    <dgm:pt modelId="{A2D637ED-B090-4DBE-AD21-029C1307CD71}" type="pres">
      <dgm:prSet presAssocID="{C5D43C04-5E00-4BD8-BB2A-F79C559BD9FD}" presName="parentLin" presStyleCnt="0"/>
      <dgm:spPr/>
    </dgm:pt>
    <dgm:pt modelId="{84C560C0-AE6E-4E12-AABA-31A1F9B0E52B}" type="pres">
      <dgm:prSet presAssocID="{C5D43C04-5E00-4BD8-BB2A-F79C559BD9FD}" presName="parentLeftMargin" presStyleLbl="node1" presStyleIdx="1" presStyleCnt="3"/>
      <dgm:spPr/>
      <dgm:t>
        <a:bodyPr/>
        <a:lstStyle/>
        <a:p>
          <a:endParaRPr lang="en-US"/>
        </a:p>
      </dgm:t>
    </dgm:pt>
    <dgm:pt modelId="{865EB50A-E38A-4878-9D70-47F3372E9E3B}" type="pres">
      <dgm:prSet presAssocID="{C5D43C04-5E00-4BD8-BB2A-F79C559BD9FD}" presName="parentText" presStyleLbl="node1" presStyleIdx="2" presStyleCnt="3" custScaleX="112465" custLinFactNeighborX="-13453" custLinFactNeighborY="41052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A1AE4E4-E9D1-432E-AA41-5AE36C77ACC8}" type="pres">
      <dgm:prSet presAssocID="{C5D43C04-5E00-4BD8-BB2A-F79C559BD9FD}" presName="negativeSpace" presStyleCnt="0"/>
      <dgm:spPr/>
    </dgm:pt>
    <dgm:pt modelId="{36C3B9A1-5986-4E2D-BE02-CD6C6B3E08A1}" type="pres">
      <dgm:prSet presAssocID="{C5D43C04-5E00-4BD8-BB2A-F79C559BD9FD}" presName="childText" presStyleLbl="conFgAcc1" presStyleIdx="2" presStyleCnt="3" custLinFactY="-18849" custLinFactNeighborX="685" custLinFactNeighborY="-100000">
        <dgm:presLayoutVars>
          <dgm:bulletEnabled val="1"/>
        </dgm:presLayoutVars>
      </dgm:prSet>
      <dgm:spPr/>
    </dgm:pt>
  </dgm:ptLst>
  <dgm:cxnLst>
    <dgm:cxn modelId="{36A0D356-A537-4A41-9B5C-F8E4BF2D5DE2}" srcId="{093C2A30-74BB-4483-92DA-8E5B121F9946}" destId="{10966472-4F63-480A-82F3-4DD5A1A11F9F}" srcOrd="0" destOrd="0" parTransId="{3DE80411-AD30-45D9-B7DE-99B8FC1EC9C4}" sibTransId="{F20AA56D-0408-411C-B3EC-AF698D30AE0D}"/>
    <dgm:cxn modelId="{918C0D9F-22E0-4279-BE93-2503B034684C}" srcId="{093C2A30-74BB-4483-92DA-8E5B121F9946}" destId="{C5D43C04-5E00-4BD8-BB2A-F79C559BD9FD}" srcOrd="2" destOrd="0" parTransId="{FE2677D9-6CE1-423F-A177-F753E64CB8BD}" sibTransId="{7E7ADA70-6D5D-4361-B3B1-7EDB8F404976}"/>
    <dgm:cxn modelId="{51B1AAA4-1C5B-433A-8B83-B373BFF5BCD9}" type="presOf" srcId="{10966472-4F63-480A-82F3-4DD5A1A11F9F}" destId="{CB7C1B48-80A3-4671-8CA6-5F0CA63D8D43}" srcOrd="0" destOrd="0" presId="urn:microsoft.com/office/officeart/2005/8/layout/list1"/>
    <dgm:cxn modelId="{33897115-F5D0-4EBD-A10F-76846849100F}" type="presOf" srcId="{2ACD11E5-6B1C-467E-8F67-6418A8E2CDFE}" destId="{7914CF59-5856-471B-9D3D-621B4B5AA479}" srcOrd="1" destOrd="0" presId="urn:microsoft.com/office/officeart/2005/8/layout/list1"/>
    <dgm:cxn modelId="{9BEAE968-A9AB-439A-8FB2-DDA20672A65B}" type="presOf" srcId="{C5D43C04-5E00-4BD8-BB2A-F79C559BD9FD}" destId="{865EB50A-E38A-4878-9D70-47F3372E9E3B}" srcOrd="1" destOrd="0" presId="urn:microsoft.com/office/officeart/2005/8/layout/list1"/>
    <dgm:cxn modelId="{0B10AAAB-3BA8-4EB9-A1F2-2935574635FA}" type="presOf" srcId="{093C2A30-74BB-4483-92DA-8E5B121F9946}" destId="{681162D3-FF0D-406F-AE36-7CA79933B386}" srcOrd="0" destOrd="0" presId="urn:microsoft.com/office/officeart/2005/8/layout/list1"/>
    <dgm:cxn modelId="{EE72BBA8-FBCA-4578-BE0B-3FBC896B4D44}" type="presOf" srcId="{2ACD11E5-6B1C-467E-8F67-6418A8E2CDFE}" destId="{57E14C6D-CD4E-49D6-BD5A-9951B1F95384}" srcOrd="0" destOrd="0" presId="urn:microsoft.com/office/officeart/2005/8/layout/list1"/>
    <dgm:cxn modelId="{3A6D4E56-CFFE-4E6B-B0E0-68EBC5061D8F}" type="presOf" srcId="{10966472-4F63-480A-82F3-4DD5A1A11F9F}" destId="{50C62264-EBD2-4BF6-9DFC-4B5A838469AB}" srcOrd="1" destOrd="0" presId="urn:microsoft.com/office/officeart/2005/8/layout/list1"/>
    <dgm:cxn modelId="{B95886E0-D786-444A-B98B-B07E883B7763}" srcId="{093C2A30-74BB-4483-92DA-8E5B121F9946}" destId="{2ACD11E5-6B1C-467E-8F67-6418A8E2CDFE}" srcOrd="1" destOrd="0" parTransId="{ADFEEC33-89C2-4A9B-856B-84967A2A8B41}" sibTransId="{9045C03E-D552-433A-B0D6-50ED65A182F5}"/>
    <dgm:cxn modelId="{5FB3C731-C372-4CDB-A48A-A78E3D2C3DD1}" type="presOf" srcId="{C5D43C04-5E00-4BD8-BB2A-F79C559BD9FD}" destId="{84C560C0-AE6E-4E12-AABA-31A1F9B0E52B}" srcOrd="0" destOrd="0" presId="urn:microsoft.com/office/officeart/2005/8/layout/list1"/>
    <dgm:cxn modelId="{1747B784-A1CD-43F2-80E0-30AFD6627A86}" type="presOf" srcId="{08F93960-A9D8-471C-A5AE-FAB17EE569F8}" destId="{950C3F0E-4655-4BB9-862F-BCC63F8E0917}" srcOrd="0" destOrd="0" presId="urn:microsoft.com/office/officeart/2005/8/layout/list1"/>
    <dgm:cxn modelId="{B9F8135D-3938-48ED-B3D5-446DD61B7F8A}" srcId="{10966472-4F63-480A-82F3-4DD5A1A11F9F}" destId="{08F93960-A9D8-471C-A5AE-FAB17EE569F8}" srcOrd="0" destOrd="0" parTransId="{C3C84DE3-F8AD-49FE-B106-EE431276E6F0}" sibTransId="{2E0D567F-C862-4A1B-AC97-4798C2902B74}"/>
    <dgm:cxn modelId="{C85B3CD2-613C-4013-91DD-1B19F40999D4}" type="presParOf" srcId="{681162D3-FF0D-406F-AE36-7CA79933B386}" destId="{26FEB755-FAD7-4466-AB59-06CC84210BCE}" srcOrd="0" destOrd="0" presId="urn:microsoft.com/office/officeart/2005/8/layout/list1"/>
    <dgm:cxn modelId="{9E331F8C-D63B-4BE2-BECE-0359F5ADBF8F}" type="presParOf" srcId="{26FEB755-FAD7-4466-AB59-06CC84210BCE}" destId="{CB7C1B48-80A3-4671-8CA6-5F0CA63D8D43}" srcOrd="0" destOrd="0" presId="urn:microsoft.com/office/officeart/2005/8/layout/list1"/>
    <dgm:cxn modelId="{8D68ED7E-16B3-41E7-83D6-5139A6DD87A9}" type="presParOf" srcId="{26FEB755-FAD7-4466-AB59-06CC84210BCE}" destId="{50C62264-EBD2-4BF6-9DFC-4B5A838469AB}" srcOrd="1" destOrd="0" presId="urn:microsoft.com/office/officeart/2005/8/layout/list1"/>
    <dgm:cxn modelId="{D6E553DC-1668-4CB8-B71F-930CADB440FB}" type="presParOf" srcId="{681162D3-FF0D-406F-AE36-7CA79933B386}" destId="{3215CC4F-E697-4E4A-9027-360280077DE8}" srcOrd="1" destOrd="0" presId="urn:microsoft.com/office/officeart/2005/8/layout/list1"/>
    <dgm:cxn modelId="{D7724E1C-DAB0-42C7-B9FD-82040E9B6E79}" type="presParOf" srcId="{681162D3-FF0D-406F-AE36-7CA79933B386}" destId="{950C3F0E-4655-4BB9-862F-BCC63F8E0917}" srcOrd="2" destOrd="0" presId="urn:microsoft.com/office/officeart/2005/8/layout/list1"/>
    <dgm:cxn modelId="{7D813090-A2BC-44C4-A340-7EC55B5DFC3C}" type="presParOf" srcId="{681162D3-FF0D-406F-AE36-7CA79933B386}" destId="{ED454573-8DF6-4DB7-A6C8-D7835908873C}" srcOrd="3" destOrd="0" presId="urn:microsoft.com/office/officeart/2005/8/layout/list1"/>
    <dgm:cxn modelId="{EC2F92AE-E340-4D46-9AC1-7F9997536E6D}" type="presParOf" srcId="{681162D3-FF0D-406F-AE36-7CA79933B386}" destId="{0F9C5282-76C4-4891-BAEF-0B09CB0D47B9}" srcOrd="4" destOrd="0" presId="urn:microsoft.com/office/officeart/2005/8/layout/list1"/>
    <dgm:cxn modelId="{8FE8E8C9-6797-43D4-8061-33FE9C8A8203}" type="presParOf" srcId="{0F9C5282-76C4-4891-BAEF-0B09CB0D47B9}" destId="{57E14C6D-CD4E-49D6-BD5A-9951B1F95384}" srcOrd="0" destOrd="0" presId="urn:microsoft.com/office/officeart/2005/8/layout/list1"/>
    <dgm:cxn modelId="{4327F114-7BA2-407F-8B08-E000DF8C60D6}" type="presParOf" srcId="{0F9C5282-76C4-4891-BAEF-0B09CB0D47B9}" destId="{7914CF59-5856-471B-9D3D-621B4B5AA479}" srcOrd="1" destOrd="0" presId="urn:microsoft.com/office/officeart/2005/8/layout/list1"/>
    <dgm:cxn modelId="{9FBBCEBA-7734-4CEA-8870-CD28C3594225}" type="presParOf" srcId="{681162D3-FF0D-406F-AE36-7CA79933B386}" destId="{DCB47484-E3F3-4B90-AE53-F0CD7164C13D}" srcOrd="5" destOrd="0" presId="urn:microsoft.com/office/officeart/2005/8/layout/list1"/>
    <dgm:cxn modelId="{97380B1E-285E-4953-A7D2-689FD5E3336E}" type="presParOf" srcId="{681162D3-FF0D-406F-AE36-7CA79933B386}" destId="{42358525-7B64-4392-85D9-525F9D29B56C}" srcOrd="6" destOrd="0" presId="urn:microsoft.com/office/officeart/2005/8/layout/list1"/>
    <dgm:cxn modelId="{5A914FAD-477C-44DD-96CF-B47611F4A952}" type="presParOf" srcId="{681162D3-FF0D-406F-AE36-7CA79933B386}" destId="{532F9311-BE90-4212-9159-3902313E7583}" srcOrd="7" destOrd="0" presId="urn:microsoft.com/office/officeart/2005/8/layout/list1"/>
    <dgm:cxn modelId="{AADAE907-F012-443C-8DDB-8A46F4A14850}" type="presParOf" srcId="{681162D3-FF0D-406F-AE36-7CA79933B386}" destId="{A2D637ED-B090-4DBE-AD21-029C1307CD71}" srcOrd="8" destOrd="0" presId="urn:microsoft.com/office/officeart/2005/8/layout/list1"/>
    <dgm:cxn modelId="{EEC4D406-9F04-4971-8C42-E61DAAB8BF2B}" type="presParOf" srcId="{A2D637ED-B090-4DBE-AD21-029C1307CD71}" destId="{84C560C0-AE6E-4E12-AABA-31A1F9B0E52B}" srcOrd="0" destOrd="0" presId="urn:microsoft.com/office/officeart/2005/8/layout/list1"/>
    <dgm:cxn modelId="{DFE7AAD6-FFD3-48EF-A7FE-3DCC6A1F314F}" type="presParOf" srcId="{A2D637ED-B090-4DBE-AD21-029C1307CD71}" destId="{865EB50A-E38A-4878-9D70-47F3372E9E3B}" srcOrd="1" destOrd="0" presId="urn:microsoft.com/office/officeart/2005/8/layout/list1"/>
    <dgm:cxn modelId="{A9270E5B-BDB7-4334-AF19-C37AD109CB55}" type="presParOf" srcId="{681162D3-FF0D-406F-AE36-7CA79933B386}" destId="{EA1AE4E4-E9D1-432E-AA41-5AE36C77ACC8}" srcOrd="9" destOrd="0" presId="urn:microsoft.com/office/officeart/2005/8/layout/list1"/>
    <dgm:cxn modelId="{20C252D3-D7A9-418D-8FFC-CD5D4C6BB9CC}" type="presParOf" srcId="{681162D3-FF0D-406F-AE36-7CA79933B386}" destId="{36C3B9A1-5986-4E2D-BE02-CD6C6B3E08A1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50C3F0E-4655-4BB9-862F-BCC63F8E0917}">
      <dsp:nvSpPr>
        <dsp:cNvPr id="0" name=""/>
        <dsp:cNvSpPr/>
      </dsp:nvSpPr>
      <dsp:spPr>
        <a:xfrm>
          <a:off x="0" y="0"/>
          <a:ext cx="5902265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p3d z="-60000" extrusionH="63500" prstMaterial="matte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8081" tIns="416560" rIns="458081" bIns="14224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BW" sz="2000" kern="1200" dirty="0"/>
        </a:p>
      </dsp:txBody>
      <dsp:txXfrm>
        <a:off x="0" y="0"/>
        <a:ext cx="5902265" cy="504000"/>
      </dsp:txXfrm>
    </dsp:sp>
    <dsp:sp modelId="{50C62264-EBD2-4BF6-9DFC-4B5A838469AB}">
      <dsp:nvSpPr>
        <dsp:cNvPr id="0" name=""/>
        <dsp:cNvSpPr/>
      </dsp:nvSpPr>
      <dsp:spPr>
        <a:xfrm>
          <a:off x="269541" y="200282"/>
          <a:ext cx="4599611" cy="78255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164" tIns="0" rIns="156164" bIns="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>
              <a:effectLst/>
            </a:rPr>
            <a:t>Network Management, Security, Automation, Bandwidth, Policy, Topology.</a:t>
          </a:r>
        </a:p>
      </dsp:txBody>
      <dsp:txXfrm>
        <a:off x="307742" y="238483"/>
        <a:ext cx="4523209" cy="706155"/>
      </dsp:txXfrm>
    </dsp:sp>
    <dsp:sp modelId="{42358525-7B64-4392-85D9-525F9D29B56C}">
      <dsp:nvSpPr>
        <dsp:cNvPr id="0" name=""/>
        <dsp:cNvSpPr/>
      </dsp:nvSpPr>
      <dsp:spPr>
        <a:xfrm>
          <a:off x="0" y="1329376"/>
          <a:ext cx="5902265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p3d z="-60000" extrusionH="63500" prstMaterial="matte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14CF59-5856-471B-9D3D-621B4B5AA479}">
      <dsp:nvSpPr>
        <dsp:cNvPr id="0" name=""/>
        <dsp:cNvSpPr/>
      </dsp:nvSpPr>
      <dsp:spPr>
        <a:xfrm>
          <a:off x="281638" y="1574494"/>
          <a:ext cx="4646628" cy="590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164" tIns="0" rIns="156164" bIns="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/>
            <a:t>Routing Controls, Network Discovery, Mapping, Southbound Plugins.</a:t>
          </a:r>
          <a:endParaRPr lang="en-BW" sz="1400" kern="1200" dirty="0"/>
        </a:p>
      </dsp:txBody>
      <dsp:txXfrm>
        <a:off x="310459" y="1603315"/>
        <a:ext cx="4588986" cy="532758"/>
      </dsp:txXfrm>
    </dsp:sp>
    <dsp:sp modelId="{36C3B9A1-5986-4E2D-BE02-CD6C6B3E08A1}">
      <dsp:nvSpPr>
        <dsp:cNvPr id="0" name=""/>
        <dsp:cNvSpPr/>
      </dsp:nvSpPr>
      <dsp:spPr>
        <a:xfrm>
          <a:off x="0" y="2499237"/>
          <a:ext cx="5902265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p3d z="-60000" extrusionH="63500" prstMaterial="matte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65EB50A-E38A-4878-9D70-47F3372E9E3B}">
      <dsp:nvSpPr>
        <dsp:cNvPr id="0" name=""/>
        <dsp:cNvSpPr/>
      </dsp:nvSpPr>
      <dsp:spPr>
        <a:xfrm>
          <a:off x="255411" y="2836607"/>
          <a:ext cx="4646587" cy="590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164" tIns="0" rIns="156164" bIns="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/>
            <a:t>Physical Switches, Virtual Switches.</a:t>
          </a:r>
          <a:endParaRPr lang="en-BW" sz="2000" kern="1200" dirty="0"/>
        </a:p>
      </dsp:txBody>
      <dsp:txXfrm>
        <a:off x="284232" y="2865428"/>
        <a:ext cx="4588945" cy="53275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5">
  <dgm:title val=""/>
  <dgm:desc val=""/>
  <dgm:catLst>
    <dgm:cat type="3D" pri="11500"/>
  </dgm:catLst>
  <dgm:scene3d>
    <a:camera prst="isometricOffAxis2Left" zoom="95000"/>
    <a:lightRig rig="flat" dir="t"/>
  </dgm:scene3d>
  <dgm:styleLbl name="node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z="5715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381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52400" extrusionH="1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38100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3810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400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150"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63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4005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40050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4005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15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61D25BA-BC0B-4BCE-8F5B-DB902A0C47E0}" type="datetimeFigureOut">
              <a:rPr lang="en-GB" smtClean="0"/>
              <a:t>22/04/2021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D43D11-169C-403B-AE90-DBA81AF33F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77372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1" algn="just">
              <a:buFont typeface="Wingdings" panose="05000000000000000000" pitchFamily="2" charset="2"/>
              <a:buChar char="§"/>
            </a:pPr>
            <a:r>
              <a:rPr lang="en-GB" dirty="0" smtClean="0"/>
              <a:t>Modern processors have three types of </a:t>
            </a:r>
            <a:r>
              <a:rPr lang="en-GB" sz="2400" dirty="0" smtClean="0"/>
              <a:t>cache: L1, L2, and L3. While L1 and L2 are inside the processor, L3 is located outside the processor. Obviously, their numbers determine the speed of each cache memory.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sz="2400" dirty="0" smtClean="0"/>
              <a:t>In the past, processors had just one core. Today, there are processors with two, four, eight, or more cores. So, to understand the cores in a processor better, think about assembling two processors with a single core, each into a single package. Does that make sense? So, the more cores a processor has, the more multiprocessing is done.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503246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1" algn="just">
              <a:buFont typeface="Wingdings" panose="05000000000000000000" pitchFamily="2" charset="2"/>
              <a:buChar char="§"/>
            </a:pPr>
            <a:endParaRPr lang="en-GB" sz="240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912533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1" algn="just">
              <a:buFont typeface="Wingdings" panose="05000000000000000000" pitchFamily="2" charset="2"/>
              <a:buChar char="§"/>
            </a:pPr>
            <a:endParaRPr lang="en-GB" sz="240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584556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1" algn="just">
              <a:buFont typeface="Wingdings" panose="05000000000000000000" pitchFamily="2" charset="2"/>
              <a:buChar char="§"/>
            </a:pPr>
            <a:endParaRPr lang="en-GB" sz="240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825432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1" algn="just">
              <a:buFont typeface="Wingdings" panose="05000000000000000000" pitchFamily="2" charset="2"/>
              <a:buChar char="§"/>
            </a:pPr>
            <a:endParaRPr lang="en-GB" sz="240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807427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Performance Monitor is a Windows </a:t>
            </a:r>
            <a:r>
              <a:rPr lang="en-GB" sz="1200" b="1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Microsoft Management Console </a:t>
            </a:r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</a:t>
            </a:r>
            <a:r>
              <a:rPr lang="en-GB" sz="1200" b="1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MMC</a:t>
            </a:r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) that monitors the server's performance. It enables us to visualize performance information, either in real time or from a log file. The examined performance information is displayed in formats such as a line graph, histogram bar, or report</a:t>
            </a:r>
            <a:endParaRPr lang="en-GB" sz="360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347471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360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816855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360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106976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360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492862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360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579790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360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548070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360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544217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You can learn more about the ISO 9000 standard at http:/ / </a:t>
            </a:r>
            <a:r>
              <a:rPr lang="en-GB" sz="1200" b="0" i="0" u="none" strike="noStrike" kern="1200" baseline="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asq</a:t>
            </a:r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 org/ </a:t>
            </a:r>
          </a:p>
          <a:p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learn- about- quality/ </a:t>
            </a:r>
            <a:r>
              <a:rPr lang="en-GB" sz="1200" b="0" i="0" u="none" strike="noStrike" kern="1200" baseline="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iso</a:t>
            </a:r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- 9000/ overview/ overview. html and the ISO</a:t>
            </a:r>
          </a:p>
          <a:p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14001 standard at http:/ / </a:t>
            </a:r>
            <a:r>
              <a:rPr lang="en-GB" sz="1200" b="0" i="0" u="none" strike="noStrike" kern="1200" baseline="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asq</a:t>
            </a:r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 org/ learn- about- quality/ learn- </a:t>
            </a:r>
            <a:r>
              <a:rPr lang="en-GB" sz="1200" b="0" i="0" u="none" strike="noStrike" kern="1200" baseline="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aboutstandards</a:t>
            </a:r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/</a:t>
            </a:r>
          </a:p>
          <a:p>
            <a:r>
              <a:rPr lang="en-GB" sz="1200" b="0" i="0" u="none" strike="noStrike" kern="1200" baseline="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iso</a:t>
            </a:r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- 14001.</a:t>
            </a:r>
            <a:endParaRPr lang="en-GB" sz="360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695599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360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127507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360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374543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360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363372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360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778715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360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69316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38223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232359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70406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363690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795679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4/22/2021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EA94852-2BA4-0A45-840B-96DCEE0E009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93298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78139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89056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21812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931682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9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3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361451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4000" i="1" dirty="0" smtClean="0"/>
              <a:t>Monitoring and </a:t>
            </a:r>
          </a:p>
          <a:p>
            <a:r>
              <a:rPr lang="en-US" sz="4000" i="1" dirty="0" smtClean="0"/>
              <a:t>Troubleshooting</a:t>
            </a:r>
            <a:r>
              <a:rPr lang="en-GB" i="1" dirty="0"/>
              <a:t/>
            </a:r>
            <a:br>
              <a:rPr lang="en-GB" i="1" dirty="0"/>
            </a:br>
            <a:endParaRPr lang="en-GB" i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24508A-09F8-407C-BCEE-EED5957725C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5963604" y="2571725"/>
            <a:ext cx="5633822" cy="3864989"/>
          </a:xfrm>
        </p:spPr>
        <p:txBody>
          <a:bodyPr/>
          <a:lstStyle/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b="1" i="1" dirty="0" smtClean="0"/>
              <a:t>Network </a:t>
            </a:r>
            <a:r>
              <a:rPr lang="en-GB" b="1" i="1" dirty="0"/>
              <a:t>Operating </a:t>
            </a:r>
            <a:r>
              <a:rPr lang="en-GB" b="1" i="1" dirty="0" smtClean="0"/>
              <a:t>Systems and </a:t>
            </a:r>
            <a:r>
              <a:rPr lang="en-GB" b="1" i="1" dirty="0"/>
              <a:t>Services </a:t>
            </a:r>
            <a:endParaRPr lang="en-GB" b="1" i="1" dirty="0" smtClean="0"/>
          </a:p>
          <a:p>
            <a:r>
              <a:rPr lang="en-GB" b="1" i="1" dirty="0" smtClean="0"/>
              <a:t>(</a:t>
            </a:r>
            <a:r>
              <a:rPr lang="en-GB" b="1" i="1" dirty="0"/>
              <a:t>ACCA5023)</a:t>
            </a:r>
            <a:endParaRPr lang="en-GB" b="1" i="1" dirty="0" smtClean="0"/>
          </a:p>
          <a:p>
            <a:r>
              <a:rPr lang="en-GB" dirty="0" smtClean="0"/>
              <a:t>Applied Computing - WISA</a:t>
            </a:r>
            <a:endParaRPr lang="en-GB" dirty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7155714" y="2680131"/>
            <a:ext cx="4737279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i="1" dirty="0">
                <a:solidFill>
                  <a:schemeClr val="bg1"/>
                </a:solidFill>
              </a:rPr>
              <a:t>Nitheesh Murugan </a:t>
            </a:r>
            <a:r>
              <a:rPr lang="en-GB" i="1" dirty="0" smtClean="0">
                <a:solidFill>
                  <a:schemeClr val="bg1"/>
                </a:solidFill>
              </a:rPr>
              <a:t>Kaliyamurthy &amp; Lee Cobley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96030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F78D6B0D-379E-4E4E-9087-8F6E00E433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/>
              <a:t>Objectives</a:t>
            </a:r>
          </a:p>
          <a:p>
            <a:r>
              <a:rPr lang="en-US" b="1" i="1" dirty="0" smtClean="0"/>
              <a:t>To understand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b="1" i="1" dirty="0" smtClean="0"/>
              <a:t>Performance Monitoring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b="1" i="1" dirty="0" smtClean="0"/>
              <a:t>Logs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b="1" i="1" dirty="0" smtClean="0"/>
              <a:t>Troubleshooting Methods</a:t>
            </a:r>
            <a:endParaRPr lang="en-GB" b="1" i="1" dirty="0"/>
          </a:p>
          <a:p>
            <a:endParaRPr lang="en-GB" b="1" i="1" dirty="0"/>
          </a:p>
        </p:txBody>
      </p:sp>
      <p:sp>
        <p:nvSpPr>
          <p:cNvPr id="4" name="Rectangle 3"/>
          <p:cNvSpPr/>
          <p:nvPr/>
        </p:nvSpPr>
        <p:spPr>
          <a:xfrm>
            <a:off x="6604000" y="1694915"/>
            <a:ext cx="5152571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spcBef>
                <a:spcPts val="0"/>
              </a:spcBef>
            </a:pPr>
            <a:r>
              <a:rPr lang="en-US" i="1" dirty="0">
                <a:solidFill>
                  <a:schemeClr val="tx1">
                    <a:lumMod val="50000"/>
                  </a:schemeClr>
                </a:solidFill>
              </a:rPr>
              <a:t>We </a:t>
            </a:r>
            <a:r>
              <a:rPr lang="en-US" i="1" dirty="0" smtClean="0">
                <a:solidFill>
                  <a:schemeClr val="tx1">
                    <a:lumMod val="50000"/>
                  </a:schemeClr>
                </a:solidFill>
              </a:rPr>
              <a:t>shall start </a:t>
            </a:r>
            <a:r>
              <a:rPr lang="en-US" i="1" dirty="0">
                <a:solidFill>
                  <a:schemeClr val="tx1">
                    <a:lumMod val="50000"/>
                  </a:schemeClr>
                </a:solidFill>
              </a:rPr>
              <a:t>with an overview/ brief description </a:t>
            </a:r>
            <a:r>
              <a:rPr lang="en-US" i="1" dirty="0" smtClean="0">
                <a:solidFill>
                  <a:schemeClr val="tx1">
                    <a:lumMod val="50000"/>
                  </a:schemeClr>
                </a:solidFill>
              </a:rPr>
              <a:t>about the importance of monitoring and use of logs and move further discussing the troubleshooting methods.</a:t>
            </a:r>
          </a:p>
        </p:txBody>
      </p:sp>
    </p:spTree>
    <p:extLst>
      <p:ext uri="{BB962C8B-B14F-4D97-AF65-F5344CB8AC3E}">
        <p14:creationId xmlns:p14="http://schemas.microsoft.com/office/powerpoint/2010/main" val="32293982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6661955" y="202158"/>
            <a:ext cx="5152571" cy="535531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lvl="1" indent="-285750">
              <a:buFont typeface="Wingdings" panose="05000000000000000000" pitchFamily="2" charset="2"/>
              <a:buChar char="ü"/>
            </a:pPr>
            <a:r>
              <a:rPr lang="en-GB" i="1" dirty="0"/>
              <a:t>Understanding </a:t>
            </a:r>
            <a:r>
              <a:rPr lang="en-GB" i="1" dirty="0" smtClean="0"/>
              <a:t>Networks, Components, Architectures</a:t>
            </a:r>
            <a:endParaRPr lang="en-GB" i="1" dirty="0"/>
          </a:p>
          <a:p>
            <a:pPr marL="285750" lvl="1" indent="-285750">
              <a:buFont typeface="Wingdings" panose="05000000000000000000" pitchFamily="2" charset="2"/>
              <a:buChar char="ü"/>
            </a:pPr>
            <a:r>
              <a:rPr lang="en-GB" i="1" dirty="0"/>
              <a:t>IP </a:t>
            </a:r>
            <a:r>
              <a:rPr lang="en-GB" i="1" dirty="0" smtClean="0"/>
              <a:t>Addressing</a:t>
            </a:r>
          </a:p>
          <a:p>
            <a:pPr marL="285750" lvl="1" indent="-285750">
              <a:buFont typeface="Wingdings" panose="05000000000000000000" pitchFamily="2" charset="2"/>
              <a:buChar char="ü"/>
            </a:pPr>
            <a:r>
              <a:rPr lang="en-GB" i="1" dirty="0"/>
              <a:t>Server virtualization and its </a:t>
            </a:r>
            <a:r>
              <a:rPr lang="en-GB" i="1" dirty="0" smtClean="0"/>
              <a:t>modes</a:t>
            </a:r>
            <a:endParaRPr lang="en-GB" i="1" dirty="0"/>
          </a:p>
          <a:p>
            <a:pPr marL="285750" lvl="1" indent="-285750">
              <a:buFont typeface="Wingdings" panose="05000000000000000000" pitchFamily="2" charset="2"/>
              <a:buChar char="ü"/>
            </a:pPr>
            <a:r>
              <a:rPr lang="en-GB" i="1" dirty="0"/>
              <a:t>Hyper-V architecture and its installation </a:t>
            </a:r>
            <a:r>
              <a:rPr lang="en-GB" i="1" dirty="0" smtClean="0"/>
              <a:t>requirements</a:t>
            </a:r>
            <a:endParaRPr lang="en-GB" i="1" dirty="0"/>
          </a:p>
          <a:p>
            <a:pPr marL="285750" lvl="1" indent="-285750">
              <a:buFont typeface="Wingdings" panose="05000000000000000000" pitchFamily="2" charset="2"/>
              <a:buChar char="ü"/>
            </a:pPr>
            <a:r>
              <a:rPr lang="en-GB" i="1" dirty="0"/>
              <a:t>Nested virtualization</a:t>
            </a:r>
          </a:p>
          <a:p>
            <a:pPr marL="285750" lvl="1" indent="-285750">
              <a:buFont typeface="Wingdings" panose="05000000000000000000" pitchFamily="2" charset="2"/>
              <a:buChar char="ü"/>
            </a:pPr>
            <a:r>
              <a:rPr lang="en-GB" i="1" dirty="0"/>
              <a:t>Hyper-V </a:t>
            </a:r>
            <a:r>
              <a:rPr lang="en-GB" i="1" dirty="0" smtClean="0"/>
              <a:t>manager, Checkpoints</a:t>
            </a:r>
            <a:endParaRPr lang="en-GB" i="1" dirty="0"/>
          </a:p>
          <a:p>
            <a:pPr marL="285750" lvl="1" indent="-285750">
              <a:buFont typeface="Wingdings" panose="05000000000000000000" pitchFamily="2" charset="2"/>
              <a:buChar char="ü"/>
            </a:pPr>
            <a:r>
              <a:rPr lang="en-GB" i="1" dirty="0"/>
              <a:t>VHD and VHDX formats</a:t>
            </a:r>
            <a:r>
              <a:rPr lang="en-GB" i="1" dirty="0" smtClean="0"/>
              <a:t>, P2V </a:t>
            </a:r>
            <a:r>
              <a:rPr lang="en-GB" i="1" dirty="0"/>
              <a:t>&amp; </a:t>
            </a:r>
            <a:r>
              <a:rPr lang="en-GB" i="1" dirty="0" smtClean="0"/>
              <a:t>V2P</a:t>
            </a:r>
            <a:endParaRPr lang="en-GB" i="1" dirty="0"/>
          </a:p>
          <a:p>
            <a:pPr marL="285750" lvl="1" indent="-285750">
              <a:buFont typeface="Wingdings" panose="05000000000000000000" pitchFamily="2" charset="2"/>
              <a:buChar char="ü"/>
            </a:pPr>
            <a:r>
              <a:rPr lang="en-GB" i="1" dirty="0"/>
              <a:t>Active Directory Domain Services</a:t>
            </a:r>
          </a:p>
          <a:p>
            <a:pPr marL="285750" lvl="1" indent="-285750">
              <a:buFont typeface="Wingdings" panose="05000000000000000000" pitchFamily="2" charset="2"/>
              <a:buChar char="ü"/>
            </a:pPr>
            <a:r>
              <a:rPr lang="en-GB" i="1" dirty="0"/>
              <a:t>Domain Controller (DC)</a:t>
            </a:r>
          </a:p>
          <a:p>
            <a:pPr marL="285750" lvl="1" indent="-285750">
              <a:buFont typeface="Wingdings" panose="05000000000000000000" pitchFamily="2" charset="2"/>
              <a:buChar char="ü"/>
            </a:pPr>
            <a:r>
              <a:rPr lang="en-GB" i="1" dirty="0" smtClean="0"/>
              <a:t>DHCP</a:t>
            </a:r>
          </a:p>
          <a:p>
            <a:pPr marL="285750" lvl="1" indent="-285750">
              <a:buFont typeface="Wingdings" panose="05000000000000000000" pitchFamily="2" charset="2"/>
              <a:buChar char="ü"/>
            </a:pPr>
            <a:r>
              <a:rPr lang="en-GB" i="1" dirty="0" smtClean="0"/>
              <a:t>DNS</a:t>
            </a:r>
            <a:endParaRPr lang="en-GB" i="1" dirty="0"/>
          </a:p>
          <a:p>
            <a:pPr marL="285750" lvl="1" indent="-285750">
              <a:buFont typeface="Wingdings" panose="05000000000000000000" pitchFamily="2" charset="2"/>
              <a:buChar char="ü"/>
            </a:pPr>
            <a:r>
              <a:rPr lang="en-GB" i="1" dirty="0" smtClean="0"/>
              <a:t>OUs </a:t>
            </a:r>
            <a:r>
              <a:rPr lang="en-GB" i="1" dirty="0"/>
              <a:t>and Containers</a:t>
            </a:r>
          </a:p>
          <a:p>
            <a:pPr marL="285750" lvl="1" indent="-285750">
              <a:buFont typeface="Wingdings" panose="05000000000000000000" pitchFamily="2" charset="2"/>
              <a:buChar char="ü"/>
            </a:pPr>
            <a:r>
              <a:rPr lang="en-GB" i="1" dirty="0" smtClean="0"/>
              <a:t>Accounts </a:t>
            </a:r>
            <a:r>
              <a:rPr lang="en-GB" i="1" dirty="0"/>
              <a:t>and </a:t>
            </a:r>
            <a:r>
              <a:rPr lang="en-GB" i="1" dirty="0" smtClean="0"/>
              <a:t>Groups</a:t>
            </a:r>
          </a:p>
          <a:p>
            <a:pPr marL="285750" lvl="1" indent="-285750">
              <a:buFont typeface="Wingdings" panose="05000000000000000000" pitchFamily="2" charset="2"/>
              <a:buChar char="ü"/>
            </a:pPr>
            <a:r>
              <a:rPr lang="en-GB" i="1" dirty="0" smtClean="0"/>
              <a:t>Storage</a:t>
            </a:r>
          </a:p>
          <a:p>
            <a:pPr marL="285750" lvl="1" indent="-285750">
              <a:buFont typeface="Wingdings" panose="05000000000000000000" pitchFamily="2" charset="2"/>
              <a:buChar char="ü"/>
            </a:pPr>
            <a:r>
              <a:rPr lang="en-GB" i="1" dirty="0" smtClean="0"/>
              <a:t>RAID</a:t>
            </a:r>
            <a:endParaRPr lang="en-GB" i="1" dirty="0"/>
          </a:p>
          <a:p>
            <a:pPr marL="285750" lvl="1" indent="-285750">
              <a:buFont typeface="Wingdings" panose="05000000000000000000" pitchFamily="2" charset="2"/>
              <a:buChar char="ü"/>
            </a:pPr>
            <a:endParaRPr lang="en-GB" i="1" dirty="0"/>
          </a:p>
          <a:p>
            <a:pPr marL="285750" lvl="1" indent="-285750">
              <a:buFont typeface="Wingdings" panose="05000000000000000000" pitchFamily="2" charset="2"/>
              <a:buChar char="ü"/>
            </a:pPr>
            <a:endParaRPr lang="en-GB" i="1" dirty="0"/>
          </a:p>
        </p:txBody>
      </p:sp>
      <p:sp>
        <p:nvSpPr>
          <p:cNvPr id="3" name="Rectangle 2"/>
          <p:cNvSpPr/>
          <p:nvPr/>
        </p:nvSpPr>
        <p:spPr>
          <a:xfrm>
            <a:off x="385228" y="1480054"/>
            <a:ext cx="5670997" cy="34778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b="1" dirty="0" smtClean="0">
                <a:solidFill>
                  <a:prstClr val="white"/>
                </a:solidFill>
                <a:latin typeface="Calibri" panose="020F0502020204030204"/>
              </a:rPr>
              <a:t>So far…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b="1" dirty="0" smtClean="0">
              <a:solidFill>
                <a:prstClr val="white"/>
              </a:solidFill>
              <a:latin typeface="Calibri" panose="020F0502020204030204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b="1" i="1" dirty="0" smtClean="0">
                <a:solidFill>
                  <a:prstClr val="white"/>
                </a:solidFill>
                <a:latin typeface="Calibri" panose="020F0502020204030204"/>
              </a:rPr>
              <a:t>Introducing Server Operating Systems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b="1" i="1" dirty="0">
                <a:solidFill>
                  <a:prstClr val="white"/>
                </a:solidFill>
                <a:latin typeface="Calibri" panose="020F0502020204030204"/>
              </a:rPr>
              <a:t>Server virtualization and its modes, 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b="1" i="1" dirty="0">
                <a:solidFill>
                  <a:prstClr val="white"/>
                </a:solidFill>
                <a:latin typeface="Calibri" panose="020F0502020204030204"/>
              </a:rPr>
              <a:t>Directory Services </a:t>
            </a:r>
            <a:endParaRPr lang="en-GB" sz="2000" b="1" i="1" dirty="0" smtClean="0">
              <a:solidFill>
                <a:prstClr val="white"/>
              </a:solidFill>
              <a:latin typeface="Calibri" panose="020F0502020204030204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b="1" i="1" dirty="0" smtClean="0">
                <a:solidFill>
                  <a:prstClr val="white"/>
                </a:solidFill>
                <a:latin typeface="Calibri" panose="020F0502020204030204"/>
              </a:rPr>
              <a:t>DHCP</a:t>
            </a:r>
            <a:endParaRPr lang="en-GB" sz="2000" b="1" i="1" dirty="0">
              <a:solidFill>
                <a:prstClr val="white"/>
              </a:solidFill>
              <a:latin typeface="Calibri" panose="020F0502020204030204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b="1" i="1" dirty="0" smtClean="0">
                <a:solidFill>
                  <a:prstClr val="white"/>
                </a:solidFill>
                <a:latin typeface="Calibri" panose="020F0502020204030204"/>
              </a:rPr>
              <a:t>DNS 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b="1" i="1" dirty="0" smtClean="0">
                <a:solidFill>
                  <a:prstClr val="white"/>
                </a:solidFill>
                <a:latin typeface="Calibri" panose="020F0502020204030204"/>
              </a:rPr>
              <a:t>Group </a:t>
            </a:r>
            <a:r>
              <a:rPr lang="en-GB" sz="2000" b="1" i="1" dirty="0">
                <a:solidFill>
                  <a:prstClr val="white"/>
                </a:solidFill>
                <a:latin typeface="Calibri" panose="020F0502020204030204"/>
              </a:rPr>
              <a:t>Policy </a:t>
            </a:r>
            <a:r>
              <a:rPr lang="en-GB" sz="2000" b="1" i="1" dirty="0" smtClean="0">
                <a:solidFill>
                  <a:prstClr val="white"/>
                </a:solidFill>
                <a:latin typeface="Calibri" panose="020F0502020204030204"/>
              </a:rPr>
              <a:t>Objects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b="1" i="1" dirty="0" smtClean="0">
                <a:solidFill>
                  <a:prstClr val="white"/>
                </a:solidFill>
                <a:latin typeface="Calibri" panose="020F0502020204030204"/>
              </a:rPr>
              <a:t>Storage</a:t>
            </a:r>
            <a:endParaRPr lang="en-GB" sz="2000" b="1" i="1" dirty="0">
              <a:solidFill>
                <a:prstClr val="white"/>
              </a:solidFill>
              <a:latin typeface="Calibri" panose="020F0502020204030204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2000" b="1" dirty="0">
              <a:solidFill>
                <a:prstClr val="white"/>
              </a:solidFill>
              <a:latin typeface="Calibri" panose="020F0502020204030204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US" sz="2000" b="1" dirty="0">
              <a:solidFill>
                <a:prstClr val="white"/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7564566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793" y="166255"/>
            <a:ext cx="3091562" cy="900979"/>
          </a:xfrm>
        </p:spPr>
        <p:txBody>
          <a:bodyPr>
            <a:normAutofit/>
          </a:bodyPr>
          <a:lstStyle/>
          <a:p>
            <a:r>
              <a:rPr lang="en-GB" sz="3200" dirty="0" smtClean="0"/>
              <a:t>Server</a:t>
            </a: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B80D8E-24DC-4DB6-9B28-2C3CE35E08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9001" y="1030721"/>
            <a:ext cx="11427333" cy="3575934"/>
          </a:xfrm>
        </p:spPr>
        <p:txBody>
          <a:bodyPr>
            <a:noAutofit/>
          </a:bodyPr>
          <a:lstStyle/>
          <a:p>
            <a:pPr algn="just">
              <a:buFont typeface="Wingdings" panose="05000000000000000000" pitchFamily="2" charset="2"/>
              <a:buChar char="§"/>
            </a:pPr>
            <a:r>
              <a:rPr lang="en-GB" sz="2400" dirty="0" smtClean="0"/>
              <a:t>A </a:t>
            </a:r>
            <a:r>
              <a:rPr lang="en-GB" sz="2400" dirty="0"/>
              <a:t>server is </a:t>
            </a:r>
            <a:r>
              <a:rPr lang="en-GB" sz="2400" dirty="0" smtClean="0"/>
              <a:t>a computer with high performance </a:t>
            </a:r>
            <a:r>
              <a:rPr lang="en-GB" sz="2400" b="1" dirty="0" smtClean="0"/>
              <a:t>hardware components </a:t>
            </a:r>
            <a:r>
              <a:rPr lang="en-GB" sz="2400" dirty="0" smtClean="0"/>
              <a:t>known as the </a:t>
            </a:r>
            <a:r>
              <a:rPr lang="en-GB" sz="2400" dirty="0"/>
              <a:t>server's hardware components. </a:t>
            </a:r>
            <a:r>
              <a:rPr lang="en-GB" sz="2400" dirty="0" smtClean="0"/>
              <a:t>If so, </a:t>
            </a:r>
            <a:r>
              <a:rPr lang="en-GB" sz="2400" dirty="0"/>
              <a:t>why should we </a:t>
            </a:r>
            <a:r>
              <a:rPr lang="en-GB" sz="2400" dirty="0" smtClean="0"/>
              <a:t>invest, focus, manage them with special attention? </a:t>
            </a:r>
          </a:p>
          <a:p>
            <a:pPr marL="1076325" indent="-360363" algn="just">
              <a:buFont typeface="Wingdings" panose="05000000000000000000" pitchFamily="2" charset="2"/>
              <a:buChar char="ü"/>
            </a:pPr>
            <a:r>
              <a:rPr lang="en-GB" sz="2400" dirty="0" smtClean="0"/>
              <a:t>Simple to answer: a </a:t>
            </a:r>
            <a:r>
              <a:rPr lang="en-GB" sz="2400" dirty="0"/>
              <a:t>server's primary task is </a:t>
            </a:r>
            <a:r>
              <a:rPr lang="en-GB" sz="2400" dirty="0" smtClean="0"/>
              <a:t>not data processing BUT, </a:t>
            </a:r>
            <a:r>
              <a:rPr lang="en-GB" sz="2400" dirty="0"/>
              <a:t>the server's </a:t>
            </a:r>
            <a:r>
              <a:rPr lang="en-GB" sz="2400" dirty="0" smtClean="0"/>
              <a:t>role like network services, handling </a:t>
            </a:r>
            <a:r>
              <a:rPr lang="en-GB" sz="2400" dirty="0"/>
              <a:t>user requests to access services</a:t>
            </a:r>
            <a:r>
              <a:rPr lang="en-GB" sz="2400" dirty="0" smtClean="0"/>
              <a:t>.</a:t>
            </a:r>
          </a:p>
          <a:p>
            <a:pPr marL="1076325" indent="-360363" algn="just">
              <a:buFont typeface="Wingdings" panose="05000000000000000000" pitchFamily="2" charset="2"/>
              <a:buChar char="ü"/>
            </a:pPr>
            <a:r>
              <a:rPr lang="en-GB" sz="2400" dirty="0" smtClean="0"/>
              <a:t>So, you should be aware of the </a:t>
            </a:r>
            <a:r>
              <a:rPr lang="en-GB" sz="2400" dirty="0"/>
              <a:t>server hardware </a:t>
            </a:r>
            <a:endParaRPr lang="en-GB" sz="2400" dirty="0" smtClean="0"/>
          </a:p>
          <a:p>
            <a:pPr marL="1076325" indent="-360363" algn="just">
              <a:buFont typeface="Wingdings" panose="05000000000000000000" pitchFamily="2" charset="2"/>
              <a:buChar char="ü"/>
            </a:pPr>
            <a:r>
              <a:rPr lang="en-GB" sz="2400" dirty="0" smtClean="0"/>
              <a:t>select </a:t>
            </a:r>
            <a:r>
              <a:rPr lang="en-GB" sz="2400" dirty="0"/>
              <a:t>the server's </a:t>
            </a:r>
            <a:r>
              <a:rPr lang="en-GB" sz="2400" dirty="0" smtClean="0"/>
              <a:t>hardware</a:t>
            </a:r>
          </a:p>
          <a:p>
            <a:pPr marL="1076325" indent="-360363" algn="just">
              <a:buFont typeface="Wingdings" panose="05000000000000000000" pitchFamily="2" charset="2"/>
              <a:buChar char="ü"/>
            </a:pPr>
            <a:r>
              <a:rPr lang="en-GB" sz="2400" dirty="0" smtClean="0"/>
              <a:t>examine </a:t>
            </a:r>
            <a:r>
              <a:rPr lang="en-GB" sz="2400" dirty="0"/>
              <a:t>server hardware components, </a:t>
            </a:r>
            <a:r>
              <a:rPr lang="en-GB" sz="2400" dirty="0" smtClean="0"/>
              <a:t>the </a:t>
            </a:r>
            <a:r>
              <a:rPr lang="en-GB" sz="2400" dirty="0"/>
              <a:t>roles they play, and </a:t>
            </a:r>
            <a:r>
              <a:rPr lang="en-GB" sz="2400" dirty="0" smtClean="0"/>
              <a:t>the impacts </a:t>
            </a:r>
            <a:r>
              <a:rPr lang="en-GB" sz="2400" dirty="0"/>
              <a:t>they have on the performance of a </a:t>
            </a:r>
            <a:r>
              <a:rPr lang="en-GB" sz="2400" dirty="0" smtClean="0"/>
              <a:t>server</a:t>
            </a:r>
            <a:endParaRPr lang="en-US" sz="2000" dirty="0"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118867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793" y="166255"/>
            <a:ext cx="3091562" cy="900979"/>
          </a:xfrm>
        </p:spPr>
        <p:txBody>
          <a:bodyPr>
            <a:normAutofit/>
          </a:bodyPr>
          <a:lstStyle/>
          <a:p>
            <a:r>
              <a:rPr lang="en-GB" sz="3200" dirty="0" smtClean="0"/>
              <a:t>Server</a:t>
            </a: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B80D8E-24DC-4DB6-9B28-2C3CE35E08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9001" y="1030721"/>
            <a:ext cx="11427333" cy="3575934"/>
          </a:xfrm>
        </p:spPr>
        <p:txBody>
          <a:bodyPr>
            <a:noAutofit/>
          </a:bodyPr>
          <a:lstStyle/>
          <a:p>
            <a:pPr algn="just">
              <a:buFont typeface="Wingdings" panose="05000000000000000000" pitchFamily="2" charset="2"/>
              <a:buChar char="§"/>
            </a:pPr>
            <a:r>
              <a:rPr lang="en-GB" sz="2400" b="1" dirty="0" smtClean="0"/>
              <a:t>Processor 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i="1" dirty="0" smtClean="0"/>
              <a:t>Cache (processor's memory), </a:t>
            </a:r>
            <a:r>
              <a:rPr lang="en-GB" i="1" dirty="0"/>
              <a:t>Cores (processor's processing unit), Word size, Virtualization technology (processor's ability in relation to the virtualization concept</a:t>
            </a:r>
            <a:r>
              <a:rPr lang="en-GB" i="1" dirty="0" smtClean="0"/>
              <a:t>)</a:t>
            </a:r>
            <a:endParaRPr lang="en-GB" i="1" dirty="0"/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sz="2400" b="1" dirty="0" smtClean="0"/>
              <a:t>RAM</a:t>
            </a:r>
            <a:endParaRPr lang="en-GB" sz="2400" b="1" dirty="0"/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dirty="0"/>
              <a:t>RAM modules for servers have one chip more. 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dirty="0"/>
              <a:t>Functionality: Servers use a type of RAM called </a:t>
            </a:r>
            <a:r>
              <a:rPr lang="en-GB" b="1" dirty="0"/>
              <a:t>Error-Correcting Code </a:t>
            </a:r>
            <a:r>
              <a:rPr lang="en-GB" dirty="0"/>
              <a:t>(ECC) memory. </a:t>
            </a:r>
          </a:p>
          <a:p>
            <a:pPr lvl="2" algn="just">
              <a:buFont typeface="Wingdings" panose="05000000000000000000" pitchFamily="2" charset="2"/>
              <a:buChar char="§"/>
            </a:pPr>
            <a:r>
              <a:rPr lang="en-GB" sz="2400" dirty="0"/>
              <a:t>ECC RAM enables you to </a:t>
            </a:r>
            <a:r>
              <a:rPr lang="en-GB" sz="2400" b="1" dirty="0"/>
              <a:t>detect and correct memory faults</a:t>
            </a:r>
            <a:r>
              <a:rPr lang="en-GB" sz="2400" dirty="0"/>
              <a:t>. </a:t>
            </a:r>
          </a:p>
          <a:p>
            <a:pPr lvl="2" algn="just">
              <a:buFont typeface="Wingdings" panose="05000000000000000000" pitchFamily="2" charset="2"/>
              <a:buChar char="§"/>
            </a:pPr>
            <a:r>
              <a:rPr lang="en-GB" sz="2400" dirty="0"/>
              <a:t>Other advanced types of RAM for servers include </a:t>
            </a:r>
            <a:r>
              <a:rPr lang="en-GB" sz="2400" b="1" dirty="0"/>
              <a:t>Single Device Data Correction (SDDC) and Double and Device Data Correction (DDDC) </a:t>
            </a:r>
            <a:r>
              <a:rPr lang="en-GB" sz="2400" dirty="0"/>
              <a:t>(enable multiple memory faults to be detected and corrected. </a:t>
            </a:r>
          </a:p>
          <a:p>
            <a:pPr lvl="2" algn="just">
              <a:buFont typeface="Wingdings" panose="05000000000000000000" pitchFamily="2" charset="2"/>
              <a:buChar char="§"/>
            </a:pPr>
            <a:r>
              <a:rPr lang="en-GB" sz="2400" dirty="0"/>
              <a:t>Disadvantage: Cost. (RAM for servers is expensive)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6668528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793" y="166255"/>
            <a:ext cx="3091562" cy="900979"/>
          </a:xfrm>
        </p:spPr>
        <p:txBody>
          <a:bodyPr>
            <a:normAutofit/>
          </a:bodyPr>
          <a:lstStyle/>
          <a:p>
            <a:r>
              <a:rPr lang="en-GB" sz="3200" dirty="0" smtClean="0"/>
              <a:t>Server</a:t>
            </a: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B80D8E-24DC-4DB6-9B28-2C3CE35E08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9001" y="1030721"/>
            <a:ext cx="11427333" cy="3575934"/>
          </a:xfrm>
        </p:spPr>
        <p:txBody>
          <a:bodyPr>
            <a:noAutofit/>
          </a:bodyPr>
          <a:lstStyle/>
          <a:p>
            <a:pPr algn="just">
              <a:buFont typeface="Wingdings" panose="05000000000000000000" pitchFamily="2" charset="2"/>
              <a:buChar char="§"/>
            </a:pPr>
            <a:r>
              <a:rPr lang="en-GB" sz="2400" b="1" dirty="0" smtClean="0"/>
              <a:t>Disk </a:t>
            </a:r>
          </a:p>
          <a:p>
            <a:pPr lvl="1" algn="just">
              <a:buFont typeface="Wingdings" panose="05000000000000000000" pitchFamily="2" charset="2"/>
              <a:buChar char="ü"/>
            </a:pPr>
            <a:r>
              <a:rPr lang="en-GB" dirty="0" smtClean="0"/>
              <a:t>Servers </a:t>
            </a:r>
            <a:r>
              <a:rPr lang="en-GB" dirty="0"/>
              <a:t>to be operational all of the </a:t>
            </a:r>
            <a:r>
              <a:rPr lang="en-GB" dirty="0" smtClean="0"/>
              <a:t>time </a:t>
            </a:r>
            <a:r>
              <a:rPr lang="en-GB" i="1" dirty="0" smtClean="0"/>
              <a:t>(</a:t>
            </a:r>
            <a:r>
              <a:rPr lang="en-GB" b="1" i="1" dirty="0" smtClean="0"/>
              <a:t>hot-swappable </a:t>
            </a:r>
            <a:r>
              <a:rPr lang="en-GB" b="1" i="1" dirty="0"/>
              <a:t>technology </a:t>
            </a:r>
            <a:r>
              <a:rPr lang="en-GB" i="1" dirty="0"/>
              <a:t>enables the replacement </a:t>
            </a:r>
            <a:r>
              <a:rPr lang="en-GB" i="1" dirty="0" smtClean="0"/>
              <a:t>of damaged </a:t>
            </a:r>
            <a:r>
              <a:rPr lang="en-GB" i="1" dirty="0"/>
              <a:t>disks with new disks while servers are running. All of that enables the </a:t>
            </a:r>
            <a:r>
              <a:rPr lang="en-GB" i="1" dirty="0" smtClean="0"/>
              <a:t>high availability </a:t>
            </a:r>
            <a:r>
              <a:rPr lang="en-GB" i="1" dirty="0"/>
              <a:t>of </a:t>
            </a:r>
            <a:r>
              <a:rPr lang="en-GB" i="1" dirty="0" smtClean="0"/>
              <a:t>data)</a:t>
            </a:r>
            <a:endParaRPr lang="en-GB" i="1" dirty="0"/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b="1" dirty="0"/>
              <a:t>Network Interface Cards </a:t>
            </a:r>
            <a:r>
              <a:rPr lang="en-GB" dirty="0"/>
              <a:t>(</a:t>
            </a:r>
            <a:r>
              <a:rPr lang="en-GB" b="1" dirty="0"/>
              <a:t>NICs</a:t>
            </a:r>
            <a:r>
              <a:rPr lang="en-GB" dirty="0" smtClean="0"/>
              <a:t>)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b="1" i="1" dirty="0"/>
              <a:t>NIC teaming: </a:t>
            </a:r>
            <a:r>
              <a:rPr lang="en-GB" i="1" dirty="0"/>
              <a:t>This enables you to increase bandwidth from/to the </a:t>
            </a:r>
            <a:r>
              <a:rPr lang="en-GB" i="1" dirty="0" smtClean="0"/>
              <a:t>server.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sz="2400" b="1" i="1" dirty="0" smtClean="0"/>
              <a:t>Network </a:t>
            </a:r>
            <a:r>
              <a:rPr lang="en-GB" sz="2400" b="1" i="1" dirty="0"/>
              <a:t>Load Balancing (NLB)</a:t>
            </a:r>
            <a:r>
              <a:rPr lang="en-GB" sz="2400" i="1" dirty="0"/>
              <a:t>: This enables you to distribute the network </a:t>
            </a:r>
            <a:r>
              <a:rPr lang="en-GB" sz="2400" i="1" dirty="0" smtClean="0"/>
              <a:t>load across </a:t>
            </a:r>
            <a:r>
              <a:rPr lang="en-GB" sz="2400" i="1" dirty="0"/>
              <a:t>servers</a:t>
            </a:r>
            <a:r>
              <a:rPr lang="en-GB" sz="2400" i="1" dirty="0" smtClean="0"/>
              <a:t>. 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sz="2400" b="1" i="1" dirty="0" smtClean="0"/>
              <a:t>Network </a:t>
            </a:r>
            <a:r>
              <a:rPr lang="en-GB" sz="2400" b="1" i="1" dirty="0"/>
              <a:t>separation:</a:t>
            </a:r>
            <a:r>
              <a:rPr lang="en-GB" sz="2400" i="1" dirty="0"/>
              <a:t> This enables you to separate intranet traffic from </a:t>
            </a:r>
            <a:r>
              <a:rPr lang="en-GB" sz="2400" i="1" dirty="0" smtClean="0"/>
              <a:t>internet traffic</a:t>
            </a:r>
            <a:r>
              <a:rPr lang="en-GB" sz="2400" i="1" dirty="0"/>
              <a:t>:</a:t>
            </a:r>
            <a:endParaRPr lang="en-US" sz="2400" i="1" dirty="0"/>
          </a:p>
        </p:txBody>
      </p:sp>
    </p:spTree>
    <p:extLst>
      <p:ext uri="{BB962C8B-B14F-4D97-AF65-F5344CB8AC3E}">
        <p14:creationId xmlns:p14="http://schemas.microsoft.com/office/powerpoint/2010/main" val="7070393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793" y="166255"/>
            <a:ext cx="3091562" cy="900979"/>
          </a:xfrm>
        </p:spPr>
        <p:txBody>
          <a:bodyPr>
            <a:normAutofit/>
          </a:bodyPr>
          <a:lstStyle/>
          <a:p>
            <a:r>
              <a:rPr lang="en-GB" sz="3200" dirty="0" smtClean="0"/>
              <a:t>Server</a:t>
            </a: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B80D8E-24DC-4DB6-9B28-2C3CE35E08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9001" y="1030721"/>
            <a:ext cx="11427333" cy="3575934"/>
          </a:xfrm>
        </p:spPr>
        <p:txBody>
          <a:bodyPr>
            <a:noAutofit/>
          </a:bodyPr>
          <a:lstStyle/>
          <a:p>
            <a:pPr algn="just">
              <a:buFont typeface="Wingdings" panose="05000000000000000000" pitchFamily="2" charset="2"/>
              <a:buChar char="§"/>
            </a:pPr>
            <a:r>
              <a:rPr lang="en-GB" sz="2400" b="1" dirty="0" smtClean="0"/>
              <a:t>Cooling 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sz="2400" b="1" dirty="0" smtClean="0"/>
              <a:t>Power Usage</a:t>
            </a:r>
            <a:endParaRPr lang="en-GB" sz="2400" dirty="0" smtClean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58947" y="394923"/>
            <a:ext cx="5218923" cy="1344621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84302" y="1991915"/>
            <a:ext cx="5293568" cy="29043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282509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793" y="166255"/>
            <a:ext cx="4181052" cy="900979"/>
          </a:xfrm>
        </p:spPr>
        <p:txBody>
          <a:bodyPr>
            <a:normAutofit fontScale="90000"/>
          </a:bodyPr>
          <a:lstStyle/>
          <a:p>
            <a:r>
              <a:rPr lang="en-GB" sz="3200" dirty="0" smtClean="0"/>
              <a:t>Performance Monitoring</a:t>
            </a: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B80D8E-24DC-4DB6-9B28-2C3CE35E08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9001" y="1030721"/>
            <a:ext cx="11427333" cy="3575934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What </a:t>
            </a:r>
            <a:endParaRPr lang="en-GB" dirty="0" smtClean="0"/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 smtClean="0"/>
              <a:t>is </a:t>
            </a:r>
            <a:r>
              <a:rPr lang="en-GB" dirty="0"/>
              <a:t>the purpose </a:t>
            </a:r>
            <a:r>
              <a:rPr lang="en-GB" dirty="0" smtClean="0"/>
              <a:t>of a server?</a:t>
            </a:r>
            <a:endParaRPr lang="en-GB" dirty="0"/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 smtClean="0"/>
              <a:t>are </a:t>
            </a:r>
            <a:r>
              <a:rPr lang="en-GB" dirty="0"/>
              <a:t>the services </a:t>
            </a:r>
            <a:r>
              <a:rPr lang="en-GB" dirty="0" smtClean="0"/>
              <a:t>provided?</a:t>
            </a:r>
            <a:endParaRPr lang="en-GB" dirty="0"/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 smtClean="0"/>
              <a:t>components needed to be monitored?</a:t>
            </a:r>
            <a:endParaRPr lang="en-GB" dirty="0"/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 smtClean="0"/>
              <a:t>is </a:t>
            </a:r>
            <a:r>
              <a:rPr lang="en-GB" dirty="0"/>
              <a:t>the metric of component performance?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 smtClean="0"/>
              <a:t>tool is required to analysis </a:t>
            </a:r>
            <a:r>
              <a:rPr lang="en-GB" dirty="0"/>
              <a:t>and </a:t>
            </a:r>
            <a:r>
              <a:rPr lang="en-GB" dirty="0" smtClean="0"/>
              <a:t>collected data?</a:t>
            </a:r>
            <a:endParaRPr lang="en-US" sz="2000" i="1" dirty="0"/>
          </a:p>
        </p:txBody>
      </p:sp>
    </p:spTree>
    <p:extLst>
      <p:ext uri="{BB962C8B-B14F-4D97-AF65-F5344CB8AC3E}">
        <p14:creationId xmlns:p14="http://schemas.microsoft.com/office/powerpoint/2010/main" val="39569903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793" y="166255"/>
            <a:ext cx="4181052" cy="900979"/>
          </a:xfrm>
        </p:spPr>
        <p:txBody>
          <a:bodyPr>
            <a:normAutofit fontScale="90000"/>
          </a:bodyPr>
          <a:lstStyle/>
          <a:p>
            <a:r>
              <a:rPr lang="en-GB" sz="3200" dirty="0" smtClean="0"/>
              <a:t>Performance Monitoring</a:t>
            </a: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B80D8E-24DC-4DB6-9B28-2C3CE35E08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9001" y="1024282"/>
            <a:ext cx="11427333" cy="3575934"/>
          </a:xfrm>
        </p:spPr>
        <p:txBody>
          <a:bodyPr>
            <a:noAutofit/>
          </a:bodyPr>
          <a:lstStyle/>
          <a:p>
            <a:pPr marL="360363" indent="-360363">
              <a:buFont typeface="Wingdings" panose="05000000000000000000" pitchFamily="2" charset="2"/>
              <a:buChar char="ü"/>
            </a:pPr>
            <a:r>
              <a:rPr lang="en-GB" sz="2000" dirty="0"/>
              <a:t>Document the server's hardware, software, and configuration.</a:t>
            </a:r>
          </a:p>
          <a:p>
            <a:pPr marL="360363" indent="-360363">
              <a:buFont typeface="Wingdings" panose="05000000000000000000" pitchFamily="2" charset="2"/>
              <a:buChar char="ü"/>
            </a:pPr>
            <a:r>
              <a:rPr lang="en-GB" sz="2000" dirty="0"/>
              <a:t>Establish the server's </a:t>
            </a:r>
            <a:r>
              <a:rPr lang="en-GB" sz="2000" dirty="0" smtClean="0"/>
              <a:t>baseline.</a:t>
            </a:r>
          </a:p>
          <a:p>
            <a:pPr marL="817563" lvl="1" indent="-360363" algn="just">
              <a:buFont typeface="Wingdings" panose="05000000000000000000" pitchFamily="2" charset="2"/>
              <a:buChar char="ü"/>
            </a:pPr>
            <a:r>
              <a:rPr lang="en-GB" sz="2000" dirty="0"/>
              <a:t>a </a:t>
            </a:r>
            <a:r>
              <a:rPr lang="en-GB" sz="2000" b="1" dirty="0"/>
              <a:t>server baseline </a:t>
            </a:r>
            <a:r>
              <a:rPr lang="en-GB" sz="2000" dirty="0"/>
              <a:t>represents a snapshot of a server's performance under a normal workload. It enables you to compile a detailed report on the performance of various server components under normal workload conditions</a:t>
            </a:r>
            <a:r>
              <a:rPr lang="en-GB" sz="2000" dirty="0" smtClean="0"/>
              <a:t>.</a:t>
            </a:r>
          </a:p>
          <a:p>
            <a:pPr marL="817563" lvl="1" indent="-360363">
              <a:buFont typeface="Wingdings" panose="05000000000000000000" pitchFamily="2" charset="2"/>
              <a:buChar char="ü"/>
            </a:pPr>
            <a:endParaRPr lang="en-GB" sz="2000" dirty="0"/>
          </a:p>
          <a:p>
            <a:pPr marL="817563" lvl="1" indent="-360363">
              <a:buFont typeface="Wingdings" panose="05000000000000000000" pitchFamily="2" charset="2"/>
              <a:buChar char="ü"/>
            </a:pPr>
            <a:r>
              <a:rPr lang="en-GB" sz="2000" dirty="0" smtClean="0"/>
              <a:t>How </a:t>
            </a:r>
            <a:r>
              <a:rPr lang="en-GB" sz="2000" dirty="0"/>
              <a:t>do you know when servers are working under their </a:t>
            </a:r>
            <a:r>
              <a:rPr lang="en-GB" sz="2000" dirty="0" smtClean="0"/>
              <a:t>load?</a:t>
            </a:r>
          </a:p>
          <a:p>
            <a:pPr marL="817563" lvl="1" indent="-360363">
              <a:buFont typeface="Wingdings" panose="05000000000000000000" pitchFamily="2" charset="2"/>
              <a:buChar char="ü"/>
            </a:pPr>
            <a:r>
              <a:rPr lang="en-GB" sz="2000" dirty="0" smtClean="0"/>
              <a:t>Do </a:t>
            </a:r>
            <a:r>
              <a:rPr lang="en-GB" sz="2000" dirty="0"/>
              <a:t>you have a sample to compare their performance </a:t>
            </a:r>
            <a:r>
              <a:rPr lang="en-GB" sz="2000" dirty="0" smtClean="0"/>
              <a:t>against?</a:t>
            </a:r>
          </a:p>
          <a:p>
            <a:pPr marL="817563" lvl="1" indent="-360363">
              <a:buFont typeface="Wingdings" panose="05000000000000000000" pitchFamily="2" charset="2"/>
              <a:buChar char="ü"/>
            </a:pPr>
            <a:endParaRPr lang="en-GB" sz="2000" dirty="0" smtClean="0"/>
          </a:p>
          <a:p>
            <a:pPr marL="817563" lvl="1" indent="-360363">
              <a:buFont typeface="Wingdings" panose="05000000000000000000" pitchFamily="2" charset="2"/>
              <a:buChar char="ü"/>
            </a:pPr>
            <a:r>
              <a:rPr lang="en-GB" sz="2000" dirty="0"/>
              <a:t>C</a:t>
            </a:r>
            <a:r>
              <a:rPr lang="en-GB" sz="2000" dirty="0" smtClean="0"/>
              <a:t>ollect </a:t>
            </a:r>
            <a:r>
              <a:rPr lang="en-GB" sz="2000" dirty="0"/>
              <a:t>the following performance </a:t>
            </a:r>
            <a:r>
              <a:rPr lang="en-GB" sz="2000" dirty="0" smtClean="0"/>
              <a:t>information:</a:t>
            </a:r>
          </a:p>
          <a:p>
            <a:pPr marL="1274763" lvl="2" indent="-360363">
              <a:buFont typeface="Wingdings" panose="05000000000000000000" pitchFamily="2" charset="2"/>
              <a:buChar char="ü"/>
            </a:pPr>
            <a:r>
              <a:rPr lang="en-GB" dirty="0" smtClean="0"/>
              <a:t>Processor utilization</a:t>
            </a:r>
          </a:p>
          <a:p>
            <a:pPr marL="1274763" lvl="2" indent="-360363">
              <a:buFont typeface="Wingdings" panose="05000000000000000000" pitchFamily="2" charset="2"/>
              <a:buChar char="ü"/>
            </a:pPr>
            <a:r>
              <a:rPr lang="en-GB" dirty="0" smtClean="0"/>
              <a:t>RAM utilization </a:t>
            </a:r>
          </a:p>
          <a:p>
            <a:pPr marL="1274763" lvl="2" indent="-360363">
              <a:buFont typeface="Wingdings" panose="05000000000000000000" pitchFamily="2" charset="2"/>
              <a:buChar char="ü"/>
            </a:pPr>
            <a:r>
              <a:rPr lang="en-GB" dirty="0" smtClean="0"/>
              <a:t>Disk </a:t>
            </a:r>
            <a:r>
              <a:rPr lang="en-GB" dirty="0"/>
              <a:t>read-and-write </a:t>
            </a:r>
            <a:r>
              <a:rPr lang="en-GB" dirty="0" smtClean="0"/>
              <a:t>operations</a:t>
            </a:r>
          </a:p>
          <a:p>
            <a:pPr marL="1274763" lvl="2" indent="-360363">
              <a:buFont typeface="Wingdings" panose="05000000000000000000" pitchFamily="2" charset="2"/>
              <a:buChar char="ü"/>
            </a:pPr>
            <a:r>
              <a:rPr lang="en-GB" dirty="0" smtClean="0"/>
              <a:t>Network </a:t>
            </a:r>
            <a:r>
              <a:rPr lang="en-GB" dirty="0"/>
              <a:t>connection </a:t>
            </a:r>
            <a:r>
              <a:rPr lang="en-GB" dirty="0" smtClean="0"/>
              <a:t>utilization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690446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793" y="166255"/>
            <a:ext cx="4181052" cy="900979"/>
          </a:xfrm>
        </p:spPr>
        <p:txBody>
          <a:bodyPr>
            <a:normAutofit fontScale="90000"/>
          </a:bodyPr>
          <a:lstStyle/>
          <a:p>
            <a:r>
              <a:rPr lang="en-GB" sz="3200" dirty="0" smtClean="0"/>
              <a:t>Performance Monitoring</a:t>
            </a: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B80D8E-24DC-4DB6-9B28-2C3CE35E08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9001" y="1030721"/>
            <a:ext cx="5462999" cy="3575934"/>
          </a:xfrm>
        </p:spPr>
        <p:txBody>
          <a:bodyPr>
            <a:noAutofit/>
          </a:bodyPr>
          <a:lstStyle/>
          <a:p>
            <a:pPr marL="360363" indent="-360363" algn="just">
              <a:buFont typeface="Wingdings" panose="05000000000000000000" pitchFamily="2" charset="2"/>
              <a:buChar char="ü"/>
            </a:pPr>
            <a:r>
              <a:rPr lang="en-GB" sz="2400" dirty="0" smtClean="0"/>
              <a:t>Upgrade </a:t>
            </a:r>
            <a:r>
              <a:rPr lang="en-GB" sz="2400" dirty="0"/>
              <a:t>the server's hardware and software.</a:t>
            </a:r>
          </a:p>
          <a:p>
            <a:pPr marL="360363" indent="-360363" algn="just">
              <a:buFont typeface="Wingdings" panose="05000000000000000000" pitchFamily="2" charset="2"/>
              <a:buChar char="ü"/>
            </a:pPr>
            <a:r>
              <a:rPr lang="en-GB" sz="2400" dirty="0"/>
              <a:t>Perform the server's baseline and compare that with previous baselines.</a:t>
            </a:r>
          </a:p>
          <a:p>
            <a:pPr marL="360363" indent="-360363" algn="just">
              <a:buFont typeface="Wingdings" panose="05000000000000000000" pitchFamily="2" charset="2"/>
              <a:buChar char="ü"/>
            </a:pPr>
            <a:endParaRPr lang="en-GB" sz="2400" dirty="0" smtClean="0"/>
          </a:p>
          <a:p>
            <a:pPr marL="360363" indent="-360363" algn="just">
              <a:buFont typeface="Wingdings" panose="05000000000000000000" pitchFamily="2" charset="2"/>
              <a:buChar char="ü"/>
            </a:pPr>
            <a:r>
              <a:rPr lang="en-GB" sz="2400" dirty="0" smtClean="0"/>
              <a:t>Identify </a:t>
            </a:r>
            <a:r>
              <a:rPr lang="en-GB" sz="2400" dirty="0"/>
              <a:t>server bottlenecks.</a:t>
            </a:r>
          </a:p>
          <a:p>
            <a:pPr marL="360363" indent="-360363" algn="just">
              <a:buFont typeface="Wingdings" panose="05000000000000000000" pitchFamily="2" charset="2"/>
              <a:buChar char="ü"/>
            </a:pPr>
            <a:r>
              <a:rPr lang="en-GB" sz="2400" dirty="0"/>
              <a:t>Take concrete steps to fine-tune the server's performance</a:t>
            </a:r>
            <a:r>
              <a:rPr lang="en-GB" sz="2400" dirty="0" smtClean="0"/>
              <a:t>.</a:t>
            </a:r>
          </a:p>
          <a:p>
            <a:pPr marL="360363" indent="-360363" algn="just">
              <a:buFont typeface="Wingdings" panose="05000000000000000000" pitchFamily="2" charset="2"/>
              <a:buChar char="ü"/>
            </a:pPr>
            <a:endParaRPr lang="en-GB" sz="2400" i="1" dirty="0"/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2400" dirty="0" smtClean="0"/>
              <a:t>  perfmon.exe </a:t>
            </a:r>
            <a:r>
              <a:rPr lang="en-GB" sz="2400" dirty="0" smtClean="0">
                <a:sym typeface="Wingdings" panose="05000000000000000000" pitchFamily="2" charset="2"/>
              </a:rPr>
              <a:t> </a:t>
            </a:r>
            <a:r>
              <a:rPr lang="en-GB" sz="2400" dirty="0" smtClean="0"/>
              <a:t>Performance Monitor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dirty="0" smtClean="0"/>
              <a:t> </a:t>
            </a:r>
            <a:r>
              <a:rPr lang="en-GB" sz="2400" dirty="0" smtClean="0"/>
              <a:t>resmon.exe </a:t>
            </a:r>
            <a:r>
              <a:rPr lang="en-GB" sz="2400" dirty="0">
                <a:sym typeface="Wingdings" panose="05000000000000000000" pitchFamily="2" charset="2"/>
              </a:rPr>
              <a:t> </a:t>
            </a:r>
            <a:r>
              <a:rPr lang="en-GB" sz="2400" dirty="0" smtClean="0"/>
              <a:t>Resource </a:t>
            </a:r>
            <a:r>
              <a:rPr lang="en-GB" sz="2400" dirty="0"/>
              <a:t>Monitor</a:t>
            </a:r>
          </a:p>
          <a:p>
            <a:pPr algn="just">
              <a:buFont typeface="Wingdings" panose="05000000000000000000" pitchFamily="2" charset="2"/>
              <a:buChar char="Ø"/>
            </a:pPr>
            <a:endParaRPr lang="en-US" sz="24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4450" y="114734"/>
            <a:ext cx="5685927" cy="3003116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08750" y="3164472"/>
            <a:ext cx="5571627" cy="24657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515441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793" y="166255"/>
            <a:ext cx="4181052" cy="900979"/>
          </a:xfrm>
        </p:spPr>
        <p:txBody>
          <a:bodyPr>
            <a:normAutofit fontScale="90000"/>
          </a:bodyPr>
          <a:lstStyle/>
          <a:p>
            <a:r>
              <a:rPr lang="en-GB" sz="3200" dirty="0" smtClean="0"/>
              <a:t>Performance Monitoring</a:t>
            </a: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B80D8E-24DC-4DB6-9B28-2C3CE35E08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9001" y="1030721"/>
            <a:ext cx="11545521" cy="3575934"/>
          </a:xfrm>
        </p:spPr>
        <p:txBody>
          <a:bodyPr>
            <a:noAutofit/>
          </a:bodyPr>
          <a:lstStyle/>
          <a:p>
            <a:pPr marL="360363" indent="-360363" algn="just">
              <a:buFont typeface="Wingdings" panose="05000000000000000000" pitchFamily="2" charset="2"/>
              <a:buChar char="ü"/>
            </a:pPr>
            <a:r>
              <a:rPr lang="en-GB" dirty="0" smtClean="0"/>
              <a:t>In </a:t>
            </a:r>
            <a:r>
              <a:rPr lang="en-GB" dirty="0"/>
              <a:t>Performance Monitor, you can use </a:t>
            </a:r>
            <a:r>
              <a:rPr lang="en-GB" b="1" i="1" dirty="0"/>
              <a:t>counters and instances of selected objects to </a:t>
            </a:r>
            <a:r>
              <a:rPr lang="en-GB" b="1" i="1" dirty="0" smtClean="0"/>
              <a:t>collect data </a:t>
            </a:r>
            <a:r>
              <a:rPr lang="en-GB" b="1" i="1" dirty="0"/>
              <a:t>for the server </a:t>
            </a:r>
            <a:r>
              <a:rPr lang="en-GB" b="1" i="1" dirty="0" smtClean="0"/>
              <a:t>hardware</a:t>
            </a:r>
            <a:r>
              <a:rPr lang="en-GB" dirty="0" smtClean="0"/>
              <a:t>. </a:t>
            </a:r>
          </a:p>
          <a:p>
            <a:pPr marL="817563" lvl="1" indent="-360363" algn="just">
              <a:buFont typeface="Wingdings" panose="05000000000000000000" pitchFamily="2" charset="2"/>
              <a:buChar char="ü"/>
            </a:pPr>
            <a:r>
              <a:rPr lang="en-GB" dirty="0" smtClean="0"/>
              <a:t>Counters provide performance </a:t>
            </a:r>
            <a:r>
              <a:rPr lang="en-GB" dirty="0"/>
              <a:t>information on </a:t>
            </a:r>
            <a:endParaRPr lang="en-GB" dirty="0" smtClean="0"/>
          </a:p>
          <a:p>
            <a:pPr marL="1274763" lvl="2" indent="-360363" algn="just">
              <a:buFont typeface="Wingdings" panose="05000000000000000000" pitchFamily="2" charset="2"/>
              <a:buChar char="ü"/>
            </a:pPr>
            <a:r>
              <a:rPr lang="en-GB" dirty="0" smtClean="0"/>
              <a:t>how </a:t>
            </a:r>
            <a:r>
              <a:rPr lang="en-GB" dirty="0"/>
              <a:t>well an operating system, application, service, or driver </a:t>
            </a:r>
            <a:r>
              <a:rPr lang="en-GB" dirty="0" smtClean="0"/>
              <a:t>is working</a:t>
            </a:r>
            <a:r>
              <a:rPr lang="en-GB" dirty="0"/>
              <a:t>. </a:t>
            </a:r>
            <a:endParaRPr lang="en-GB" dirty="0" smtClean="0"/>
          </a:p>
          <a:p>
            <a:pPr marL="817563" lvl="1" indent="-360363" algn="just">
              <a:buFont typeface="Wingdings" panose="05000000000000000000" pitchFamily="2" charset="2"/>
              <a:buChar char="ü"/>
            </a:pPr>
            <a:r>
              <a:rPr lang="en-GB" dirty="0" smtClean="0"/>
              <a:t>Objects </a:t>
            </a:r>
            <a:r>
              <a:rPr lang="en-GB" dirty="0"/>
              <a:t>have counters to measure different aspects of performance, where </a:t>
            </a:r>
            <a:r>
              <a:rPr lang="en-GB" dirty="0" smtClean="0"/>
              <a:t>each object </a:t>
            </a:r>
            <a:r>
              <a:rPr lang="en-GB" dirty="0"/>
              <a:t>has at least one instance that represents a unique copy of a particular type of </a:t>
            </a:r>
            <a:r>
              <a:rPr lang="en-GB" dirty="0" smtClean="0"/>
              <a:t>object.</a:t>
            </a:r>
          </a:p>
          <a:p>
            <a:pPr marL="360363" indent="-360363" algn="just">
              <a:buFont typeface="Wingdings" panose="05000000000000000000" pitchFamily="2" charset="2"/>
              <a:buChar char="ü"/>
            </a:pPr>
            <a:endParaRPr lang="en-GB" dirty="0" smtClean="0"/>
          </a:p>
          <a:p>
            <a:pPr marL="360363" indent="-360363" algn="just">
              <a:buFont typeface="Wingdings" panose="05000000000000000000" pitchFamily="2" charset="2"/>
              <a:buChar char="ü"/>
            </a:pPr>
            <a:r>
              <a:rPr lang="en-GB" dirty="0" smtClean="0"/>
              <a:t>That </a:t>
            </a:r>
            <a:r>
              <a:rPr lang="en-GB" dirty="0"/>
              <a:t>way, you can determine your server's bottlenecks and react promptly to avoid </a:t>
            </a:r>
            <a:r>
              <a:rPr lang="en-GB" dirty="0" smtClean="0"/>
              <a:t>further degradation </a:t>
            </a:r>
            <a:r>
              <a:rPr lang="en-GB" dirty="0"/>
              <a:t>of server performance</a:t>
            </a:r>
            <a:r>
              <a:rPr lang="en-GB" dirty="0" smtClean="0"/>
              <a:t>. You </a:t>
            </a:r>
            <a:r>
              <a:rPr lang="en-GB" dirty="0"/>
              <a:t>can </a:t>
            </a:r>
            <a:r>
              <a:rPr lang="en-GB" dirty="0" smtClean="0"/>
              <a:t>fine-tune your </a:t>
            </a:r>
            <a:r>
              <a:rPr lang="en-GB" dirty="0"/>
              <a:t>server's </a:t>
            </a:r>
            <a:r>
              <a:rPr lang="en-GB" dirty="0" smtClean="0"/>
              <a:t>performance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8864757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793" y="166255"/>
            <a:ext cx="4181052" cy="900979"/>
          </a:xfrm>
        </p:spPr>
        <p:txBody>
          <a:bodyPr>
            <a:normAutofit fontScale="90000"/>
          </a:bodyPr>
          <a:lstStyle/>
          <a:p>
            <a:r>
              <a:rPr lang="en-GB" sz="3200" dirty="0" smtClean="0"/>
              <a:t>Performance Monitoring</a:t>
            </a: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B80D8E-24DC-4DB6-9B28-2C3CE35E08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850" y="840221"/>
            <a:ext cx="6434549" cy="3575934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2000" dirty="0"/>
              <a:t>With the </a:t>
            </a:r>
            <a:r>
              <a:rPr lang="en-GB" sz="2000" b="1" dirty="0"/>
              <a:t>Performance Monitor </a:t>
            </a:r>
            <a:r>
              <a:rPr lang="en-GB" sz="2000" dirty="0"/>
              <a:t>open, expand </a:t>
            </a:r>
            <a:r>
              <a:rPr lang="en-GB" sz="2000" b="1" dirty="0"/>
              <a:t>Monitoring Tools </a:t>
            </a:r>
            <a:r>
              <a:rPr lang="en-GB" sz="2000" dirty="0"/>
              <a:t>and </a:t>
            </a:r>
            <a:r>
              <a:rPr lang="en-GB" sz="2000" dirty="0" smtClean="0"/>
              <a:t>select </a:t>
            </a:r>
            <a:r>
              <a:rPr lang="en-GB" sz="2000" b="1" dirty="0" smtClean="0"/>
              <a:t>Performance </a:t>
            </a:r>
            <a:r>
              <a:rPr lang="en-GB" sz="2000" b="1" dirty="0"/>
              <a:t>Monitor</a:t>
            </a:r>
            <a:r>
              <a:rPr lang="en-GB" sz="2000" dirty="0"/>
              <a:t>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 smtClean="0"/>
              <a:t>Right-click </a:t>
            </a:r>
            <a:r>
              <a:rPr lang="en-GB" sz="2000" b="1" dirty="0"/>
              <a:t>Performance Monitor </a:t>
            </a:r>
            <a:r>
              <a:rPr lang="en-GB" sz="2000" dirty="0"/>
              <a:t>and select </a:t>
            </a:r>
            <a:r>
              <a:rPr lang="en-GB" sz="2000" b="1" dirty="0"/>
              <a:t>New </a:t>
            </a:r>
            <a:r>
              <a:rPr lang="en-GB" sz="2000" dirty="0"/>
              <a:t>| </a:t>
            </a:r>
            <a:r>
              <a:rPr lang="en-GB" sz="2000" b="1" dirty="0"/>
              <a:t>Data Collector Set</a:t>
            </a:r>
            <a:r>
              <a:rPr lang="en-GB" sz="2000" dirty="0"/>
              <a:t>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 smtClean="0"/>
              <a:t>Enter </a:t>
            </a:r>
            <a:r>
              <a:rPr lang="en-GB" sz="2000" dirty="0"/>
              <a:t>the name for your Data Collector Set and click </a:t>
            </a:r>
            <a:r>
              <a:rPr lang="en-GB" sz="2000" b="1" dirty="0"/>
              <a:t>Next</a:t>
            </a:r>
            <a:r>
              <a:rPr lang="en-GB" sz="2000" dirty="0"/>
              <a:t>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 smtClean="0"/>
              <a:t>Specify </a:t>
            </a:r>
            <a:r>
              <a:rPr lang="en-GB" sz="2000" dirty="0"/>
              <a:t>the location where you want to save it by clicking </a:t>
            </a:r>
            <a:r>
              <a:rPr lang="en-GB" sz="2000" b="1" dirty="0"/>
              <a:t>Browse </a:t>
            </a:r>
            <a:r>
              <a:rPr lang="en-GB" sz="2000" dirty="0"/>
              <a:t>and then </a:t>
            </a:r>
            <a:r>
              <a:rPr lang="en-GB" sz="2000" dirty="0" smtClean="0"/>
              <a:t>click </a:t>
            </a:r>
            <a:r>
              <a:rPr lang="en-GB" sz="2000" b="1" dirty="0" smtClean="0"/>
              <a:t>Next</a:t>
            </a:r>
            <a:r>
              <a:rPr lang="en-GB" sz="2000" dirty="0"/>
              <a:t>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 smtClean="0"/>
              <a:t>Set </a:t>
            </a:r>
            <a:r>
              <a:rPr lang="en-GB" sz="2000" dirty="0"/>
              <a:t>the user in </a:t>
            </a:r>
            <a:r>
              <a:rPr lang="en-GB" sz="2000" b="1" dirty="0"/>
              <a:t>Run as </a:t>
            </a:r>
            <a:r>
              <a:rPr lang="en-GB" sz="2000" dirty="0"/>
              <a:t>and select either </a:t>
            </a:r>
            <a:r>
              <a:rPr lang="en-GB" sz="2000" b="1" dirty="0"/>
              <a:t>Start this data collector set now </a:t>
            </a:r>
            <a:r>
              <a:rPr lang="en-GB" sz="2000" dirty="0"/>
              <a:t>or </a:t>
            </a:r>
            <a:r>
              <a:rPr lang="en-GB" sz="2000" b="1" dirty="0" smtClean="0"/>
              <a:t>Save and </a:t>
            </a:r>
            <a:r>
              <a:rPr lang="en-GB" sz="2000" b="1" dirty="0"/>
              <a:t>close</a:t>
            </a:r>
            <a:r>
              <a:rPr lang="en-GB" sz="2000" dirty="0"/>
              <a:t>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 smtClean="0"/>
              <a:t>Click </a:t>
            </a:r>
            <a:r>
              <a:rPr lang="en-GB" sz="2000" b="1" dirty="0"/>
              <a:t>Finish</a:t>
            </a:r>
            <a:r>
              <a:rPr lang="en-GB" sz="2000" dirty="0" smtClean="0"/>
              <a:t>.</a:t>
            </a:r>
            <a:endParaRPr lang="en-GB" sz="20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52944" y="516771"/>
            <a:ext cx="5212396" cy="3468532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323850" y="4308753"/>
            <a:ext cx="11715750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2000" dirty="0"/>
              <a:t>Right-click </a:t>
            </a:r>
            <a:r>
              <a:rPr lang="en-GB" sz="2000" b="1" dirty="0"/>
              <a:t>Graph </a:t>
            </a:r>
            <a:r>
              <a:rPr lang="en-GB" sz="2000" dirty="0"/>
              <a:t>and select </a:t>
            </a:r>
            <a:r>
              <a:rPr lang="en-GB" sz="2000" b="1" dirty="0"/>
              <a:t>Add Counters...</a:t>
            </a:r>
            <a:r>
              <a:rPr lang="en-GB" sz="2000" dirty="0"/>
              <a:t>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/>
              <a:t>Select counters from the </a:t>
            </a:r>
            <a:r>
              <a:rPr lang="en-GB" sz="2000" b="1" dirty="0"/>
              <a:t>Available counters </a:t>
            </a:r>
            <a:r>
              <a:rPr lang="en-GB" sz="2000" dirty="0"/>
              <a:t>section and click the </a:t>
            </a:r>
            <a:r>
              <a:rPr lang="en-GB" sz="2000" b="1" dirty="0"/>
              <a:t>Add </a:t>
            </a:r>
            <a:r>
              <a:rPr lang="en-GB" sz="2000" dirty="0"/>
              <a:t>button to add them to the list in the </a:t>
            </a:r>
            <a:r>
              <a:rPr lang="en-GB" sz="2000" b="1" dirty="0"/>
              <a:t>Added counters </a:t>
            </a:r>
            <a:r>
              <a:rPr lang="en-GB" sz="2000" dirty="0"/>
              <a:t>section.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 smtClean="0"/>
              <a:t>Repeat the above </a:t>
            </a:r>
            <a:r>
              <a:rPr lang="en-GB" sz="2000" i="1" dirty="0"/>
              <a:t>step </a:t>
            </a:r>
            <a:r>
              <a:rPr lang="en-GB" sz="2000" dirty="0" smtClean="0"/>
              <a:t>to </a:t>
            </a:r>
            <a:r>
              <a:rPr lang="en-GB" sz="2000" dirty="0"/>
              <a:t>add more counters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883662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793" y="166255"/>
            <a:ext cx="4181052" cy="900979"/>
          </a:xfrm>
        </p:spPr>
        <p:txBody>
          <a:bodyPr>
            <a:normAutofit fontScale="90000"/>
          </a:bodyPr>
          <a:lstStyle/>
          <a:p>
            <a:r>
              <a:rPr lang="en-GB" sz="3200" dirty="0" smtClean="0"/>
              <a:t>Performance Monitoring</a:t>
            </a: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B80D8E-24DC-4DB6-9B28-2C3CE35E08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850" y="840221"/>
            <a:ext cx="11512550" cy="3575934"/>
          </a:xfrm>
        </p:spPr>
        <p:txBody>
          <a:bodyPr>
            <a:noAutofit/>
          </a:bodyPr>
          <a:lstStyle/>
          <a:p>
            <a:pPr algn="just">
              <a:buFont typeface="Wingdings" panose="05000000000000000000" pitchFamily="2" charset="2"/>
              <a:buChar char="§"/>
            </a:pPr>
            <a:r>
              <a:rPr lang="en-GB" sz="2400" dirty="0"/>
              <a:t>With Performance Monitor, you can collect performance information, log that </a:t>
            </a:r>
            <a:r>
              <a:rPr lang="en-GB" sz="2400" dirty="0" smtClean="0"/>
              <a:t>information automatically</a:t>
            </a:r>
            <a:r>
              <a:rPr lang="en-GB" sz="2400" dirty="0"/>
              <a:t>, and set up alerts. </a:t>
            </a:r>
            <a:endParaRPr lang="en-GB" sz="2400" dirty="0" smtClean="0"/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sz="2400" dirty="0" smtClean="0"/>
              <a:t>The </a:t>
            </a:r>
            <a:r>
              <a:rPr lang="en-GB" sz="2400" dirty="0"/>
              <a:t>logged performance information can be used </a:t>
            </a:r>
            <a:r>
              <a:rPr lang="en-GB" sz="2400" dirty="0" smtClean="0"/>
              <a:t>for analysis</a:t>
            </a:r>
            <a:r>
              <a:rPr lang="en-GB" sz="2400" dirty="0"/>
              <a:t>, or it can be exported to either a spreadsheet or database program for </a:t>
            </a:r>
            <a:r>
              <a:rPr lang="en-GB" sz="2400" dirty="0" smtClean="0"/>
              <a:t>subsequent analysis </a:t>
            </a:r>
            <a:r>
              <a:rPr lang="en-GB" sz="2400" dirty="0"/>
              <a:t>and report generation. </a:t>
            </a:r>
            <a:endParaRPr lang="en-GB" sz="2400" dirty="0" smtClean="0"/>
          </a:p>
          <a:p>
            <a:pPr algn="just">
              <a:buFont typeface="Wingdings" panose="05000000000000000000" pitchFamily="2" charset="2"/>
              <a:buChar char="§"/>
            </a:pPr>
            <a:endParaRPr lang="en-GB" sz="2400" dirty="0"/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sz="2400" dirty="0"/>
              <a:t>Check First</a:t>
            </a:r>
          </a:p>
          <a:p>
            <a:pPr lvl="1" algn="just">
              <a:buFont typeface="Wingdings" panose="05000000000000000000" pitchFamily="2" charset="2"/>
              <a:buChar char="Ø"/>
            </a:pPr>
            <a:r>
              <a:rPr lang="en-GB" dirty="0" err="1" smtClean="0"/>
              <a:t>services.msc</a:t>
            </a:r>
            <a:endParaRPr lang="en-GB" dirty="0" smtClean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87739" y="2500746"/>
            <a:ext cx="7111718" cy="3048433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323850" y="3820520"/>
            <a:ext cx="4502727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 algn="just">
              <a:buFont typeface="Wingdings" panose="05000000000000000000" pitchFamily="2" charset="2"/>
              <a:buChar char="Ø"/>
            </a:pPr>
            <a:endParaRPr lang="en-GB" dirty="0"/>
          </a:p>
          <a:p>
            <a:pPr lvl="1" algn="just">
              <a:buFont typeface="Wingdings" panose="05000000000000000000" pitchFamily="2" charset="2"/>
              <a:buChar char="ü"/>
            </a:pPr>
            <a:r>
              <a:rPr lang="en-GB" dirty="0" smtClean="0"/>
              <a:t> From </a:t>
            </a:r>
            <a:r>
              <a:rPr lang="en-GB" dirty="0"/>
              <a:t>the list of services, locate the Performance Logs &amp; Alerts and check its status. If it is stopped, then right-click and select Start.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946407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793" y="166255"/>
            <a:ext cx="4181052" cy="900979"/>
          </a:xfrm>
        </p:spPr>
        <p:txBody>
          <a:bodyPr>
            <a:normAutofit fontScale="90000"/>
          </a:bodyPr>
          <a:lstStyle/>
          <a:p>
            <a:r>
              <a:rPr lang="en-GB" sz="3200" dirty="0" smtClean="0"/>
              <a:t>Performance </a:t>
            </a:r>
            <a:r>
              <a:rPr lang="en-GB" sz="3200" dirty="0" smtClean="0"/>
              <a:t>Monitoring</a:t>
            </a: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B80D8E-24DC-4DB6-9B28-2C3CE35E08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850" y="840221"/>
            <a:ext cx="8162348" cy="3575934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2000" b="1" dirty="0"/>
              <a:t>In C:\PerfLogs folder</a:t>
            </a:r>
            <a:endParaRPr lang="en-GB" sz="2000" b="1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 smtClean="0"/>
              <a:t>With </a:t>
            </a:r>
            <a:r>
              <a:rPr lang="en-GB" sz="2000" b="1" dirty="0"/>
              <a:t>Performance Monitor </a:t>
            </a:r>
            <a:r>
              <a:rPr lang="en-GB" sz="2000" dirty="0"/>
              <a:t>open, expand </a:t>
            </a:r>
            <a:r>
              <a:rPr lang="en-GB" sz="2000" b="1" dirty="0"/>
              <a:t>Data Collector Sets </a:t>
            </a:r>
            <a:r>
              <a:rPr lang="en-GB" sz="2000" dirty="0"/>
              <a:t>and select </a:t>
            </a:r>
            <a:r>
              <a:rPr lang="en-GB" sz="2000" b="1" dirty="0" smtClean="0"/>
              <a:t>User Defined</a:t>
            </a:r>
            <a:r>
              <a:rPr lang="en-GB" sz="2000" dirty="0"/>
              <a:t>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 smtClean="0"/>
              <a:t>Right-click </a:t>
            </a:r>
            <a:r>
              <a:rPr lang="en-GB" sz="2000" b="1" dirty="0"/>
              <a:t>User Defined </a:t>
            </a:r>
            <a:r>
              <a:rPr lang="en-GB" sz="2000" dirty="0"/>
              <a:t>and select </a:t>
            </a:r>
            <a:r>
              <a:rPr lang="en-GB" sz="2000" b="1" dirty="0"/>
              <a:t>New </a:t>
            </a:r>
            <a:r>
              <a:rPr lang="en-GB" sz="2000" dirty="0"/>
              <a:t>| </a:t>
            </a:r>
            <a:r>
              <a:rPr lang="en-GB" sz="2000" b="1" dirty="0"/>
              <a:t>Data Collector Set</a:t>
            </a:r>
            <a:r>
              <a:rPr lang="en-GB" sz="2000" dirty="0" smtClean="0"/>
              <a:t>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/>
              <a:t>Enter the name for your Data Collector Set.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 smtClean="0"/>
              <a:t>Choose </a:t>
            </a:r>
            <a:r>
              <a:rPr lang="en-GB" sz="2000" dirty="0"/>
              <a:t>the </a:t>
            </a:r>
            <a:r>
              <a:rPr lang="en-GB" sz="2000" b="1" dirty="0"/>
              <a:t>Create manually (Advanced) </a:t>
            </a:r>
            <a:r>
              <a:rPr lang="en-GB" sz="2000" dirty="0"/>
              <a:t>option and then click </a:t>
            </a:r>
            <a:r>
              <a:rPr lang="en-GB" sz="2000" b="1" dirty="0"/>
              <a:t>Next</a:t>
            </a:r>
            <a:r>
              <a:rPr lang="en-GB" sz="2000" dirty="0"/>
              <a:t>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 smtClean="0"/>
              <a:t>Choose </a:t>
            </a:r>
            <a:r>
              <a:rPr lang="en-GB" sz="2000" dirty="0"/>
              <a:t>the </a:t>
            </a:r>
            <a:r>
              <a:rPr lang="en-GB" sz="2000" b="1" dirty="0"/>
              <a:t>Create data logs </a:t>
            </a:r>
            <a:r>
              <a:rPr lang="en-GB" sz="2000" dirty="0"/>
              <a:t>option and the </a:t>
            </a:r>
            <a:r>
              <a:rPr lang="en-GB" sz="2000" b="1" dirty="0"/>
              <a:t>Performance counter </a:t>
            </a:r>
            <a:r>
              <a:rPr lang="en-GB" sz="2000" dirty="0" smtClean="0"/>
              <a:t>sub-option and </a:t>
            </a:r>
            <a:r>
              <a:rPr lang="en-GB" sz="2000" dirty="0"/>
              <a:t>then click </a:t>
            </a:r>
            <a:r>
              <a:rPr lang="en-GB" sz="2000" b="1" dirty="0"/>
              <a:t>Next</a:t>
            </a:r>
            <a:r>
              <a:rPr lang="en-GB" sz="2000" dirty="0"/>
              <a:t>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 smtClean="0"/>
              <a:t>Click </a:t>
            </a:r>
            <a:r>
              <a:rPr lang="en-GB" sz="2000" dirty="0"/>
              <a:t>the </a:t>
            </a:r>
            <a:r>
              <a:rPr lang="en-GB" sz="2000" b="1" dirty="0"/>
              <a:t>Add </a:t>
            </a:r>
            <a:r>
              <a:rPr lang="en-GB" sz="2000" dirty="0"/>
              <a:t>button to add counters, </a:t>
            </a:r>
            <a:r>
              <a:rPr lang="en-GB" sz="2000" dirty="0" smtClean="0"/>
              <a:t>specify </a:t>
            </a:r>
            <a:r>
              <a:rPr lang="en-GB" sz="2000" dirty="0"/>
              <a:t>the </a:t>
            </a:r>
            <a:r>
              <a:rPr lang="en-GB" sz="2000" dirty="0" smtClean="0"/>
              <a:t>time interval </a:t>
            </a:r>
            <a:r>
              <a:rPr lang="en-GB" sz="2000" dirty="0"/>
              <a:t>and then click </a:t>
            </a:r>
            <a:r>
              <a:rPr lang="en-GB" sz="2000" b="1" dirty="0"/>
              <a:t>Next</a:t>
            </a:r>
            <a:r>
              <a:rPr lang="en-GB" sz="2000" dirty="0" smtClean="0"/>
              <a:t>: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b="1" dirty="0"/>
              <a:t>Check that the default folder for saving data logs is the </a:t>
            </a:r>
            <a:r>
              <a:rPr lang="en-GB" sz="2000" b="1" dirty="0" err="1"/>
              <a:t>PerfLogs</a:t>
            </a:r>
            <a:r>
              <a:rPr lang="en-GB" sz="2000" b="1" dirty="0"/>
              <a:t> folder, </a:t>
            </a:r>
            <a:r>
              <a:rPr lang="en-GB" sz="2000" b="1" dirty="0" smtClean="0"/>
              <a:t>and then </a:t>
            </a:r>
            <a:r>
              <a:rPr lang="en-GB" sz="2000" b="1" dirty="0"/>
              <a:t>click Next.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b="1" dirty="0" smtClean="0"/>
              <a:t>Set </a:t>
            </a:r>
            <a:r>
              <a:rPr lang="en-GB" sz="2000" b="1" dirty="0"/>
              <a:t>the user in Run as, and select the Start this data collector set now option</a:t>
            </a:r>
            <a:r>
              <a:rPr lang="en-GB" sz="2000" b="1" dirty="0" smtClean="0"/>
              <a:t>. Click </a:t>
            </a:r>
            <a:r>
              <a:rPr lang="en-GB" sz="2000" b="1" dirty="0"/>
              <a:t>Finish.</a:t>
            </a:r>
            <a:endParaRPr lang="en-GB" sz="2000" b="1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86198" y="86383"/>
            <a:ext cx="3350202" cy="1060722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312" y="1564098"/>
            <a:ext cx="3641665" cy="2852057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9141266" y="4770700"/>
            <a:ext cx="239379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 smtClean="0"/>
              <a:t>performance Data Logs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156568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793" y="166255"/>
            <a:ext cx="4181052" cy="900979"/>
          </a:xfrm>
        </p:spPr>
        <p:txBody>
          <a:bodyPr>
            <a:normAutofit fontScale="90000"/>
          </a:bodyPr>
          <a:lstStyle/>
          <a:p>
            <a:r>
              <a:rPr lang="en-GB" sz="3200" dirty="0" smtClean="0"/>
              <a:t>Performance </a:t>
            </a:r>
            <a:r>
              <a:rPr lang="en-GB" sz="3200" dirty="0" smtClean="0"/>
              <a:t>Monitoring</a:t>
            </a: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B80D8E-24DC-4DB6-9B28-2C3CE35E08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850" y="840221"/>
            <a:ext cx="8162348" cy="3575934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2000" b="1" dirty="0"/>
              <a:t>In C:\PerfLogs folder</a:t>
            </a:r>
            <a:endParaRPr lang="en-GB" sz="2000" b="1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 smtClean="0"/>
              <a:t>With </a:t>
            </a:r>
            <a:r>
              <a:rPr lang="en-GB" sz="2000" b="1" dirty="0"/>
              <a:t>Performance Monitor </a:t>
            </a:r>
            <a:r>
              <a:rPr lang="en-GB" sz="2000" dirty="0"/>
              <a:t>open, expand </a:t>
            </a:r>
            <a:r>
              <a:rPr lang="en-GB" sz="2000" b="1" dirty="0"/>
              <a:t>Data Collector Sets </a:t>
            </a:r>
            <a:r>
              <a:rPr lang="en-GB" sz="2000" dirty="0"/>
              <a:t>and select </a:t>
            </a:r>
            <a:r>
              <a:rPr lang="en-GB" sz="2000" b="1" dirty="0" smtClean="0"/>
              <a:t>User Defined</a:t>
            </a:r>
            <a:r>
              <a:rPr lang="en-GB" sz="2000" dirty="0"/>
              <a:t>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 smtClean="0"/>
              <a:t>Right-click </a:t>
            </a:r>
            <a:r>
              <a:rPr lang="en-GB" sz="2000" b="1" dirty="0"/>
              <a:t>User Defined </a:t>
            </a:r>
            <a:r>
              <a:rPr lang="en-GB" sz="2000" dirty="0"/>
              <a:t>and select </a:t>
            </a:r>
            <a:r>
              <a:rPr lang="en-GB" sz="2000" b="1" dirty="0"/>
              <a:t>New </a:t>
            </a:r>
            <a:r>
              <a:rPr lang="en-GB" sz="2000" dirty="0"/>
              <a:t>| </a:t>
            </a:r>
            <a:r>
              <a:rPr lang="en-GB" sz="2000" b="1" dirty="0"/>
              <a:t>Data Collector Set</a:t>
            </a:r>
            <a:r>
              <a:rPr lang="en-GB" sz="2000" dirty="0" smtClean="0"/>
              <a:t>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/>
              <a:t>Enter the name for your Data Collector Set.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 smtClean="0"/>
              <a:t>Choose </a:t>
            </a:r>
            <a:r>
              <a:rPr lang="en-GB" sz="2000" dirty="0"/>
              <a:t>the </a:t>
            </a:r>
            <a:r>
              <a:rPr lang="en-GB" sz="2000" b="1" dirty="0"/>
              <a:t>Create manually (Advanced) </a:t>
            </a:r>
            <a:r>
              <a:rPr lang="en-GB" sz="2000" dirty="0"/>
              <a:t>option and then click </a:t>
            </a:r>
            <a:r>
              <a:rPr lang="en-GB" sz="2000" b="1" dirty="0"/>
              <a:t>Next</a:t>
            </a:r>
            <a:r>
              <a:rPr lang="en-GB" sz="2000" dirty="0"/>
              <a:t>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/>
              <a:t>Choose </a:t>
            </a:r>
            <a:r>
              <a:rPr lang="en-GB" sz="2000" b="1" dirty="0"/>
              <a:t>Performance Counter Alert</a:t>
            </a:r>
            <a:r>
              <a:rPr lang="en-GB" sz="2000" dirty="0"/>
              <a:t>, and then click Next.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 smtClean="0"/>
              <a:t>Click </a:t>
            </a:r>
            <a:r>
              <a:rPr lang="en-GB" sz="2000" dirty="0"/>
              <a:t>the Add button to add </a:t>
            </a:r>
            <a:r>
              <a:rPr lang="en-GB" sz="2000" dirty="0" smtClean="0"/>
              <a:t>counters and specify </a:t>
            </a:r>
            <a:r>
              <a:rPr lang="en-GB" sz="2000" dirty="0"/>
              <a:t>an </a:t>
            </a:r>
            <a:r>
              <a:rPr lang="en-GB" sz="2000" dirty="0" smtClean="0"/>
              <a:t>alert limit</a:t>
            </a:r>
            <a:r>
              <a:rPr lang="en-GB" sz="2000" dirty="0"/>
              <a:t>, and then click Next</a:t>
            </a:r>
            <a:r>
              <a:rPr lang="en-GB" sz="2000" dirty="0" smtClean="0"/>
              <a:t>: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/>
              <a:t>Set the user in Run as, and select the Start this data collector set now option</a:t>
            </a:r>
            <a:r>
              <a:rPr lang="en-GB" sz="2000" dirty="0" smtClean="0"/>
              <a:t>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 smtClean="0"/>
              <a:t>Click </a:t>
            </a:r>
            <a:r>
              <a:rPr lang="en-GB" sz="2000" dirty="0"/>
              <a:t>Finish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86198" y="86383"/>
            <a:ext cx="3350202" cy="1060722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312" y="1564098"/>
            <a:ext cx="3641665" cy="2852057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8967095" y="4833148"/>
            <a:ext cx="279922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 smtClean="0"/>
              <a:t>performance </a:t>
            </a:r>
            <a:r>
              <a:rPr lang="en-GB" b="1" dirty="0"/>
              <a:t>counter alerts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13312" y="1703098"/>
            <a:ext cx="3656190" cy="27477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153909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792" y="166255"/>
            <a:ext cx="4684257" cy="900979"/>
          </a:xfrm>
        </p:spPr>
        <p:txBody>
          <a:bodyPr>
            <a:normAutofit/>
          </a:bodyPr>
          <a:lstStyle/>
          <a:p>
            <a:r>
              <a:rPr lang="en-GB" sz="3200" dirty="0" smtClean="0"/>
              <a:t>Updates</a:t>
            </a: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B80D8E-24DC-4DB6-9B28-2C3CE35E08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9001" y="1030721"/>
            <a:ext cx="11545521" cy="3575934"/>
          </a:xfrm>
        </p:spPr>
        <p:txBody>
          <a:bodyPr>
            <a:noAutofit/>
          </a:bodyPr>
          <a:lstStyle/>
          <a:p>
            <a:pPr algn="just">
              <a:buFont typeface="Wingdings" panose="05000000000000000000" pitchFamily="2" charset="2"/>
              <a:buChar char="§"/>
            </a:pPr>
            <a:r>
              <a:rPr lang="en-GB" sz="2000" dirty="0"/>
              <a:t>Every second Tuesday of each month, unofficially known as </a:t>
            </a:r>
            <a:r>
              <a:rPr lang="en-GB" sz="2000" b="1" dirty="0"/>
              <a:t>Patch Tuesday</a:t>
            </a:r>
            <a:r>
              <a:rPr lang="en-GB" sz="2000" dirty="0"/>
              <a:t>, </a:t>
            </a:r>
            <a:r>
              <a:rPr lang="en-GB" sz="2000" dirty="0" smtClean="0"/>
              <a:t>Microsoft releases </a:t>
            </a:r>
            <a:r>
              <a:rPr lang="en-GB" sz="2000" dirty="0"/>
              <a:t>new updates, among which are cumulative updates, security patches, and </a:t>
            </a:r>
            <a:r>
              <a:rPr lang="en-GB" sz="2000" dirty="0" smtClean="0"/>
              <a:t>other fixes </a:t>
            </a:r>
            <a:r>
              <a:rPr lang="en-GB" sz="2000" dirty="0"/>
              <a:t>for their OSes and applications. </a:t>
            </a:r>
            <a:endParaRPr lang="en-GB" sz="2000" dirty="0" smtClean="0"/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sz="2000" b="1" dirty="0" smtClean="0"/>
              <a:t>Change </a:t>
            </a:r>
            <a:r>
              <a:rPr lang="en-GB" sz="2000" b="1" dirty="0"/>
              <a:t>active </a:t>
            </a:r>
            <a:r>
              <a:rPr lang="en-GB" sz="2000" b="1" dirty="0" smtClean="0"/>
              <a:t>hours</a:t>
            </a:r>
            <a:endParaRPr lang="en-GB" sz="2000" dirty="0" smtClean="0"/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sz="2000" b="1" dirty="0" smtClean="0"/>
              <a:t>View </a:t>
            </a:r>
            <a:r>
              <a:rPr lang="en-GB" sz="2000" b="1" dirty="0"/>
              <a:t>update </a:t>
            </a:r>
            <a:r>
              <a:rPr lang="en-GB" sz="2000" b="1" dirty="0" smtClean="0"/>
              <a:t>history</a:t>
            </a:r>
            <a:endParaRPr lang="en-GB" sz="2000" dirty="0" smtClean="0"/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sz="2000" dirty="0" smtClean="0"/>
              <a:t>Keep in mind to Update 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sz="2000" dirty="0" smtClean="0"/>
              <a:t>Other Applications/ </a:t>
            </a:r>
            <a:r>
              <a:rPr lang="en-GB" sz="2000" dirty="0" err="1" smtClean="0"/>
              <a:t>Softwares</a:t>
            </a:r>
            <a:endParaRPr lang="en-GB" sz="2000" dirty="0"/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sz="2000" dirty="0" smtClean="0"/>
              <a:t>Device Drivers</a:t>
            </a:r>
            <a:endParaRPr lang="en-GB" sz="2000" b="1" dirty="0"/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sz="2000" b="1" dirty="0" smtClean="0"/>
              <a:t>Windows </a:t>
            </a:r>
            <a:r>
              <a:rPr lang="en-GB" sz="2000" b="1" dirty="0"/>
              <a:t>Server Update Services </a:t>
            </a:r>
            <a:r>
              <a:rPr lang="en-GB" sz="2000" dirty="0"/>
              <a:t>(</a:t>
            </a:r>
            <a:r>
              <a:rPr lang="en-GB" sz="2000" b="1" dirty="0"/>
              <a:t>WSUS</a:t>
            </a:r>
            <a:r>
              <a:rPr lang="en-GB" sz="2000" dirty="0"/>
              <a:t>).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sz="2000" dirty="0"/>
              <a:t>successor to </a:t>
            </a:r>
            <a:r>
              <a:rPr lang="en-GB" sz="2000" b="1" dirty="0"/>
              <a:t>Software Update Services </a:t>
            </a:r>
            <a:r>
              <a:rPr lang="en-GB" sz="2000" dirty="0"/>
              <a:t>(</a:t>
            </a:r>
            <a:r>
              <a:rPr lang="en-GB" sz="2000" b="1" dirty="0"/>
              <a:t>SUS</a:t>
            </a:r>
            <a:r>
              <a:rPr lang="en-GB" sz="2000" dirty="0"/>
              <a:t>), WSUS allows system </a:t>
            </a:r>
            <a:r>
              <a:rPr lang="en-GB" sz="2000" dirty="0" smtClean="0"/>
              <a:t>administrators to </a:t>
            </a:r>
            <a:r>
              <a:rPr lang="en-GB" sz="2000" dirty="0"/>
              <a:t>manage </a:t>
            </a:r>
            <a:r>
              <a:rPr lang="en-GB" sz="2000" dirty="0" smtClean="0"/>
              <a:t>the distribution </a:t>
            </a:r>
            <a:r>
              <a:rPr lang="en-GB" sz="2000" dirty="0"/>
              <a:t>of Microsoft's product updates to their </a:t>
            </a:r>
            <a:r>
              <a:rPr lang="en-GB" sz="2000" dirty="0" smtClean="0"/>
              <a:t>organization's computers. This feature enables downloading of updates</a:t>
            </a:r>
            <a:r>
              <a:rPr lang="en-GB" sz="2000" dirty="0"/>
              <a:t>, patches, and fixes to an organization's </a:t>
            </a:r>
            <a:r>
              <a:rPr lang="en-GB" sz="2000" dirty="0" smtClean="0"/>
              <a:t>server and then update other computers</a:t>
            </a:r>
            <a:r>
              <a:rPr lang="en-GB" sz="2000" dirty="0"/>
              <a:t>. </a:t>
            </a:r>
            <a:endParaRPr lang="en-GB" sz="2000" dirty="0" smtClean="0"/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sz="2000" dirty="0" smtClean="0"/>
              <a:t>Using </a:t>
            </a:r>
            <a:r>
              <a:rPr lang="en-GB" sz="2000" dirty="0"/>
              <a:t>WSUS, system administrators can approve or cancel </a:t>
            </a:r>
            <a:r>
              <a:rPr lang="en-GB" sz="2000" dirty="0" smtClean="0"/>
              <a:t>the updates</a:t>
            </a:r>
            <a:r>
              <a:rPr lang="en-GB" sz="2000" dirty="0"/>
              <a:t>, set the installation of updates on a given date, and generate reports to </a:t>
            </a:r>
            <a:r>
              <a:rPr lang="en-GB" sz="2000" dirty="0" smtClean="0"/>
              <a:t>determine what </a:t>
            </a:r>
            <a:r>
              <a:rPr lang="en-GB" sz="2000" dirty="0"/>
              <a:t>updates are required for each computer</a:t>
            </a:r>
            <a:r>
              <a:rPr lang="en-GB" sz="2000" dirty="0" smtClean="0"/>
              <a:t>.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60848857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792" y="166255"/>
            <a:ext cx="4684257" cy="900979"/>
          </a:xfrm>
        </p:spPr>
        <p:txBody>
          <a:bodyPr>
            <a:normAutofit/>
          </a:bodyPr>
          <a:lstStyle/>
          <a:p>
            <a:r>
              <a:rPr lang="en-GB" sz="3200" dirty="0" smtClean="0"/>
              <a:t>Troubleshooting</a:t>
            </a: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B80D8E-24DC-4DB6-9B28-2C3CE35E08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9001" y="1030721"/>
            <a:ext cx="11545521" cy="3575934"/>
          </a:xfrm>
        </p:spPr>
        <p:txBody>
          <a:bodyPr>
            <a:noAutofit/>
          </a:bodyPr>
          <a:lstStyle/>
          <a:p>
            <a:pPr algn="just">
              <a:buFont typeface="Wingdings" panose="05000000000000000000" pitchFamily="2" charset="2"/>
              <a:buChar char="Ø"/>
            </a:pPr>
            <a:r>
              <a:rPr lang="en-GB" sz="2400" dirty="0" smtClean="0"/>
              <a:t> Discover </a:t>
            </a:r>
            <a:r>
              <a:rPr lang="en-GB" sz="2400" dirty="0"/>
              <a:t>the problem by gathering as much technical information as possible.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2400" dirty="0" smtClean="0"/>
              <a:t> Evaluate </a:t>
            </a:r>
            <a:r>
              <a:rPr lang="en-GB" sz="2400" dirty="0"/>
              <a:t>system configuration by asking questions to determine whether </a:t>
            </a:r>
            <a:r>
              <a:rPr lang="en-GB" sz="2400" dirty="0" smtClean="0"/>
              <a:t>any hardware</a:t>
            </a:r>
            <a:r>
              <a:rPr lang="en-GB" sz="2400" dirty="0"/>
              <a:t>, software, or network changes have been made recently.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2400" dirty="0" smtClean="0"/>
              <a:t> List </a:t>
            </a:r>
            <a:r>
              <a:rPr lang="en-GB" sz="2400" dirty="0"/>
              <a:t>or track possible solutions by isolating the problem through removing </a:t>
            </a:r>
            <a:r>
              <a:rPr lang="en-GB" sz="2400" dirty="0" smtClean="0"/>
              <a:t>or disabling </a:t>
            </a:r>
            <a:r>
              <a:rPr lang="en-GB" sz="2400" dirty="0"/>
              <a:t>hardware or software components.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2400" dirty="0" smtClean="0"/>
              <a:t>Execute </a:t>
            </a:r>
            <a:r>
              <a:rPr lang="en-GB" sz="2400" dirty="0"/>
              <a:t>a plan through testing solutions, and, at the same time, ensure that </a:t>
            </a:r>
            <a:r>
              <a:rPr lang="en-GB" sz="2400" dirty="0" smtClean="0"/>
              <a:t>you have </a:t>
            </a:r>
            <a:r>
              <a:rPr lang="en-GB" sz="2400" dirty="0"/>
              <a:t>a plan </a:t>
            </a:r>
            <a:r>
              <a:rPr lang="en-GB" sz="2400" i="1" dirty="0"/>
              <a:t>B </a:t>
            </a:r>
            <a:r>
              <a:rPr lang="en-GB" sz="2400" dirty="0"/>
              <a:t>too.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2400" dirty="0" smtClean="0"/>
              <a:t>Check </a:t>
            </a:r>
            <a:r>
              <a:rPr lang="en-GB" sz="2400" dirty="0"/>
              <a:t>the results. If the problem has not been solved, go </a:t>
            </a:r>
            <a:r>
              <a:rPr lang="en-GB" sz="2400" dirty="0" smtClean="0"/>
              <a:t>back. </a:t>
            </a:r>
            <a:r>
              <a:rPr lang="en-GB" sz="2400" b="1" i="1" dirty="0" smtClean="0"/>
              <a:t>Take </a:t>
            </a:r>
            <a:r>
              <a:rPr lang="en-GB" sz="2400" b="1" i="1" dirty="0"/>
              <a:t>a proactive approach by documenting any changes that you have </a:t>
            </a:r>
            <a:r>
              <a:rPr lang="en-GB" sz="2400" b="1" i="1" dirty="0" smtClean="0"/>
              <a:t>made while </a:t>
            </a:r>
            <a:r>
              <a:rPr lang="en-GB" sz="2400" b="1" i="1" dirty="0"/>
              <a:t>troubleshooting the problem.</a:t>
            </a:r>
            <a:endParaRPr lang="en-GB" sz="1800" b="1" i="1" dirty="0"/>
          </a:p>
        </p:txBody>
      </p:sp>
    </p:spTree>
    <p:extLst>
      <p:ext uri="{BB962C8B-B14F-4D97-AF65-F5344CB8AC3E}">
        <p14:creationId xmlns:p14="http://schemas.microsoft.com/office/powerpoint/2010/main" val="317045332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792" y="166255"/>
            <a:ext cx="8805408" cy="900979"/>
          </a:xfrm>
        </p:spPr>
        <p:txBody>
          <a:bodyPr>
            <a:normAutofit/>
          </a:bodyPr>
          <a:lstStyle/>
          <a:p>
            <a:r>
              <a:rPr lang="en-GB" sz="3200" dirty="0" smtClean="0"/>
              <a:t>Troubleshooting </a:t>
            </a:r>
            <a:r>
              <a:rPr lang="en-GB" sz="3200" dirty="0"/>
              <a:t>- </a:t>
            </a:r>
            <a:r>
              <a:rPr lang="en-GB" sz="3200" dirty="0"/>
              <a:t>Disaster Recovery Plan (DRP).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B80D8E-24DC-4DB6-9B28-2C3CE35E08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9001" y="1030721"/>
            <a:ext cx="11545521" cy="3575934"/>
          </a:xfrm>
        </p:spPr>
        <p:txBody>
          <a:bodyPr>
            <a:noAutofit/>
          </a:bodyPr>
          <a:lstStyle/>
          <a:p>
            <a:pPr marL="628650" indent="-628650">
              <a:buFont typeface="Wingdings" panose="05000000000000000000" pitchFamily="2" charset="2"/>
              <a:buChar char="Ø"/>
            </a:pPr>
            <a:r>
              <a:rPr lang="en-GB" sz="2400" dirty="0"/>
              <a:t>Make an inventory of all hardware and software.</a:t>
            </a:r>
          </a:p>
          <a:p>
            <a:pPr marL="628650" indent="-628650">
              <a:buFont typeface="Wingdings" panose="05000000000000000000" pitchFamily="2" charset="2"/>
              <a:buChar char="Ø"/>
            </a:pPr>
            <a:r>
              <a:rPr lang="en-GB" sz="2400" dirty="0" err="1"/>
              <a:t>Analyze</a:t>
            </a:r>
            <a:r>
              <a:rPr lang="en-GB" sz="2400" dirty="0"/>
              <a:t> all potential threats and vulnerabilities.</a:t>
            </a:r>
          </a:p>
          <a:p>
            <a:pPr marL="628650" indent="-628650">
              <a:buFont typeface="Wingdings" panose="05000000000000000000" pitchFamily="2" charset="2"/>
              <a:buChar char="Ø"/>
            </a:pPr>
            <a:r>
              <a:rPr lang="en-GB" sz="2400" dirty="0"/>
              <a:t>Establish the organization's priorities.</a:t>
            </a:r>
          </a:p>
          <a:p>
            <a:pPr marL="628650" indent="-628650">
              <a:buFont typeface="Wingdings" panose="05000000000000000000" pitchFamily="2" charset="2"/>
              <a:buChar char="Ø"/>
            </a:pPr>
            <a:r>
              <a:rPr lang="en-GB" sz="2400" dirty="0"/>
              <a:t>Define the organization's tolerance in case of a disaster.</a:t>
            </a:r>
          </a:p>
          <a:p>
            <a:pPr marL="628650" indent="-628650">
              <a:buFont typeface="Wingdings" panose="05000000000000000000" pitchFamily="2" charset="2"/>
              <a:buChar char="Ø"/>
            </a:pPr>
            <a:r>
              <a:rPr lang="en-GB" sz="2400" dirty="0"/>
              <a:t>Review how the disaster was handled in the past.</a:t>
            </a:r>
          </a:p>
          <a:p>
            <a:pPr marL="628650" indent="-628650">
              <a:buFont typeface="Wingdings" panose="05000000000000000000" pitchFamily="2" charset="2"/>
              <a:buChar char="Ø"/>
            </a:pPr>
            <a:r>
              <a:rPr lang="en-GB" sz="2400" dirty="0"/>
              <a:t>Acknowledge that staff matters more than data recovery and services.</a:t>
            </a:r>
          </a:p>
          <a:p>
            <a:pPr marL="628650" indent="-628650">
              <a:buFont typeface="Wingdings" panose="05000000000000000000" pitchFamily="2" charset="2"/>
              <a:buChar char="Ø"/>
            </a:pPr>
            <a:r>
              <a:rPr lang="en-GB" sz="2400" dirty="0"/>
              <a:t>Execute DRP DRY tests regularly.</a:t>
            </a:r>
          </a:p>
          <a:p>
            <a:pPr marL="628650" indent="-628650">
              <a:buFont typeface="Wingdings" panose="05000000000000000000" pitchFamily="2" charset="2"/>
              <a:buChar char="Ø"/>
            </a:pPr>
            <a:r>
              <a:rPr lang="en-GB" sz="2400" dirty="0"/>
              <a:t>Have management approve the DRP.</a:t>
            </a:r>
          </a:p>
          <a:p>
            <a:pPr marL="628650" indent="-628650">
              <a:buFont typeface="Wingdings" panose="05000000000000000000" pitchFamily="2" charset="2"/>
              <a:buChar char="Ø"/>
            </a:pPr>
            <a:r>
              <a:rPr lang="en-GB" sz="2400" dirty="0"/>
              <a:t>Never forget to update the DRP.</a:t>
            </a:r>
            <a:endParaRPr lang="en-GB" sz="1600" b="1" i="1" dirty="0"/>
          </a:p>
        </p:txBody>
      </p:sp>
    </p:spTree>
    <p:extLst>
      <p:ext uri="{BB962C8B-B14F-4D97-AF65-F5344CB8AC3E}">
        <p14:creationId xmlns:p14="http://schemas.microsoft.com/office/powerpoint/2010/main" val="187932734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792" y="166255"/>
            <a:ext cx="8805408" cy="900979"/>
          </a:xfrm>
        </p:spPr>
        <p:txBody>
          <a:bodyPr>
            <a:normAutofit/>
          </a:bodyPr>
          <a:lstStyle/>
          <a:p>
            <a:r>
              <a:rPr lang="en-GB" sz="3200" dirty="0" smtClean="0"/>
              <a:t>Troubleshooting</a:t>
            </a: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B80D8E-24DC-4DB6-9B28-2C3CE35E08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9001" y="1030721"/>
            <a:ext cx="11545521" cy="3575934"/>
          </a:xfrm>
        </p:spPr>
        <p:txBody>
          <a:bodyPr>
            <a:noAutofit/>
          </a:bodyPr>
          <a:lstStyle/>
          <a:p>
            <a:pPr algn="just">
              <a:buFont typeface="Wingdings" panose="05000000000000000000" pitchFamily="2" charset="2"/>
              <a:buChar char="§"/>
            </a:pPr>
            <a:r>
              <a:rPr lang="en-GB" sz="2400" dirty="0" smtClean="0"/>
              <a:t>Think and Plan</a:t>
            </a:r>
          </a:p>
          <a:p>
            <a:pPr marL="806450" lvl="1" indent="-539750" algn="just">
              <a:buFont typeface="Wingdings" panose="05000000000000000000" pitchFamily="2" charset="2"/>
              <a:buChar char="Ø"/>
            </a:pPr>
            <a:r>
              <a:rPr lang="en-GB" dirty="0" smtClean="0"/>
              <a:t>Data Redundancy </a:t>
            </a:r>
          </a:p>
          <a:p>
            <a:pPr marL="895350" lvl="2" indent="-444500" algn="just">
              <a:buFont typeface="Wingdings" panose="05000000000000000000" pitchFamily="2" charset="2"/>
              <a:buChar char="ü"/>
            </a:pPr>
            <a:endParaRPr lang="en-GB" sz="2400" b="1" dirty="0" smtClean="0"/>
          </a:p>
          <a:p>
            <a:pPr marL="895350" lvl="2" indent="-444500" algn="just">
              <a:buFont typeface="Wingdings" panose="05000000000000000000" pitchFamily="2" charset="2"/>
              <a:buChar char="ü"/>
            </a:pPr>
            <a:r>
              <a:rPr lang="en-GB" sz="2400" b="1" dirty="0" smtClean="0"/>
              <a:t>Clustering </a:t>
            </a:r>
            <a:r>
              <a:rPr lang="en-GB" sz="2400" dirty="0"/>
              <a:t>refers to a group of servers that combine processor power, RAM, </a:t>
            </a:r>
            <a:r>
              <a:rPr lang="en-GB" sz="2400" dirty="0" smtClean="0"/>
              <a:t>storage capacity</a:t>
            </a:r>
            <a:r>
              <a:rPr lang="en-GB" sz="2400" dirty="0"/>
              <a:t>, and network interfaces to achieve high availability of services. 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0226380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792" y="166255"/>
            <a:ext cx="8805408" cy="900979"/>
          </a:xfrm>
        </p:spPr>
        <p:txBody>
          <a:bodyPr>
            <a:normAutofit/>
          </a:bodyPr>
          <a:lstStyle/>
          <a:p>
            <a:r>
              <a:rPr lang="en-GB" sz="3200" dirty="0" smtClean="0"/>
              <a:t>Troubleshooting</a:t>
            </a: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B80D8E-24DC-4DB6-9B28-2C3CE35E08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9001" y="1030721"/>
            <a:ext cx="11545521" cy="3575934"/>
          </a:xfrm>
        </p:spPr>
        <p:txBody>
          <a:bodyPr>
            <a:noAutofit/>
          </a:bodyPr>
          <a:lstStyle/>
          <a:p>
            <a:pPr marL="895350" lvl="2" indent="-444500" algn="just">
              <a:buFont typeface="Wingdings" panose="05000000000000000000" pitchFamily="2" charset="2"/>
              <a:buChar char="§"/>
            </a:pPr>
            <a:r>
              <a:rPr lang="en-GB" sz="2400" b="1" dirty="0" smtClean="0"/>
              <a:t>Failover </a:t>
            </a:r>
            <a:r>
              <a:rPr lang="en-GB" sz="2400" b="1" dirty="0"/>
              <a:t>clustering</a:t>
            </a:r>
            <a:r>
              <a:rPr lang="en-GB" sz="2400" dirty="0"/>
              <a:t>: </a:t>
            </a:r>
            <a:endParaRPr lang="en-GB" sz="2400" dirty="0" smtClean="0"/>
          </a:p>
          <a:p>
            <a:pPr marL="1352550" lvl="3" indent="-444500" algn="just">
              <a:buFont typeface="Wingdings" panose="05000000000000000000" pitchFamily="2" charset="2"/>
              <a:buChar char="ü"/>
            </a:pPr>
            <a:r>
              <a:rPr lang="en-GB" sz="2200" dirty="0" smtClean="0"/>
              <a:t>This </a:t>
            </a:r>
            <a:r>
              <a:rPr lang="en-GB" sz="2200" dirty="0"/>
              <a:t>requires a minimum of two servers and works on </a:t>
            </a:r>
            <a:r>
              <a:rPr lang="en-GB" sz="2200" dirty="0" smtClean="0"/>
              <a:t>the active-passive </a:t>
            </a:r>
            <a:r>
              <a:rPr lang="en-GB" sz="2200" dirty="0"/>
              <a:t>principle, where one server is active and the other server </a:t>
            </a:r>
            <a:r>
              <a:rPr lang="en-GB" sz="2200" dirty="0" smtClean="0"/>
              <a:t>is passive</a:t>
            </a:r>
            <a:r>
              <a:rPr lang="en-GB" sz="2200" dirty="0"/>
              <a:t>. </a:t>
            </a:r>
            <a:endParaRPr lang="en-GB" sz="2200" dirty="0" smtClean="0"/>
          </a:p>
          <a:p>
            <a:pPr marL="1352550" lvl="3" indent="-444500" algn="just">
              <a:buFont typeface="Wingdings" panose="05000000000000000000" pitchFamily="2" charset="2"/>
              <a:buChar char="ü"/>
            </a:pPr>
            <a:r>
              <a:rPr lang="en-GB" sz="2200" dirty="0" smtClean="0"/>
              <a:t>Usually</a:t>
            </a:r>
            <a:r>
              <a:rPr lang="en-GB" sz="2200" dirty="0"/>
              <a:t>, it is applied to databases, mail servers, and, in general, </a:t>
            </a:r>
            <a:r>
              <a:rPr lang="en-GB" sz="2200" dirty="0" smtClean="0"/>
              <a:t>backend processing environments.</a:t>
            </a:r>
          </a:p>
          <a:p>
            <a:pPr marL="895350" lvl="2" indent="-444500" algn="just">
              <a:buFont typeface="Wingdings" panose="05000000000000000000" pitchFamily="2" charset="2"/>
              <a:buChar char="ü"/>
            </a:pPr>
            <a:endParaRPr lang="en-GB" sz="2400" b="1" dirty="0" smtClean="0"/>
          </a:p>
          <a:p>
            <a:pPr marL="895350" lvl="2" indent="-444500" algn="just">
              <a:buFont typeface="Wingdings" panose="05000000000000000000" pitchFamily="2" charset="2"/>
              <a:buChar char="§"/>
            </a:pPr>
            <a:r>
              <a:rPr lang="en-GB" sz="2400" b="1" dirty="0" smtClean="0"/>
              <a:t>Load-balancing </a:t>
            </a:r>
            <a:r>
              <a:rPr lang="en-GB" sz="2400" b="1" dirty="0"/>
              <a:t>clustering</a:t>
            </a:r>
            <a:r>
              <a:rPr lang="en-GB" sz="2400" dirty="0"/>
              <a:t>: </a:t>
            </a:r>
            <a:endParaRPr lang="en-GB" sz="2400" dirty="0" smtClean="0"/>
          </a:p>
          <a:p>
            <a:pPr marL="1352550" lvl="3" indent="-444500" algn="just">
              <a:buFont typeface="Wingdings" panose="05000000000000000000" pitchFamily="2" charset="2"/>
              <a:buChar char="ü"/>
            </a:pPr>
            <a:r>
              <a:rPr lang="en-GB" sz="2200" dirty="0" smtClean="0"/>
              <a:t>This </a:t>
            </a:r>
            <a:r>
              <a:rPr lang="en-GB" sz="2200" dirty="0"/>
              <a:t>requires a minimum of two servers as </a:t>
            </a:r>
            <a:r>
              <a:rPr lang="en-GB" sz="2200" dirty="0" smtClean="0"/>
              <a:t>well; however</a:t>
            </a:r>
            <a:r>
              <a:rPr lang="en-GB" sz="2200" dirty="0"/>
              <a:t>, servers are merged into one virtual server, exchanging heartbeats. </a:t>
            </a:r>
            <a:endParaRPr lang="en-GB" sz="2200" dirty="0" smtClean="0"/>
          </a:p>
          <a:p>
            <a:pPr marL="1352550" lvl="3" indent="-444500" algn="just">
              <a:buFont typeface="Wingdings" panose="05000000000000000000" pitchFamily="2" charset="2"/>
              <a:buChar char="ü"/>
            </a:pPr>
            <a:r>
              <a:rPr lang="en-GB" sz="2200" dirty="0" smtClean="0"/>
              <a:t>As far </a:t>
            </a:r>
            <a:r>
              <a:rPr lang="en-GB" sz="2200" dirty="0"/>
              <a:t>as users are concerned, they access a single server; as far as </a:t>
            </a:r>
            <a:r>
              <a:rPr lang="en-GB" sz="2200" dirty="0" smtClean="0"/>
              <a:t>backend processing </a:t>
            </a:r>
            <a:r>
              <a:rPr lang="en-GB" sz="2200" dirty="0"/>
              <a:t>is concerned, the loads are distributed between the </a:t>
            </a:r>
            <a:r>
              <a:rPr lang="en-GB" sz="2200" dirty="0" smtClean="0"/>
              <a:t>servers</a:t>
            </a:r>
          </a:p>
          <a:p>
            <a:pPr marL="1352550" lvl="3" indent="-444500" algn="just">
              <a:buFont typeface="Wingdings" panose="05000000000000000000" pitchFamily="2" charset="2"/>
              <a:buChar char="ü"/>
            </a:pPr>
            <a:r>
              <a:rPr lang="en-GB" sz="2200" dirty="0" smtClean="0"/>
              <a:t>Usually</a:t>
            </a:r>
            <a:r>
              <a:rPr lang="en-GB" sz="2200" dirty="0"/>
              <a:t>, </a:t>
            </a:r>
            <a:r>
              <a:rPr lang="en-GB" sz="2200" dirty="0" smtClean="0"/>
              <a:t>it is </a:t>
            </a:r>
            <a:r>
              <a:rPr lang="en-GB" sz="2200" dirty="0"/>
              <a:t>applied to web servers, and, in general, frontend processing environments.</a:t>
            </a: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185398903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792" y="166255"/>
            <a:ext cx="8805408" cy="900979"/>
          </a:xfrm>
        </p:spPr>
        <p:txBody>
          <a:bodyPr>
            <a:normAutofit fontScale="90000"/>
          </a:bodyPr>
          <a:lstStyle/>
          <a:p>
            <a:r>
              <a:rPr lang="en-GB" sz="3200" dirty="0" smtClean="0"/>
              <a:t>Always… there is never an for the process of learning…</a:t>
            </a: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B80D8E-24DC-4DB6-9B28-2C3CE35E08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9001" y="1030721"/>
            <a:ext cx="11545521" cy="3575934"/>
          </a:xfrm>
        </p:spPr>
        <p:txBody>
          <a:bodyPr>
            <a:noAutofit/>
          </a:bodyPr>
          <a:lstStyle/>
          <a:p>
            <a:pPr algn="just">
              <a:buFont typeface="Wingdings" panose="05000000000000000000" pitchFamily="2" charset="2"/>
              <a:buChar char="§"/>
            </a:pPr>
            <a:r>
              <a:rPr lang="en-GB" sz="2400" dirty="0" smtClean="0"/>
              <a:t>Different perspective of Network Operating Systems Services….</a:t>
            </a:r>
          </a:p>
          <a:p>
            <a:pPr lvl="1" algn="just">
              <a:buFont typeface="Wingdings" panose="05000000000000000000" pitchFamily="2" charset="2"/>
              <a:buChar char="ü"/>
            </a:pPr>
            <a:r>
              <a:rPr lang="en-GB" dirty="0" smtClean="0"/>
              <a:t>Different Network Operating Systems and different scopes and services </a:t>
            </a:r>
          </a:p>
          <a:p>
            <a:pPr lvl="1" algn="just">
              <a:buFont typeface="Wingdings" panose="05000000000000000000" pitchFamily="2" charset="2"/>
              <a:buChar char="ü"/>
            </a:pPr>
            <a:r>
              <a:rPr lang="en-GB" dirty="0" smtClean="0"/>
              <a:t>so far we were focusing on Windows Server 2019 Servers various Services…</a:t>
            </a:r>
          </a:p>
          <a:p>
            <a:pPr lvl="1" algn="just">
              <a:buFont typeface="Wingdings" panose="05000000000000000000" pitchFamily="2" charset="2"/>
              <a:buChar char="ü"/>
            </a:pPr>
            <a:endParaRPr lang="en-GB" dirty="0" smtClean="0"/>
          </a:p>
          <a:p>
            <a:pPr lvl="1" algn="just">
              <a:buFont typeface="Wingdings" panose="05000000000000000000" pitchFamily="2" charset="2"/>
              <a:buChar char="ü"/>
            </a:pPr>
            <a:r>
              <a:rPr lang="en-GB" dirty="0" smtClean="0"/>
              <a:t>Progressive Path: </a:t>
            </a:r>
          </a:p>
          <a:p>
            <a:pPr lvl="2" algn="just">
              <a:buFont typeface="Wingdings" panose="05000000000000000000" pitchFamily="2" charset="2"/>
              <a:buChar char="ü"/>
            </a:pPr>
            <a:r>
              <a:rPr lang="en-GB" sz="2400" dirty="0" smtClean="0"/>
              <a:t>Cloud, </a:t>
            </a:r>
          </a:p>
          <a:p>
            <a:pPr lvl="2" algn="just">
              <a:buFont typeface="Wingdings" panose="05000000000000000000" pitchFamily="2" charset="2"/>
              <a:buChar char="ü"/>
            </a:pPr>
            <a:r>
              <a:rPr lang="en-GB" sz="2400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 if you have network which performs at the speed of software? Yes, it will… In very near future… it might be a decoupled architecture enabling customized services…</a:t>
            </a:r>
          </a:p>
          <a:p>
            <a:pPr lvl="1" algn="just">
              <a:buFont typeface="Wingdings" panose="05000000000000000000" pitchFamily="2" charset="2"/>
              <a:buChar char="ü"/>
            </a:pPr>
            <a:endParaRPr lang="en-GB" dirty="0" smtClean="0"/>
          </a:p>
          <a:p>
            <a:pPr lvl="1" algn="just">
              <a:buFont typeface="Wingdings" panose="05000000000000000000" pitchFamily="2" charset="2"/>
              <a:buChar char="ü"/>
            </a:pPr>
            <a:r>
              <a:rPr lang="en-GB" dirty="0" smtClean="0"/>
              <a:t>How will you optimize/ customize the services?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788734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792" y="166255"/>
            <a:ext cx="8805408" cy="900979"/>
          </a:xfrm>
        </p:spPr>
        <p:txBody>
          <a:bodyPr>
            <a:normAutofit fontScale="90000"/>
          </a:bodyPr>
          <a:lstStyle/>
          <a:p>
            <a:r>
              <a:rPr lang="en-GB" sz="3200" dirty="0" smtClean="0"/>
              <a:t>Always… there is never an for the process of learning…</a:t>
            </a:r>
            <a:endParaRPr lang="en-GB" sz="3200" dirty="0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DCECB0A0-02A4-46CE-9AF1-76FB2AE206F3}"/>
              </a:ext>
            </a:extLst>
          </p:cNvPr>
          <p:cNvGrpSpPr/>
          <p:nvPr/>
        </p:nvGrpSpPr>
        <p:grpSpPr>
          <a:xfrm>
            <a:off x="527050" y="1434613"/>
            <a:ext cx="4948364" cy="3700166"/>
            <a:chOff x="-146652" y="0"/>
            <a:chExt cx="5880702" cy="2639683"/>
          </a:xfrm>
        </p:grpSpPr>
        <p:sp>
          <p:nvSpPr>
            <p:cNvPr id="6" name="Snip Diagonal Corner Rectangle 53">
              <a:extLst>
                <a:ext uri="{FF2B5EF4-FFF2-40B4-BE49-F238E27FC236}">
                  <a16:creationId xmlns:a16="http://schemas.microsoft.com/office/drawing/2014/main" id="{1DB7D47B-C111-44E8-A084-CFA1895E6D37}"/>
                </a:ext>
              </a:extLst>
            </p:cNvPr>
            <p:cNvSpPr/>
            <p:nvPr/>
          </p:nvSpPr>
          <p:spPr>
            <a:xfrm>
              <a:off x="0" y="0"/>
              <a:ext cx="5734050" cy="2639683"/>
            </a:xfrm>
            <a:prstGeom prst="snip2DiagRect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en-GB"/>
            </a:p>
          </p:txBody>
        </p:sp>
        <p:sp>
          <p:nvSpPr>
            <p:cNvPr id="7" name="Rounded Rectangle 54">
              <a:extLst>
                <a:ext uri="{FF2B5EF4-FFF2-40B4-BE49-F238E27FC236}">
                  <a16:creationId xmlns:a16="http://schemas.microsoft.com/office/drawing/2014/main" id="{8E4EF37B-5A77-4311-97CF-370A08E99F8D}"/>
                </a:ext>
              </a:extLst>
            </p:cNvPr>
            <p:cNvSpPr/>
            <p:nvPr/>
          </p:nvSpPr>
          <p:spPr>
            <a:xfrm>
              <a:off x="293298" y="112143"/>
              <a:ext cx="2907102" cy="448574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07000"/>
                </a:lnSpc>
                <a:spcAft>
                  <a:spcPts val="800"/>
                </a:spcAft>
              </a:pPr>
              <a:r>
                <a:rPr lang="en-ZA" sz="1200" dirty="0" smtClean="0">
                  <a:effectLst/>
                  <a:latin typeface="Times New Roman" panose="02020603050405020304" pitchFamily="18" charset="0"/>
                  <a:ea typeface="Calibri" panose="020F0502020204030204" pitchFamily="34" charset="0"/>
                  <a:cs typeface="Times New Roman" panose="02020603050405020304" pitchFamily="18" charset="0"/>
                </a:rPr>
                <a:t>Applications</a:t>
              </a:r>
              <a:endPara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</p:txBody>
        </p:sp>
        <p:cxnSp>
          <p:nvCxnSpPr>
            <p:cNvPr id="8" name="Straight Arrow Connector 7">
              <a:extLst>
                <a:ext uri="{FF2B5EF4-FFF2-40B4-BE49-F238E27FC236}">
                  <a16:creationId xmlns:a16="http://schemas.microsoft.com/office/drawing/2014/main" id="{FDB421B6-95E6-476C-A3C4-50CFD866D015}"/>
                </a:ext>
              </a:extLst>
            </p:cNvPr>
            <p:cNvCxnSpPr/>
            <p:nvPr/>
          </p:nvCxnSpPr>
          <p:spPr>
            <a:xfrm flipH="1">
              <a:off x="1837426" y="560717"/>
              <a:ext cx="8110" cy="344805"/>
            </a:xfrm>
            <a:prstGeom prst="straightConnector1">
              <a:avLst/>
            </a:prstGeom>
            <a:ln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" name="Text Box 83">
              <a:extLst>
                <a:ext uri="{FF2B5EF4-FFF2-40B4-BE49-F238E27FC236}">
                  <a16:creationId xmlns:a16="http://schemas.microsoft.com/office/drawing/2014/main" id="{69E8B778-ABE2-4DC7-A72A-038806AF3DD7}"/>
                </a:ext>
              </a:extLst>
            </p:cNvPr>
            <p:cNvSpPr txBox="1"/>
            <p:nvPr/>
          </p:nvSpPr>
          <p:spPr>
            <a:xfrm>
              <a:off x="-146652" y="521871"/>
              <a:ext cx="2135590" cy="241540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50000"/>
                </a:lnSpc>
                <a:spcAft>
                  <a:spcPts val="0"/>
                </a:spcAft>
              </a:pPr>
              <a:r>
                <a:rPr lang="en-US" sz="1100" dirty="0">
                  <a:ln>
                    <a:noFill/>
                  </a:ln>
                  <a:solidFill>
                    <a:srgbClr val="000000"/>
                  </a:solidFill>
                  <a:effectLst>
                    <a:outerShdw blurRad="38100" dist="19050" dir="2700000" algn="tl">
                      <a:schemeClr val="dk1">
                        <a:alpha val="40000"/>
                      </a:schemeClr>
                    </a:outerShdw>
                  </a:effectLst>
                  <a:latin typeface="Times New Roman" panose="02020603050405020304" pitchFamily="18" charset="0"/>
                  <a:ea typeface="Calibri" panose="020F0502020204030204" pitchFamily="34" charset="0"/>
                  <a:cs typeface="Times New Roman" panose="02020603050405020304" pitchFamily="18" charset="0"/>
                </a:rPr>
                <a:t>North Bound APIs</a:t>
              </a:r>
              <a:endPara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10" name="Rounded Rectangle 57">
              <a:extLst>
                <a:ext uri="{FF2B5EF4-FFF2-40B4-BE49-F238E27FC236}">
                  <a16:creationId xmlns:a16="http://schemas.microsoft.com/office/drawing/2014/main" id="{29996F74-45E7-4533-B82A-7D3C2AC9DD68}"/>
                </a:ext>
              </a:extLst>
            </p:cNvPr>
            <p:cNvSpPr/>
            <p:nvPr/>
          </p:nvSpPr>
          <p:spPr>
            <a:xfrm>
              <a:off x="293298" y="914400"/>
              <a:ext cx="2907030" cy="414068"/>
            </a:xfrm>
            <a:prstGeom prst="roundRect">
              <a:avLst/>
            </a:prstGeom>
          </p:spPr>
          <p:style>
            <a:lnRef idx="3">
              <a:schemeClr val="lt1"/>
            </a:lnRef>
            <a:fillRef idx="1">
              <a:schemeClr val="accent2"/>
            </a:fillRef>
            <a:effectRef idx="1">
              <a:schemeClr val="accent2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07000"/>
                </a:lnSpc>
                <a:spcAft>
                  <a:spcPts val="800"/>
                </a:spcAft>
              </a:pPr>
              <a:r>
                <a:rPr lang="en-ZA" sz="1200" dirty="0" smtClean="0">
                  <a:effectLst/>
                  <a:latin typeface="Times New Roman" panose="02020603050405020304" pitchFamily="18" charset="0"/>
                  <a:ea typeface="Calibri" panose="020F0502020204030204" pitchFamily="34" charset="0"/>
                  <a:cs typeface="Times New Roman" panose="02020603050405020304" pitchFamily="18" charset="0"/>
                </a:rPr>
                <a:t>Network Operating System</a:t>
              </a:r>
              <a:endPara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</p:txBody>
        </p:sp>
        <p:cxnSp>
          <p:nvCxnSpPr>
            <p:cNvPr id="11" name="Straight Arrow Connector 10">
              <a:extLst>
                <a:ext uri="{FF2B5EF4-FFF2-40B4-BE49-F238E27FC236}">
                  <a16:creationId xmlns:a16="http://schemas.microsoft.com/office/drawing/2014/main" id="{FEAA51DA-30CF-4C8B-84E3-F42423E7149E}"/>
                </a:ext>
              </a:extLst>
            </p:cNvPr>
            <p:cNvCxnSpPr/>
            <p:nvPr/>
          </p:nvCxnSpPr>
          <p:spPr>
            <a:xfrm>
              <a:off x="1863306" y="1311215"/>
              <a:ext cx="6095" cy="361950"/>
            </a:xfrm>
            <a:prstGeom prst="straightConnector1">
              <a:avLst/>
            </a:prstGeom>
            <a:ln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ounded Rectangle 59">
              <a:extLst>
                <a:ext uri="{FF2B5EF4-FFF2-40B4-BE49-F238E27FC236}">
                  <a16:creationId xmlns:a16="http://schemas.microsoft.com/office/drawing/2014/main" id="{377FB53B-DD40-48A4-A882-97CB844DD623}"/>
                </a:ext>
              </a:extLst>
            </p:cNvPr>
            <p:cNvSpPr/>
            <p:nvPr/>
          </p:nvSpPr>
          <p:spPr>
            <a:xfrm>
              <a:off x="336430" y="1673524"/>
              <a:ext cx="2863910" cy="362309"/>
            </a:xfrm>
            <a:prstGeom prst="roundRect">
              <a:avLst/>
            </a:prstGeom>
          </p:spPr>
          <p:style>
            <a:lnRef idx="2">
              <a:schemeClr val="accent6">
                <a:shade val="50000"/>
              </a:schemeClr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07000"/>
                </a:lnSpc>
                <a:spcAft>
                  <a:spcPts val="800"/>
                </a:spcAft>
              </a:pPr>
              <a:r>
                <a:rPr lang="en-ZA" sz="1200" dirty="0" smtClean="0">
                  <a:latin typeface="Times New Roman" panose="02020603050405020304" pitchFamily="18" charset="0"/>
                  <a:ea typeface="Calibri" panose="020F0502020204030204" pitchFamily="34" charset="0"/>
                  <a:cs typeface="Times New Roman" panose="02020603050405020304" pitchFamily="18" charset="0"/>
                </a:rPr>
                <a:t>Forwarding Plane</a:t>
              </a:r>
              <a:endPara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13" name="Text Box 84">
              <a:extLst>
                <a:ext uri="{FF2B5EF4-FFF2-40B4-BE49-F238E27FC236}">
                  <a16:creationId xmlns:a16="http://schemas.microsoft.com/office/drawing/2014/main" id="{1F4E3140-058F-456C-9638-243EAFD02DC4}"/>
                </a:ext>
              </a:extLst>
            </p:cNvPr>
            <p:cNvSpPr txBox="1"/>
            <p:nvPr/>
          </p:nvSpPr>
          <p:spPr>
            <a:xfrm>
              <a:off x="-146652" y="1328256"/>
              <a:ext cx="2229355" cy="241540"/>
            </a:xfrm>
            <a:prstGeom prst="rect">
              <a:avLst/>
            </a:prstGeom>
            <a:noFill/>
            <a:ln>
              <a:noFill/>
            </a:ln>
            <a:effectLst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lnSpc>
                  <a:spcPct val="150000"/>
                </a:lnSpc>
                <a:spcAft>
                  <a:spcPts val="0"/>
                </a:spcAft>
              </a:pPr>
              <a:r>
                <a:rPr lang="en-ZA" sz="1100" dirty="0">
                  <a:ln>
                    <a:noFill/>
                  </a:ln>
                  <a:solidFill>
                    <a:srgbClr val="000000"/>
                  </a:solidFill>
                  <a:effectLst>
                    <a:outerShdw blurRad="38100" dist="19050" dir="2700000" algn="tl">
                      <a:schemeClr val="dk1">
                        <a:alpha val="40000"/>
                      </a:schemeClr>
                    </a:outerShdw>
                  </a:effectLst>
                  <a:latin typeface="Times New Roman" panose="02020603050405020304" pitchFamily="18" charset="0"/>
                  <a:ea typeface="Calibri" panose="020F0502020204030204" pitchFamily="34" charset="0"/>
                  <a:cs typeface="Times New Roman" panose="02020603050405020304" pitchFamily="18" charset="0"/>
                </a:rPr>
                <a:t>South Bound APIs</a:t>
              </a:r>
              <a:endPara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</p:txBody>
        </p:sp>
      </p:grpSp>
      <p:graphicFrame>
        <p:nvGraphicFramePr>
          <p:cNvPr id="14" name="Diagram 13">
            <a:extLst>
              <a:ext uri="{FF2B5EF4-FFF2-40B4-BE49-F238E27FC236}">
                <a16:creationId xmlns:a16="http://schemas.microsoft.com/office/drawing/2014/main" id="{C0CCC7A8-14C3-41ED-B186-9908508A7F6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599605000"/>
              </p:ext>
            </p:extLst>
          </p:nvPr>
        </p:nvGraphicFramePr>
        <p:xfrm>
          <a:off x="3062933" y="1846090"/>
          <a:ext cx="5902265" cy="39811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63802171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F78D6B0D-379E-4E4E-9087-8F6E00E433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/>
              <a:t>Thank you and all the very best…</a:t>
            </a:r>
            <a:endParaRPr lang="en-GB" b="1" i="1" dirty="0"/>
          </a:p>
        </p:txBody>
      </p:sp>
    </p:spTree>
    <p:extLst>
      <p:ext uri="{BB962C8B-B14F-4D97-AF65-F5344CB8AC3E}">
        <p14:creationId xmlns:p14="http://schemas.microsoft.com/office/powerpoint/2010/main" val="3508344707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6E7CA236AE83B4C8AACB9AE9F32993B" ma:contentTypeVersion="12" ma:contentTypeDescription="Create a new document." ma:contentTypeScope="" ma:versionID="306ca519e0234e55f0db5327c9abd10d">
  <xsd:schema xmlns:xsd="http://www.w3.org/2001/XMLSchema" xmlns:xs="http://www.w3.org/2001/XMLSchema" xmlns:p="http://schemas.microsoft.com/office/2006/metadata/properties" xmlns:ns3="9902240c-f584-4322-946e-7b0be23bca91" xmlns:ns4="d2ec016d-25cf-4c07-aa6b-c53e267faa6f" targetNamespace="http://schemas.microsoft.com/office/2006/metadata/properties" ma:root="true" ma:fieldsID="aab3a6059c4a725442d881e109f899a3" ns3:_="" ns4:_="">
    <xsd:import namespace="9902240c-f584-4322-946e-7b0be23bca91"/>
    <xsd:import namespace="d2ec016d-25cf-4c07-aa6b-c53e267faa6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902240c-f584-4322-946e-7b0be23bca9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ec016d-25cf-4c07-aa6b-c53e267faa6f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9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C9CC94F7-A2A6-4649-B1FC-1DCDCCB7722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8954D29-52F6-46B1-B000-9B667CC4DAB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902240c-f584-4322-946e-7b0be23bca91"/>
    <ds:schemaRef ds:uri="d2ec016d-25cf-4c07-aa6b-c53e267faa6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3341C0C2-F5F1-4B28-B166-BFFEC8B89FE5}">
  <ds:schemaRefs>
    <ds:schemaRef ds:uri="d2ec016d-25cf-4c07-aa6b-c53e267faa6f"/>
    <ds:schemaRef ds:uri="http://purl.org/dc/elements/1.1/"/>
    <ds:schemaRef ds:uri="http://schemas.microsoft.com/office/2006/metadata/properties"/>
    <ds:schemaRef ds:uri="http://purl.org/dc/terms/"/>
    <ds:schemaRef ds:uri="9902240c-f584-4322-946e-7b0be23bca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775</TotalTime>
  <Words>2012</Words>
  <Application>Microsoft Office PowerPoint</Application>
  <PresentationFormat>Widescreen</PresentationFormat>
  <Paragraphs>227</Paragraphs>
  <Slides>24</Slides>
  <Notes>18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5</vt:i4>
      </vt:variant>
      <vt:variant>
        <vt:lpstr>Slide Titles</vt:lpstr>
      </vt:variant>
      <vt:variant>
        <vt:i4>24</vt:i4>
      </vt:variant>
    </vt:vector>
  </HeadingPairs>
  <TitlesOfParts>
    <vt:vector size="35" baseType="lpstr">
      <vt:lpstr>ＭＳ Ｐゴシック</vt:lpstr>
      <vt:lpstr>Arial</vt:lpstr>
      <vt:lpstr>Calibri</vt:lpstr>
      <vt:lpstr>Calibri Light</vt:lpstr>
      <vt:lpstr>Times New Roman</vt:lpstr>
      <vt:lpstr>Wingdings</vt:lpstr>
      <vt:lpstr>UWTSD 200 Holding Page</vt:lpstr>
      <vt:lpstr>UWTSD 200_Title Page</vt:lpstr>
      <vt:lpstr>UWTSD 200_Text 1</vt:lpstr>
      <vt:lpstr>UWTSD 200_Title Page 2</vt:lpstr>
      <vt:lpstr>UWTSD 200_Subtitle 4</vt:lpstr>
      <vt:lpstr>PowerPoint Presentation</vt:lpstr>
      <vt:lpstr>PowerPoint Presentation</vt:lpstr>
      <vt:lpstr>PowerPoint Presentation</vt:lpstr>
      <vt:lpstr>PowerPoint Presentation</vt:lpstr>
      <vt:lpstr>Server</vt:lpstr>
      <vt:lpstr>Server</vt:lpstr>
      <vt:lpstr>Server</vt:lpstr>
      <vt:lpstr>Server</vt:lpstr>
      <vt:lpstr>Performance Monitoring</vt:lpstr>
      <vt:lpstr>Performance Monitoring</vt:lpstr>
      <vt:lpstr>Performance Monitoring</vt:lpstr>
      <vt:lpstr>Performance Monitoring</vt:lpstr>
      <vt:lpstr>Performance Monitoring</vt:lpstr>
      <vt:lpstr>Performance Monitoring</vt:lpstr>
      <vt:lpstr>Performance Monitoring</vt:lpstr>
      <vt:lpstr>Performance Monitoring</vt:lpstr>
      <vt:lpstr>Updates</vt:lpstr>
      <vt:lpstr>Troubleshooting</vt:lpstr>
      <vt:lpstr>Troubleshooting - Disaster Recovery Plan (DRP).</vt:lpstr>
      <vt:lpstr>Troubleshooting</vt:lpstr>
      <vt:lpstr>Troubleshooting</vt:lpstr>
      <vt:lpstr>Always… there is never an for the process of learning…</vt:lpstr>
      <vt:lpstr>Always… there is never an for the process of learning…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IP Services – Part 2 (NTP, FHRP, NAT) Applied Computing Wales Institute of Science and Art (WISA)</dc:title>
  <dc:creator>Nitheesh Kaliyamurthy</dc:creator>
  <cp:lastModifiedBy>Nitheesh Kaliyamurthy</cp:lastModifiedBy>
  <cp:revision>54</cp:revision>
  <dcterms:created xsi:type="dcterms:W3CDTF">2021-03-05T06:07:01Z</dcterms:created>
  <dcterms:modified xsi:type="dcterms:W3CDTF">2021-04-22T05:37:37Z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0x01010056E7CA236AE83B4C8AACB9AE9F32993B</vt:lpwstr>
  </property>
</Properties>
</file>