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332" r:id="rId3"/>
    <p:sldId id="333" r:id="rId4"/>
    <p:sldId id="334" r:id="rId5"/>
    <p:sldId id="257" r:id="rId6"/>
    <p:sldId id="258" r:id="rId7"/>
    <p:sldId id="259" r:id="rId8"/>
    <p:sldId id="287" r:id="rId9"/>
    <p:sldId id="291" r:id="rId10"/>
    <p:sldId id="313" r:id="rId11"/>
    <p:sldId id="330" r:id="rId12"/>
    <p:sldId id="331" r:id="rId13"/>
    <p:sldId id="314" r:id="rId14"/>
    <p:sldId id="320" r:id="rId15"/>
    <p:sldId id="315" r:id="rId16"/>
    <p:sldId id="316" r:id="rId17"/>
    <p:sldId id="317" r:id="rId18"/>
    <p:sldId id="318" r:id="rId19"/>
    <p:sldId id="319" r:id="rId20"/>
    <p:sldId id="328" r:id="rId21"/>
    <p:sldId id="321" r:id="rId22"/>
    <p:sldId id="335" r:id="rId23"/>
    <p:sldId id="322" r:id="rId24"/>
    <p:sldId id="323" r:id="rId25"/>
    <p:sldId id="324" r:id="rId26"/>
    <p:sldId id="325" r:id="rId27"/>
    <p:sldId id="326" r:id="rId28"/>
    <p:sldId id="32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742" autoAdjust="0"/>
  </p:normalViewPr>
  <p:slideViewPr>
    <p:cSldViewPr snapToGrid="0">
      <p:cViewPr varScale="1">
        <p:scale>
          <a:sx n="90" d="100"/>
          <a:sy n="90" d="100"/>
        </p:scale>
        <p:origin x="327"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08CA5F88-1DF0-4EBD-92D9-CB1A31070460}"/>
    <pc:docChg chg="undo custSel modSld">
      <pc:chgData name="Michael Goodfellow-Smith" userId="e113a12a-32d2-447a-af79-9adf142d0e5a" providerId="ADAL" clId="{08CA5F88-1DF0-4EBD-92D9-CB1A31070460}" dt="2022-10-25T13:31:50.972" v="1137" actId="20577"/>
      <pc:docMkLst>
        <pc:docMk/>
      </pc:docMkLst>
      <pc:sldChg chg="modNotesTx">
        <pc:chgData name="Michael Goodfellow-Smith" userId="e113a12a-32d2-447a-af79-9adf142d0e5a" providerId="ADAL" clId="{08CA5F88-1DF0-4EBD-92D9-CB1A31070460}" dt="2022-10-25T12:07:01.055" v="1013" actId="20577"/>
        <pc:sldMkLst>
          <pc:docMk/>
          <pc:sldMk cId="762993125" sldId="316"/>
        </pc:sldMkLst>
      </pc:sldChg>
      <pc:sldChg chg="modNotesTx">
        <pc:chgData name="Michael Goodfellow-Smith" userId="e113a12a-32d2-447a-af79-9adf142d0e5a" providerId="ADAL" clId="{08CA5F88-1DF0-4EBD-92D9-CB1A31070460}" dt="2022-10-25T13:31:11.170" v="1133" actId="20577"/>
        <pc:sldMkLst>
          <pc:docMk/>
          <pc:sldMk cId="627910788" sldId="318"/>
        </pc:sldMkLst>
      </pc:sldChg>
      <pc:sldChg chg="modNotesTx">
        <pc:chgData name="Michael Goodfellow-Smith" userId="e113a12a-32d2-447a-af79-9adf142d0e5a" providerId="ADAL" clId="{08CA5F88-1DF0-4EBD-92D9-CB1A31070460}" dt="2022-10-25T13:31:50.972" v="1137" actId="20577"/>
        <pc:sldMkLst>
          <pc:docMk/>
          <pc:sldMk cId="2989675926" sldId="319"/>
        </pc:sldMkLst>
      </pc:sldChg>
      <pc:sldChg chg="modNotesTx">
        <pc:chgData name="Michael Goodfellow-Smith" userId="e113a12a-32d2-447a-af79-9adf142d0e5a" providerId="ADAL" clId="{08CA5F88-1DF0-4EBD-92D9-CB1A31070460}" dt="2022-10-02T13:42:46.786" v="774" actId="20577"/>
        <pc:sldMkLst>
          <pc:docMk/>
          <pc:sldMk cId="4265322115" sldId="326"/>
        </pc:sldMkLst>
      </pc:sldChg>
      <pc:sldChg chg="modNotesTx">
        <pc:chgData name="Michael Goodfellow-Smith" userId="e113a12a-32d2-447a-af79-9adf142d0e5a" providerId="ADAL" clId="{08CA5F88-1DF0-4EBD-92D9-CB1A31070460}" dt="2022-10-02T13:43:43.165" v="916" actId="20577"/>
        <pc:sldMkLst>
          <pc:docMk/>
          <pc:sldMk cId="1553654124" sldId="327"/>
        </pc:sldMkLst>
      </pc:sldChg>
      <pc:sldChg chg="modNotesTx">
        <pc:chgData name="Michael Goodfellow-Smith" userId="e113a12a-32d2-447a-af79-9adf142d0e5a" providerId="ADAL" clId="{08CA5F88-1DF0-4EBD-92D9-CB1A31070460}" dt="2022-10-02T13:38:20.265" v="358" actId="20577"/>
        <pc:sldMkLst>
          <pc:docMk/>
          <pc:sldMk cId="1968000583" sldId="32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D32F4-95BB-4910-993B-BBFBB49E2923}" type="datetimeFigureOut">
              <a:rPr lang="en-GB" smtClean="0"/>
              <a:t>25/10/2022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860F86-AFB4-4C3C-9DD6-347F1DFBA60F}" type="slidenum">
              <a:rPr lang="en-GB" smtClean="0"/>
              <a:t>‹#›</a:t>
            </a:fld>
            <a:endParaRPr lang="en-GB"/>
          </a:p>
        </p:txBody>
      </p:sp>
    </p:spTree>
    <p:extLst>
      <p:ext uri="{BB962C8B-B14F-4D97-AF65-F5344CB8AC3E}">
        <p14:creationId xmlns:p14="http://schemas.microsoft.com/office/powerpoint/2010/main" val="3593215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engc.org.uk/" TargetMode="External"/><Relationship Id="rId3" Type="http://schemas.openxmlformats.org/officeDocument/2006/relationships/hyperlink" Target="https://www.imeche.org/policy-and-press/from-our-perspective/education-theme" TargetMode="External"/><Relationship Id="rId7" Type="http://schemas.openxmlformats.org/officeDocument/2006/relationships/hyperlink" Target="https://www.imeche.org/policy-and-press/from-our-perspective/transport-theme"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imeche.org/policy-and-press/from-our-perspective/healthcare-theme" TargetMode="External"/><Relationship Id="rId5" Type="http://schemas.openxmlformats.org/officeDocument/2006/relationships/hyperlink" Target="https://www.imeche.org/policy-and-press/from-our-perspective/environment-theme" TargetMode="External"/><Relationship Id="rId4" Type="http://schemas.openxmlformats.org/officeDocument/2006/relationships/hyperlink" Target="https://www.imeche.org/policy-and-press/from-our-perspective/energy-theme" TargetMode="External"/><Relationship Id="rId9" Type="http://schemas.openxmlformats.org/officeDocument/2006/relationships/hyperlink" Target="https://www.engc.org.uk/standards-guidance/guidance/guidance-on-sustainability/"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meche.org/policy-and-press/from-our-perspective/environment-theme/environment-theme-policies-and-campaign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uk-air.defra.gov.uk/networks/network-info?view=pah" TargetMode="External"/><Relationship Id="rId7" Type="http://schemas.openxmlformats.org/officeDocument/2006/relationships/hyperlink" Target="https://assets.publishing.service.gov.uk/government/uploads/system/uploads/attachment_data/file/339481/Dioxins_Toxicological_Overview_phe_v1.pdf"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gov.uk/guidance/polychlorinated-biphenyls-pcbs-registration-disposal-labelling" TargetMode="External"/><Relationship Id="rId5" Type="http://schemas.openxmlformats.org/officeDocument/2006/relationships/hyperlink" Target="https://pubchem.ncbi.nlm.nih.gov/compound/dieldrin#section=Safety-and-Hazards" TargetMode="External"/><Relationship Id="rId4" Type="http://schemas.openxmlformats.org/officeDocument/2006/relationships/hyperlink" Target="http://www.pesticideinfo.org/Detail_Chemical.jsp?Rec_Id=PC33416"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other topics you think should be added? What most interests you?</a:t>
            </a:r>
          </a:p>
        </p:txBody>
      </p:sp>
      <p:sp>
        <p:nvSpPr>
          <p:cNvPr id="4" name="Slide Number Placeholder 3"/>
          <p:cNvSpPr>
            <a:spLocks noGrp="1"/>
          </p:cNvSpPr>
          <p:nvPr>
            <p:ph type="sldNum" sz="quarter" idx="5"/>
          </p:nvPr>
        </p:nvSpPr>
        <p:spPr/>
        <p:txBody>
          <a:bodyPr/>
          <a:lstStyle/>
          <a:p>
            <a:fld id="{A5860F86-AFB4-4C3C-9DD6-347F1DFBA60F}" type="slidenum">
              <a:rPr lang="en-GB" smtClean="0"/>
              <a:t>3</a:t>
            </a:fld>
            <a:endParaRPr lang="en-GB"/>
          </a:p>
        </p:txBody>
      </p:sp>
    </p:spTree>
    <p:extLst>
      <p:ext uri="{BB962C8B-B14F-4D97-AF65-F5344CB8AC3E}">
        <p14:creationId xmlns:p14="http://schemas.microsoft.com/office/powerpoint/2010/main" val="4216773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minutes – review the idea of sustainable levels of pollution. Present your findings in a 2 minute pitch.</a:t>
            </a:r>
          </a:p>
        </p:txBody>
      </p:sp>
      <p:sp>
        <p:nvSpPr>
          <p:cNvPr id="4" name="Slide Number Placeholder 3"/>
          <p:cNvSpPr>
            <a:spLocks noGrp="1"/>
          </p:cNvSpPr>
          <p:nvPr>
            <p:ph type="sldNum" sz="quarter" idx="5"/>
          </p:nvPr>
        </p:nvSpPr>
        <p:spPr/>
        <p:txBody>
          <a:bodyPr/>
          <a:lstStyle/>
          <a:p>
            <a:fld id="{A5860F86-AFB4-4C3C-9DD6-347F1DFBA60F}" type="slidenum">
              <a:rPr lang="en-GB" smtClean="0"/>
              <a:t>6</a:t>
            </a:fld>
            <a:endParaRPr lang="en-GB"/>
          </a:p>
        </p:txBody>
      </p:sp>
    </p:spTree>
    <p:extLst>
      <p:ext uri="{BB962C8B-B14F-4D97-AF65-F5344CB8AC3E}">
        <p14:creationId xmlns:p14="http://schemas.microsoft.com/office/powerpoint/2010/main" val="761667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Generally pollution is to be limited, based on analysis of media so as not to have an acute impact or an excessive pollution load.  Water Quality Standards for example. What often results is chronic pollution loads.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E2E2E"/>
              </a:solidFill>
              <a:latin typeface="Nexus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However what is required is an understanding of the media ability to render pollution harmless.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E2E2E"/>
              </a:solidFill>
              <a:latin typeface="Nexus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Team task: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15 minute review of EU/UK water quality standards. Do these standards permit a sustainable pollution load to be entered into the aquatic system? How are they derived, implemented and subsequently regulated.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10 minute presentation plan and completion.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(Team working – identify task components, allocate specific subtasks to team members, agree timings, select presenter)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E2E2E"/>
                </a:solidFill>
                <a:latin typeface="NexusSans"/>
              </a:rPr>
              <a:t>5 minute report back</a:t>
            </a:r>
            <a:endParaRPr lang="en-GB" dirty="0"/>
          </a:p>
          <a:p>
            <a:endParaRPr lang="en-GB" dirty="0"/>
          </a:p>
        </p:txBody>
      </p:sp>
      <p:sp>
        <p:nvSpPr>
          <p:cNvPr id="4" name="Slide Number Placeholder 3"/>
          <p:cNvSpPr>
            <a:spLocks noGrp="1"/>
          </p:cNvSpPr>
          <p:nvPr>
            <p:ph type="sldNum" sz="quarter" idx="5"/>
          </p:nvPr>
        </p:nvSpPr>
        <p:spPr/>
        <p:txBody>
          <a:bodyPr/>
          <a:lstStyle/>
          <a:p>
            <a:fld id="{A5860F86-AFB4-4C3C-9DD6-347F1DFBA60F}" type="slidenum">
              <a:rPr lang="en-GB" smtClean="0"/>
              <a:t>7</a:t>
            </a:fld>
            <a:endParaRPr lang="en-GB"/>
          </a:p>
        </p:txBody>
      </p:sp>
    </p:spTree>
    <p:extLst>
      <p:ext uri="{BB962C8B-B14F-4D97-AF65-F5344CB8AC3E}">
        <p14:creationId xmlns:p14="http://schemas.microsoft.com/office/powerpoint/2010/main" val="221052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9</a:t>
            </a:fld>
            <a:endParaRPr lang="en-GB"/>
          </a:p>
        </p:txBody>
      </p:sp>
    </p:spTree>
    <p:extLst>
      <p:ext uri="{BB962C8B-B14F-4D97-AF65-F5344CB8AC3E}">
        <p14:creationId xmlns:p14="http://schemas.microsoft.com/office/powerpoint/2010/main" val="1321844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 https://www.engc.org.uk/media/2334/ethical-statement-2017.pdf</a:t>
            </a:r>
          </a:p>
          <a:p>
            <a:endParaRPr lang="en-GB" dirty="0"/>
          </a:p>
        </p:txBody>
      </p:sp>
      <p:sp>
        <p:nvSpPr>
          <p:cNvPr id="4" name="Slide Number Placeholder 3"/>
          <p:cNvSpPr>
            <a:spLocks noGrp="1"/>
          </p:cNvSpPr>
          <p:nvPr>
            <p:ph type="sldNum" sz="quarter" idx="10"/>
          </p:nvPr>
        </p:nvSpPr>
        <p:spPr/>
        <p:txBody>
          <a:bodyPr/>
          <a:lstStyle/>
          <a:p>
            <a:fld id="{41AB77CC-B70A-45DC-9DF3-A85F78575DD6}" type="slidenum">
              <a:rPr lang="en-GB" smtClean="0"/>
              <a:t>10</a:t>
            </a:fld>
            <a:endParaRPr lang="en-GB"/>
          </a:p>
        </p:txBody>
      </p:sp>
    </p:spTree>
    <p:extLst>
      <p:ext uri="{BB962C8B-B14F-4D97-AF65-F5344CB8AC3E}">
        <p14:creationId xmlns:p14="http://schemas.microsoft.com/office/powerpoint/2010/main" val="377220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Karl Henrick Roberts work provides a simple but radical approach to achieving sustainability. IMechE in its adherence to The Natural Step highlights its leading edge position.</a:t>
            </a:r>
          </a:p>
          <a:p>
            <a:endParaRPr lang="en-GB" dirty="0"/>
          </a:p>
          <a:p>
            <a:pPr algn="l"/>
            <a:r>
              <a:rPr lang="en-GB" b="0" i="0" dirty="0" err="1">
                <a:solidFill>
                  <a:srgbClr val="675C53"/>
                </a:solidFill>
                <a:effectLst/>
                <a:latin typeface="OpenSans Regular"/>
              </a:rPr>
              <a:t>EESG</a:t>
            </a:r>
            <a:r>
              <a:rPr lang="en-GB" b="0" i="0" dirty="0">
                <a:solidFill>
                  <a:srgbClr val="675C53"/>
                </a:solidFill>
                <a:effectLst/>
                <a:latin typeface="OpenSans Regular"/>
              </a:rPr>
              <a:t> aims to work in alignment with the IMechE Key Themes, which are:</a:t>
            </a:r>
          </a:p>
          <a:p>
            <a:pPr algn="l">
              <a:buFont typeface="Arial" panose="020B0604020202020204" pitchFamily="34" charset="0"/>
              <a:buChar char="•"/>
            </a:pPr>
            <a:r>
              <a:rPr lang="en-GB" b="0" i="0" u="sng" dirty="0">
                <a:solidFill>
                  <a:srgbClr val="675C53"/>
                </a:solidFill>
                <a:effectLst/>
                <a:latin typeface="OpenSans Regular"/>
                <a:hlinkClick r:id="rId3"/>
              </a:rPr>
              <a:t>Education</a:t>
            </a:r>
            <a:endParaRPr lang="en-GB" b="0" i="0" dirty="0">
              <a:solidFill>
                <a:srgbClr val="675C53"/>
              </a:solidFill>
              <a:effectLst/>
              <a:latin typeface="OpenSans Regular"/>
            </a:endParaRPr>
          </a:p>
          <a:p>
            <a:pPr algn="l">
              <a:buFont typeface="Arial" panose="020B0604020202020204" pitchFamily="34" charset="0"/>
              <a:buChar char="•"/>
            </a:pPr>
            <a:r>
              <a:rPr lang="en-GB" b="0" i="0" u="sng" dirty="0">
                <a:solidFill>
                  <a:srgbClr val="675C53"/>
                </a:solidFill>
                <a:effectLst/>
                <a:latin typeface="OpenSans Regular"/>
                <a:hlinkClick r:id="rId4"/>
              </a:rPr>
              <a:t>Energy</a:t>
            </a:r>
            <a:r>
              <a:rPr lang="en-GB" b="0" i="0" dirty="0">
                <a:solidFill>
                  <a:srgbClr val="675C53"/>
                </a:solidFill>
                <a:effectLst/>
                <a:latin typeface="OpenSans Regular"/>
              </a:rPr>
              <a:t>*</a:t>
            </a:r>
          </a:p>
          <a:p>
            <a:pPr algn="l">
              <a:buFont typeface="Arial" panose="020B0604020202020204" pitchFamily="34" charset="0"/>
              <a:buChar char="•"/>
            </a:pPr>
            <a:r>
              <a:rPr lang="en-GB" b="0" i="0" u="sng" dirty="0">
                <a:solidFill>
                  <a:srgbClr val="675C53"/>
                </a:solidFill>
                <a:effectLst/>
                <a:latin typeface="OpenSans Regular"/>
                <a:hlinkClick r:id="rId5"/>
              </a:rPr>
              <a:t>Environment</a:t>
            </a:r>
            <a:r>
              <a:rPr lang="en-GB" b="0" i="0" dirty="0">
                <a:solidFill>
                  <a:srgbClr val="675C53"/>
                </a:solidFill>
                <a:effectLst/>
                <a:latin typeface="OpenSans Regular"/>
              </a:rPr>
              <a:t>*</a:t>
            </a:r>
          </a:p>
          <a:p>
            <a:pPr algn="l">
              <a:buFont typeface="Arial" panose="020B0604020202020204" pitchFamily="34" charset="0"/>
              <a:buChar char="•"/>
            </a:pPr>
            <a:r>
              <a:rPr lang="en-GB" b="0" i="0" u="sng" dirty="0">
                <a:solidFill>
                  <a:srgbClr val="675C53"/>
                </a:solidFill>
                <a:effectLst/>
                <a:latin typeface="OpenSans Regular"/>
                <a:hlinkClick r:id="rId6"/>
              </a:rPr>
              <a:t>Healthcare</a:t>
            </a:r>
            <a:endParaRPr lang="en-GB" b="0" i="0" dirty="0">
              <a:solidFill>
                <a:srgbClr val="675C53"/>
              </a:solidFill>
              <a:effectLst/>
              <a:latin typeface="OpenSans Regular"/>
            </a:endParaRPr>
          </a:p>
          <a:p>
            <a:pPr algn="l">
              <a:buFont typeface="Arial" panose="020B0604020202020204" pitchFamily="34" charset="0"/>
              <a:buChar char="•"/>
            </a:pPr>
            <a:r>
              <a:rPr lang="en-GB" b="0" i="0" u="sng" dirty="0">
                <a:solidFill>
                  <a:srgbClr val="675C53"/>
                </a:solidFill>
                <a:effectLst/>
                <a:latin typeface="OpenSans Regular"/>
                <a:hlinkClick r:id="rId7"/>
              </a:rPr>
              <a:t>Transport</a:t>
            </a:r>
            <a:r>
              <a:rPr lang="en-GB" b="0" i="0" dirty="0">
                <a:solidFill>
                  <a:srgbClr val="675C53"/>
                </a:solidFill>
                <a:effectLst/>
                <a:latin typeface="OpenSans Regular"/>
              </a:rPr>
              <a:t>.*</a:t>
            </a:r>
          </a:p>
          <a:p>
            <a:pPr algn="l"/>
            <a:r>
              <a:rPr lang="en-GB" b="0" i="0" dirty="0">
                <a:solidFill>
                  <a:srgbClr val="675C53"/>
                </a:solidFill>
                <a:effectLst/>
                <a:latin typeface="OpenSans Regular"/>
              </a:rPr>
              <a:t>*</a:t>
            </a:r>
            <a:r>
              <a:rPr lang="en-GB" b="0" i="0" dirty="0" err="1">
                <a:solidFill>
                  <a:srgbClr val="675C53"/>
                </a:solidFill>
                <a:effectLst/>
                <a:latin typeface="OpenSans Regular"/>
              </a:rPr>
              <a:t>EESG</a:t>
            </a:r>
            <a:r>
              <a:rPr lang="en-GB" b="0" i="0" dirty="0">
                <a:solidFill>
                  <a:srgbClr val="675C53"/>
                </a:solidFill>
                <a:effectLst/>
                <a:latin typeface="OpenSans Regular"/>
              </a:rPr>
              <a:t> is the over-arching group to provide sustainability advice for the Energy, Environment and Transport themes.</a:t>
            </a:r>
          </a:p>
          <a:p>
            <a:pPr algn="l"/>
            <a:r>
              <a:rPr lang="en-GB" b="0" i="0" dirty="0" err="1">
                <a:solidFill>
                  <a:srgbClr val="675C53"/>
                </a:solidFill>
                <a:effectLst/>
                <a:latin typeface="OpenSans Regular"/>
              </a:rPr>
              <a:t>EESG</a:t>
            </a:r>
            <a:r>
              <a:rPr lang="en-GB" b="0" i="0" dirty="0">
                <a:solidFill>
                  <a:srgbClr val="675C53"/>
                </a:solidFill>
                <a:effectLst/>
                <a:latin typeface="OpenSans Regular"/>
              </a:rPr>
              <a:t> also represents the Institution in working with the </a:t>
            </a:r>
            <a:r>
              <a:rPr lang="en-GB" b="0" i="0" u="sng" dirty="0">
                <a:solidFill>
                  <a:srgbClr val="675C53"/>
                </a:solidFill>
                <a:effectLst/>
                <a:latin typeface="OpenSans Regular"/>
                <a:hlinkClick r:id="rId8"/>
              </a:rPr>
              <a:t>Engineering Council (</a:t>
            </a:r>
            <a:r>
              <a:rPr lang="en-GB" b="0" i="0" u="sng" dirty="0" err="1">
                <a:solidFill>
                  <a:srgbClr val="675C53"/>
                </a:solidFill>
                <a:effectLst/>
                <a:latin typeface="OpenSans Regular"/>
                <a:hlinkClick r:id="rId8"/>
              </a:rPr>
              <a:t>ECUK</a:t>
            </a:r>
            <a:r>
              <a:rPr lang="en-GB" b="0" i="0" u="sng" dirty="0">
                <a:solidFill>
                  <a:srgbClr val="675C53"/>
                </a:solidFill>
                <a:effectLst/>
                <a:latin typeface="OpenSans Regular"/>
                <a:hlinkClick r:id="rId8"/>
              </a:rPr>
              <a:t>)</a:t>
            </a:r>
            <a:r>
              <a:rPr lang="en-GB" b="0" i="0" dirty="0">
                <a:solidFill>
                  <a:srgbClr val="675C53"/>
                </a:solidFill>
                <a:effectLst/>
                <a:latin typeface="OpenSans Regular"/>
              </a:rPr>
              <a:t> to develop its </a:t>
            </a:r>
            <a:r>
              <a:rPr lang="en-GB" b="0" i="0" u="sng" dirty="0">
                <a:solidFill>
                  <a:srgbClr val="675C53"/>
                </a:solidFill>
                <a:effectLst/>
                <a:latin typeface="OpenSans Regular"/>
                <a:hlinkClick r:id="rId9"/>
              </a:rPr>
              <a:t>Sustainability Guidelines</a:t>
            </a:r>
            <a:r>
              <a:rPr lang="en-GB" b="0" i="0" dirty="0">
                <a:solidFill>
                  <a:srgbClr val="675C53"/>
                </a:solidFill>
                <a:effectLst/>
                <a:latin typeface="OpenSans Regular"/>
              </a:rPr>
              <a:t> – guidelines for all professional institutions and universities affiliated with the Engineering Council.  </a:t>
            </a:r>
          </a:p>
          <a:p>
            <a:endParaRPr lang="en-GB" dirty="0"/>
          </a:p>
        </p:txBody>
      </p:sp>
      <p:sp>
        <p:nvSpPr>
          <p:cNvPr id="4" name="Slide Number Placeholder 3"/>
          <p:cNvSpPr>
            <a:spLocks noGrp="1"/>
          </p:cNvSpPr>
          <p:nvPr>
            <p:ph type="sldNum" sz="quarter" idx="5"/>
          </p:nvPr>
        </p:nvSpPr>
        <p:spPr/>
        <p:txBody>
          <a:bodyPr/>
          <a:lstStyle/>
          <a:p>
            <a:fld id="{41AB77CC-B70A-45DC-9DF3-A85F78575DD6}" type="slidenum">
              <a:rPr lang="en-GB" smtClean="0"/>
              <a:t>11</a:t>
            </a:fld>
            <a:endParaRPr lang="en-GB"/>
          </a:p>
        </p:txBody>
      </p:sp>
    </p:spTree>
    <p:extLst>
      <p:ext uri="{BB962C8B-B14F-4D97-AF65-F5344CB8AC3E}">
        <p14:creationId xmlns:p14="http://schemas.microsoft.com/office/powerpoint/2010/main" val="811141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Environment theme policies and campaigns – IMechE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860F86-AFB4-4C3C-9DD6-347F1DFBA60F}" type="slidenum">
              <a:rPr lang="en-GB" smtClean="0"/>
              <a:t>12</a:t>
            </a:fld>
            <a:endParaRPr lang="en-GB"/>
          </a:p>
        </p:txBody>
      </p:sp>
    </p:spTree>
    <p:extLst>
      <p:ext uri="{BB962C8B-B14F-4D97-AF65-F5344CB8AC3E}">
        <p14:creationId xmlns:p14="http://schemas.microsoft.com/office/powerpoint/2010/main" val="1119591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minutes draft above. Consider relevant engineering institutional approaches and The Natural Step. Incorporate your learning from your group task on the implications drawn from water quality standards.</a:t>
            </a:r>
          </a:p>
        </p:txBody>
      </p:sp>
      <p:sp>
        <p:nvSpPr>
          <p:cNvPr id="4" name="Slide Number Placeholder 3"/>
          <p:cNvSpPr>
            <a:spLocks noGrp="1"/>
          </p:cNvSpPr>
          <p:nvPr>
            <p:ph type="sldNum" sz="quarter" idx="5"/>
          </p:nvPr>
        </p:nvSpPr>
        <p:spPr/>
        <p:txBody>
          <a:bodyPr/>
          <a:lstStyle/>
          <a:p>
            <a:fld id="{A5860F86-AFB4-4C3C-9DD6-347F1DFBA60F}" type="slidenum">
              <a:rPr lang="en-GB" smtClean="0"/>
              <a:t>13</a:t>
            </a:fld>
            <a:endParaRPr lang="en-GB"/>
          </a:p>
        </p:txBody>
      </p:sp>
    </p:spTree>
    <p:extLst>
      <p:ext uri="{BB962C8B-B14F-4D97-AF65-F5344CB8AC3E}">
        <p14:creationId xmlns:p14="http://schemas.microsoft.com/office/powerpoint/2010/main" val="834377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Mihelcic</a:t>
            </a:r>
            <a:r>
              <a:rPr lang="en-GB" dirty="0"/>
              <a:t>,</a:t>
            </a:r>
            <a:r>
              <a:rPr lang="en-GB" baseline="0" dirty="0"/>
              <a:t> 2003</a:t>
            </a:r>
            <a:endParaRPr lang="en-GB" dirty="0"/>
          </a:p>
        </p:txBody>
      </p:sp>
      <p:sp>
        <p:nvSpPr>
          <p:cNvPr id="4" name="Slide Number Placeholder 3"/>
          <p:cNvSpPr>
            <a:spLocks noGrp="1"/>
          </p:cNvSpPr>
          <p:nvPr>
            <p:ph type="sldNum" sz="quarter" idx="5"/>
          </p:nvPr>
        </p:nvSpPr>
        <p:spPr/>
        <p:txBody>
          <a:bodyPr/>
          <a:lstStyle/>
          <a:p>
            <a:fld id="{A5860F86-AFB4-4C3C-9DD6-347F1DFBA60F}" type="slidenum">
              <a:rPr lang="en-GB" smtClean="0"/>
              <a:t>15</a:t>
            </a:fld>
            <a:endParaRPr lang="en-GB"/>
          </a:p>
        </p:txBody>
      </p:sp>
    </p:spTree>
    <p:extLst>
      <p:ext uri="{BB962C8B-B14F-4D97-AF65-F5344CB8AC3E}">
        <p14:creationId xmlns:p14="http://schemas.microsoft.com/office/powerpoint/2010/main" val="2123318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b="0" i="0" dirty="0">
                <a:solidFill>
                  <a:srgbClr val="71777D"/>
                </a:solidFill>
                <a:effectLst/>
                <a:latin typeface="Roboto" panose="02000000000000000000" pitchFamily="2" charset="0"/>
              </a:rPr>
              <a:t>Ethylene glycol is an organic compound with the formula (</a:t>
            </a:r>
            <a:r>
              <a:rPr lang="en-GB" b="1" i="0" dirty="0">
                <a:solidFill>
                  <a:srgbClr val="767676"/>
                </a:solidFill>
                <a:effectLst/>
                <a:latin typeface="Roboto" panose="02000000000000000000" pitchFamily="2" charset="0"/>
              </a:rPr>
              <a:t>CH2OH</a:t>
            </a:r>
            <a:r>
              <a:rPr lang="en-GB" b="0" i="0" dirty="0">
                <a:solidFill>
                  <a:srgbClr val="71777D"/>
                </a:solidFill>
                <a:effectLst/>
                <a:latin typeface="Roboto" panose="02000000000000000000" pitchFamily="2" charset="0"/>
              </a:rPr>
              <a:t>)2. It is mainly used for two purposes, as a raw material in the manufacture of polyester </a:t>
            </a:r>
            <a:r>
              <a:rPr lang="en-GB" b="0" i="0" dirty="0" err="1">
                <a:solidFill>
                  <a:srgbClr val="71777D"/>
                </a:solidFill>
                <a:effectLst/>
                <a:latin typeface="Roboto" panose="02000000000000000000" pitchFamily="2" charset="0"/>
              </a:rPr>
              <a:t>fibers</a:t>
            </a:r>
            <a:r>
              <a:rPr lang="en-GB" b="0" i="0" dirty="0">
                <a:solidFill>
                  <a:srgbClr val="71777D"/>
                </a:solidFill>
                <a:effectLst/>
                <a:latin typeface="Roboto" panose="02000000000000000000" pitchFamily="2" charset="0"/>
              </a:rPr>
              <a:t> and for antifreeze.</a:t>
            </a:r>
          </a:p>
          <a:p>
            <a:pPr lvl="0">
              <a:spcBef>
                <a:spcPts val="0"/>
              </a:spcBef>
              <a:buNone/>
            </a:pPr>
            <a:r>
              <a:rPr lang="en-GB" b="1" i="0" dirty="0">
                <a:solidFill>
                  <a:srgbClr val="767676"/>
                </a:solidFill>
                <a:effectLst/>
                <a:latin typeface="Roboto" panose="02000000000000000000" pitchFamily="2" charset="0"/>
              </a:rPr>
              <a:t>CH</a:t>
            </a:r>
            <a:r>
              <a:rPr lang="en-GB" b="0" i="0" dirty="0">
                <a:solidFill>
                  <a:srgbClr val="71777D"/>
                </a:solidFill>
                <a:effectLst/>
                <a:latin typeface="Roboto" panose="02000000000000000000" pitchFamily="2" charset="0"/>
              </a:rPr>
              <a:t> is methylidyne</a:t>
            </a:r>
          </a:p>
          <a:p>
            <a:pPr lvl="0">
              <a:spcBef>
                <a:spcPts val="0"/>
              </a:spcBef>
              <a:buNone/>
            </a:pPr>
            <a:r>
              <a:rPr lang="en-GB" b="0" i="0" dirty="0">
                <a:solidFill>
                  <a:srgbClr val="71777D"/>
                </a:solidFill>
                <a:effectLst/>
                <a:latin typeface="Roboto" panose="02000000000000000000" pitchFamily="2" charset="0"/>
              </a:rPr>
              <a:t>CH2 – methylene</a:t>
            </a:r>
          </a:p>
          <a:p>
            <a:pPr lvl="0">
              <a:spcBef>
                <a:spcPts val="0"/>
              </a:spcBef>
              <a:buNone/>
            </a:pPr>
            <a:r>
              <a:rPr lang="en-GB" b="0" i="0" dirty="0">
                <a:solidFill>
                  <a:srgbClr val="71777D"/>
                </a:solidFill>
                <a:effectLst/>
                <a:latin typeface="Roboto" panose="02000000000000000000" pitchFamily="2" charset="0"/>
              </a:rPr>
              <a:t>H2C – ethylene</a:t>
            </a:r>
          </a:p>
          <a:p>
            <a:pPr lvl="0">
              <a:spcBef>
                <a:spcPts val="0"/>
              </a:spcBef>
              <a:buNone/>
            </a:pPr>
            <a:r>
              <a:rPr lang="en-GB" b="0" i="0" dirty="0">
                <a:solidFill>
                  <a:srgbClr val="71777D"/>
                </a:solidFill>
                <a:effectLst/>
                <a:latin typeface="Roboto" panose="02000000000000000000" pitchFamily="2" charset="0"/>
              </a:rPr>
              <a:t>ch3 – methyl and hydrogen radical</a:t>
            </a:r>
            <a:endParaRPr dirty="0"/>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38481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318878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b="0" i="0" dirty="0">
                <a:solidFill>
                  <a:srgbClr val="0B0C0C"/>
                </a:solidFill>
                <a:effectLst/>
                <a:latin typeface="Roboto" panose="02000000000000000000" pitchFamily="2" charset="0"/>
              </a:rPr>
              <a:t>Benzene – </a:t>
            </a:r>
            <a:r>
              <a:rPr lang="en-GB" b="0" i="0" dirty="0">
                <a:solidFill>
                  <a:srgbClr val="0B0C0C"/>
                </a:solidFill>
                <a:effectLst/>
                <a:latin typeface="GDS Transport"/>
              </a:rPr>
              <a:t>Benzene is a colourless, volatile liquid with a characteristic sweet odour. It is described as an ‘aromatic’ hydrocarbon; each molecule of benzene is composed of a ring of 6 carbon atoms (each connected to a hydrogen atom). The vast proportion of benzene is currently obtained from crude oil by processes known as ‘cracking’, ‘reforming’ or ‘disproportionation’.</a:t>
            </a:r>
            <a:endParaRPr lang="en-GB" b="0" i="0" dirty="0">
              <a:solidFill>
                <a:srgbClr val="0B0C0C"/>
              </a:solidFill>
              <a:effectLst/>
              <a:latin typeface="Roboto" panose="02000000000000000000" pitchFamily="2" charset="0"/>
            </a:endParaRPr>
          </a:p>
          <a:p>
            <a:pPr lvl="0">
              <a:spcBef>
                <a:spcPts val="0"/>
              </a:spcBef>
              <a:buNone/>
            </a:pPr>
            <a:r>
              <a:rPr lang="en-GB" b="0" i="0" dirty="0">
                <a:solidFill>
                  <a:srgbClr val="0B0C0C"/>
                </a:solidFill>
                <a:effectLst/>
                <a:latin typeface="Roboto" panose="02000000000000000000" pitchFamily="2" charset="0"/>
              </a:rPr>
              <a:t>Toluene – </a:t>
            </a:r>
            <a:r>
              <a:rPr lang="en-GB" dirty="0"/>
              <a:t>Key Points  toluene is clear, colourless flammable liquid with a sweet, pungent odour  used in the manufacture of explosives, paints, thinners, inks, dyes, glues, rubber, plastics and many other organic compounds  also used as a solvent, in pharmaceuticals and as a fuel additive  toluene vapours can cause drowsiness, dizziness, headache, sickness and memory problems  inhaling large amounts of toluene can cause permanent damage to the nervous system, coma, heart problems and even death  substance abuse (glue sniffing) often involves the abuse of toluene-based products  there is evidence to suggest that mothers whom abuse toluene while pregnant may give birth to babies with birth defects  toluene is not known to cause cancer </a:t>
            </a:r>
            <a:endParaRPr lang="en-GB" b="0" i="0" dirty="0">
              <a:solidFill>
                <a:srgbClr val="0B0C0C"/>
              </a:solidFill>
              <a:effectLst/>
              <a:latin typeface="Roboto" panose="02000000000000000000" pitchFamily="2" charset="0"/>
            </a:endParaRPr>
          </a:p>
          <a:p>
            <a:pPr lvl="0">
              <a:spcBef>
                <a:spcPts val="0"/>
              </a:spcBef>
              <a:buNone/>
            </a:pPr>
            <a:r>
              <a:rPr lang="en-GB" b="0" i="0" dirty="0">
                <a:solidFill>
                  <a:srgbClr val="0B0C0C"/>
                </a:solidFill>
                <a:effectLst/>
                <a:latin typeface="Roboto" panose="02000000000000000000" pitchFamily="2" charset="0"/>
              </a:rPr>
              <a:t>Xylene - </a:t>
            </a:r>
            <a:r>
              <a:rPr lang="en-GB" dirty="0"/>
              <a:t>Key Points  xylene is a colourless, flammable liquid with a sweet odour  it exists in three forms (or “isomers”): meta-xylene, ortho-xylene and para-xylene  xylene occurs naturally in petroleum products and crude oil  xylene is used in consumer and industrial solvents  commercial xylene is usually a mix of the xylene isomers, with m-xylene being present in the highest concentration  exposure to xylene can occur from cigarette smoke and vehicle exhaust emissions  breathing in xylene vapours in the air can cause irritation to the eyes, nose and throat  ingesting xylene can severely irritate the stomach; nausea and vomiting may follow  xylene can cause irritation, redness and swelling to the skin or eyes  exposure to xylene can also cause headaches, dizziness, vertigo and drowsiness  low level exposure from the environment and the correct use of products that contain xylene would not be expected to cause any adverse health effects</a:t>
            </a:r>
            <a:endParaRPr lang="en-GB" b="0" i="0" dirty="0">
              <a:solidFill>
                <a:srgbClr val="0B0C0C"/>
              </a:solidFill>
              <a:effectLst/>
              <a:latin typeface="Roboto" panose="02000000000000000000" pitchFamily="2" charset="0"/>
            </a:endParaRPr>
          </a:p>
          <a:p>
            <a:pPr lvl="0">
              <a:spcBef>
                <a:spcPts val="0"/>
              </a:spcBef>
              <a:buNone/>
            </a:pPr>
            <a:endParaRPr lang="en-GB" b="0" i="0" dirty="0">
              <a:solidFill>
                <a:srgbClr val="0B0C0C"/>
              </a:solidFill>
              <a:effectLst/>
              <a:latin typeface="Roboto" panose="02000000000000000000" pitchFamily="2" charset="0"/>
            </a:endParaRPr>
          </a:p>
          <a:p>
            <a:pPr lvl="0">
              <a:spcBef>
                <a:spcPts val="0"/>
              </a:spcBef>
              <a:buNone/>
            </a:pPr>
            <a:r>
              <a:rPr lang="en-GB" b="0" i="0" dirty="0">
                <a:solidFill>
                  <a:srgbClr val="0B0C0C"/>
                </a:solidFill>
                <a:effectLst/>
                <a:latin typeface="Roboto" panose="02000000000000000000" pitchFamily="2" charset="0"/>
              </a:rPr>
              <a:t>Polycyclic aromatic hydrocarbons (PAHs) are a group of persistent organic pollutant compounds that contain two or more benzene rings, they are generally produced through incomplete combustion or pyrolysis. </a:t>
            </a:r>
          </a:p>
          <a:p>
            <a:pPr lvl="0">
              <a:spcBef>
                <a:spcPts val="0"/>
              </a:spcBef>
              <a:buNone/>
            </a:pPr>
            <a:endParaRPr lang="en-GB" b="0" i="0" dirty="0">
              <a:solidFill>
                <a:srgbClr val="0B0C0C"/>
              </a:solidFill>
              <a:effectLst/>
              <a:latin typeface="Roboto" panose="02000000000000000000" pitchFamily="2" charset="0"/>
            </a:endParaRPr>
          </a:p>
          <a:p>
            <a:pPr lvl="0">
              <a:spcBef>
                <a:spcPts val="0"/>
              </a:spcBef>
              <a:buNone/>
            </a:pPr>
            <a:r>
              <a:rPr lang="en-GB" dirty="0">
                <a:hlinkClick r:id="rId3"/>
              </a:rPr>
              <a:t>Polycyclic Aromatic Hydrocarbons (PAH) - Defra, UK</a:t>
            </a:r>
            <a:endParaRPr lang="en-GB" dirty="0"/>
          </a:p>
          <a:p>
            <a:pPr lvl="0">
              <a:spcBef>
                <a:spcPts val="0"/>
              </a:spcBef>
              <a:buNone/>
            </a:pPr>
            <a:endParaRPr lang="en-GB" dirty="0"/>
          </a:p>
          <a:p>
            <a:pPr algn="l"/>
            <a:r>
              <a:rPr lang="en-GB" dirty="0"/>
              <a:t>Dieldrin - </a:t>
            </a:r>
            <a:r>
              <a:rPr lang="en-GB" b="0" i="0" dirty="0">
                <a:solidFill>
                  <a:srgbClr val="333333"/>
                </a:solidFill>
                <a:effectLst/>
                <a:latin typeface="Open Sans" panose="020B0606030504020204" pitchFamily="34" charset="0"/>
              </a:rPr>
              <a:t>Dieldrin is an organochlorine insecticide. Dieldrin was once extensively used on corn and cotton from the 1950s until the middle of the 1970s, and was ultimately banned in 1974,  due to the multitude of health problems and environmental issues linked to its application.</a:t>
            </a:r>
          </a:p>
          <a:p>
            <a:pPr algn="l"/>
            <a:r>
              <a:rPr lang="en-GB" b="1" i="0" dirty="0">
                <a:solidFill>
                  <a:srgbClr val="333333"/>
                </a:solidFill>
                <a:effectLst/>
                <a:latin typeface="Merriweather" panose="00000500000000000000" pitchFamily="2" charset="0"/>
              </a:rPr>
              <a:t>List of known side effects</a:t>
            </a:r>
          </a:p>
          <a:p>
            <a:pPr algn="l"/>
            <a:r>
              <a:rPr lang="en-GB" b="0" i="0" dirty="0">
                <a:solidFill>
                  <a:srgbClr val="333333"/>
                </a:solidFill>
                <a:effectLst/>
                <a:latin typeface="Open Sans" panose="020B0606030504020204" pitchFamily="34" charset="0"/>
              </a:rPr>
              <a:t>The ingestion or inhalation of dieldrin can lead to organochlorine compound poisoning. </a:t>
            </a:r>
            <a:r>
              <a:rPr lang="en-GB" b="0" i="0" u="sng" dirty="0">
                <a:solidFill>
                  <a:srgbClr val="3366CC"/>
                </a:solidFill>
                <a:effectLst/>
                <a:latin typeface="Open Sans" panose="020B0606030504020204" pitchFamily="34" charset="0"/>
                <a:hlinkClick r:id="rId4"/>
              </a:rPr>
              <a:t>As per </a:t>
            </a:r>
            <a:r>
              <a:rPr lang="en-GB" b="0" i="1" u="sng" dirty="0">
                <a:solidFill>
                  <a:srgbClr val="3366CC"/>
                </a:solidFill>
                <a:effectLst/>
                <a:latin typeface="Open Sans" panose="020B0606030504020204" pitchFamily="34" charset="0"/>
                <a:hlinkClick r:id="rId4"/>
              </a:rPr>
              <a:t>PesticideInfo.org</a:t>
            </a:r>
            <a:r>
              <a:rPr lang="en-GB" b="0" i="0" dirty="0">
                <a:solidFill>
                  <a:srgbClr val="333333"/>
                </a:solidFill>
                <a:effectLst/>
                <a:latin typeface="Open Sans" panose="020B0606030504020204" pitchFamily="34" charset="0"/>
              </a:rPr>
              <a:t>, this can result in an individual feeling prickling and tingling sensations on their skin, and can lead to them becoming hypersensitive to outside stimuli. Additionally, the affected can experience a wide array of other symptoms that include:</a:t>
            </a:r>
          </a:p>
          <a:p>
            <a:pPr algn="l">
              <a:buFont typeface="Arial" panose="020B0604020202020204" pitchFamily="34" charset="0"/>
              <a:buChar char="•"/>
            </a:pPr>
            <a:r>
              <a:rPr lang="en-GB" b="0" i="0" dirty="0">
                <a:solidFill>
                  <a:srgbClr val="333333"/>
                </a:solidFill>
                <a:effectLst/>
                <a:latin typeface="Open Sans" panose="020B0606030504020204" pitchFamily="34" charset="0"/>
              </a:rPr>
              <a:t>Dizziness</a:t>
            </a:r>
          </a:p>
          <a:p>
            <a:pPr algn="l">
              <a:buFont typeface="Arial" panose="020B0604020202020204" pitchFamily="34" charset="0"/>
              <a:buChar char="•"/>
            </a:pPr>
            <a:r>
              <a:rPr lang="en-GB" b="0" i="0" dirty="0">
                <a:solidFill>
                  <a:srgbClr val="333333"/>
                </a:solidFill>
                <a:effectLst/>
                <a:latin typeface="Open Sans" panose="020B0606030504020204" pitchFamily="34" charset="0"/>
              </a:rPr>
              <a:t>Headache</a:t>
            </a:r>
          </a:p>
          <a:p>
            <a:pPr algn="l">
              <a:buFont typeface="Arial" panose="020B0604020202020204" pitchFamily="34" charset="0"/>
              <a:buChar char="•"/>
            </a:pPr>
            <a:r>
              <a:rPr lang="en-GB" b="0" i="0" dirty="0">
                <a:solidFill>
                  <a:srgbClr val="333333"/>
                </a:solidFill>
                <a:effectLst/>
                <a:latin typeface="Open Sans" panose="020B0606030504020204" pitchFamily="34" charset="0"/>
              </a:rPr>
              <a:t>Hyperexcitability</a:t>
            </a:r>
          </a:p>
          <a:p>
            <a:pPr algn="l">
              <a:buFont typeface="Arial" panose="020B0604020202020204" pitchFamily="34" charset="0"/>
              <a:buChar char="•"/>
            </a:pPr>
            <a:r>
              <a:rPr lang="en-GB" b="0" i="0" dirty="0">
                <a:solidFill>
                  <a:srgbClr val="333333"/>
                </a:solidFill>
                <a:effectLst/>
                <a:latin typeface="Open Sans" panose="020B0606030504020204" pitchFamily="34" charset="0"/>
              </a:rPr>
              <a:t>Incoordination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Mental confusion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Nausea</a:t>
            </a:r>
          </a:p>
          <a:p>
            <a:pPr algn="l">
              <a:buFont typeface="Arial" panose="020B0604020202020204" pitchFamily="34" charset="0"/>
              <a:buChar char="•"/>
            </a:pPr>
            <a:r>
              <a:rPr lang="en-GB" b="0" i="0" dirty="0">
                <a:solidFill>
                  <a:srgbClr val="333333"/>
                </a:solidFill>
                <a:effectLst/>
                <a:latin typeface="Open Sans" panose="020B0606030504020204" pitchFamily="34" charset="0"/>
              </a:rPr>
              <a:t>Tremors</a:t>
            </a:r>
          </a:p>
          <a:p>
            <a:pPr algn="l">
              <a:buFont typeface="Arial" panose="020B0604020202020204" pitchFamily="34" charset="0"/>
              <a:buChar char="•"/>
            </a:pPr>
            <a:r>
              <a:rPr lang="en-GB" b="0" i="0" dirty="0">
                <a:solidFill>
                  <a:srgbClr val="333333"/>
                </a:solidFill>
                <a:effectLst/>
                <a:latin typeface="Open Sans" panose="020B0606030504020204" pitchFamily="34" charset="0"/>
              </a:rPr>
              <a:t>Vomiting</a:t>
            </a:r>
          </a:p>
          <a:p>
            <a:pPr algn="l"/>
            <a:r>
              <a:rPr lang="en-GB" b="0" i="0" dirty="0">
                <a:solidFill>
                  <a:srgbClr val="333333"/>
                </a:solidFill>
                <a:effectLst/>
                <a:latin typeface="Open Sans" panose="020B0606030504020204" pitchFamily="34" charset="0"/>
              </a:rPr>
              <a:t>Severe cases of dieldrin poisoning are marked by convulsions, respiratory depression, seizures and coma.</a:t>
            </a:r>
          </a:p>
          <a:p>
            <a:pPr algn="l"/>
            <a:r>
              <a:rPr lang="en-GB" b="0" i="0" dirty="0">
                <a:solidFill>
                  <a:srgbClr val="333333"/>
                </a:solidFill>
                <a:effectLst/>
                <a:latin typeface="Open Sans" panose="020B0606030504020204" pitchFamily="34" charset="0"/>
              </a:rPr>
              <a:t>Moreover, organochlorine insecticides such as dieldrin have been linked to the increased risk of Parkinson’s disease. </a:t>
            </a:r>
          </a:p>
          <a:p>
            <a:pPr algn="l"/>
            <a:r>
              <a:rPr lang="en-GB" b="0" i="0" u="sng" dirty="0">
                <a:solidFill>
                  <a:srgbClr val="3366CC"/>
                </a:solidFill>
                <a:effectLst/>
                <a:latin typeface="Open Sans" panose="020B0606030504020204" pitchFamily="34" charset="0"/>
                <a:hlinkClick r:id="rId5"/>
              </a:rPr>
              <a:t>Dieldrin is a potential human carcinogen</a:t>
            </a:r>
            <a:r>
              <a:rPr lang="en-GB" b="0" i="0" dirty="0">
                <a:solidFill>
                  <a:srgbClr val="333333"/>
                </a:solidFill>
                <a:effectLst/>
                <a:latin typeface="Open Sans" panose="020B0606030504020204" pitchFamily="34" charset="0"/>
              </a:rPr>
              <a:t>. </a:t>
            </a:r>
          </a:p>
          <a:p>
            <a:pPr algn="l"/>
            <a:r>
              <a:rPr lang="en-GB" b="0" i="0" dirty="0">
                <a:solidFill>
                  <a:srgbClr val="333333"/>
                </a:solidFill>
                <a:effectLst/>
                <a:latin typeface="Open Sans" panose="020B0606030504020204" pitchFamily="34" charset="0"/>
              </a:rPr>
              <a:t>This obsolete insecticide is a persistent environmental contaminant. In addition to adhering to soil and water, dieldrin has a tendency to bioaccumulate. This means that dieldrin can be found in soil, watersheds, bodies of water, and in animal/human fat. Assuming that no additional exposure occurs, it can take as much as several years for the body to fully eliminate dieldrin.</a:t>
            </a:r>
          </a:p>
          <a:p>
            <a:pPr algn="l"/>
            <a:r>
              <a:rPr lang="en-GB" b="0" i="0" dirty="0">
                <a:solidFill>
                  <a:srgbClr val="333333"/>
                </a:solidFill>
                <a:effectLst/>
                <a:latin typeface="Open Sans" panose="020B0606030504020204" pitchFamily="34" charset="0"/>
              </a:rPr>
              <a:t>Though not known to induce phytotoxicity in plants, dieldrin is hazardous to other organisms. Specifically, this chemical is toxic to birds, fish, and beneficial insects such as bees.</a:t>
            </a:r>
          </a:p>
          <a:p>
            <a:pPr algn="l"/>
            <a:r>
              <a:rPr lang="en-GB" b="0" i="0" dirty="0">
                <a:solidFill>
                  <a:srgbClr val="333333"/>
                </a:solidFill>
                <a:effectLst/>
                <a:latin typeface="Open Sans" panose="020B0606030504020204" pitchFamily="34" charset="0"/>
              </a:rPr>
              <a:t>If allowed to burn, dieldrin can form toxic and irritating fumes of hydrogen chloride.</a:t>
            </a:r>
          </a:p>
          <a:p>
            <a:pPr algn="l"/>
            <a:r>
              <a:rPr lang="en-GB" b="1" i="0" dirty="0">
                <a:solidFill>
                  <a:srgbClr val="333333"/>
                </a:solidFill>
                <a:effectLst/>
                <a:latin typeface="Merriweather" panose="00000500000000000000" pitchFamily="2" charset="0"/>
              </a:rPr>
              <a:t>Body systems affected by dieldrin</a:t>
            </a:r>
          </a:p>
          <a:p>
            <a:pPr algn="l"/>
            <a:r>
              <a:rPr lang="en-GB" b="0" i="0" dirty="0">
                <a:solidFill>
                  <a:srgbClr val="333333"/>
                </a:solidFill>
                <a:effectLst/>
                <a:latin typeface="Open Sans" panose="020B0606030504020204" pitchFamily="34" charset="0"/>
              </a:rPr>
              <a:t>Dieldrin targets the liver, kidneys, skin and central nervous system. </a:t>
            </a:r>
          </a:p>
          <a:p>
            <a:pPr lvl="0">
              <a:spcBef>
                <a:spcPts val="0"/>
              </a:spcBef>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PCB’s – </a:t>
            </a:r>
            <a:r>
              <a:rPr lang="en-GB" b="1" i="0" dirty="0">
                <a:solidFill>
                  <a:srgbClr val="0B0C0C"/>
                </a:solidFill>
                <a:effectLst/>
                <a:latin typeface="GDS Transport"/>
              </a:rPr>
              <a:t>Polychlorinated biphenyls. </a:t>
            </a:r>
            <a:r>
              <a:rPr lang="en-GB" dirty="0">
                <a:hlinkClick r:id="rId6"/>
              </a:rPr>
              <a:t>Polychlorinated biphenyls (PCBs): registration, disposal, labelling - GOV.UK (www.gov.uk)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lvl="0">
              <a:spcBef>
                <a:spcPts val="0"/>
              </a:spcBef>
              <a:buNone/>
            </a:pPr>
            <a:r>
              <a:rPr lang="en-GB" dirty="0"/>
              <a:t>Dioxins - </a:t>
            </a:r>
            <a:r>
              <a:rPr lang="en-GB" b="0" i="0" dirty="0">
                <a:solidFill>
                  <a:srgbClr val="3C4245"/>
                </a:solidFill>
                <a:effectLst/>
                <a:latin typeface="Arial" panose="020B0604020202020204" pitchFamily="34" charset="0"/>
              </a:rPr>
              <a:t>Dioxins are mainly by-products of industrial processes but can also result from natural processes, such as volcanic eruptions and forest fires. Dioxins are unwanted by-products of a wide range of manufacturing processes including smelting, chlorine bleaching of paper pulp and the manufacturing of some herbicides and pesticides. In terms of dioxin release into the environment, uncontrolled waste incinerators (solid waste and hospital waste) are often the worst culprits, due to incomplete burning. Technology is available that allows for controlled waste incineration with low dioxin emissions. </a:t>
            </a:r>
            <a:r>
              <a:rPr lang="en-GB" dirty="0">
                <a:hlinkClick r:id="rId7"/>
              </a:rPr>
              <a:t>Microsoft Word - Dioxins Toxicological Overview </a:t>
            </a:r>
            <a:r>
              <a:rPr lang="en-GB" dirty="0" err="1">
                <a:hlinkClick r:id="rId7"/>
              </a:rPr>
              <a:t>phe</a:t>
            </a:r>
            <a:r>
              <a:rPr lang="en-GB" dirty="0">
                <a:hlinkClick r:id="rId7"/>
              </a:rPr>
              <a:t> v1 (publishing.service.gov.uk)</a:t>
            </a:r>
            <a:endParaRPr lang="en-GB" dirty="0"/>
          </a:p>
          <a:p>
            <a:pPr lvl="0">
              <a:spcBef>
                <a:spcPts val="0"/>
              </a:spcBef>
              <a:buNone/>
            </a:pPr>
            <a:endParaRPr dirty="0"/>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97814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dirty="0"/>
              <a:t>Exercise:</a:t>
            </a:r>
          </a:p>
          <a:p>
            <a:pPr lvl="0">
              <a:spcBef>
                <a:spcPts val="0"/>
              </a:spcBef>
              <a:buNone/>
            </a:pPr>
            <a:r>
              <a:rPr lang="en-GB" dirty="0"/>
              <a:t>10 minutes: Find the Global Warming Potential for the greenhouse</a:t>
            </a:r>
            <a:r>
              <a:rPr lang="en-GB" baseline="0" dirty="0"/>
              <a:t> gases. </a:t>
            </a:r>
            <a:endParaRPr dirty="0"/>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60614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20 minutes. What levels/types of pollution might humans be considered to be exposed to everyday? Can you identify safe levels of exposure? Can you find evidence of understanding of how these types of pollution react with each other and the subsequent cocktail impact on humans?</a:t>
            </a:r>
          </a:p>
          <a:p>
            <a:r>
              <a:rPr lang="en-GB" dirty="0"/>
              <a:t>10 minutes – formulate a 2 minute pitch.</a:t>
            </a:r>
          </a:p>
        </p:txBody>
      </p:sp>
      <p:sp>
        <p:nvSpPr>
          <p:cNvPr id="4" name="Slide Number Placeholder 3"/>
          <p:cNvSpPr>
            <a:spLocks noGrp="1"/>
          </p:cNvSpPr>
          <p:nvPr>
            <p:ph type="sldNum" sz="quarter" idx="5"/>
          </p:nvPr>
        </p:nvSpPr>
        <p:spPr/>
        <p:txBody>
          <a:bodyPr/>
          <a:lstStyle/>
          <a:p>
            <a:fld id="{A5860F86-AFB4-4C3C-9DD6-347F1DFBA60F}" type="slidenum">
              <a:rPr lang="en-GB" smtClean="0"/>
              <a:t>20</a:t>
            </a:fld>
            <a:endParaRPr lang="en-GB"/>
          </a:p>
        </p:txBody>
      </p:sp>
    </p:spTree>
    <p:extLst>
      <p:ext uri="{BB962C8B-B14F-4D97-AF65-F5344CB8AC3E}">
        <p14:creationId xmlns:p14="http://schemas.microsoft.com/office/powerpoint/2010/main" val="29238305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758833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26719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dirty="0"/>
              <a:t>Task: Team task. 20 minutes. Is there clear evidence for a reduction in pollution loads in the UK? Select one pollution type / student. Source data. Ensure some evidence of historical trends is found. Ensure water quality data (select a specific pollutant to be found in water) is one of the categories included in your work.</a:t>
            </a:r>
          </a:p>
          <a:p>
            <a:pPr lvl="0">
              <a:spcBef>
                <a:spcPts val="0"/>
              </a:spcBef>
              <a:buNone/>
            </a:pPr>
            <a:r>
              <a:rPr lang="en-GB" dirty="0"/>
              <a:t>10 minute presentation preparation. 2 minute pitch.</a:t>
            </a:r>
            <a:endParaRPr dirty="0"/>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765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Shape 187"/>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dirty="0"/>
              <a:t>Key tool in developing policy, regulation and management responses.</a:t>
            </a:r>
          </a:p>
          <a:p>
            <a:pPr lvl="0">
              <a:spcBef>
                <a:spcPts val="0"/>
              </a:spcBef>
              <a:buNone/>
            </a:pPr>
            <a:endParaRPr lang="en-GB" dirty="0"/>
          </a:p>
          <a:p>
            <a:pPr lvl="0">
              <a:spcBef>
                <a:spcPts val="0"/>
              </a:spcBef>
              <a:buNone/>
            </a:pPr>
            <a:r>
              <a:rPr lang="en-GB" dirty="0"/>
              <a:t>Research this. 20 minutes.</a:t>
            </a:r>
            <a:endParaRPr dirty="0"/>
          </a:p>
        </p:txBody>
      </p:sp>
      <p:sp>
        <p:nvSpPr>
          <p:cNvPr id="188" name="Shape 18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21945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83020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90097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42026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55395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03166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97753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269556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942783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4012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43333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10/25/2022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15773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About us slide">
    <p:spTree>
      <p:nvGrpSpPr>
        <p:cNvPr id="1" name="Shape 59"/>
        <p:cNvGrpSpPr/>
        <p:nvPr/>
      </p:nvGrpSpPr>
      <p:grpSpPr>
        <a:xfrm>
          <a:off x="0" y="0"/>
          <a:ext cx="0" cy="0"/>
          <a:chOff x="0" y="0"/>
          <a:chExt cx="0" cy="0"/>
        </a:xfrm>
      </p:grpSpPr>
      <p:sp>
        <p:nvSpPr>
          <p:cNvPr id="60" name="Shape 60"/>
          <p:cNvSpPr txBox="1">
            <a:spLocks noGrp="1"/>
          </p:cNvSpPr>
          <p:nvPr>
            <p:ph type="title"/>
          </p:nvPr>
        </p:nvSpPr>
        <p:spPr>
          <a:xfrm>
            <a:off x="478139" y="534887"/>
            <a:ext cx="5306965" cy="275886"/>
          </a:xfrm>
          <a:prstGeom prst="rect">
            <a:avLst/>
          </a:prstGeom>
          <a:noFill/>
          <a:ln>
            <a:noFill/>
          </a:ln>
        </p:spPr>
        <p:txBody>
          <a:bodyPr lIns="91425" tIns="91425" rIns="91425" bIns="91425" anchor="t" anchorCtr="0"/>
          <a:lstStyle>
            <a:lvl1pPr marL="0" marR="0" lvl="0" indent="0" algn="l" rtl="0">
              <a:spcBef>
                <a:spcPts val="0"/>
              </a:spcBef>
              <a:buClr>
                <a:schemeClr val="dk1"/>
              </a:buClr>
              <a:buFont typeface="Calibri"/>
              <a:buNone/>
              <a:defRPr sz="3333"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1" name="Shape 61"/>
          <p:cNvSpPr txBox="1">
            <a:spLocks noGrp="1"/>
          </p:cNvSpPr>
          <p:nvPr>
            <p:ph type="body" idx="1"/>
          </p:nvPr>
        </p:nvSpPr>
        <p:spPr>
          <a:xfrm>
            <a:off x="449037" y="1743742"/>
            <a:ext cx="10905067" cy="3905250"/>
          </a:xfrm>
          <a:prstGeom prst="rect">
            <a:avLst/>
          </a:prstGeom>
          <a:noFill/>
          <a:ln>
            <a:noFill/>
          </a:ln>
        </p:spPr>
        <p:txBody>
          <a:bodyPr lIns="91425" tIns="91425" rIns="91425" bIns="91425" anchor="t" anchorCtr="0"/>
          <a:lstStyle>
            <a:lvl1pPr marL="685783" marR="0" lvl="0" indent="-457183" algn="l" rtl="0">
              <a:spcBef>
                <a:spcPts val="720"/>
              </a:spcBef>
              <a:buClr>
                <a:srgbClr val="660066"/>
              </a:buClr>
              <a:buSzPct val="100000"/>
              <a:buFont typeface="Arial"/>
              <a:buChar char="•"/>
              <a:defRPr sz="3600" b="0" i="0" u="none" strike="noStrike" cap="none">
                <a:solidFill>
                  <a:srgbClr val="000000"/>
                </a:solidFill>
                <a:latin typeface="Calibri"/>
                <a:ea typeface="Calibri"/>
                <a:cs typeface="Calibri"/>
                <a:sym typeface="Calibri"/>
              </a:defRPr>
            </a:lvl1pPr>
            <a:lvl2pPr marL="1066773" marR="0" lvl="1" indent="-317472"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2pPr>
            <a:lvl3pPr marL="1676358" marR="0" lvl="2" indent="-317457"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3pPr>
            <a:lvl4pPr marL="2285943" marR="0" lvl="3" indent="-317443"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4pPr>
            <a:lvl5pPr marL="2895528" marR="0" lvl="4" indent="-317427"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5pPr>
            <a:lvl6pPr marL="3352716" marR="0" lvl="5" indent="-148061"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6pPr>
            <a:lvl7pPr marL="3962301" marR="0" lvl="6" indent="-148046"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7pPr>
            <a:lvl8pPr marL="4571886" marR="0" lvl="7" indent="-148031"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8pPr>
            <a:lvl9pPr marL="5181470" marR="0" lvl="8" indent="-148015"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3797138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10/25/2022</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8178961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97" r:id="rId12"/>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ciencedirect.com/science/article/pii/B978012811989100001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8.tiff"/><Relationship Id="rId3" Type="http://schemas.openxmlformats.org/officeDocument/2006/relationships/image" Target="../media/image13.tiff"/><Relationship Id="rId7" Type="http://schemas.openxmlformats.org/officeDocument/2006/relationships/image" Target="../media/image17.tiff"/><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6.tiff"/><Relationship Id="rId5" Type="http://schemas.openxmlformats.org/officeDocument/2006/relationships/image" Target="../media/image15.tiff"/><Relationship Id="rId4" Type="http://schemas.openxmlformats.org/officeDocument/2006/relationships/image" Target="../media/image14.tiff"/><Relationship Id="rId9" Type="http://schemas.openxmlformats.org/officeDocument/2006/relationships/image" Target="../media/image19.tif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28.jpeg"/><Relationship Id="rId4" Type="http://schemas.openxmlformats.org/officeDocument/2006/relationships/image" Target="../media/image27.tiff"/></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31.tiff"/></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FBE9DB16-5C17-4090-8D3F-03B9BAAB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4"/>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Video 21">
            <a:extLst>
              <a:ext uri="{FF2B5EF4-FFF2-40B4-BE49-F238E27FC236}">
                <a16:creationId xmlns:a16="http://schemas.microsoft.com/office/drawing/2014/main" id="{CF3F925E-67D6-4DCC-9A38-061E1E39C91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mt="84000"/>
          </a:blip>
          <a:srcRect t="284" r="-1" b="-1"/>
          <a:stretch/>
        </p:blipFill>
        <p:spPr>
          <a:xfrm>
            <a:off x="20" y="10"/>
            <a:ext cx="12191980" cy="6857990"/>
          </a:xfrm>
          <a:prstGeom prst="rect">
            <a:avLst/>
          </a:prstGeom>
        </p:spPr>
      </p:pic>
      <p:sp>
        <p:nvSpPr>
          <p:cNvPr id="23" name="Rectangle 12">
            <a:extLst>
              <a:ext uri="{FF2B5EF4-FFF2-40B4-BE49-F238E27FC236}">
                <a16:creationId xmlns:a16="http://schemas.microsoft.com/office/drawing/2014/main" id="{91080BBA-334D-47E7-984F-354D2ADEE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65439" y="231439"/>
            <a:ext cx="6858000" cy="6395122"/>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81F8708-49DE-44C8-97F4-1D8882631217}"/>
              </a:ext>
            </a:extLst>
          </p:cNvPr>
          <p:cNvSpPr>
            <a:spLocks noGrp="1"/>
          </p:cNvSpPr>
          <p:nvPr>
            <p:ph type="ctrTitle"/>
          </p:nvPr>
        </p:nvSpPr>
        <p:spPr>
          <a:xfrm>
            <a:off x="5253644" y="689195"/>
            <a:ext cx="6252556" cy="2795015"/>
          </a:xfrm>
        </p:spPr>
        <p:txBody>
          <a:bodyPr anchor="t">
            <a:normAutofit/>
          </a:bodyPr>
          <a:lstStyle/>
          <a:p>
            <a:pPr algn="r">
              <a:lnSpc>
                <a:spcPct val="110000"/>
              </a:lnSpc>
            </a:pPr>
            <a:r>
              <a:rPr lang="en-GB" sz="5100"/>
              <a:t>ENVIRONMENTAL POLLUTION CONTROL</a:t>
            </a:r>
          </a:p>
        </p:txBody>
      </p:sp>
      <p:sp>
        <p:nvSpPr>
          <p:cNvPr id="3" name="Subtitle 2">
            <a:extLst>
              <a:ext uri="{FF2B5EF4-FFF2-40B4-BE49-F238E27FC236}">
                <a16:creationId xmlns:a16="http://schemas.microsoft.com/office/drawing/2014/main" id="{722C1DB4-51E2-44A6-8AF5-29DE290A5550}"/>
              </a:ext>
            </a:extLst>
          </p:cNvPr>
          <p:cNvSpPr>
            <a:spLocks noGrp="1"/>
          </p:cNvSpPr>
          <p:nvPr>
            <p:ph type="subTitle" idx="1"/>
          </p:nvPr>
        </p:nvSpPr>
        <p:spPr>
          <a:xfrm>
            <a:off x="6289339" y="4514055"/>
            <a:ext cx="5410200" cy="920080"/>
          </a:xfrm>
        </p:spPr>
        <p:txBody>
          <a:bodyPr>
            <a:noAutofit/>
          </a:bodyPr>
          <a:lstStyle/>
          <a:p>
            <a:pPr algn="r"/>
            <a:r>
              <a:rPr lang="en-GB" sz="2800" dirty="0">
                <a:solidFill>
                  <a:srgbClr val="FFFFFF"/>
                </a:solidFill>
              </a:rPr>
              <a:t>Introduction and Sustainable Development</a:t>
            </a:r>
          </a:p>
          <a:p>
            <a:pPr algn="r"/>
            <a:r>
              <a:rPr lang="en-GB" sz="2800" dirty="0">
                <a:solidFill>
                  <a:srgbClr val="FFFFFF"/>
                </a:solidFill>
              </a:rPr>
              <a:t>Dr. Mike Goodfellow-Smith</a:t>
            </a:r>
          </a:p>
        </p:txBody>
      </p:sp>
      <p:grpSp>
        <p:nvGrpSpPr>
          <p:cNvPr id="24" name="Group 14">
            <a:extLst>
              <a:ext uri="{FF2B5EF4-FFF2-40B4-BE49-F238E27FC236}">
                <a16:creationId xmlns:a16="http://schemas.microsoft.com/office/drawing/2014/main" id="{38C13093-F147-4C4E-9844-F01238DBC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6" name="Group 15">
              <a:extLst>
                <a:ext uri="{FF2B5EF4-FFF2-40B4-BE49-F238E27FC236}">
                  <a16:creationId xmlns:a16="http://schemas.microsoft.com/office/drawing/2014/main" id="{804050F4-5635-4D29-882B-9E26D607FC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8" name="Straight Connector 17">
                <a:extLst>
                  <a:ext uri="{FF2B5EF4-FFF2-40B4-BE49-F238E27FC236}">
                    <a16:creationId xmlns:a16="http://schemas.microsoft.com/office/drawing/2014/main" id="{D5B51A74-1848-4691-A276-A67B72C674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1BD7D0-08DD-4880-A93E-92454B00B1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7" name="Oval 16">
              <a:extLst>
                <a:ext uri="{FF2B5EF4-FFF2-40B4-BE49-F238E27FC236}">
                  <a16:creationId xmlns:a16="http://schemas.microsoft.com/office/drawing/2014/main" id="{CF9ECA97-80C4-4AFD-AC63-BCF6888FA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67728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2"/>
                                        </p:tgtEl>
                                      </p:cBhvr>
                                    </p:cmd>
                                  </p:childTnLst>
                                </p:cTn>
                              </p:par>
                            </p:childTnLst>
                          </p:cTn>
                        </p:par>
                      </p:childTnLst>
                    </p:cTn>
                  </p:par>
                </p:childTnLst>
              </p:cTn>
              <p:nextCondLst>
                <p:cond evt="onClick" delay="0">
                  <p:tgtEl>
                    <p:spTgt spid="22"/>
                  </p:tgtEl>
                </p:cond>
              </p:nextCondLst>
            </p:seq>
            <p:video>
              <p:cMediaNode mute="1">
                <p:cTn id="12" repeatCount="indefinite" fill="hold" display="0">
                  <p:stCondLst>
                    <p:cond delay="indefinite"/>
                  </p:stCondLst>
                </p:cTn>
                <p:tgtEl>
                  <p:spTgt spid="2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E58F-3156-8063-8047-40769EB3B159}"/>
              </a:ext>
            </a:extLst>
          </p:cNvPr>
          <p:cNvSpPr>
            <a:spLocks noGrp="1"/>
          </p:cNvSpPr>
          <p:nvPr>
            <p:ph type="title"/>
          </p:nvPr>
        </p:nvSpPr>
        <p:spPr>
          <a:xfrm>
            <a:off x="1219200" y="365126"/>
            <a:ext cx="9493249" cy="650284"/>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004CE9BA-C9C7-8A93-8439-12413CA1F270}"/>
              </a:ext>
            </a:extLst>
          </p:cNvPr>
          <p:cNvSpPr>
            <a:spLocks noGrp="1"/>
          </p:cNvSpPr>
          <p:nvPr>
            <p:ph idx="1"/>
          </p:nvPr>
        </p:nvSpPr>
        <p:spPr>
          <a:xfrm>
            <a:off x="350874" y="1201479"/>
            <a:ext cx="11493796" cy="5401339"/>
          </a:xfrm>
        </p:spPr>
        <p:txBody>
          <a:bodyPr>
            <a:normAutofit fontScale="92500" lnSpcReduction="10000"/>
          </a:bodyPr>
          <a:lstStyle/>
          <a:p>
            <a:pPr marL="0" indent="0" algn="just" fontAlgn="base">
              <a:lnSpc>
                <a:spcPct val="115000"/>
              </a:lnSpc>
              <a:spcAft>
                <a:spcPts val="1000"/>
              </a:spcAft>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AIM(S)</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To enable students to understand and explain the principles of environmental pollution control and be able to apply engineering solutions and technologies to control or eliminate pollution</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gn="just" fontAlgn="base">
              <a:lnSpc>
                <a:spcPct val="115000"/>
              </a:lnSpc>
              <a:spcAft>
                <a:spcPts val="1000"/>
              </a:spcAft>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LEARNING OUTCOMES</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gn="just" fontAlgn="base" hangingPunct="0">
              <a:lnSpc>
                <a:spcPct val="115000"/>
              </a:lnSpc>
              <a:spcAft>
                <a:spcPts val="1000"/>
              </a:spcAft>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 </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53340" lvl="0" indent="0" algn="just" fontAlgn="base" hangingPunct="0">
              <a:lnSpc>
                <a:spcPct val="115000"/>
              </a:lnSpc>
              <a:spcAft>
                <a:spcPts val="1000"/>
              </a:spcAft>
              <a:buNone/>
            </a:pPr>
            <a:r>
              <a:rPr lang="en-GB" sz="2400" dirty="0">
                <a:latin typeface="Arial" panose="020B0604020202020204" pitchFamily="34" charset="0"/>
                <a:ea typeface="Times New Roman" panose="02020603050405020304" pitchFamily="18" charset="0"/>
                <a:cs typeface="Arial" panose="020B0604020202020204" pitchFamily="34" charset="0"/>
              </a:rPr>
              <a:t>s</a:t>
            </a:r>
            <a:r>
              <a:rPr lang="en-GB" sz="2400" dirty="0">
                <a:effectLst/>
                <a:latin typeface="Arial" panose="020B0604020202020204" pitchFamily="34" charset="0"/>
                <a:ea typeface="Times New Roman" panose="02020603050405020304" pitchFamily="18" charset="0"/>
                <a:cs typeface="Arial" panose="020B0604020202020204" pitchFamily="34" charset="0"/>
              </a:rPr>
              <a:t>how in-depth knowledge and understanding of environmental pollution control in relation to noise, air water and land pollution </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53340" lvl="0" indent="0" algn="just" fontAlgn="base" hangingPunct="0">
              <a:lnSpc>
                <a:spcPct val="115000"/>
              </a:lnSpc>
              <a:spcAft>
                <a:spcPts val="1000"/>
              </a:spcAft>
              <a:buNone/>
            </a:pPr>
            <a:r>
              <a:rPr lang="en-GB" sz="2400" dirty="0">
                <a:latin typeface="Arial" panose="020B0604020202020204" pitchFamily="34" charset="0"/>
                <a:ea typeface="Times New Roman" panose="02020603050405020304" pitchFamily="18" charset="0"/>
                <a:cs typeface="Arial" panose="020B0604020202020204" pitchFamily="34" charset="0"/>
              </a:rPr>
              <a:t>p</a:t>
            </a:r>
            <a:r>
              <a:rPr lang="en-GB" sz="2400" dirty="0">
                <a:effectLst/>
                <a:latin typeface="Arial" panose="020B0604020202020204" pitchFamily="34" charset="0"/>
                <a:ea typeface="Times New Roman" panose="02020603050405020304" pitchFamily="18" charset="0"/>
                <a:cs typeface="Arial" panose="020B0604020202020204" pitchFamily="34" charset="0"/>
              </a:rPr>
              <a:t>rovide critical evaluation of a range of technologies from an engineering perspective that are available to control pollution and financial, operational and economic considerations when selecting suitable pollution control options</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39987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00DE-F495-BC33-75D0-A68B131EF062}"/>
              </a:ext>
            </a:extLst>
          </p:cNvPr>
          <p:cNvSpPr>
            <a:spLocks noGrp="1"/>
          </p:cNvSpPr>
          <p:nvPr>
            <p:ph type="title"/>
          </p:nvPr>
        </p:nvSpPr>
        <p:spPr>
          <a:xfrm>
            <a:off x="1219200" y="365126"/>
            <a:ext cx="9493249" cy="644968"/>
          </a:xfrm>
        </p:spPr>
        <p:txBody>
          <a:bodyPr>
            <a:normAutofit fontScale="90000"/>
          </a:bodyPr>
          <a:lstStyle/>
          <a:p>
            <a:r>
              <a:rPr lang="en-GB" dirty="0"/>
              <a:t>OVERVIEW – INDICATIVE CONTENT</a:t>
            </a:r>
          </a:p>
        </p:txBody>
      </p:sp>
      <p:sp>
        <p:nvSpPr>
          <p:cNvPr id="3" name="Content Placeholder 2">
            <a:extLst>
              <a:ext uri="{FF2B5EF4-FFF2-40B4-BE49-F238E27FC236}">
                <a16:creationId xmlns:a16="http://schemas.microsoft.com/office/drawing/2014/main" id="{3CDA7D1D-4798-2E7F-90B1-74DF6890D434}"/>
              </a:ext>
            </a:extLst>
          </p:cNvPr>
          <p:cNvSpPr>
            <a:spLocks noGrp="1"/>
          </p:cNvSpPr>
          <p:nvPr>
            <p:ph idx="1"/>
          </p:nvPr>
        </p:nvSpPr>
        <p:spPr>
          <a:xfrm>
            <a:off x="356191" y="1233378"/>
            <a:ext cx="11440632" cy="5316278"/>
          </a:xfrm>
        </p:spPr>
        <p:txBody>
          <a:bodyPr/>
          <a:lstStyle/>
          <a:p>
            <a:pPr marL="342900" marR="53975" lvl="0" indent="-342900" algn="just" rtl="0" fontAlgn="base" hangingPunct="0">
              <a:lnSpc>
                <a:spcPct val="115000"/>
              </a:lnSpc>
              <a:spcAft>
                <a:spcPts val="600"/>
              </a:spcAft>
              <a:buFont typeface="Symbol" panose="05050102010706020507" pitchFamily="18" charset="2"/>
              <a:buChar char=""/>
              <a:tabLst>
                <a:tab pos="540385" algn="l"/>
              </a:tabLst>
            </a:pPr>
            <a:r>
              <a:rPr lang="en-GB" sz="2400" dirty="0">
                <a:effectLst/>
                <a:latin typeface="Arial" panose="020B0604020202020204" pitchFamily="34" charset="0"/>
                <a:ea typeface="Times New Roman" panose="02020603050405020304" pitchFamily="18" charset="0"/>
                <a:cs typeface="Symbol" panose="05050102010706020507" pitchFamily="18" charset="2"/>
              </a:rPr>
              <a:t>Control of emissions to air and the range of technologies utilised to manage the impacts of air pollution gaseous emission control</a:t>
            </a:r>
            <a:endParaRPr lang="en-GB" sz="2400" dirty="0">
              <a:effectLst/>
              <a:latin typeface="Calibri" panose="020F0502020204030204" pitchFamily="34" charset="0"/>
              <a:ea typeface="Calibri" panose="020F0502020204030204" pitchFamily="34" charset="0"/>
              <a:cs typeface="Symbol" panose="05050102010706020507" pitchFamily="18" charset="2"/>
            </a:endParaRPr>
          </a:p>
          <a:p>
            <a:pPr marL="342900" marR="53975" lvl="0" indent="-342900" algn="just" fontAlgn="base" hangingPunct="0">
              <a:lnSpc>
                <a:spcPct val="115000"/>
              </a:lnSpc>
              <a:spcAft>
                <a:spcPts val="600"/>
              </a:spcAft>
              <a:buFont typeface="Symbol" panose="05050102010706020507" pitchFamily="18" charset="2"/>
              <a:buChar char=""/>
              <a:tabLst>
                <a:tab pos="540385" algn="l"/>
              </a:tabLst>
            </a:pPr>
            <a:r>
              <a:rPr lang="en-GB" sz="2400" dirty="0">
                <a:effectLst/>
                <a:latin typeface="Arial" panose="020B0604020202020204" pitchFamily="34" charset="0"/>
                <a:ea typeface="Times New Roman" panose="02020603050405020304" pitchFamily="18" charset="0"/>
                <a:cs typeface="Symbol" panose="05050102010706020507" pitchFamily="18" charset="2"/>
              </a:rPr>
              <a:t>To perform noise assessments, calculate noise exposure and consider the options available to control the effects of noise pollution</a:t>
            </a:r>
            <a:endParaRPr lang="en-GB" sz="2400" dirty="0">
              <a:effectLst/>
              <a:latin typeface="Calibri" panose="020F0502020204030204" pitchFamily="34" charset="0"/>
              <a:ea typeface="Calibri" panose="020F0502020204030204" pitchFamily="34" charset="0"/>
              <a:cs typeface="Symbol" panose="05050102010706020507" pitchFamily="18" charset="2"/>
            </a:endParaRPr>
          </a:p>
          <a:p>
            <a:pPr marL="342900" marR="53975" lvl="0" indent="-342900" algn="just" fontAlgn="base" hangingPunct="0">
              <a:lnSpc>
                <a:spcPct val="115000"/>
              </a:lnSpc>
              <a:spcAft>
                <a:spcPts val="600"/>
              </a:spcAft>
              <a:buFont typeface="Symbol" panose="05050102010706020507" pitchFamily="18" charset="2"/>
              <a:buChar char=""/>
              <a:tabLst>
                <a:tab pos="540385" algn="l"/>
              </a:tabLst>
            </a:pPr>
            <a:r>
              <a:rPr lang="en-GB" sz="2400" dirty="0">
                <a:effectLst/>
                <a:latin typeface="Arial" panose="020B0604020202020204" pitchFamily="34" charset="0"/>
                <a:ea typeface="Times New Roman" panose="02020603050405020304" pitchFamily="18" charset="0"/>
                <a:cs typeface="Symbol" panose="05050102010706020507" pitchFamily="18" charset="2"/>
              </a:rPr>
              <a:t>Water treatment principles and emerging methods of water treatment.  Wastewater and sewage treatment processes and pollution control measures</a:t>
            </a:r>
            <a:endParaRPr lang="en-GB" sz="2400" dirty="0">
              <a:effectLst/>
              <a:latin typeface="Calibri" panose="020F0502020204030204" pitchFamily="34" charset="0"/>
              <a:ea typeface="Calibri" panose="020F0502020204030204" pitchFamily="34" charset="0"/>
              <a:cs typeface="Symbol" panose="05050102010706020507" pitchFamily="18" charset="2"/>
            </a:endParaRPr>
          </a:p>
          <a:p>
            <a:pPr marL="342900" marR="53975" lvl="0" indent="-342900" algn="just" fontAlgn="base" hangingPunct="0">
              <a:lnSpc>
                <a:spcPct val="115000"/>
              </a:lnSpc>
              <a:spcAft>
                <a:spcPts val="600"/>
              </a:spcAft>
              <a:buFont typeface="Symbol" panose="05050102010706020507" pitchFamily="18" charset="2"/>
              <a:buChar char=""/>
              <a:tabLst>
                <a:tab pos="540385" algn="l"/>
              </a:tabLst>
            </a:pPr>
            <a:r>
              <a:rPr lang="en-GB" sz="2400" dirty="0">
                <a:effectLst/>
                <a:latin typeface="Arial" panose="020B0604020202020204" pitchFamily="34" charset="0"/>
                <a:ea typeface="Times New Roman" panose="02020603050405020304" pitchFamily="18" charset="0"/>
                <a:cs typeface="Symbol" panose="05050102010706020507" pitchFamily="18" charset="2"/>
              </a:rPr>
              <a:t>Economics of pollution control </a:t>
            </a:r>
            <a:endParaRPr lang="en-GB" sz="2400" dirty="0">
              <a:effectLst/>
              <a:latin typeface="Calibri" panose="020F0502020204030204" pitchFamily="34" charset="0"/>
              <a:ea typeface="Calibri" panose="020F0502020204030204" pitchFamily="34" charset="0"/>
              <a:cs typeface="Symbol" panose="05050102010706020507" pitchFamily="18" charset="2"/>
            </a:endParaRPr>
          </a:p>
          <a:p>
            <a:pPr marL="342900" marR="53975" lvl="0" indent="-342900" algn="just" fontAlgn="base" hangingPunct="0">
              <a:lnSpc>
                <a:spcPct val="115000"/>
              </a:lnSpc>
              <a:spcAft>
                <a:spcPts val="600"/>
              </a:spcAft>
              <a:buFont typeface="Symbol" panose="05050102010706020507" pitchFamily="18" charset="2"/>
              <a:buChar char=""/>
              <a:tabLst>
                <a:tab pos="540385" algn="l"/>
              </a:tabLst>
            </a:pPr>
            <a:r>
              <a:rPr lang="en-GB" sz="2400" dirty="0">
                <a:effectLst/>
                <a:latin typeface="Arial" panose="020B0604020202020204" pitchFamily="34" charset="0"/>
                <a:ea typeface="Times New Roman" panose="02020603050405020304" pitchFamily="18" charset="0"/>
                <a:cs typeface="Symbol" panose="05050102010706020507" pitchFamily="18" charset="2"/>
              </a:rPr>
              <a:t>Legislation relating to air, noise and water pollution</a:t>
            </a:r>
            <a:endParaRPr lang="en-GB" sz="2400" dirty="0">
              <a:effectLst/>
              <a:latin typeface="Calibri" panose="020F0502020204030204" pitchFamily="34" charset="0"/>
              <a:ea typeface="Calibri" panose="020F0502020204030204" pitchFamily="34" charset="0"/>
              <a:cs typeface="Symbol" panose="05050102010706020507" pitchFamily="18" charset="2"/>
            </a:endParaRPr>
          </a:p>
          <a:p>
            <a:pPr marL="342900" marR="53975" lvl="0" indent="-342900" algn="just" fontAlgn="base" hangingPunct="0">
              <a:lnSpc>
                <a:spcPct val="115000"/>
              </a:lnSpc>
              <a:spcAft>
                <a:spcPts val="600"/>
              </a:spcAft>
              <a:buFont typeface="Symbol" panose="05050102010706020507" pitchFamily="18" charset="2"/>
              <a:buChar char=""/>
              <a:tabLst>
                <a:tab pos="540385" algn="l"/>
              </a:tabLst>
            </a:pPr>
            <a:r>
              <a:rPr lang="en-GB" sz="2400" dirty="0">
                <a:effectLst/>
                <a:latin typeface="Arial" panose="020B0604020202020204" pitchFamily="34" charset="0"/>
                <a:ea typeface="Times New Roman" panose="02020603050405020304" pitchFamily="18" charset="0"/>
                <a:cs typeface="Symbol" panose="05050102010706020507" pitchFamily="18" charset="2"/>
              </a:rPr>
              <a:t>Recycling of materials</a:t>
            </a:r>
            <a:endParaRPr lang="en-GB" sz="2400" dirty="0">
              <a:effectLst/>
              <a:latin typeface="Calibri" panose="020F0502020204030204" pitchFamily="34" charset="0"/>
              <a:ea typeface="Calibri" panose="020F0502020204030204" pitchFamily="34" charset="0"/>
              <a:cs typeface="Symbol" panose="05050102010706020507" pitchFamily="18" charset="2"/>
            </a:endParaRPr>
          </a:p>
          <a:p>
            <a:pPr marL="0" indent="0">
              <a:buNone/>
            </a:pPr>
            <a:endParaRPr lang="en-GB" dirty="0"/>
          </a:p>
        </p:txBody>
      </p:sp>
    </p:spTree>
    <p:extLst>
      <p:ext uri="{BB962C8B-B14F-4D97-AF65-F5344CB8AC3E}">
        <p14:creationId xmlns:p14="http://schemas.microsoft.com/office/powerpoint/2010/main" val="3363642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 name="Group 1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 name="Straight Connector 1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2" name="Oval 11">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6" name="Rectangle 15">
            <a:extLst>
              <a:ext uri="{FF2B5EF4-FFF2-40B4-BE49-F238E27FC236}">
                <a16:creationId xmlns:a16="http://schemas.microsoft.com/office/drawing/2014/main" id="{0D62E216-74AA-4F99-82B7-C38E49015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65DC9-D53D-75BD-E6CB-16BD66FE1E3E}"/>
              </a:ext>
            </a:extLst>
          </p:cNvPr>
          <p:cNvSpPr>
            <a:spLocks noGrp="1"/>
          </p:cNvSpPr>
          <p:nvPr>
            <p:ph type="title"/>
          </p:nvPr>
        </p:nvSpPr>
        <p:spPr>
          <a:xfrm>
            <a:off x="685800" y="445674"/>
            <a:ext cx="10310906" cy="910985"/>
          </a:xfrm>
        </p:spPr>
        <p:txBody>
          <a:bodyPr vert="horz" lIns="91440" tIns="45720" rIns="91440" bIns="45720" rtlCol="0" anchor="b">
            <a:normAutofit/>
          </a:bodyPr>
          <a:lstStyle/>
          <a:p>
            <a:r>
              <a:rPr lang="en-US"/>
              <a:t>OVERVIEW</a:t>
            </a:r>
          </a:p>
        </p:txBody>
      </p:sp>
      <p:pic>
        <p:nvPicPr>
          <p:cNvPr id="5" name="Content Placeholder 4">
            <a:extLst>
              <a:ext uri="{FF2B5EF4-FFF2-40B4-BE49-F238E27FC236}">
                <a16:creationId xmlns:a16="http://schemas.microsoft.com/office/drawing/2014/main" id="{628C08C1-BE4E-14F6-881C-3F3C1FDCF877}"/>
              </a:ext>
            </a:extLst>
          </p:cNvPr>
          <p:cNvPicPr>
            <a:picLocks noGrp="1" noChangeAspect="1"/>
          </p:cNvPicPr>
          <p:nvPr>
            <p:ph idx="1"/>
          </p:nvPr>
        </p:nvPicPr>
        <p:blipFill>
          <a:blip r:embed="rId2"/>
          <a:stretch>
            <a:fillRect/>
          </a:stretch>
        </p:blipFill>
        <p:spPr>
          <a:xfrm>
            <a:off x="1659308" y="1943100"/>
            <a:ext cx="8856754" cy="4229100"/>
          </a:xfrm>
          <a:prstGeom prst="rect">
            <a:avLst/>
          </a:prstGeom>
        </p:spPr>
      </p:pic>
      <p:grpSp>
        <p:nvGrpSpPr>
          <p:cNvPr id="18" name="Group 17">
            <a:extLst>
              <a:ext uri="{FF2B5EF4-FFF2-40B4-BE49-F238E27FC236}">
                <a16:creationId xmlns:a16="http://schemas.microsoft.com/office/drawing/2014/main" id="{7C95EB0F-1AE5-42F7-B7F0-B831CF0E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9" name="Group 18">
              <a:extLst>
                <a:ext uri="{FF2B5EF4-FFF2-40B4-BE49-F238E27FC236}">
                  <a16:creationId xmlns:a16="http://schemas.microsoft.com/office/drawing/2014/main" id="{A8E8F657-C3DF-4EC0-A179-6C86B2A61F9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1" name="Straight Connector 20">
                <a:extLst>
                  <a:ext uri="{FF2B5EF4-FFF2-40B4-BE49-F238E27FC236}">
                    <a16:creationId xmlns:a16="http://schemas.microsoft.com/office/drawing/2014/main" id="{78ED442E-BBA1-4900-842D-3A5C2384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1D8E0BF-7F84-4E82-BADE-A209974625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0" name="Oval 19">
              <a:extLst>
                <a:ext uri="{FF2B5EF4-FFF2-40B4-BE49-F238E27FC236}">
                  <a16:creationId xmlns:a16="http://schemas.microsoft.com/office/drawing/2014/main" id="{924C8AE5-AC43-4233-89F5-86718C76C0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3908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BC813-D9E6-4DF0-B7E8-42FFFFDD5D77}"/>
              </a:ext>
            </a:extLst>
          </p:cNvPr>
          <p:cNvSpPr>
            <a:spLocks noGrp="1"/>
          </p:cNvSpPr>
          <p:nvPr>
            <p:ph type="title"/>
          </p:nvPr>
        </p:nvSpPr>
        <p:spPr>
          <a:xfrm>
            <a:off x="1219200" y="365126"/>
            <a:ext cx="9493249" cy="711200"/>
          </a:xfrm>
        </p:spPr>
        <p:txBody>
          <a:bodyPr>
            <a:normAutofit fontScale="90000"/>
          </a:bodyPr>
          <a:lstStyle/>
          <a:p>
            <a:r>
              <a:rPr lang="en-GB" dirty="0"/>
              <a:t>ENVIRONMENTAL POLLUTION CONTROL</a:t>
            </a:r>
          </a:p>
        </p:txBody>
      </p:sp>
      <p:sp>
        <p:nvSpPr>
          <p:cNvPr id="3" name="Content Placeholder 2">
            <a:extLst>
              <a:ext uri="{FF2B5EF4-FFF2-40B4-BE49-F238E27FC236}">
                <a16:creationId xmlns:a16="http://schemas.microsoft.com/office/drawing/2014/main" id="{7F8DBD7E-75F3-4476-A051-84724C5E794D}"/>
              </a:ext>
            </a:extLst>
          </p:cNvPr>
          <p:cNvSpPr>
            <a:spLocks noGrp="1"/>
          </p:cNvSpPr>
          <p:nvPr>
            <p:ph idx="1"/>
          </p:nvPr>
        </p:nvSpPr>
        <p:spPr>
          <a:xfrm>
            <a:off x="323849" y="1181100"/>
            <a:ext cx="11668125" cy="4991099"/>
          </a:xfrm>
        </p:spPr>
        <p:txBody>
          <a:bodyPr/>
          <a:lstStyle/>
          <a:p>
            <a:pPr marL="0" marR="0" lvl="0" indent="0" algn="l" rtl="0">
              <a:spcBef>
                <a:spcPts val="0"/>
              </a:spcBef>
              <a:spcAft>
                <a:spcPts val="0"/>
              </a:spcAft>
              <a:buClr>
                <a:srgbClr val="660066"/>
              </a:buClr>
              <a:buSzPct val="100000"/>
              <a:buNone/>
            </a:pPr>
            <a:r>
              <a:rPr lang="en-US" sz="1600" dirty="0">
                <a:solidFill>
                  <a:schemeClr val="tx1"/>
                </a:solidFill>
              </a:rPr>
              <a:t>Environmental Protection Act, 1990</a:t>
            </a:r>
          </a:p>
          <a:p>
            <a:pPr marL="0" marR="0" lvl="0" indent="0" algn="l" rtl="0">
              <a:spcBef>
                <a:spcPts val="0"/>
              </a:spcBef>
              <a:spcAft>
                <a:spcPts val="0"/>
              </a:spcAft>
              <a:buClr>
                <a:srgbClr val="660066"/>
              </a:buClr>
              <a:buSzPct val="100000"/>
              <a:buNone/>
            </a:pPr>
            <a:endParaRPr lang="en-US" sz="1600" dirty="0">
              <a:solidFill>
                <a:schemeClr val="tx1"/>
              </a:solidFill>
            </a:endParaRPr>
          </a:p>
          <a:p>
            <a:pPr marL="0" marR="0" lvl="0" indent="0" algn="l" rtl="0">
              <a:spcBef>
                <a:spcPts val="0"/>
              </a:spcBef>
              <a:spcAft>
                <a:spcPts val="0"/>
              </a:spcAft>
              <a:buClr>
                <a:srgbClr val="660066"/>
              </a:buClr>
              <a:buSzPct val="100000"/>
              <a:buNone/>
            </a:pPr>
            <a:r>
              <a:rPr lang="en-US" sz="1600" b="1" dirty="0">
                <a:solidFill>
                  <a:schemeClr val="tx1"/>
                </a:solidFill>
              </a:rPr>
              <a:t>‘</a:t>
            </a:r>
            <a:r>
              <a:rPr lang="en-US" sz="1600" b="1" i="1" dirty="0">
                <a:solidFill>
                  <a:schemeClr val="tx1"/>
                </a:solidFill>
              </a:rPr>
              <a:t>Pollution of the environment’ </a:t>
            </a:r>
            <a:r>
              <a:rPr lang="en-US" b="1" i="1" dirty="0"/>
              <a:t>is caused by </a:t>
            </a:r>
            <a:r>
              <a:rPr lang="en-US" sz="1600" i="1" dirty="0">
                <a:solidFill>
                  <a:schemeClr val="tx1"/>
                </a:solidFill>
              </a:rPr>
              <a:t>the release (into any environmental medium) from any process, of substances which are capable of causing harm to humans or any other living organisms supported by the environment.</a:t>
            </a:r>
          </a:p>
          <a:p>
            <a:pPr marL="0" marR="0" lvl="0" indent="0" algn="l" rtl="0">
              <a:spcBef>
                <a:spcPts val="0"/>
              </a:spcBef>
              <a:spcAft>
                <a:spcPts val="0"/>
              </a:spcAft>
              <a:buClr>
                <a:srgbClr val="660066"/>
              </a:buClr>
              <a:buSzPct val="100000"/>
              <a:buNone/>
            </a:pPr>
            <a:endParaRPr lang="en-US" sz="1600" dirty="0">
              <a:solidFill>
                <a:schemeClr val="tx1"/>
              </a:solidFill>
            </a:endParaRPr>
          </a:p>
          <a:p>
            <a:pPr marL="0" marR="0" lvl="0" indent="0" algn="l" rtl="0">
              <a:spcBef>
                <a:spcPts val="0"/>
              </a:spcBef>
              <a:spcAft>
                <a:spcPts val="0"/>
              </a:spcAft>
              <a:buClr>
                <a:srgbClr val="660066"/>
              </a:buClr>
              <a:buSzPct val="100000"/>
              <a:buNone/>
            </a:pPr>
            <a:r>
              <a:rPr lang="en-US" sz="1600" dirty="0">
                <a:solidFill>
                  <a:schemeClr val="tx1"/>
                </a:solidFill>
              </a:rPr>
              <a:t>Environmental media: </a:t>
            </a:r>
          </a:p>
          <a:p>
            <a:pPr marL="457200" indent="-457200">
              <a:spcBef>
                <a:spcPts val="0"/>
              </a:spcBef>
            </a:pPr>
            <a:r>
              <a:rPr lang="en-US" sz="1600" dirty="0">
                <a:solidFill>
                  <a:schemeClr val="tx1"/>
                </a:solidFill>
              </a:rPr>
              <a:t>Air (including within buildings and other natural or man-made structures above or below ground)</a:t>
            </a:r>
          </a:p>
          <a:p>
            <a:pPr marL="457200" indent="-457200">
              <a:spcBef>
                <a:spcPts val="0"/>
              </a:spcBef>
            </a:pPr>
            <a:r>
              <a:rPr lang="en-US" sz="1600" dirty="0">
                <a:solidFill>
                  <a:schemeClr val="tx1"/>
                </a:solidFill>
              </a:rPr>
              <a:t>Water</a:t>
            </a:r>
          </a:p>
          <a:p>
            <a:pPr marL="457200" indent="-457200">
              <a:spcBef>
                <a:spcPts val="0"/>
              </a:spcBef>
            </a:pPr>
            <a:r>
              <a:rPr lang="en-US" sz="1600" dirty="0">
                <a:solidFill>
                  <a:schemeClr val="tx1"/>
                </a:solidFill>
              </a:rPr>
              <a:t>Land</a:t>
            </a:r>
            <a:endParaRPr lang="en-US" sz="1400" dirty="0">
              <a:solidFill>
                <a:schemeClr val="tx1"/>
              </a:solidFill>
            </a:endParaRPr>
          </a:p>
          <a:p>
            <a:pPr marL="0" indent="0">
              <a:buNone/>
            </a:pPr>
            <a:endParaRPr lang="en-GB" dirty="0"/>
          </a:p>
          <a:p>
            <a:pPr algn="l"/>
            <a:r>
              <a:rPr lang="en-GB" b="0" i="0" dirty="0">
                <a:effectLst/>
                <a:latin typeface="NexusSans"/>
              </a:rPr>
              <a:t>Environmental pollution is defined as “the contamination of the physical and biological components of the earth/atmosphere system to such an extent that normal environmental processes are adversely affected. </a:t>
            </a:r>
            <a:r>
              <a:rPr lang="en-GB" sz="1000" b="0" i="0" u="none" strike="noStrike" dirty="0">
                <a:effectLst/>
                <a:latin typeface="NexusSans"/>
                <a:hlinkClick r:id="rId2">
                  <a:extLst>
                    <a:ext uri="{A12FA001-AC4F-418D-AE19-62706E023703}">
                      <ahyp:hlinkClr xmlns:ahyp="http://schemas.microsoft.com/office/drawing/2018/hyperlinkcolor" val="tx"/>
                    </a:ext>
                  </a:extLst>
                </a:hlinkClick>
              </a:rPr>
              <a:t>Environmental Management, 2017</a:t>
            </a:r>
            <a:endParaRPr lang="en-GB" sz="1000" b="0" i="0" u="none" strike="noStrike" dirty="0">
              <a:effectLst/>
              <a:latin typeface="NexusSans"/>
            </a:endParaRPr>
          </a:p>
          <a:p>
            <a:pPr marL="0" indent="0" algn="l">
              <a:buNone/>
            </a:pPr>
            <a:endParaRPr lang="en-GB" sz="1000" b="0" i="0" dirty="0">
              <a:effectLst/>
              <a:latin typeface="NexusSans"/>
            </a:endParaRPr>
          </a:p>
          <a:p>
            <a:pPr marL="0" indent="0">
              <a:buNone/>
            </a:pPr>
            <a:r>
              <a:rPr lang="en-GB" dirty="0"/>
              <a:t>Some pollution can be sustained – what do you think?</a:t>
            </a:r>
          </a:p>
        </p:txBody>
      </p:sp>
    </p:spTree>
    <p:extLst>
      <p:ext uri="{BB962C8B-B14F-4D97-AF65-F5344CB8AC3E}">
        <p14:creationId xmlns:p14="http://schemas.microsoft.com/office/powerpoint/2010/main" val="334984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72" name="Group 71">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74" name="Straight Connector 73">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3" name="Oval 7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7" name="Rectangle 76">
            <a:extLst>
              <a:ext uri="{FF2B5EF4-FFF2-40B4-BE49-F238E27FC236}">
                <a16:creationId xmlns:a16="http://schemas.microsoft.com/office/drawing/2014/main" id="{6BA10EFB-A0C8-4F9F-AB14-5BDF29BF8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29CD1-CC79-4DFD-B4DF-D57A827F771A}"/>
              </a:ext>
            </a:extLst>
          </p:cNvPr>
          <p:cNvSpPr>
            <a:spLocks noGrp="1"/>
          </p:cNvSpPr>
          <p:nvPr>
            <p:ph type="title"/>
          </p:nvPr>
        </p:nvSpPr>
        <p:spPr>
          <a:xfrm>
            <a:off x="303029" y="1132676"/>
            <a:ext cx="5463863" cy="4429923"/>
          </a:xfrm>
        </p:spPr>
        <p:txBody>
          <a:bodyPr vert="horz" lIns="91440" tIns="45720" rIns="91440" bIns="45720" rtlCol="0" anchor="t">
            <a:normAutofit/>
          </a:bodyPr>
          <a:lstStyle/>
          <a:p>
            <a:pPr>
              <a:lnSpc>
                <a:spcPct val="110000"/>
              </a:lnSpc>
            </a:pPr>
            <a:r>
              <a:rPr lang="en-US" sz="4200" dirty="0"/>
              <a:t>SUSTAINABLE POLLUTION:</a:t>
            </a:r>
            <a:br>
              <a:rPr lang="en-US" sz="4200" dirty="0"/>
            </a:br>
            <a:r>
              <a:rPr lang="en-US" sz="4200" dirty="0"/>
              <a:t> </a:t>
            </a:r>
            <a:br>
              <a:rPr lang="en-US" sz="4200" dirty="0"/>
            </a:br>
            <a:r>
              <a:rPr lang="en-US" sz="4200" dirty="0"/>
              <a:t>THE NATURAL STEP SYSTEM CONDITIONS</a:t>
            </a:r>
          </a:p>
        </p:txBody>
      </p:sp>
      <p:pic>
        <p:nvPicPr>
          <p:cNvPr id="1026" name="Picture 2" descr="The Four System Conditions of a Sustainable Society | The Natural Step  Canada">
            <a:extLst>
              <a:ext uri="{FF2B5EF4-FFF2-40B4-BE49-F238E27FC236}">
                <a16:creationId xmlns:a16="http://schemas.microsoft.com/office/drawing/2014/main" id="{3E5D3A26-58A9-4305-BAF0-AC05064F1E2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1" y="342900"/>
            <a:ext cx="5410200" cy="6045359"/>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74135E37-A761-481E-9A4F-0BE65EDC4D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80" name="Group 79">
              <a:extLst>
                <a:ext uri="{FF2B5EF4-FFF2-40B4-BE49-F238E27FC236}">
                  <a16:creationId xmlns:a16="http://schemas.microsoft.com/office/drawing/2014/main" id="{BE4B76E0-C306-4FD0-B2AC-668FA36E5B3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82" name="Straight Connector 81">
                <a:extLst>
                  <a:ext uri="{FF2B5EF4-FFF2-40B4-BE49-F238E27FC236}">
                    <a16:creationId xmlns:a16="http://schemas.microsoft.com/office/drawing/2014/main" id="{E9F88490-F996-4801-8331-09F20E2E5C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F57B529-A7FC-43A6-AC18-C4DE05357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1" name="Oval 80">
              <a:extLst>
                <a:ext uri="{FF2B5EF4-FFF2-40B4-BE49-F238E27FC236}">
                  <a16:creationId xmlns:a16="http://schemas.microsoft.com/office/drawing/2014/main" id="{D76CA3AA-8F67-44E8-AB53-70B6947C5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25922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F9A8-8355-4C79-9516-E8FDFEC13140}"/>
              </a:ext>
            </a:extLst>
          </p:cNvPr>
          <p:cNvSpPr>
            <a:spLocks noGrp="1"/>
          </p:cNvSpPr>
          <p:nvPr>
            <p:ph type="title"/>
          </p:nvPr>
        </p:nvSpPr>
        <p:spPr>
          <a:xfrm>
            <a:off x="1219200" y="365126"/>
            <a:ext cx="9493249" cy="623166"/>
          </a:xfrm>
        </p:spPr>
        <p:txBody>
          <a:bodyPr>
            <a:normAutofit fontScale="90000"/>
          </a:bodyPr>
          <a:lstStyle/>
          <a:p>
            <a:r>
              <a:rPr lang="en-GB" dirty="0"/>
              <a:t>POLLUTION CONTROL</a:t>
            </a:r>
          </a:p>
        </p:txBody>
      </p:sp>
      <p:sp>
        <p:nvSpPr>
          <p:cNvPr id="3" name="Content Placeholder 2">
            <a:extLst>
              <a:ext uri="{FF2B5EF4-FFF2-40B4-BE49-F238E27FC236}">
                <a16:creationId xmlns:a16="http://schemas.microsoft.com/office/drawing/2014/main" id="{8E0E3743-2370-49C8-B632-CEC60BA25E6E}"/>
              </a:ext>
            </a:extLst>
          </p:cNvPr>
          <p:cNvSpPr>
            <a:spLocks noGrp="1"/>
          </p:cNvSpPr>
          <p:nvPr>
            <p:ph idx="1"/>
          </p:nvPr>
        </p:nvSpPr>
        <p:spPr>
          <a:xfrm>
            <a:off x="258617" y="988292"/>
            <a:ext cx="11748655" cy="5183907"/>
          </a:xfrm>
        </p:spPr>
        <p:txBody>
          <a:bodyPr>
            <a:noAutofit/>
          </a:bodyPr>
          <a:lstStyle/>
          <a:p>
            <a:pPr marL="0" indent="0">
              <a:buNone/>
            </a:pPr>
            <a:r>
              <a:rPr lang="en-GB" sz="2000" b="0" i="0" dirty="0">
                <a:solidFill>
                  <a:srgbClr val="2E2E2E"/>
                </a:solidFill>
                <a:effectLst/>
                <a:latin typeface="NexusSans"/>
              </a:rPr>
              <a:t>Integrated Pollution Prevention and Control (IPPC) is a holistic approach aiming to prevent or minimize the risk of harm to the environment taken as a whole. </a:t>
            </a:r>
          </a:p>
          <a:p>
            <a:pPr marL="0" indent="0">
              <a:buNone/>
            </a:pPr>
            <a:r>
              <a:rPr lang="en-GB" sz="2000" b="0" i="0" dirty="0">
                <a:solidFill>
                  <a:srgbClr val="2E2E2E"/>
                </a:solidFill>
                <a:effectLst/>
                <a:latin typeface="NexusSans"/>
              </a:rPr>
              <a:t>The approach recognizes the integrated nature of the environment, combining the effects of substances or activities on all the environmental media (air, water, and soil), the living organisms (including people) that these media support, and the cultural and aesthetic assets. </a:t>
            </a:r>
          </a:p>
          <a:p>
            <a:pPr marL="0" indent="0">
              <a:buNone/>
            </a:pPr>
            <a:r>
              <a:rPr lang="en-GB" sz="2000" b="0" i="0" dirty="0">
                <a:solidFill>
                  <a:srgbClr val="2E2E2E"/>
                </a:solidFill>
                <a:effectLst/>
                <a:latin typeface="NexusSans"/>
              </a:rPr>
              <a:t>Following a set of Organisation for Economic Co-operation and Development (OECD) guiding principles, the European Union has implemented this approach in the regulatory context since 1996, through the IPPC Directive, which has been recently updated and further integrated into the Industrial Emissions Directive (IED). </a:t>
            </a:r>
          </a:p>
          <a:p>
            <a:pPr marL="0" indent="0">
              <a:buNone/>
            </a:pPr>
            <a:r>
              <a:rPr lang="en-GB" sz="2000" b="0" i="0" dirty="0">
                <a:solidFill>
                  <a:srgbClr val="2E2E2E"/>
                </a:solidFill>
                <a:effectLst/>
                <a:latin typeface="NexusSans"/>
              </a:rPr>
              <a:t>The IPPC approach is implemented in the regulatory arena through permit systems based on the Best Available Techniques (BAT) concept. BAT are used for setting emission limit values and other permit conditions designed to prevent and, where that is not practicable, to reduce emissions and the impact on the environment as a whole.</a:t>
            </a:r>
          </a:p>
        </p:txBody>
      </p:sp>
    </p:spTree>
    <p:extLst>
      <p:ext uri="{BB962C8B-B14F-4D97-AF65-F5344CB8AC3E}">
        <p14:creationId xmlns:p14="http://schemas.microsoft.com/office/powerpoint/2010/main" val="2830171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ENGINEERING</a:t>
            </a:r>
          </a:p>
        </p:txBody>
      </p:sp>
      <p:sp>
        <p:nvSpPr>
          <p:cNvPr id="3" name="Content Placeholder 2"/>
          <p:cNvSpPr>
            <a:spLocks noGrp="1"/>
          </p:cNvSpPr>
          <p:nvPr>
            <p:ph idx="1"/>
          </p:nvPr>
        </p:nvSpPr>
        <p:spPr/>
        <p:txBody>
          <a:bodyPr>
            <a:noAutofit/>
          </a:bodyPr>
          <a:lstStyle/>
          <a:p>
            <a:r>
              <a:rPr lang="en-GB" sz="2400" dirty="0"/>
              <a:t>Definition – “environmental engineering, the development of processes and infrastructure for the supply of water, the disposal of waste, and the control of pollution of all kinds. These endeavours protect public health by preventing disease transmission, and they preserve the quality of the environment by averting the contamination and degradation of air, water, and land resources”. </a:t>
            </a:r>
            <a:r>
              <a:rPr lang="en-GB" sz="1000" dirty="0"/>
              <a:t>Britannica</a:t>
            </a:r>
          </a:p>
        </p:txBody>
      </p:sp>
    </p:spTree>
    <p:extLst>
      <p:ext uri="{BB962C8B-B14F-4D97-AF65-F5344CB8AC3E}">
        <p14:creationId xmlns:p14="http://schemas.microsoft.com/office/powerpoint/2010/main" val="1455703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365125"/>
            <a:ext cx="9493249" cy="805307"/>
          </a:xfrm>
        </p:spPr>
        <p:txBody>
          <a:bodyPr>
            <a:normAutofit/>
          </a:bodyPr>
          <a:lstStyle/>
          <a:p>
            <a:r>
              <a:rPr lang="en-GB" dirty="0"/>
              <a:t>SUSTAINABLE ENGINEERING</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2879" y="1733909"/>
            <a:ext cx="11430864" cy="48135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3167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365125"/>
            <a:ext cx="9493249" cy="1061339"/>
          </a:xfrm>
        </p:spPr>
        <p:txBody>
          <a:bodyPr>
            <a:normAutofit fontScale="90000"/>
          </a:bodyPr>
          <a:lstStyle/>
          <a:p>
            <a:r>
              <a:rPr lang="en-GB" dirty="0"/>
              <a:t>Royal Academy of Engineering and the Engineering Council</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1792" y="1600200"/>
            <a:ext cx="11253216" cy="497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550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49C54-9903-680A-5E33-451E8F923181}"/>
              </a:ext>
            </a:extLst>
          </p:cNvPr>
          <p:cNvSpPr>
            <a:spLocks noGrp="1"/>
          </p:cNvSpPr>
          <p:nvPr>
            <p:ph type="title"/>
          </p:nvPr>
        </p:nvSpPr>
        <p:spPr>
          <a:xfrm>
            <a:off x="2543605" y="260648"/>
            <a:ext cx="9052587" cy="549843"/>
          </a:xfrm>
        </p:spPr>
        <p:txBody>
          <a:bodyPr>
            <a:normAutofit fontScale="90000"/>
          </a:bodyPr>
          <a:lstStyle/>
          <a:p>
            <a:r>
              <a:rPr lang="en-GB" dirty="0"/>
              <a:t>IMECHE</a:t>
            </a:r>
          </a:p>
        </p:txBody>
      </p:sp>
      <p:sp>
        <p:nvSpPr>
          <p:cNvPr id="3" name="Content Placeholder 2">
            <a:extLst>
              <a:ext uri="{FF2B5EF4-FFF2-40B4-BE49-F238E27FC236}">
                <a16:creationId xmlns:a16="http://schemas.microsoft.com/office/drawing/2014/main" id="{CB37585B-1290-50E0-B2AD-79375B9C022D}"/>
              </a:ext>
            </a:extLst>
          </p:cNvPr>
          <p:cNvSpPr>
            <a:spLocks noGrp="1"/>
          </p:cNvSpPr>
          <p:nvPr>
            <p:ph idx="1"/>
          </p:nvPr>
        </p:nvSpPr>
        <p:spPr>
          <a:xfrm>
            <a:off x="540327" y="997527"/>
            <a:ext cx="11300114" cy="5599825"/>
          </a:xfrm>
        </p:spPr>
        <p:txBody>
          <a:bodyPr>
            <a:normAutofit fontScale="77500" lnSpcReduction="20000"/>
          </a:bodyPr>
          <a:lstStyle/>
          <a:p>
            <a:pPr marL="0" indent="0">
              <a:buNone/>
            </a:pPr>
            <a:r>
              <a:rPr lang="en-GB" dirty="0"/>
              <a:t>Objectives - </a:t>
            </a:r>
            <a:r>
              <a:rPr lang="en-GB" dirty="0" err="1"/>
              <a:t>EESG</a:t>
            </a:r>
            <a:r>
              <a:rPr lang="en-GB" dirty="0"/>
              <a:t> has two over-arching objectives:</a:t>
            </a:r>
          </a:p>
          <a:p>
            <a:endParaRPr lang="en-GB" dirty="0"/>
          </a:p>
          <a:p>
            <a:r>
              <a:rPr lang="en-GB" dirty="0"/>
              <a:t>Interim objective: to move towards a sustainable society</a:t>
            </a:r>
          </a:p>
          <a:p>
            <a:r>
              <a:rPr lang="en-GB" dirty="0"/>
              <a:t>Recognises short term actions to move towards a truly sustainable society are not in themselves sustainable but will effect a smooth transition from the present to a long term sustainable future.</a:t>
            </a:r>
          </a:p>
          <a:p>
            <a:pPr marL="0" indent="0">
              <a:buNone/>
            </a:pPr>
            <a:endParaRPr lang="en-GB" dirty="0"/>
          </a:p>
          <a:p>
            <a:pPr marL="0" indent="0">
              <a:buNone/>
            </a:pPr>
            <a:r>
              <a:rPr lang="en-GB" dirty="0"/>
              <a:t>Ultimate objective: five principles of sustainability. </a:t>
            </a:r>
            <a:r>
              <a:rPr lang="en-GB" dirty="0" err="1"/>
              <a:t>EESG</a:t>
            </a:r>
            <a:r>
              <a:rPr lang="en-GB" dirty="0"/>
              <a:t> has chosen to base this on the five principles of sustainability derived from “The Natural Step” (Karl-Henrik Robert, 1989).</a:t>
            </a:r>
          </a:p>
          <a:p>
            <a:pPr marL="0" indent="0">
              <a:buNone/>
            </a:pPr>
            <a:endParaRPr lang="en-GB" dirty="0"/>
          </a:p>
          <a:p>
            <a:pPr marL="0" indent="0">
              <a:buNone/>
            </a:pPr>
            <a:r>
              <a:rPr lang="en-GB" dirty="0"/>
              <a:t>To become a sustainable society we must:</a:t>
            </a:r>
          </a:p>
          <a:p>
            <a:endParaRPr lang="en-GB" dirty="0"/>
          </a:p>
          <a:p>
            <a:r>
              <a:rPr lang="en-GB" dirty="0"/>
              <a:t>Eliminate our contribution to the progressive build-up of substances extracted from the Earth's crust (for example, heavy metals and fossil fuels)</a:t>
            </a:r>
          </a:p>
          <a:p>
            <a:r>
              <a:rPr lang="en-GB" dirty="0"/>
              <a:t>Eliminate our contribution to the progressive build-up of chemicals and compounds produced by society, e.g. dioxins, PCBs, and DDT</a:t>
            </a:r>
          </a:p>
          <a:p>
            <a:r>
              <a:rPr lang="en-GB" dirty="0"/>
              <a:t>Eliminate activities which contribute to climate change and resource depletion</a:t>
            </a:r>
          </a:p>
          <a:p>
            <a:r>
              <a:rPr lang="en-GB" dirty="0"/>
              <a:t>Eliminate our contribution to the progressive physical degradation and destruction of nature and natural processes (for example, over harvesting forests and paving over critical wildlife habitat)</a:t>
            </a:r>
          </a:p>
          <a:p>
            <a:r>
              <a:rPr lang="en-GB" dirty="0"/>
              <a:t>Eliminate our contribution to conditions that undermine people’s capacity to meet their basic human needs, e.g. unsafe working conditions.</a:t>
            </a:r>
          </a:p>
        </p:txBody>
      </p:sp>
    </p:spTree>
    <p:extLst>
      <p:ext uri="{BB962C8B-B14F-4D97-AF65-F5344CB8AC3E}">
        <p14:creationId xmlns:p14="http://schemas.microsoft.com/office/powerpoint/2010/main" val="1939977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22BA8-0108-46E0-C432-11FDC77C54FD}"/>
              </a:ext>
            </a:extLst>
          </p:cNvPr>
          <p:cNvSpPr>
            <a:spLocks noGrp="1"/>
          </p:cNvSpPr>
          <p:nvPr>
            <p:ph type="title"/>
          </p:nvPr>
        </p:nvSpPr>
        <p:spPr>
          <a:xfrm>
            <a:off x="1219200" y="365125"/>
            <a:ext cx="9493249" cy="554591"/>
          </a:xfrm>
        </p:spPr>
        <p:txBody>
          <a:bodyPr>
            <a:normAutofit fontScale="90000"/>
          </a:bodyPr>
          <a:lstStyle/>
          <a:p>
            <a:r>
              <a:rPr lang="en-GB" dirty="0"/>
              <a:t>IMECHE</a:t>
            </a:r>
          </a:p>
        </p:txBody>
      </p:sp>
      <p:sp>
        <p:nvSpPr>
          <p:cNvPr id="3" name="Content Placeholder 2">
            <a:extLst>
              <a:ext uri="{FF2B5EF4-FFF2-40B4-BE49-F238E27FC236}">
                <a16:creationId xmlns:a16="http://schemas.microsoft.com/office/drawing/2014/main" id="{71311BC0-A721-2E0C-D5B6-33AEF8722A8E}"/>
              </a:ext>
            </a:extLst>
          </p:cNvPr>
          <p:cNvSpPr>
            <a:spLocks noGrp="1"/>
          </p:cNvSpPr>
          <p:nvPr>
            <p:ph idx="1"/>
          </p:nvPr>
        </p:nvSpPr>
        <p:spPr>
          <a:xfrm>
            <a:off x="1219200" y="1961707"/>
            <a:ext cx="9493250" cy="4210492"/>
          </a:xfrm>
        </p:spPr>
        <p:txBody>
          <a:bodyPr/>
          <a:lstStyle/>
          <a:p>
            <a:pPr marL="0" indent="0">
              <a:buNone/>
            </a:pPr>
            <a:r>
              <a:rPr lang="en-GB" sz="2400" b="0" i="0" dirty="0">
                <a:solidFill>
                  <a:srgbClr val="675C53"/>
                </a:solidFill>
                <a:effectLst/>
                <a:latin typeface="OpenSans Bold"/>
              </a:rPr>
              <a:t>Waste and recycling</a:t>
            </a:r>
            <a:r>
              <a:rPr lang="en-GB" sz="2400" b="0" i="0" dirty="0">
                <a:solidFill>
                  <a:srgbClr val="675C53"/>
                </a:solidFill>
                <a:effectLst/>
                <a:latin typeface="OpenSans Regular"/>
              </a:rPr>
              <a:t> - traditional methods of dealing with waste such as landfilling or burning and burying produce unacceptable harmful emissions. Instead, different waste streams should be regarded as differentiated resources which can be re-used or re-manufactured. For many other types of waste, recovering their value to provide electricity, heat and/or transport fuels is an easy, valuable and more environmentally sound solution than recycling or landfilling.</a:t>
            </a:r>
          </a:p>
          <a:p>
            <a:pPr marL="0" indent="0">
              <a:buNone/>
            </a:pPr>
            <a:endParaRPr lang="en-GB" dirty="0"/>
          </a:p>
        </p:txBody>
      </p:sp>
    </p:spTree>
    <p:extLst>
      <p:ext uri="{BB962C8B-B14F-4D97-AF65-F5344CB8AC3E}">
        <p14:creationId xmlns:p14="http://schemas.microsoft.com/office/powerpoint/2010/main" val="3686107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9A5E7-CFE9-4D9E-9445-40DDA34EB539}"/>
              </a:ext>
            </a:extLst>
          </p:cNvPr>
          <p:cNvSpPr>
            <a:spLocks noGrp="1"/>
          </p:cNvSpPr>
          <p:nvPr>
            <p:ph type="title"/>
          </p:nvPr>
        </p:nvSpPr>
        <p:spPr>
          <a:xfrm>
            <a:off x="1219200" y="365125"/>
            <a:ext cx="9493249" cy="841883"/>
          </a:xfrm>
        </p:spPr>
        <p:txBody>
          <a:bodyPr/>
          <a:lstStyle/>
          <a:p>
            <a:r>
              <a:rPr lang="en-GB" dirty="0"/>
              <a:t>SUSTAINABLE POLLUTION CONTROL</a:t>
            </a:r>
          </a:p>
        </p:txBody>
      </p:sp>
      <p:sp>
        <p:nvSpPr>
          <p:cNvPr id="3" name="Content Placeholder 2">
            <a:extLst>
              <a:ext uri="{FF2B5EF4-FFF2-40B4-BE49-F238E27FC236}">
                <a16:creationId xmlns:a16="http://schemas.microsoft.com/office/drawing/2014/main" id="{A88CF87D-C92D-4E81-89D0-F0242792BF27}"/>
              </a:ext>
            </a:extLst>
          </p:cNvPr>
          <p:cNvSpPr>
            <a:spLocks noGrp="1"/>
          </p:cNvSpPr>
          <p:nvPr>
            <p:ph idx="1"/>
          </p:nvPr>
        </p:nvSpPr>
        <p:spPr/>
        <p:txBody>
          <a:bodyPr>
            <a:normAutofit/>
          </a:bodyPr>
          <a:lstStyle/>
          <a:p>
            <a:r>
              <a:rPr lang="en-GB" sz="3200" dirty="0"/>
              <a:t>Draft your definition of what sustainable pollution control is</a:t>
            </a:r>
          </a:p>
          <a:p>
            <a:endParaRPr lang="en-GB" sz="3200" dirty="0"/>
          </a:p>
          <a:p>
            <a:r>
              <a:rPr lang="en-GB" sz="3200" dirty="0"/>
              <a:t>What is your role in sustainable pollution control</a:t>
            </a:r>
          </a:p>
        </p:txBody>
      </p:sp>
    </p:spTree>
    <p:extLst>
      <p:ext uri="{BB962C8B-B14F-4D97-AF65-F5344CB8AC3E}">
        <p14:creationId xmlns:p14="http://schemas.microsoft.com/office/powerpoint/2010/main" val="651935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ir quality in Port Talbot is actually improving &amp;#39;despite what people may  think&amp;#39; - Wales Online"/>
          <p:cNvPicPr>
            <a:picLocks noChangeAspect="1" noChangeArrowheads="1"/>
          </p:cNvPicPr>
          <p:nvPr/>
        </p:nvPicPr>
        <p:blipFill rotWithShape="1">
          <a:blip r:embed="rId2">
            <a:extLst>
              <a:ext uri="{28A0092B-C50C-407E-A947-70E740481C1C}">
                <a14:useLocalDpi xmlns:a14="http://schemas.microsoft.com/office/drawing/2010/main" val="0"/>
              </a:ext>
            </a:extLst>
          </a:blip>
          <a:srcRect l="9255" r="6803" b="3"/>
          <a:stretch/>
        </p:blipFill>
        <p:spPr bwMode="auto">
          <a:xfrm>
            <a:off x="7967351" y="-1"/>
            <a:ext cx="4224651" cy="3346705"/>
          </a:xfrm>
          <a:custGeom>
            <a:avLst/>
            <a:gdLst/>
            <a:ahLst/>
            <a:cxnLst/>
            <a:rect l="l" t="t" r="r" b="b"/>
            <a:pathLst>
              <a:path w="4224651" h="3346705">
                <a:moveTo>
                  <a:pt x="1549963" y="0"/>
                </a:moveTo>
                <a:lnTo>
                  <a:pt x="1555540" y="0"/>
                </a:lnTo>
                <a:lnTo>
                  <a:pt x="2621768" y="0"/>
                </a:lnTo>
                <a:lnTo>
                  <a:pt x="4224651" y="0"/>
                </a:lnTo>
                <a:lnTo>
                  <a:pt x="4224651" y="3346705"/>
                </a:lnTo>
                <a:lnTo>
                  <a:pt x="0" y="3346705"/>
                </a:lnTo>
                <a:close/>
              </a:path>
            </a:pathLst>
          </a:custGeom>
          <a:noFill/>
          <a:extLst>
            <a:ext uri="{909E8E84-426E-40DD-AFC4-6F175D3DCCD1}">
              <a14:hiddenFill xmlns:a14="http://schemas.microsoft.com/office/drawing/2010/main">
                <a:solidFill>
                  <a:srgbClr val="FFFFFF"/>
                </a:solidFill>
              </a14:hiddenFill>
            </a:ext>
          </a:extLst>
        </p:spPr>
      </p:pic>
      <p:pic>
        <p:nvPicPr>
          <p:cNvPr id="4" name="Picture 5" descr="IM"/>
          <p:cNvPicPr>
            <a:picLocks noChangeAspect="1" noChangeArrowheads="1"/>
          </p:cNvPicPr>
          <p:nvPr/>
        </p:nvPicPr>
        <p:blipFill rotWithShape="1">
          <a:blip r:embed="rId3">
            <a:extLst>
              <a:ext uri="{28A0092B-C50C-407E-A947-70E740481C1C}">
                <a14:useLocalDpi xmlns:a14="http://schemas.microsoft.com/office/drawing/2010/main" val="0"/>
              </a:ext>
            </a:extLst>
          </a:blip>
          <a:srcRect t="38885" r="-2" b="13079"/>
          <a:stretch/>
        </p:blipFill>
        <p:spPr bwMode="auto">
          <a:xfrm>
            <a:off x="4493435" y="243"/>
            <a:ext cx="7698564" cy="3346705"/>
          </a:xfrm>
          <a:custGeom>
            <a:avLst/>
            <a:gdLst/>
            <a:ahLst/>
            <a:cxnLst/>
            <a:rect l="l" t="t" r="r" b="b"/>
            <a:pathLst>
              <a:path w="7698564" h="3346705">
                <a:moveTo>
                  <a:pt x="1549963" y="0"/>
                </a:moveTo>
                <a:lnTo>
                  <a:pt x="1555540" y="0"/>
                </a:lnTo>
                <a:lnTo>
                  <a:pt x="2621768" y="0"/>
                </a:lnTo>
                <a:lnTo>
                  <a:pt x="4832507" y="0"/>
                </a:lnTo>
                <a:lnTo>
                  <a:pt x="3282657" y="3346461"/>
                </a:lnTo>
                <a:lnTo>
                  <a:pt x="7698564" y="3346461"/>
                </a:lnTo>
                <a:lnTo>
                  <a:pt x="7698564" y="3346705"/>
                </a:lnTo>
                <a:lnTo>
                  <a:pt x="0" y="334670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986017~Industrial-Town-in-Great-Britain-Posters"/>
          <p:cNvPicPr>
            <a:picLocks noChangeAspect="1" noChangeArrowheads="1"/>
          </p:cNvPicPr>
          <p:nvPr/>
        </p:nvPicPr>
        <p:blipFill rotWithShape="1">
          <a:blip r:embed="rId4">
            <a:extLst>
              <a:ext uri="{28A0092B-C50C-407E-A947-70E740481C1C}">
                <a14:useLocalDpi xmlns:a14="http://schemas.microsoft.com/office/drawing/2010/main" val="0"/>
              </a:ext>
            </a:extLst>
          </a:blip>
          <a:srcRect t="23850" r="-3" b="-3"/>
          <a:stretch/>
        </p:blipFill>
        <p:spPr bwMode="auto">
          <a:xfrm>
            <a:off x="20" y="10"/>
            <a:ext cx="5859777" cy="3346695"/>
          </a:xfrm>
          <a:custGeom>
            <a:avLst/>
            <a:gdLst/>
            <a:ahLst/>
            <a:cxnLst/>
            <a:rect l="l" t="t" r="r" b="b"/>
            <a:pathLst>
              <a:path w="5859797" h="3346705">
                <a:moveTo>
                  <a:pt x="0" y="0"/>
                </a:moveTo>
                <a:lnTo>
                  <a:pt x="5859797" y="0"/>
                </a:lnTo>
                <a:lnTo>
                  <a:pt x="4309834" y="3346705"/>
                </a:lnTo>
                <a:lnTo>
                  <a:pt x="4304257" y="3346705"/>
                </a:lnTo>
                <a:lnTo>
                  <a:pt x="3238029" y="3346705"/>
                </a:lnTo>
                <a:lnTo>
                  <a:pt x="0" y="334670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0" descr="8543news2"/>
          <p:cNvPicPr>
            <a:picLocks noChangeAspect="1" noChangeArrowheads="1"/>
          </p:cNvPicPr>
          <p:nvPr/>
        </p:nvPicPr>
        <p:blipFill rotWithShape="1">
          <a:blip r:embed="rId5">
            <a:extLst>
              <a:ext uri="{28A0092B-C50C-407E-A947-70E740481C1C}">
                <a14:useLocalDpi xmlns:a14="http://schemas.microsoft.com/office/drawing/2010/main" val="0"/>
              </a:ext>
            </a:extLst>
          </a:blip>
          <a:srcRect t="13254" b="7179"/>
          <a:stretch/>
        </p:blipFill>
        <p:spPr bwMode="auto">
          <a:xfrm>
            <a:off x="6350090" y="3511295"/>
            <a:ext cx="5841911" cy="3346705"/>
          </a:xfrm>
          <a:custGeom>
            <a:avLst/>
            <a:gdLst/>
            <a:ahLst/>
            <a:cxnLst/>
            <a:rect l="l" t="t" r="r" b="b"/>
            <a:pathLst>
              <a:path w="5841911" h="3346705">
                <a:moveTo>
                  <a:pt x="1549963" y="0"/>
                </a:moveTo>
                <a:lnTo>
                  <a:pt x="1555540" y="0"/>
                </a:lnTo>
                <a:lnTo>
                  <a:pt x="2621768" y="0"/>
                </a:lnTo>
                <a:lnTo>
                  <a:pt x="5841911" y="0"/>
                </a:lnTo>
                <a:lnTo>
                  <a:pt x="5841911" y="3346705"/>
                </a:lnTo>
                <a:lnTo>
                  <a:pt x="0" y="334670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Iron ore slips from highs as China&amp;#39;s pollution crackdown stirs worries |  Financial Times"/>
          <p:cNvPicPr>
            <a:picLocks noChangeAspect="1" noChangeArrowheads="1"/>
          </p:cNvPicPr>
          <p:nvPr/>
        </p:nvPicPr>
        <p:blipFill rotWithShape="1">
          <a:blip r:embed="rId6">
            <a:extLst>
              <a:ext uri="{28A0092B-C50C-407E-A947-70E740481C1C}">
                <a14:useLocalDpi xmlns:a14="http://schemas.microsoft.com/office/drawing/2010/main" val="0"/>
              </a:ext>
            </a:extLst>
          </a:blip>
          <a:srcRect t="22717" r="-2" b="-2"/>
          <a:stretch/>
        </p:blipFill>
        <p:spPr bwMode="auto">
          <a:xfrm>
            <a:off x="-1" y="3511295"/>
            <a:ext cx="7698564" cy="3346705"/>
          </a:xfrm>
          <a:custGeom>
            <a:avLst/>
            <a:gdLst/>
            <a:ahLst/>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193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3C4E9-62C3-4047-A71D-285F176C7D98}"/>
              </a:ext>
            </a:extLst>
          </p:cNvPr>
          <p:cNvSpPr>
            <a:spLocks noGrp="1"/>
          </p:cNvSpPr>
          <p:nvPr>
            <p:ph type="title"/>
          </p:nvPr>
        </p:nvSpPr>
        <p:spPr>
          <a:xfrm>
            <a:off x="1219200" y="365125"/>
            <a:ext cx="9493249" cy="732155"/>
          </a:xfrm>
        </p:spPr>
        <p:txBody>
          <a:bodyPr>
            <a:normAutofit fontScale="90000"/>
          </a:bodyPr>
          <a:lstStyle/>
          <a:p>
            <a:r>
              <a:rPr lang="en-GB" dirty="0"/>
              <a:t>POLLUTION TYPES</a:t>
            </a:r>
          </a:p>
        </p:txBody>
      </p:sp>
      <p:pic>
        <p:nvPicPr>
          <p:cNvPr id="5" name="Content Placeholder 4">
            <a:extLst>
              <a:ext uri="{FF2B5EF4-FFF2-40B4-BE49-F238E27FC236}">
                <a16:creationId xmlns:a16="http://schemas.microsoft.com/office/drawing/2014/main" id="{D99D9D9A-DDDD-45D0-8BCC-9A5FB3D2C9E3}"/>
              </a:ext>
            </a:extLst>
          </p:cNvPr>
          <p:cNvPicPr>
            <a:picLocks noGrp="1" noChangeAspect="1"/>
          </p:cNvPicPr>
          <p:nvPr>
            <p:ph idx="1"/>
          </p:nvPr>
        </p:nvPicPr>
        <p:blipFill>
          <a:blip r:embed="rId3"/>
          <a:stretch>
            <a:fillRect/>
          </a:stretch>
        </p:blipFill>
        <p:spPr>
          <a:xfrm>
            <a:off x="407546" y="1270629"/>
            <a:ext cx="11223622" cy="5445123"/>
          </a:xfrm>
        </p:spPr>
      </p:pic>
    </p:spTree>
    <p:extLst>
      <p:ext uri="{BB962C8B-B14F-4D97-AF65-F5344CB8AC3E}">
        <p14:creationId xmlns:p14="http://schemas.microsoft.com/office/powerpoint/2010/main" val="826774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68000" y="576000"/>
            <a:ext cx="9180000" cy="612000"/>
          </a:xfrm>
          <a:prstGeom prst="rect">
            <a:avLst/>
          </a:prstGeom>
          <a:noFill/>
          <a:ln>
            <a:noFill/>
          </a:ln>
        </p:spPr>
        <p:txBody>
          <a:bodyPr lIns="91425" tIns="45700" rIns="91425" bIns="45700" anchor="t" anchorCtr="0">
            <a:noAutofit/>
          </a:bodyPr>
          <a:lstStyle/>
          <a:p>
            <a:pPr lvl="0">
              <a:buSzPct val="25000"/>
            </a:pPr>
            <a:r>
              <a:rPr lang="en-US" sz="3600" dirty="0"/>
              <a:t>Types</a:t>
            </a:r>
            <a:r>
              <a:rPr lang="en-US" sz="3600" b="0" i="0" u="none" strike="noStrike" cap="none" dirty="0">
                <a:solidFill>
                  <a:schemeClr val="dk1"/>
                </a:solidFill>
                <a:latin typeface="Calibri"/>
                <a:ea typeface="Calibri"/>
                <a:cs typeface="Calibri"/>
                <a:sym typeface="Calibri"/>
              </a:rPr>
              <a:t> of pollutant</a:t>
            </a:r>
          </a:p>
        </p:txBody>
      </p:sp>
      <p:sp>
        <p:nvSpPr>
          <p:cNvPr id="191" name="Shape 191"/>
          <p:cNvSpPr txBox="1">
            <a:spLocks noGrp="1"/>
          </p:cNvSpPr>
          <p:nvPr>
            <p:ph type="body" idx="1"/>
          </p:nvPr>
        </p:nvSpPr>
        <p:spPr>
          <a:xfrm>
            <a:off x="478140" y="1743742"/>
            <a:ext cx="3816612" cy="4491627"/>
          </a:xfrm>
          <a:prstGeom prst="rect">
            <a:avLst/>
          </a:prstGeom>
          <a:noFill/>
          <a:ln>
            <a:noFill/>
          </a:ln>
        </p:spPr>
        <p:txBody>
          <a:bodyPr lIns="91425" tIns="45700" rIns="91425" bIns="45700" anchor="t" anchorCtr="0">
            <a:noAutofit/>
          </a:bodyPr>
          <a:lstStyle/>
          <a:p>
            <a:r>
              <a:rPr lang="en-US" sz="2400" dirty="0">
                <a:solidFill>
                  <a:schemeClr val="tx1"/>
                </a:solidFill>
              </a:rPr>
              <a:t>Chemical (inorganic/organic) </a:t>
            </a:r>
          </a:p>
          <a:p>
            <a:pPr marL="228600" indent="0">
              <a:buNone/>
            </a:pPr>
            <a:r>
              <a:rPr lang="en-US" sz="2400" dirty="0">
                <a:solidFill>
                  <a:schemeClr val="tx1"/>
                </a:solidFill>
              </a:rPr>
              <a:t>       (gas/liquid/solid)</a:t>
            </a:r>
          </a:p>
          <a:p>
            <a:r>
              <a:rPr lang="en-US" sz="2400" dirty="0">
                <a:solidFill>
                  <a:schemeClr val="tx1"/>
                </a:solidFill>
              </a:rPr>
              <a:t>Noise</a:t>
            </a:r>
          </a:p>
          <a:p>
            <a:r>
              <a:rPr lang="en-US" sz="2400" dirty="0">
                <a:solidFill>
                  <a:schemeClr val="tx1"/>
                </a:solidFill>
              </a:rPr>
              <a:t>Light</a:t>
            </a:r>
          </a:p>
          <a:p>
            <a:r>
              <a:rPr lang="en-US" sz="2400" dirty="0">
                <a:solidFill>
                  <a:schemeClr val="tx1"/>
                </a:solidFill>
              </a:rPr>
              <a:t>Vibration</a:t>
            </a:r>
          </a:p>
          <a:p>
            <a:r>
              <a:rPr lang="en-US" sz="2400" dirty="0">
                <a:solidFill>
                  <a:schemeClr val="tx1"/>
                </a:solidFill>
              </a:rPr>
              <a:t>Particulates</a:t>
            </a:r>
          </a:p>
          <a:p>
            <a:r>
              <a:rPr lang="en-US" sz="2400" dirty="0" err="1">
                <a:solidFill>
                  <a:schemeClr val="tx1"/>
                </a:solidFill>
              </a:rPr>
              <a:t>Fibres</a:t>
            </a:r>
            <a:endParaRPr lang="en-US" sz="2400" dirty="0">
              <a:solidFill>
                <a:schemeClr val="tx1"/>
              </a:solidFill>
            </a:endParaRPr>
          </a:p>
          <a:p>
            <a:r>
              <a:rPr lang="en-US" sz="2400" dirty="0">
                <a:solidFill>
                  <a:schemeClr val="tx1"/>
                </a:solidFill>
              </a:rPr>
              <a:t>Biological</a:t>
            </a:r>
          </a:p>
          <a:p>
            <a:pPr marL="228600" indent="0">
              <a:buNone/>
            </a:pPr>
            <a:endParaRPr lang="en-US" sz="2800" dirty="0">
              <a:solidFill>
                <a:srgbClr val="FF0000"/>
              </a:solidFill>
            </a:endParaRPr>
          </a:p>
          <a:p>
            <a:pPr marL="228600" indent="0">
              <a:buNone/>
            </a:pPr>
            <a:endParaRPr lang="en-US" sz="2800" dirty="0">
              <a:solidFill>
                <a:srgbClr val="910D6A"/>
              </a:solidFill>
            </a:endParaRPr>
          </a:p>
        </p:txBody>
      </p:sp>
      <p:pic>
        <p:nvPicPr>
          <p:cNvPr id="2" name="Picture 1"/>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9244500" y="1449134"/>
            <a:ext cx="1868342" cy="2335427"/>
          </a:xfrm>
          <a:prstGeom prst="rect">
            <a:avLst/>
          </a:prstGeom>
        </p:spPr>
      </p:pic>
      <p:pic>
        <p:nvPicPr>
          <p:cNvPr id="3" name="Picture 2"/>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8363994" y="3529718"/>
            <a:ext cx="2224290" cy="1668218"/>
          </a:xfrm>
          <a:prstGeom prst="rect">
            <a:avLst/>
          </a:prstGeom>
        </p:spPr>
      </p:pic>
      <p:pic>
        <p:nvPicPr>
          <p:cNvPr id="4" name="Picture 3"/>
          <p:cNvPicPr>
            <a:picLocks noChangeAspect="1"/>
          </p:cNvPicPr>
          <p:nvPr/>
        </p:nvPicPr>
        <p:blipFill>
          <a:blip r:embed="rId5"/>
          <a:stretch>
            <a:fillRect/>
          </a:stretch>
        </p:blipFill>
        <p:spPr>
          <a:xfrm>
            <a:off x="7078831" y="1430530"/>
            <a:ext cx="1794861" cy="2348642"/>
          </a:xfrm>
          <a:prstGeom prst="rect">
            <a:avLst/>
          </a:prstGeom>
        </p:spPr>
      </p:pic>
      <p:pic>
        <p:nvPicPr>
          <p:cNvPr id="5" name="Picture 4"/>
          <p:cNvPicPr>
            <a:picLocks noChangeAspect="1"/>
          </p:cNvPicPr>
          <p:nvPr/>
        </p:nvPicPr>
        <p:blipFill>
          <a:blip r:embed="rId6" cstate="hqprint">
            <a:extLst>
              <a:ext uri="{28A0092B-C50C-407E-A947-70E740481C1C}">
                <a14:useLocalDpi xmlns:a14="http://schemas.microsoft.com/office/drawing/2010/main"/>
              </a:ext>
            </a:extLst>
          </a:blip>
          <a:stretch>
            <a:fillRect/>
          </a:stretch>
        </p:blipFill>
        <p:spPr>
          <a:xfrm>
            <a:off x="9448746" y="4766645"/>
            <a:ext cx="2279075" cy="1891506"/>
          </a:xfrm>
          <a:prstGeom prst="rect">
            <a:avLst/>
          </a:prstGeom>
        </p:spPr>
      </p:pic>
      <p:pic>
        <p:nvPicPr>
          <p:cNvPr id="6" name="Picture 5"/>
          <p:cNvPicPr>
            <a:picLocks noChangeAspect="1"/>
          </p:cNvPicPr>
          <p:nvPr/>
        </p:nvPicPr>
        <p:blipFill>
          <a:blip r:embed="rId7"/>
          <a:stretch>
            <a:fillRect/>
          </a:stretch>
        </p:blipFill>
        <p:spPr>
          <a:xfrm>
            <a:off x="6616226" y="4013395"/>
            <a:ext cx="1521900" cy="2221974"/>
          </a:xfrm>
          <a:prstGeom prst="rect">
            <a:avLst/>
          </a:prstGeom>
        </p:spPr>
      </p:pic>
      <p:pic>
        <p:nvPicPr>
          <p:cNvPr id="7" name="Picture 6"/>
          <p:cNvPicPr>
            <a:picLocks noChangeAspect="1"/>
          </p:cNvPicPr>
          <p:nvPr/>
        </p:nvPicPr>
        <p:blipFill>
          <a:blip r:embed="rId8" cstate="hqprint">
            <a:extLst>
              <a:ext uri="{28A0092B-C50C-407E-A947-70E740481C1C}">
                <a14:useLocalDpi xmlns:a14="http://schemas.microsoft.com/office/drawing/2010/main"/>
              </a:ext>
            </a:extLst>
          </a:blip>
          <a:stretch>
            <a:fillRect/>
          </a:stretch>
        </p:blipFill>
        <p:spPr>
          <a:xfrm>
            <a:off x="5252036" y="2107139"/>
            <a:ext cx="1951036" cy="1851216"/>
          </a:xfrm>
          <a:prstGeom prst="rect">
            <a:avLst/>
          </a:prstGeom>
        </p:spPr>
      </p:pic>
      <p:pic>
        <p:nvPicPr>
          <p:cNvPr id="8" name="Picture 7"/>
          <p:cNvPicPr>
            <a:picLocks noChangeAspect="1"/>
          </p:cNvPicPr>
          <p:nvPr/>
        </p:nvPicPr>
        <p:blipFill>
          <a:blip r:embed="rId9" cstate="hqprint">
            <a:extLst>
              <a:ext uri="{28A0092B-C50C-407E-A947-70E740481C1C}">
                <a14:useLocalDpi xmlns:a14="http://schemas.microsoft.com/office/drawing/2010/main"/>
              </a:ext>
            </a:extLst>
          </a:blip>
          <a:stretch>
            <a:fillRect/>
          </a:stretch>
        </p:blipFill>
        <p:spPr>
          <a:xfrm flipV="1">
            <a:off x="4493822" y="3678630"/>
            <a:ext cx="1922963" cy="1922963"/>
          </a:xfrm>
          <a:prstGeom prst="rect">
            <a:avLst/>
          </a:prstGeom>
        </p:spPr>
      </p:pic>
      <p:sp>
        <p:nvSpPr>
          <p:cNvPr id="11" name="TextBox 10"/>
          <p:cNvSpPr txBox="1"/>
          <p:nvPr/>
        </p:nvSpPr>
        <p:spPr>
          <a:xfrm>
            <a:off x="4843849" y="6308923"/>
            <a:ext cx="2307042" cy="307777"/>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Source: Wikimedia commons</a:t>
            </a:r>
          </a:p>
        </p:txBody>
      </p:sp>
    </p:spTree>
    <p:extLst>
      <p:ext uri="{BB962C8B-B14F-4D97-AF65-F5344CB8AC3E}">
        <p14:creationId xmlns:p14="http://schemas.microsoft.com/office/powerpoint/2010/main" val="762993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68000" y="576000"/>
            <a:ext cx="9180000" cy="612000"/>
          </a:xfrm>
          <a:prstGeom prst="rect">
            <a:avLst/>
          </a:prstGeom>
          <a:noFill/>
          <a:ln>
            <a:noFill/>
          </a:ln>
        </p:spPr>
        <p:txBody>
          <a:bodyPr lIns="91425" tIns="45700" rIns="91425" bIns="45700" anchor="t" anchorCtr="0">
            <a:noAutofit/>
          </a:bodyPr>
          <a:lstStyle/>
          <a:p>
            <a:pPr lvl="0">
              <a:buSzPct val="25000"/>
            </a:pPr>
            <a:r>
              <a:rPr lang="en-US" sz="3600" dirty="0"/>
              <a:t>Inorganic chemicals</a:t>
            </a:r>
            <a:endParaRPr lang="en-US" sz="3600" b="0" i="0" u="none" strike="noStrike" cap="none" dirty="0">
              <a:solidFill>
                <a:schemeClr val="dk1"/>
              </a:solidFill>
              <a:latin typeface="Calibri"/>
              <a:ea typeface="Calibri"/>
              <a:cs typeface="Calibri"/>
              <a:sym typeface="Calibri"/>
            </a:endParaRPr>
          </a:p>
        </p:txBody>
      </p:sp>
      <p:graphicFrame>
        <p:nvGraphicFramePr>
          <p:cNvPr id="4" name="Table 3"/>
          <p:cNvGraphicFramePr>
            <a:graphicFrameLocks noGrp="1"/>
          </p:cNvGraphicFramePr>
          <p:nvPr>
            <p:extLst>
              <p:ext uri="{D42A27DB-BD31-4B8C-83A1-F6EECF244321}">
                <p14:modId xmlns:p14="http://schemas.microsoft.com/office/powerpoint/2010/main" val="4289309294"/>
              </p:ext>
            </p:extLst>
          </p:nvPr>
        </p:nvGraphicFramePr>
        <p:xfrm>
          <a:off x="1262743" y="1719942"/>
          <a:ext cx="8897257" cy="4354288"/>
        </p:xfrm>
        <a:graphic>
          <a:graphicData uri="http://schemas.openxmlformats.org/drawingml/2006/table">
            <a:tbl>
              <a:tblPr firstRow="1" bandRow="1">
                <a:tableStyleId>{7DF18680-E054-41AD-8BC1-D1AEF772440D}</a:tableStyleId>
              </a:tblPr>
              <a:tblGrid>
                <a:gridCol w="3093704">
                  <a:extLst>
                    <a:ext uri="{9D8B030D-6E8A-4147-A177-3AD203B41FA5}">
                      <a16:colId xmlns:a16="http://schemas.microsoft.com/office/drawing/2014/main" val="20000"/>
                    </a:ext>
                  </a:extLst>
                </a:gridCol>
                <a:gridCol w="5803553">
                  <a:extLst>
                    <a:ext uri="{9D8B030D-6E8A-4147-A177-3AD203B41FA5}">
                      <a16:colId xmlns:a16="http://schemas.microsoft.com/office/drawing/2014/main" val="20001"/>
                    </a:ext>
                  </a:extLst>
                </a:gridCol>
              </a:tblGrid>
              <a:tr h="702304">
                <a:tc>
                  <a:txBody>
                    <a:bodyPr/>
                    <a:lstStyle/>
                    <a:p>
                      <a:r>
                        <a:rPr lang="en-US" sz="2400" dirty="0"/>
                        <a:t>Category</a:t>
                      </a:r>
                      <a:endParaRPr lang="en-US" sz="2400" dirty="0">
                        <a:latin typeface="Calibri" charset="0"/>
                        <a:ea typeface="Calibri" charset="0"/>
                        <a:cs typeface="Calibri" charset="0"/>
                      </a:endParaRPr>
                    </a:p>
                  </a:txBody>
                  <a:tcPr/>
                </a:tc>
                <a:tc>
                  <a:txBody>
                    <a:bodyPr/>
                    <a:lstStyle/>
                    <a:p>
                      <a:r>
                        <a:rPr lang="en-US" sz="2400" dirty="0"/>
                        <a:t>Examples</a:t>
                      </a:r>
                      <a:endParaRPr lang="en-US" sz="2400" dirty="0">
                        <a:latin typeface="Calibri" charset="0"/>
                        <a:ea typeface="Calibri" charset="0"/>
                        <a:cs typeface="Calibri" charset="0"/>
                      </a:endParaRPr>
                    </a:p>
                  </a:txBody>
                  <a:tcPr/>
                </a:tc>
                <a:extLst>
                  <a:ext uri="{0D108BD9-81ED-4DB2-BD59-A6C34878D82A}">
                    <a16:rowId xmlns:a16="http://schemas.microsoft.com/office/drawing/2014/main" val="10000"/>
                  </a:ext>
                </a:extLst>
              </a:tr>
              <a:tr h="608664">
                <a:tc>
                  <a:txBody>
                    <a:bodyPr/>
                    <a:lstStyle/>
                    <a:p>
                      <a:r>
                        <a:rPr lang="en-US" sz="2000" dirty="0"/>
                        <a:t>Heavy metals </a:t>
                      </a:r>
                      <a:endParaRPr lang="en-US" sz="2000" dirty="0">
                        <a:latin typeface="Calibri" charset="0"/>
                        <a:ea typeface="Calibri" charset="0"/>
                        <a:cs typeface="Calibri" charset="0"/>
                      </a:endParaRPr>
                    </a:p>
                  </a:txBody>
                  <a:tcPr/>
                </a:tc>
                <a:tc>
                  <a:txBody>
                    <a:bodyPr/>
                    <a:lstStyle/>
                    <a:p>
                      <a:r>
                        <a:rPr lang="en-US" sz="2000" dirty="0"/>
                        <a:t>Lead, mercury, cadmium, copper</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1"/>
                  </a:ext>
                </a:extLst>
              </a:tr>
              <a:tr h="608664">
                <a:tc>
                  <a:txBody>
                    <a:bodyPr/>
                    <a:lstStyle/>
                    <a:p>
                      <a:r>
                        <a:rPr lang="en-US" sz="2000" dirty="0"/>
                        <a:t>Metalloids</a:t>
                      </a:r>
                      <a:endParaRPr lang="en-US" sz="2000" dirty="0">
                        <a:latin typeface="Calibri" charset="0"/>
                        <a:ea typeface="Calibri" charset="0"/>
                        <a:cs typeface="Calibri" charset="0"/>
                      </a:endParaRPr>
                    </a:p>
                  </a:txBody>
                  <a:tcPr/>
                </a:tc>
                <a:tc>
                  <a:txBody>
                    <a:bodyPr/>
                    <a:lstStyle/>
                    <a:p>
                      <a:r>
                        <a:rPr lang="en-US" sz="2000" dirty="0"/>
                        <a:t>Arsenic, boron, antimony</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2"/>
                  </a:ext>
                </a:extLst>
              </a:tr>
              <a:tr h="608664">
                <a:tc>
                  <a:txBody>
                    <a:bodyPr/>
                    <a:lstStyle/>
                    <a:p>
                      <a:r>
                        <a:rPr lang="en-US" sz="2000" dirty="0"/>
                        <a:t>Anions</a:t>
                      </a:r>
                      <a:endParaRPr lang="en-US" sz="2000" dirty="0">
                        <a:latin typeface="Calibri" charset="0"/>
                        <a:ea typeface="Calibri" charset="0"/>
                        <a:cs typeface="Calibri" charset="0"/>
                      </a:endParaRPr>
                    </a:p>
                  </a:txBody>
                  <a:tcPr/>
                </a:tc>
                <a:tc>
                  <a:txBody>
                    <a:bodyPr/>
                    <a:lstStyle/>
                    <a:p>
                      <a:r>
                        <a:rPr lang="en-US" sz="2000" dirty="0"/>
                        <a:t>Sulphate, chloride, nitrate</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3"/>
                  </a:ext>
                </a:extLst>
              </a:tr>
              <a:tr h="608664">
                <a:tc>
                  <a:txBody>
                    <a:bodyPr/>
                    <a:lstStyle/>
                    <a:p>
                      <a:r>
                        <a:rPr lang="en-US" sz="2000" dirty="0"/>
                        <a:t>Minerals</a:t>
                      </a:r>
                      <a:endParaRPr lang="en-US" sz="2000" dirty="0">
                        <a:latin typeface="Calibri" charset="0"/>
                        <a:ea typeface="Calibri" charset="0"/>
                        <a:cs typeface="Calibri" charset="0"/>
                      </a:endParaRPr>
                    </a:p>
                  </a:txBody>
                  <a:tcPr/>
                </a:tc>
                <a:tc>
                  <a:txBody>
                    <a:bodyPr/>
                    <a:lstStyle/>
                    <a:p>
                      <a:r>
                        <a:rPr lang="en-US" sz="2000" dirty="0"/>
                        <a:t>Asbestos</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4"/>
                  </a:ext>
                </a:extLst>
              </a:tr>
              <a:tr h="608664">
                <a:tc>
                  <a:txBody>
                    <a:bodyPr/>
                    <a:lstStyle/>
                    <a:p>
                      <a:r>
                        <a:rPr lang="en-US" sz="2000" dirty="0"/>
                        <a:t>Radioisotopes</a:t>
                      </a:r>
                      <a:endParaRPr lang="en-US" sz="2000" dirty="0">
                        <a:latin typeface="Calibri" charset="0"/>
                        <a:ea typeface="Calibri" charset="0"/>
                        <a:cs typeface="Calibri" charset="0"/>
                      </a:endParaRPr>
                    </a:p>
                  </a:txBody>
                  <a:tcPr/>
                </a:tc>
                <a:tc>
                  <a:txBody>
                    <a:bodyPr/>
                    <a:lstStyle/>
                    <a:p>
                      <a:r>
                        <a:rPr lang="en-US" sz="2000" dirty="0"/>
                        <a:t>Radon, uranium</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5"/>
                  </a:ext>
                </a:extLst>
              </a:tr>
              <a:tr h="608664">
                <a:tc>
                  <a:txBody>
                    <a:bodyPr/>
                    <a:lstStyle/>
                    <a:p>
                      <a:r>
                        <a:rPr lang="en-US" sz="2000" dirty="0"/>
                        <a:t>Organometallic</a:t>
                      </a:r>
                      <a:endParaRPr lang="en-US" sz="2000" dirty="0">
                        <a:latin typeface="Calibri" charset="0"/>
                        <a:ea typeface="Calibri" charset="0"/>
                        <a:cs typeface="Calibri" charset="0"/>
                      </a:endParaRPr>
                    </a:p>
                  </a:txBody>
                  <a:tcPr/>
                </a:tc>
                <a:tc>
                  <a:txBody>
                    <a:bodyPr/>
                    <a:lstStyle/>
                    <a:p>
                      <a:r>
                        <a:rPr lang="en-US" sz="2000" dirty="0"/>
                        <a:t>Methyl mercury, tributyltin</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339465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68000" y="576000"/>
            <a:ext cx="9180000" cy="612000"/>
          </a:xfrm>
          <a:prstGeom prst="rect">
            <a:avLst/>
          </a:prstGeom>
          <a:noFill/>
          <a:ln>
            <a:noFill/>
          </a:ln>
        </p:spPr>
        <p:txBody>
          <a:bodyPr lIns="91425" tIns="45700" rIns="91425" bIns="45700" anchor="t" anchorCtr="0">
            <a:noAutofit/>
          </a:bodyPr>
          <a:lstStyle/>
          <a:p>
            <a:pPr lvl="0">
              <a:buSzPct val="25000"/>
            </a:pPr>
            <a:r>
              <a:rPr lang="en-US" sz="3600" dirty="0"/>
              <a:t>Organic chemicals</a:t>
            </a:r>
            <a:endParaRPr lang="en-US" sz="3600" b="0" i="0" u="none" strike="noStrike" cap="none" dirty="0">
              <a:solidFill>
                <a:schemeClr val="dk1"/>
              </a:solidFill>
              <a:latin typeface="Calibri"/>
              <a:ea typeface="Calibri"/>
              <a:cs typeface="Calibri"/>
              <a:sym typeface="Calibri"/>
            </a:endParaRPr>
          </a:p>
        </p:txBody>
      </p:sp>
      <p:sp>
        <p:nvSpPr>
          <p:cNvPr id="3" name="Rectangle 2"/>
          <p:cNvSpPr/>
          <p:nvPr/>
        </p:nvSpPr>
        <p:spPr>
          <a:xfrm>
            <a:off x="1973179" y="1512919"/>
            <a:ext cx="7002379" cy="1422786"/>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Calibri" charset="0"/>
                <a:ea typeface="Calibri" charset="0"/>
                <a:cs typeface="Calibri" charset="0"/>
              </a:rPr>
              <a:t>Contain carbon and derivatives</a:t>
            </a:r>
          </a:p>
          <a:p>
            <a:pPr algn="ctr"/>
            <a:r>
              <a:rPr lang="en-US" sz="2400" dirty="0">
                <a:latin typeface="Calibri" charset="0"/>
                <a:ea typeface="Calibri" charset="0"/>
                <a:cs typeface="Calibri" charset="0"/>
              </a:rPr>
              <a:t>Carbon chain or ring structure</a:t>
            </a:r>
          </a:p>
          <a:p>
            <a:pPr algn="ctr"/>
            <a:r>
              <a:rPr lang="en-US" sz="2400" dirty="0">
                <a:latin typeface="Calibri" charset="0"/>
                <a:ea typeface="Calibri" charset="0"/>
                <a:cs typeface="Calibri" charset="0"/>
              </a:rPr>
              <a:t>Occur naturally or man made</a:t>
            </a:r>
          </a:p>
          <a:p>
            <a:pPr algn="ctr"/>
            <a:r>
              <a:rPr lang="en-US" sz="2400" dirty="0">
                <a:latin typeface="Calibri" charset="0"/>
                <a:ea typeface="Calibri" charset="0"/>
                <a:cs typeface="Calibri" charset="0"/>
              </a:rPr>
              <a:t>Varying persistence</a:t>
            </a:r>
          </a:p>
        </p:txBody>
      </p:sp>
      <p:graphicFrame>
        <p:nvGraphicFramePr>
          <p:cNvPr id="4" name="Table 3"/>
          <p:cNvGraphicFramePr>
            <a:graphicFrameLocks noGrp="1"/>
          </p:cNvGraphicFramePr>
          <p:nvPr>
            <p:extLst>
              <p:ext uri="{D42A27DB-BD31-4B8C-83A1-F6EECF244321}">
                <p14:modId xmlns:p14="http://schemas.microsoft.com/office/powerpoint/2010/main" val="811696161"/>
              </p:ext>
            </p:extLst>
          </p:nvPr>
        </p:nvGraphicFramePr>
        <p:xfrm>
          <a:off x="699247" y="3023062"/>
          <a:ext cx="10391887" cy="3072938"/>
        </p:xfrm>
        <a:graphic>
          <a:graphicData uri="http://schemas.openxmlformats.org/drawingml/2006/table">
            <a:tbl>
              <a:tblPr firstRow="1" bandRow="1">
                <a:tableStyleId>{7DF18680-E054-41AD-8BC1-D1AEF772440D}</a:tableStyleId>
              </a:tblPr>
              <a:tblGrid>
                <a:gridCol w="3612805">
                  <a:extLst>
                    <a:ext uri="{9D8B030D-6E8A-4147-A177-3AD203B41FA5}">
                      <a16:colId xmlns:a16="http://schemas.microsoft.com/office/drawing/2014/main" val="20000"/>
                    </a:ext>
                  </a:extLst>
                </a:gridCol>
                <a:gridCol w="6779082">
                  <a:extLst>
                    <a:ext uri="{9D8B030D-6E8A-4147-A177-3AD203B41FA5}">
                      <a16:colId xmlns:a16="http://schemas.microsoft.com/office/drawing/2014/main" val="20001"/>
                    </a:ext>
                  </a:extLst>
                </a:gridCol>
              </a:tblGrid>
              <a:tr h="295173">
                <a:tc>
                  <a:txBody>
                    <a:bodyPr/>
                    <a:lstStyle/>
                    <a:p>
                      <a:r>
                        <a:rPr lang="en-US" sz="2400" dirty="0"/>
                        <a:t>Category</a:t>
                      </a:r>
                      <a:endParaRPr lang="en-US" sz="2400" dirty="0">
                        <a:latin typeface="Calibri" charset="0"/>
                        <a:ea typeface="Calibri" charset="0"/>
                        <a:cs typeface="Calibri" charset="0"/>
                      </a:endParaRPr>
                    </a:p>
                  </a:txBody>
                  <a:tcPr/>
                </a:tc>
                <a:tc>
                  <a:txBody>
                    <a:bodyPr/>
                    <a:lstStyle/>
                    <a:p>
                      <a:r>
                        <a:rPr lang="en-US" sz="2400" dirty="0"/>
                        <a:t>Examples</a:t>
                      </a:r>
                      <a:endParaRPr lang="en-US" sz="2400" dirty="0">
                        <a:latin typeface="Calibri" charset="0"/>
                        <a:ea typeface="Calibri" charset="0"/>
                        <a:cs typeface="Calibri" charset="0"/>
                      </a:endParaRPr>
                    </a:p>
                  </a:txBody>
                  <a:tcPr/>
                </a:tc>
                <a:extLst>
                  <a:ext uri="{0D108BD9-81ED-4DB2-BD59-A6C34878D82A}">
                    <a16:rowId xmlns:a16="http://schemas.microsoft.com/office/drawing/2014/main" val="10000"/>
                  </a:ext>
                </a:extLst>
              </a:tr>
              <a:tr h="295173">
                <a:tc>
                  <a:txBody>
                    <a:bodyPr/>
                    <a:lstStyle/>
                    <a:p>
                      <a:r>
                        <a:rPr lang="en-US" sz="2000" dirty="0"/>
                        <a:t>Volatile</a:t>
                      </a:r>
                      <a:r>
                        <a:rPr lang="en-US" sz="2000" baseline="0" dirty="0"/>
                        <a:t> organic compounds (VOCs)</a:t>
                      </a:r>
                      <a:endParaRPr lang="en-US" sz="2000" dirty="0">
                        <a:latin typeface="Calibri" charset="0"/>
                        <a:ea typeface="Calibri" charset="0"/>
                        <a:cs typeface="Calibri" charset="0"/>
                      </a:endParaRPr>
                    </a:p>
                  </a:txBody>
                  <a:tcPr/>
                </a:tc>
                <a:tc>
                  <a:txBody>
                    <a:bodyPr/>
                    <a:lstStyle/>
                    <a:p>
                      <a:r>
                        <a:rPr lang="en-US" sz="2000" dirty="0"/>
                        <a:t>Benzene, toluene, xylene</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1"/>
                  </a:ext>
                </a:extLst>
              </a:tr>
              <a:tr h="817418">
                <a:tc>
                  <a:txBody>
                    <a:bodyPr/>
                    <a:lstStyle/>
                    <a:p>
                      <a:r>
                        <a:rPr lang="en-US" sz="2000" dirty="0"/>
                        <a:t>Semi</a:t>
                      </a:r>
                      <a:r>
                        <a:rPr lang="en-US" sz="2000" baseline="0" dirty="0"/>
                        <a:t>-volatile organic compounds (SVOCs)</a:t>
                      </a:r>
                      <a:endParaRPr lang="en-US" sz="2000" dirty="0">
                        <a:latin typeface="Calibri" charset="0"/>
                        <a:ea typeface="Calibri" charset="0"/>
                        <a:cs typeface="Calibri" charset="0"/>
                      </a:endParaRPr>
                    </a:p>
                  </a:txBody>
                  <a:tcPr/>
                </a:tc>
                <a:tc>
                  <a:txBody>
                    <a:bodyPr/>
                    <a:lstStyle/>
                    <a:p>
                      <a:r>
                        <a:rPr lang="en-US" sz="2000" dirty="0"/>
                        <a:t>Polycyclic</a:t>
                      </a:r>
                      <a:r>
                        <a:rPr lang="en-US" sz="2000" baseline="0" dirty="0"/>
                        <a:t> aromatic hydrocarbons (PAH) benzo-a-pyrene</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2"/>
                  </a:ext>
                </a:extLst>
              </a:tr>
              <a:tr h="295173">
                <a:tc>
                  <a:txBody>
                    <a:bodyPr/>
                    <a:lstStyle/>
                    <a:p>
                      <a:r>
                        <a:rPr lang="en-US" sz="2000" dirty="0"/>
                        <a:t>Mineral</a:t>
                      </a:r>
                      <a:r>
                        <a:rPr lang="en-US" sz="2000" baseline="0" dirty="0"/>
                        <a:t> oils</a:t>
                      </a:r>
                      <a:endParaRPr lang="en-US" sz="2000" dirty="0">
                        <a:latin typeface="Calibri" charset="0"/>
                        <a:ea typeface="Calibri" charset="0"/>
                        <a:cs typeface="Calibri" charset="0"/>
                      </a:endParaRPr>
                    </a:p>
                  </a:txBody>
                  <a:tcPr/>
                </a:tc>
                <a:tc>
                  <a:txBody>
                    <a:bodyPr/>
                    <a:lstStyle/>
                    <a:p>
                      <a:r>
                        <a:rPr lang="en-US" sz="2000" dirty="0"/>
                        <a:t>Diesel, gasoline,</a:t>
                      </a:r>
                      <a:r>
                        <a:rPr lang="en-US" sz="2000" baseline="0" dirty="0"/>
                        <a:t> kerosene</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3"/>
                  </a:ext>
                </a:extLst>
              </a:tr>
              <a:tr h="518160">
                <a:tc>
                  <a:txBody>
                    <a:bodyPr/>
                    <a:lstStyle/>
                    <a:p>
                      <a:r>
                        <a:rPr lang="en-US" sz="2000" dirty="0"/>
                        <a:t>Persistent organic</a:t>
                      </a:r>
                      <a:r>
                        <a:rPr lang="en-US" sz="2000" baseline="0" dirty="0"/>
                        <a:t> pollutants (POP)</a:t>
                      </a:r>
                      <a:endParaRPr lang="en-US" sz="2000" dirty="0">
                        <a:latin typeface="Calibri" charset="0"/>
                        <a:ea typeface="Calibri" charset="0"/>
                        <a:cs typeface="Calibri" charset="0"/>
                      </a:endParaRPr>
                    </a:p>
                  </a:txBody>
                  <a:tcPr/>
                </a:tc>
                <a:tc>
                  <a:txBody>
                    <a:bodyPr/>
                    <a:lstStyle/>
                    <a:p>
                      <a:r>
                        <a:rPr lang="en-US" sz="2000" dirty="0"/>
                        <a:t>Dieldrin, PCBs, dioxins</a:t>
                      </a:r>
                      <a:endParaRPr lang="en-US" sz="2000" dirty="0">
                        <a:latin typeface="Calibri" charset="0"/>
                        <a:ea typeface="Calibri" charset="0"/>
                        <a:cs typeface="Calibri" charset="0"/>
                      </a:endParaRP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627910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68000" y="576000"/>
            <a:ext cx="9180000" cy="612000"/>
          </a:xfrm>
          <a:prstGeom prst="rect">
            <a:avLst/>
          </a:prstGeom>
          <a:noFill/>
          <a:ln>
            <a:noFill/>
          </a:ln>
        </p:spPr>
        <p:txBody>
          <a:bodyPr lIns="91425" tIns="45700" rIns="91425" bIns="45700" anchor="t" anchorCtr="0">
            <a:noAutofit/>
          </a:bodyPr>
          <a:lstStyle/>
          <a:p>
            <a:pPr lvl="0">
              <a:buSzPct val="25000"/>
            </a:pPr>
            <a:r>
              <a:rPr lang="en-US" sz="3600" dirty="0"/>
              <a:t>Gases</a:t>
            </a:r>
            <a:endParaRPr lang="en-US" sz="3600" b="0" i="0" u="none" strike="noStrike" cap="none" dirty="0">
              <a:solidFill>
                <a:schemeClr val="dk1"/>
              </a:solidFill>
              <a:latin typeface="Calibri"/>
              <a:ea typeface="Calibri"/>
              <a:cs typeface="Calibri"/>
              <a:sym typeface="Calibri"/>
            </a:endParaRPr>
          </a:p>
        </p:txBody>
      </p:sp>
      <p:sp>
        <p:nvSpPr>
          <p:cNvPr id="2" name="TextBox 1"/>
          <p:cNvSpPr txBox="1"/>
          <p:nvPr/>
        </p:nvSpPr>
        <p:spPr>
          <a:xfrm>
            <a:off x="468000" y="1980000"/>
            <a:ext cx="5539187" cy="2677656"/>
          </a:xfrm>
          <a:prstGeom prst="rect">
            <a:avLst/>
          </a:prstGeom>
          <a:noFill/>
        </p:spPr>
        <p:txBody>
          <a:bodyPr wrap="square" rtlCol="0">
            <a:spAutoFit/>
          </a:bodyPr>
          <a:lstStyle/>
          <a:p>
            <a:r>
              <a:rPr lang="en-US" sz="2400" b="1" dirty="0">
                <a:solidFill>
                  <a:schemeClr val="tx1"/>
                </a:solidFill>
                <a:latin typeface="Calibri" charset="0"/>
                <a:ea typeface="Calibri" charset="0"/>
                <a:cs typeface="Calibri" charset="0"/>
              </a:rPr>
              <a:t>Common pollutants:</a:t>
            </a:r>
          </a:p>
          <a:p>
            <a:pPr marL="457200" indent="-457200">
              <a:buClr>
                <a:srgbClr val="660066"/>
              </a:buClr>
              <a:buFont typeface="Arial" charset="0"/>
              <a:buChar char="•"/>
            </a:pPr>
            <a:r>
              <a:rPr lang="en-US" sz="2400" dirty="0">
                <a:solidFill>
                  <a:schemeClr val="tx1"/>
                </a:solidFill>
                <a:latin typeface="Calibri" charset="0"/>
                <a:ea typeface="Calibri" charset="0"/>
                <a:cs typeface="Calibri" charset="0"/>
              </a:rPr>
              <a:t>Oxides of nitrogen (NO</a:t>
            </a:r>
            <a:r>
              <a:rPr lang="en-US" sz="2400" baseline="-25000" dirty="0">
                <a:solidFill>
                  <a:schemeClr val="tx1"/>
                </a:solidFill>
                <a:latin typeface="Calibri" charset="0"/>
                <a:ea typeface="Calibri" charset="0"/>
                <a:cs typeface="Calibri" charset="0"/>
              </a:rPr>
              <a:t>x </a:t>
            </a:r>
            <a:r>
              <a:rPr lang="en-US" sz="2400" dirty="0">
                <a:solidFill>
                  <a:schemeClr val="tx1"/>
                </a:solidFill>
                <a:latin typeface="Calibri" charset="0"/>
                <a:ea typeface="Calibri" charset="0"/>
                <a:cs typeface="Calibri" charset="0"/>
              </a:rPr>
              <a:t>: NO and NO</a:t>
            </a:r>
            <a:r>
              <a:rPr lang="en-US" sz="2400" baseline="-25000" dirty="0">
                <a:solidFill>
                  <a:schemeClr val="tx1"/>
                </a:solidFill>
                <a:latin typeface="Calibri" charset="0"/>
                <a:ea typeface="Calibri" charset="0"/>
                <a:cs typeface="Calibri" charset="0"/>
              </a:rPr>
              <a:t>2</a:t>
            </a:r>
            <a:r>
              <a:rPr lang="en-US" sz="2400" dirty="0">
                <a:solidFill>
                  <a:schemeClr val="tx1"/>
                </a:solidFill>
                <a:latin typeface="Calibri" charset="0"/>
                <a:ea typeface="Calibri" charset="0"/>
                <a:cs typeface="Calibri" charset="0"/>
              </a:rPr>
              <a:t>)</a:t>
            </a:r>
          </a:p>
          <a:p>
            <a:pPr marL="457200" indent="-457200">
              <a:buClr>
                <a:srgbClr val="660066"/>
              </a:buClr>
              <a:buFont typeface="Arial" charset="0"/>
              <a:buChar char="•"/>
            </a:pPr>
            <a:r>
              <a:rPr lang="en-US" sz="2400" dirty="0">
                <a:solidFill>
                  <a:schemeClr val="tx1"/>
                </a:solidFill>
                <a:latin typeface="Calibri" charset="0"/>
                <a:ea typeface="Calibri" charset="0"/>
                <a:cs typeface="Calibri" charset="0"/>
              </a:rPr>
              <a:t>Sulphur dioxide (SO</a:t>
            </a:r>
            <a:r>
              <a:rPr lang="en-US" sz="2400" baseline="-25000" dirty="0">
                <a:solidFill>
                  <a:schemeClr val="tx1"/>
                </a:solidFill>
                <a:latin typeface="Calibri" charset="0"/>
                <a:ea typeface="Calibri" charset="0"/>
                <a:cs typeface="Calibri" charset="0"/>
              </a:rPr>
              <a:t>2</a:t>
            </a:r>
            <a:r>
              <a:rPr lang="en-US" sz="2400" dirty="0">
                <a:solidFill>
                  <a:schemeClr val="tx1"/>
                </a:solidFill>
                <a:latin typeface="Calibri" charset="0"/>
                <a:ea typeface="Calibri" charset="0"/>
                <a:cs typeface="Calibri" charset="0"/>
              </a:rPr>
              <a:t>)</a:t>
            </a:r>
          </a:p>
          <a:p>
            <a:pPr marL="457200" indent="-457200">
              <a:buClr>
                <a:srgbClr val="660066"/>
              </a:buClr>
              <a:buFont typeface="Arial" charset="0"/>
              <a:buChar char="•"/>
            </a:pPr>
            <a:r>
              <a:rPr lang="en-US" sz="2400" dirty="0">
                <a:solidFill>
                  <a:schemeClr val="tx1"/>
                </a:solidFill>
                <a:latin typeface="Calibri" charset="0"/>
                <a:ea typeface="Calibri" charset="0"/>
                <a:cs typeface="Calibri" charset="0"/>
              </a:rPr>
              <a:t>Hydrogen sulphide (H</a:t>
            </a:r>
            <a:r>
              <a:rPr lang="en-US" sz="2400" baseline="-25000" dirty="0">
                <a:solidFill>
                  <a:schemeClr val="tx1"/>
                </a:solidFill>
                <a:latin typeface="Calibri" charset="0"/>
                <a:ea typeface="Calibri" charset="0"/>
                <a:cs typeface="Calibri" charset="0"/>
              </a:rPr>
              <a:t>2</a:t>
            </a:r>
            <a:r>
              <a:rPr lang="en-US" sz="2400" dirty="0">
                <a:solidFill>
                  <a:schemeClr val="tx1"/>
                </a:solidFill>
                <a:latin typeface="Calibri" charset="0"/>
                <a:ea typeface="Calibri" charset="0"/>
                <a:cs typeface="Calibri" charset="0"/>
              </a:rPr>
              <a:t>S)</a:t>
            </a:r>
          </a:p>
          <a:p>
            <a:pPr marL="457200" indent="-457200">
              <a:buClr>
                <a:srgbClr val="660066"/>
              </a:buClr>
              <a:buFont typeface="Arial" charset="0"/>
              <a:buChar char="•"/>
            </a:pPr>
            <a:r>
              <a:rPr lang="en-US" sz="2400" dirty="0">
                <a:solidFill>
                  <a:schemeClr val="tx1"/>
                </a:solidFill>
                <a:latin typeface="Calibri" charset="0"/>
                <a:ea typeface="Calibri" charset="0"/>
                <a:cs typeface="Calibri" charset="0"/>
              </a:rPr>
              <a:t>Carbon monoxide (CO)</a:t>
            </a:r>
          </a:p>
          <a:p>
            <a:pPr marL="457200" indent="-457200">
              <a:buClr>
                <a:srgbClr val="660066"/>
              </a:buClr>
              <a:buFont typeface="Arial" charset="0"/>
              <a:buChar char="•"/>
            </a:pPr>
            <a:r>
              <a:rPr lang="en-US" sz="2400" dirty="0">
                <a:solidFill>
                  <a:schemeClr val="tx1"/>
                </a:solidFill>
                <a:latin typeface="Calibri" charset="0"/>
                <a:ea typeface="Calibri" charset="0"/>
                <a:cs typeface="Calibri" charset="0"/>
              </a:rPr>
              <a:t>Ozone (O</a:t>
            </a:r>
            <a:r>
              <a:rPr lang="en-US" sz="2400" baseline="-25000" dirty="0">
                <a:solidFill>
                  <a:schemeClr val="tx1"/>
                </a:solidFill>
                <a:latin typeface="Calibri" charset="0"/>
                <a:ea typeface="Calibri" charset="0"/>
                <a:cs typeface="Calibri" charset="0"/>
              </a:rPr>
              <a:t>3</a:t>
            </a:r>
            <a:r>
              <a:rPr lang="en-US" sz="2400" dirty="0">
                <a:solidFill>
                  <a:schemeClr val="tx1"/>
                </a:solidFill>
                <a:latin typeface="Calibri" charset="0"/>
                <a:ea typeface="Calibri" charset="0"/>
                <a:cs typeface="Calibri" charset="0"/>
              </a:rPr>
              <a:t>)</a:t>
            </a:r>
          </a:p>
          <a:p>
            <a:pPr marL="457200" indent="-457200">
              <a:buClr>
                <a:srgbClr val="660066"/>
              </a:buClr>
              <a:buFont typeface="Arial" charset="0"/>
              <a:buChar char="•"/>
            </a:pPr>
            <a:r>
              <a:rPr lang="en-US" sz="2400" dirty="0">
                <a:solidFill>
                  <a:schemeClr val="tx1"/>
                </a:solidFill>
                <a:latin typeface="Calibri" charset="0"/>
                <a:ea typeface="Calibri" charset="0"/>
                <a:cs typeface="Calibri" charset="0"/>
              </a:rPr>
              <a:t>Volatile organics (VOCs)</a:t>
            </a:r>
            <a:endParaRPr lang="en-US" sz="2400" dirty="0">
              <a:solidFill>
                <a:srgbClr val="910D6A"/>
              </a:solidFill>
              <a:latin typeface="Calibri" charset="0"/>
              <a:ea typeface="Calibri" charset="0"/>
              <a:cs typeface="Calibri" charset="0"/>
            </a:endParaRPr>
          </a:p>
        </p:txBody>
      </p:sp>
      <p:sp>
        <p:nvSpPr>
          <p:cNvPr id="3" name="TextBox 2"/>
          <p:cNvSpPr txBox="1"/>
          <p:nvPr/>
        </p:nvSpPr>
        <p:spPr>
          <a:xfrm flipH="1">
            <a:off x="7020000" y="1980000"/>
            <a:ext cx="4125433" cy="2677656"/>
          </a:xfrm>
          <a:prstGeom prst="rect">
            <a:avLst/>
          </a:prstGeom>
          <a:noFill/>
        </p:spPr>
        <p:txBody>
          <a:bodyPr wrap="square" rtlCol="0">
            <a:spAutoFit/>
          </a:bodyPr>
          <a:lstStyle/>
          <a:p>
            <a:r>
              <a:rPr lang="en-US" sz="2400" b="1" dirty="0">
                <a:solidFill>
                  <a:schemeClr val="tx1"/>
                </a:solidFill>
                <a:latin typeface="Calibri" panose="020F0502020204030204" pitchFamily="34" charset="0"/>
                <a:ea typeface="Calibri" charset="0"/>
                <a:cs typeface="Calibri" panose="020F0502020204030204" pitchFamily="34" charset="0"/>
              </a:rPr>
              <a:t>Greenhouse gases:</a:t>
            </a:r>
            <a:endParaRPr lang="en-US" sz="2400" dirty="0">
              <a:solidFill>
                <a:schemeClr val="tx1"/>
              </a:solidFill>
              <a:latin typeface="Calibri" panose="020F0502020204030204" pitchFamily="34" charset="0"/>
              <a:ea typeface="Calibri" charset="0"/>
              <a:cs typeface="Calibri" panose="020F0502020204030204" pitchFamily="34" charset="0"/>
            </a:endParaRPr>
          </a:p>
          <a:p>
            <a:pPr marL="457200" indent="-457200">
              <a:buClr>
                <a:srgbClr val="660066"/>
              </a:buClr>
              <a:buFont typeface="Arial" charset="0"/>
              <a:buChar char="•"/>
            </a:pPr>
            <a:r>
              <a:rPr lang="en-US" sz="2400" dirty="0">
                <a:solidFill>
                  <a:schemeClr val="tx1"/>
                </a:solidFill>
                <a:latin typeface="Calibri" panose="020F0502020204030204" pitchFamily="34" charset="0"/>
                <a:ea typeface="Calibri" charset="0"/>
                <a:cs typeface="Calibri" panose="020F0502020204030204" pitchFamily="34" charset="0"/>
              </a:rPr>
              <a:t>Carbon dioxide (CO</a:t>
            </a:r>
            <a:r>
              <a:rPr lang="en-US" sz="2400" baseline="-25000" dirty="0">
                <a:solidFill>
                  <a:schemeClr val="tx1"/>
                </a:solidFill>
                <a:latin typeface="Calibri" panose="020F0502020204030204" pitchFamily="34" charset="0"/>
                <a:ea typeface="Calibri" charset="0"/>
                <a:cs typeface="Calibri" panose="020F0502020204030204" pitchFamily="34" charset="0"/>
              </a:rPr>
              <a:t>2</a:t>
            </a:r>
            <a:r>
              <a:rPr lang="en-US" sz="2400" dirty="0">
                <a:solidFill>
                  <a:schemeClr val="tx1"/>
                </a:solidFill>
                <a:latin typeface="Calibri" panose="020F0502020204030204" pitchFamily="34" charset="0"/>
                <a:ea typeface="Calibri" charset="0"/>
                <a:cs typeface="Calibri" panose="020F0502020204030204" pitchFamily="34" charset="0"/>
              </a:rPr>
              <a:t>)</a:t>
            </a:r>
          </a:p>
          <a:p>
            <a:pPr marL="457200" indent="-457200">
              <a:buClr>
                <a:srgbClr val="660066"/>
              </a:buClr>
              <a:buFont typeface="Arial" charset="0"/>
              <a:buChar char="•"/>
            </a:pPr>
            <a:r>
              <a:rPr lang="en-US" sz="2400" dirty="0">
                <a:solidFill>
                  <a:schemeClr val="tx1"/>
                </a:solidFill>
                <a:latin typeface="Calibri" panose="020F0502020204030204" pitchFamily="34" charset="0"/>
                <a:ea typeface="Calibri" charset="0"/>
                <a:cs typeface="Calibri" panose="020F0502020204030204" pitchFamily="34" charset="0"/>
              </a:rPr>
              <a:t>Methane (CH</a:t>
            </a:r>
            <a:r>
              <a:rPr lang="en-US" sz="2400" baseline="-25000" dirty="0">
                <a:solidFill>
                  <a:schemeClr val="tx1"/>
                </a:solidFill>
                <a:latin typeface="Calibri" panose="020F0502020204030204" pitchFamily="34" charset="0"/>
                <a:ea typeface="Calibri" charset="0"/>
                <a:cs typeface="Calibri" panose="020F0502020204030204" pitchFamily="34" charset="0"/>
              </a:rPr>
              <a:t>4</a:t>
            </a:r>
            <a:r>
              <a:rPr lang="en-US" sz="2400" dirty="0">
                <a:solidFill>
                  <a:schemeClr val="tx1"/>
                </a:solidFill>
                <a:latin typeface="Calibri" panose="020F0502020204030204" pitchFamily="34" charset="0"/>
                <a:ea typeface="Calibri" charset="0"/>
                <a:cs typeface="Calibri" panose="020F0502020204030204" pitchFamily="34" charset="0"/>
              </a:rPr>
              <a:t>)</a:t>
            </a:r>
          </a:p>
          <a:p>
            <a:pPr marL="457200" indent="-457200">
              <a:buClr>
                <a:srgbClr val="660066"/>
              </a:buClr>
              <a:buFont typeface="Arial" charset="0"/>
              <a:buChar char="•"/>
            </a:pPr>
            <a:r>
              <a:rPr lang="en-US" sz="2400" dirty="0">
                <a:solidFill>
                  <a:schemeClr val="tx1"/>
                </a:solidFill>
                <a:latin typeface="Calibri" panose="020F0502020204030204" pitchFamily="34" charset="0"/>
                <a:ea typeface="Calibri" charset="0"/>
                <a:cs typeface="Calibri" panose="020F0502020204030204" pitchFamily="34" charset="0"/>
              </a:rPr>
              <a:t>Nitrous oxide (N</a:t>
            </a:r>
            <a:r>
              <a:rPr lang="en-US" sz="2400" baseline="-25000" dirty="0">
                <a:solidFill>
                  <a:schemeClr val="tx1"/>
                </a:solidFill>
                <a:latin typeface="Calibri" panose="020F0502020204030204" pitchFamily="34" charset="0"/>
                <a:ea typeface="Calibri" charset="0"/>
                <a:cs typeface="Calibri" panose="020F0502020204030204" pitchFamily="34" charset="0"/>
              </a:rPr>
              <a:t>2</a:t>
            </a:r>
            <a:r>
              <a:rPr lang="en-US" sz="2400" dirty="0">
                <a:solidFill>
                  <a:schemeClr val="tx1"/>
                </a:solidFill>
                <a:latin typeface="Calibri" panose="020F0502020204030204" pitchFamily="34" charset="0"/>
                <a:ea typeface="Calibri" charset="0"/>
                <a:cs typeface="Calibri" panose="020F0502020204030204" pitchFamily="34" charset="0"/>
              </a:rPr>
              <a:t>O)</a:t>
            </a:r>
          </a:p>
          <a:p>
            <a:pPr marL="457200" indent="-457200">
              <a:buClr>
                <a:srgbClr val="660066"/>
              </a:buClr>
              <a:buFont typeface="Arial" charset="0"/>
              <a:buChar char="•"/>
            </a:pPr>
            <a:r>
              <a:rPr lang="en-US" sz="2400" dirty="0">
                <a:solidFill>
                  <a:schemeClr val="tx1"/>
                </a:solidFill>
                <a:latin typeface="Calibri" panose="020F0502020204030204" pitchFamily="34" charset="0"/>
                <a:ea typeface="Calibri" charset="0"/>
                <a:cs typeface="Calibri" panose="020F0502020204030204" pitchFamily="34" charset="0"/>
              </a:rPr>
              <a:t>Hydrofluorocarbons (HFC)</a:t>
            </a:r>
          </a:p>
          <a:p>
            <a:pPr marL="457200" indent="-457200">
              <a:buClr>
                <a:srgbClr val="660066"/>
              </a:buClr>
              <a:buFont typeface="Arial" charset="0"/>
              <a:buChar char="•"/>
            </a:pPr>
            <a:r>
              <a:rPr lang="en-US" sz="2400" dirty="0">
                <a:solidFill>
                  <a:schemeClr val="tx1"/>
                </a:solidFill>
                <a:latin typeface="Calibri" panose="020F0502020204030204" pitchFamily="34" charset="0"/>
                <a:ea typeface="Calibri" charset="0"/>
                <a:cs typeface="Calibri" panose="020F0502020204030204" pitchFamily="34" charset="0"/>
              </a:rPr>
              <a:t>Perfluorocarbons (PFC)</a:t>
            </a:r>
          </a:p>
          <a:p>
            <a:pPr marL="457200" indent="-457200">
              <a:buClr>
                <a:srgbClr val="660066"/>
              </a:buClr>
              <a:buFont typeface="Arial" charset="0"/>
              <a:buChar char="•"/>
            </a:pPr>
            <a:r>
              <a:rPr lang="en-US" sz="2400" dirty="0">
                <a:solidFill>
                  <a:schemeClr val="tx1"/>
                </a:solidFill>
                <a:latin typeface="Calibri" panose="020F0502020204030204" pitchFamily="34" charset="0"/>
                <a:ea typeface="Calibri" charset="0"/>
                <a:cs typeface="Calibri" panose="020F0502020204030204" pitchFamily="34" charset="0"/>
              </a:rPr>
              <a:t>Sulphur hexafluoride (SF</a:t>
            </a:r>
            <a:r>
              <a:rPr lang="en-US" sz="2400" baseline="-25000" dirty="0">
                <a:solidFill>
                  <a:schemeClr val="tx1"/>
                </a:solidFill>
                <a:latin typeface="Calibri" panose="020F0502020204030204" pitchFamily="34" charset="0"/>
                <a:ea typeface="Calibri" charset="0"/>
                <a:cs typeface="Calibri" panose="020F0502020204030204" pitchFamily="34" charset="0"/>
              </a:rPr>
              <a:t>6</a:t>
            </a:r>
            <a:r>
              <a:rPr lang="en-US" sz="2400" dirty="0">
                <a:solidFill>
                  <a:schemeClr val="tx1"/>
                </a:solidFill>
                <a:latin typeface="Calibri" panose="020F0502020204030204" pitchFamily="34" charset="0"/>
                <a:ea typeface="Calibri" charset="0"/>
                <a:cs typeface="Calibri" panose="020F0502020204030204" pitchFamily="34" charset="0"/>
              </a:rPr>
              <a:t>)</a:t>
            </a:r>
          </a:p>
        </p:txBody>
      </p:sp>
      <p:sp>
        <p:nvSpPr>
          <p:cNvPr id="4" name="TextBox 3"/>
          <p:cNvSpPr txBox="1"/>
          <p:nvPr/>
        </p:nvSpPr>
        <p:spPr>
          <a:xfrm>
            <a:off x="468000" y="5004000"/>
            <a:ext cx="4480358" cy="461665"/>
          </a:xfrm>
          <a:prstGeom prst="rect">
            <a:avLst/>
          </a:prstGeom>
          <a:noFill/>
        </p:spPr>
        <p:txBody>
          <a:bodyPr wrap="square" rtlCol="0">
            <a:spAutoFit/>
          </a:bodyPr>
          <a:lstStyle/>
          <a:p>
            <a:r>
              <a:rPr lang="en-US" sz="2400" dirty="0">
                <a:latin typeface="Calibri" charset="0"/>
                <a:ea typeface="Calibri" charset="0"/>
                <a:cs typeface="Calibri" charset="0"/>
              </a:rPr>
              <a:t>Not an exhaustive list!!!</a:t>
            </a:r>
          </a:p>
        </p:txBody>
      </p:sp>
    </p:spTree>
    <p:extLst>
      <p:ext uri="{BB962C8B-B14F-4D97-AF65-F5344CB8AC3E}">
        <p14:creationId xmlns:p14="http://schemas.microsoft.com/office/powerpoint/2010/main" val="2989675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2" descr="http://upload.wikimedia.org/wikipedia/commons/d/df/Health_effects_of_pollution.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945" y="159028"/>
            <a:ext cx="9181447" cy="4893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48056" y="5226129"/>
            <a:ext cx="11362025" cy="715581"/>
          </a:xfrm>
          <a:prstGeom prst="rect">
            <a:avLst/>
          </a:prstGeom>
          <a:noFill/>
        </p:spPr>
        <p:txBody>
          <a:bodyPr wrap="square" rtlCol="0">
            <a:spAutoFit/>
          </a:bodyPr>
          <a:lstStyle/>
          <a:p>
            <a:pPr algn="ctr"/>
            <a:r>
              <a:rPr lang="en-GB" sz="1350" b="1" dirty="0"/>
              <a:t>Exposure to Toxic Environmental Agents </a:t>
            </a:r>
            <a:r>
              <a:rPr lang="en-GB" sz="1350" b="1" i="1" dirty="0">
                <a:solidFill>
                  <a:srgbClr val="000099"/>
                </a:solidFill>
              </a:rPr>
              <a:t>“Patient exposure to toxic environmental chemicals and other stressors is ubiquitous, and preconception and prenatal exposure to toxic environmental agents can have a profound and lasting effect on reproductive health across the life course.”</a:t>
            </a:r>
            <a:r>
              <a:rPr lang="en-GB" sz="1350" b="1" dirty="0"/>
              <a:t> Exposure to Toxic Environmental Agents (ACOG 2016) </a:t>
            </a:r>
          </a:p>
        </p:txBody>
      </p:sp>
    </p:spTree>
    <p:extLst>
      <p:ext uri="{BB962C8B-B14F-4D97-AF65-F5344CB8AC3E}">
        <p14:creationId xmlns:p14="http://schemas.microsoft.com/office/powerpoint/2010/main" val="1968000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4" name="Group 13">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5" name="Group 14">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7" name="Straight Connector 16">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5" name="Oval 15">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6" name="Rectangle 19">
            <a:extLst>
              <a:ext uri="{FF2B5EF4-FFF2-40B4-BE49-F238E27FC236}">
                <a16:creationId xmlns:a16="http://schemas.microsoft.com/office/drawing/2014/main" id="{3758E4FA-C4A9-4D94-828D-0C4D6ED97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096001" y="681037"/>
            <a:ext cx="5410200" cy="2166559"/>
          </a:xfrm>
        </p:spPr>
        <p:txBody>
          <a:bodyPr vert="horz" lIns="91440" tIns="45720" rIns="91440" bIns="45720" rtlCol="0" anchor="b">
            <a:normAutofit/>
          </a:bodyPr>
          <a:lstStyle/>
          <a:p>
            <a:pPr>
              <a:spcBef>
                <a:spcPct val="0"/>
              </a:spcBef>
            </a:pPr>
            <a:r>
              <a:rPr lang="en-US" sz="5400" i="1">
                <a:solidFill>
                  <a:srgbClr val="000000"/>
                </a:solidFill>
                <a:latin typeface="+mj-lt"/>
                <a:ea typeface="+mj-ea"/>
                <a:cs typeface="+mj-cs"/>
              </a:rPr>
              <a:t>Oxides of nitrogen</a:t>
            </a:r>
          </a:p>
        </p:txBody>
      </p:sp>
      <p:pic>
        <p:nvPicPr>
          <p:cNvPr id="7" name="Picture 6"/>
          <p:cNvPicPr/>
          <p:nvPr/>
        </p:nvPicPr>
        <p:blipFill rotWithShape="1">
          <a:blip r:embed="rId2" cstate="hqprint">
            <a:extLst>
              <a:ext uri="{28A0092B-C50C-407E-A947-70E740481C1C}">
                <a14:useLocalDpi xmlns:a14="http://schemas.microsoft.com/office/drawing/2010/main"/>
              </a:ext>
            </a:extLst>
          </a:blip>
          <a:srcRect l="12301" t="15537" r="32217" b="43028"/>
          <a:stretch/>
        </p:blipFill>
        <p:spPr bwMode="auto">
          <a:xfrm>
            <a:off x="685800" y="974659"/>
            <a:ext cx="4645357" cy="4903919"/>
          </a:xfrm>
          <a:prstGeom prst="rect">
            <a:avLst/>
          </a:prstGeom>
          <a:extLst>
            <a:ext uri="{53640926-AAD7-44D8-BBD7-CCE9431645EC}">
              <a14:shadowObscured xmlns:a14="http://schemas.microsoft.com/office/drawing/2010/main"/>
            </a:ext>
          </a:extLst>
        </p:spPr>
      </p:pic>
      <p:sp>
        <p:nvSpPr>
          <p:cNvPr id="9" name="TextBox 8"/>
          <p:cNvSpPr txBox="1"/>
          <p:nvPr/>
        </p:nvSpPr>
        <p:spPr>
          <a:xfrm>
            <a:off x="6096001" y="3339035"/>
            <a:ext cx="4610100" cy="2837928"/>
          </a:xfrm>
          <a:prstGeom prst="rect">
            <a:avLst/>
          </a:prstGeom>
        </p:spPr>
        <p:txBody>
          <a:bodyPr vert="horz" lIns="91440" tIns="45720" rIns="91440" bIns="45720" rtlCol="0">
            <a:normAutofit/>
          </a:bodyPr>
          <a:lstStyle/>
          <a:p>
            <a:pPr marL="457200" indent="-228600">
              <a:lnSpc>
                <a:spcPct val="110000"/>
              </a:lnSpc>
              <a:spcBef>
                <a:spcPts val="1200"/>
              </a:spcBef>
              <a:buClr>
                <a:srgbClr val="660066"/>
              </a:buClr>
              <a:buFont typeface="Arial" charset="0"/>
              <a:buChar char="•"/>
            </a:pPr>
            <a:r>
              <a:rPr lang="en-US" sz="1700"/>
              <a:t>Nitrogen dioxide (NO</a:t>
            </a:r>
            <a:r>
              <a:rPr lang="en-US" sz="1700" baseline="-25000"/>
              <a:t>2</a:t>
            </a:r>
            <a:r>
              <a:rPr lang="en-US" sz="1700"/>
              <a:t>) and nitrogen oxide (NO)</a:t>
            </a:r>
          </a:p>
          <a:p>
            <a:pPr marL="457200" indent="-228600">
              <a:lnSpc>
                <a:spcPct val="110000"/>
              </a:lnSpc>
              <a:spcBef>
                <a:spcPts val="1200"/>
              </a:spcBef>
              <a:buClr>
                <a:srgbClr val="660066"/>
              </a:buClr>
              <a:buFont typeface="Arial" charset="0"/>
              <a:buChar char="•"/>
            </a:pPr>
            <a:r>
              <a:rPr lang="en-US" sz="1700"/>
              <a:t>Causes inflammation of airways and respiratory problems</a:t>
            </a:r>
          </a:p>
          <a:p>
            <a:pPr marL="457200" indent="-228600">
              <a:lnSpc>
                <a:spcPct val="110000"/>
              </a:lnSpc>
              <a:spcBef>
                <a:spcPts val="1200"/>
              </a:spcBef>
              <a:buClr>
                <a:srgbClr val="660066"/>
              </a:buClr>
              <a:buFont typeface="Arial" charset="0"/>
              <a:buChar char="•"/>
            </a:pPr>
            <a:r>
              <a:rPr lang="en-US" sz="1700"/>
              <a:t>Pre-cursor of photochemical smog</a:t>
            </a:r>
          </a:p>
          <a:p>
            <a:pPr marL="457200" indent="-228600">
              <a:lnSpc>
                <a:spcPct val="110000"/>
              </a:lnSpc>
              <a:spcBef>
                <a:spcPts val="1200"/>
              </a:spcBef>
              <a:buClr>
                <a:srgbClr val="660066"/>
              </a:buClr>
              <a:buFont typeface="Arial" charset="0"/>
              <a:buChar char="•"/>
            </a:pPr>
            <a:r>
              <a:rPr lang="en-US" sz="1700"/>
              <a:t>Declining concentration but UK still breaches EU air quality targets</a:t>
            </a:r>
          </a:p>
          <a:p>
            <a:pPr indent="-228600">
              <a:lnSpc>
                <a:spcPct val="110000"/>
              </a:lnSpc>
            </a:pPr>
            <a:endParaRPr lang="en-US" sz="1700"/>
          </a:p>
          <a:p>
            <a:pPr indent="-228600">
              <a:lnSpc>
                <a:spcPct val="110000"/>
              </a:lnSpc>
            </a:pPr>
            <a:endParaRPr lang="en-US" sz="1700"/>
          </a:p>
        </p:txBody>
      </p:sp>
      <p:grpSp>
        <p:nvGrpSpPr>
          <p:cNvPr id="37" name="Group 21">
            <a:extLst>
              <a:ext uri="{FF2B5EF4-FFF2-40B4-BE49-F238E27FC236}">
                <a16:creationId xmlns:a16="http://schemas.microsoft.com/office/drawing/2014/main" id="{C000ECD2-478B-4839-BD41-6164A9C207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3" name="Group 22">
              <a:extLst>
                <a:ext uri="{FF2B5EF4-FFF2-40B4-BE49-F238E27FC236}">
                  <a16:creationId xmlns:a16="http://schemas.microsoft.com/office/drawing/2014/main" id="{1D6FE141-FFE2-48EA-8A10-D0067D8E92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24">
                <a:extLst>
                  <a:ext uri="{FF2B5EF4-FFF2-40B4-BE49-F238E27FC236}">
                    <a16:creationId xmlns:a16="http://schemas.microsoft.com/office/drawing/2014/main" id="{C473AB16-F1D4-4FC8-8529-2A92A8DEA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25">
                <a:extLst>
                  <a:ext uri="{FF2B5EF4-FFF2-40B4-BE49-F238E27FC236}">
                    <a16:creationId xmlns:a16="http://schemas.microsoft.com/office/drawing/2014/main" id="{09611FE6-D78F-4C11-B8AF-793BFED9B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9" name="Oval 23">
              <a:extLst>
                <a:ext uri="{FF2B5EF4-FFF2-40B4-BE49-F238E27FC236}">
                  <a16:creationId xmlns:a16="http://schemas.microsoft.com/office/drawing/2014/main" id="{599A5DCA-D8D2-4360-8385-27AF36474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22365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926BBEC-A914-68EA-8CCA-DA830C138F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575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5" name="Group 14">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7" name="Straight Connector 16">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Oval 15">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0" name="Rectangle 19">
            <a:extLst>
              <a:ext uri="{FF2B5EF4-FFF2-40B4-BE49-F238E27FC236}">
                <a16:creationId xmlns:a16="http://schemas.microsoft.com/office/drawing/2014/main" id="{3758E4FA-C4A9-4D94-828D-0C4D6ED97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096001" y="681037"/>
            <a:ext cx="5410200" cy="2166559"/>
          </a:xfrm>
        </p:spPr>
        <p:txBody>
          <a:bodyPr vert="horz" lIns="91440" tIns="45720" rIns="91440" bIns="45720" rtlCol="0" anchor="b">
            <a:normAutofit/>
          </a:bodyPr>
          <a:lstStyle/>
          <a:p>
            <a:pPr>
              <a:spcBef>
                <a:spcPct val="0"/>
              </a:spcBef>
            </a:pPr>
            <a:r>
              <a:rPr lang="en-US" sz="5400" i="1">
                <a:solidFill>
                  <a:srgbClr val="000000"/>
                </a:solidFill>
                <a:latin typeface="+mj-lt"/>
                <a:ea typeface="+mj-ea"/>
                <a:cs typeface="+mj-cs"/>
              </a:rPr>
              <a:t>Particulates – PM10</a:t>
            </a:r>
          </a:p>
        </p:txBody>
      </p:sp>
      <p:pic>
        <p:nvPicPr>
          <p:cNvPr id="5" name="Picture 4"/>
          <p:cNvPicPr/>
          <p:nvPr/>
        </p:nvPicPr>
        <p:blipFill rotWithShape="1">
          <a:blip r:embed="rId2" cstate="hqprint">
            <a:extLst>
              <a:ext uri="{28A0092B-C50C-407E-A947-70E740481C1C}">
                <a14:useLocalDpi xmlns:a14="http://schemas.microsoft.com/office/drawing/2010/main"/>
              </a:ext>
            </a:extLst>
          </a:blip>
          <a:srcRect l="13350" t="54239" r="45557" b="11073"/>
          <a:stretch/>
        </p:blipFill>
        <p:spPr bwMode="auto">
          <a:xfrm>
            <a:off x="707493" y="681037"/>
            <a:ext cx="4601972" cy="5491163"/>
          </a:xfrm>
          <a:prstGeom prst="rect">
            <a:avLst/>
          </a:prstGeom>
          <a:extLst>
            <a:ext uri="{53640926-AAD7-44D8-BBD7-CCE9431645EC}">
              <a14:shadowObscured xmlns:a14="http://schemas.microsoft.com/office/drawing/2010/main"/>
            </a:ext>
          </a:extLst>
        </p:spPr>
      </p:pic>
      <p:sp>
        <p:nvSpPr>
          <p:cNvPr id="9" name="TextBox 8"/>
          <p:cNvSpPr txBox="1"/>
          <p:nvPr/>
        </p:nvSpPr>
        <p:spPr>
          <a:xfrm>
            <a:off x="6096001" y="3339035"/>
            <a:ext cx="4610100" cy="2837928"/>
          </a:xfrm>
          <a:prstGeom prst="rect">
            <a:avLst/>
          </a:prstGeom>
        </p:spPr>
        <p:txBody>
          <a:bodyPr vert="horz" lIns="91440" tIns="45720" rIns="91440" bIns="45720" rtlCol="0">
            <a:normAutofit/>
          </a:bodyPr>
          <a:lstStyle/>
          <a:p>
            <a:pPr marL="457200" indent="-228600">
              <a:lnSpc>
                <a:spcPct val="110000"/>
              </a:lnSpc>
              <a:spcBef>
                <a:spcPts val="1200"/>
              </a:spcBef>
              <a:buClr>
                <a:srgbClr val="660066"/>
              </a:buClr>
              <a:buFont typeface="Arial" charset="0"/>
              <a:buChar char="•"/>
            </a:pPr>
            <a:r>
              <a:rPr lang="en-US" sz="1500"/>
              <a:t>Primary – principal sources industrial combustion/production; also road traffic </a:t>
            </a:r>
          </a:p>
          <a:p>
            <a:pPr marL="457200" indent="-228600">
              <a:lnSpc>
                <a:spcPct val="110000"/>
              </a:lnSpc>
              <a:spcBef>
                <a:spcPts val="1200"/>
              </a:spcBef>
              <a:buClr>
                <a:srgbClr val="660066"/>
              </a:buClr>
              <a:buFont typeface="Arial" charset="0"/>
              <a:buChar char="•"/>
            </a:pPr>
            <a:r>
              <a:rPr lang="en-US" sz="1500"/>
              <a:t>Secondary particulates formed in the atmosphere (sulphate and nitrate) – contribute to eutrophication and acid rain</a:t>
            </a:r>
          </a:p>
          <a:p>
            <a:pPr marL="457200" indent="-228600">
              <a:lnSpc>
                <a:spcPct val="110000"/>
              </a:lnSpc>
              <a:spcBef>
                <a:spcPts val="1200"/>
              </a:spcBef>
              <a:buClr>
                <a:srgbClr val="660066"/>
              </a:buClr>
              <a:buFont typeface="Arial" charset="0"/>
              <a:buChar char="•"/>
            </a:pPr>
            <a:r>
              <a:rPr lang="en-US" sz="1500"/>
              <a:t>In humans can affect respiratory system</a:t>
            </a:r>
          </a:p>
          <a:p>
            <a:pPr marL="457200" indent="-228600">
              <a:lnSpc>
                <a:spcPct val="110000"/>
              </a:lnSpc>
              <a:buFont typeface="Arial" charset="0"/>
              <a:buChar char="•"/>
            </a:pPr>
            <a:endParaRPr lang="en-US" sz="1500"/>
          </a:p>
          <a:p>
            <a:pPr marL="457200" indent="-228600">
              <a:lnSpc>
                <a:spcPct val="110000"/>
              </a:lnSpc>
              <a:buFont typeface="Arial" charset="0"/>
              <a:buChar char="•"/>
            </a:pPr>
            <a:endParaRPr lang="en-US" sz="1500"/>
          </a:p>
          <a:p>
            <a:pPr marL="457200" indent="-228600">
              <a:lnSpc>
                <a:spcPct val="110000"/>
              </a:lnSpc>
              <a:buFont typeface="Arial" charset="0"/>
              <a:buChar char="•"/>
            </a:pPr>
            <a:endParaRPr lang="en-US" sz="1500"/>
          </a:p>
        </p:txBody>
      </p:sp>
      <p:grpSp>
        <p:nvGrpSpPr>
          <p:cNvPr id="22" name="Group 21">
            <a:extLst>
              <a:ext uri="{FF2B5EF4-FFF2-40B4-BE49-F238E27FC236}">
                <a16:creationId xmlns:a16="http://schemas.microsoft.com/office/drawing/2014/main" id="{C000ECD2-478B-4839-BD41-6164A9C207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3" name="Group 22">
              <a:extLst>
                <a:ext uri="{FF2B5EF4-FFF2-40B4-BE49-F238E27FC236}">
                  <a16:creationId xmlns:a16="http://schemas.microsoft.com/office/drawing/2014/main" id="{1D6FE141-FFE2-48EA-8A10-D0067D8E92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24">
                <a:extLst>
                  <a:ext uri="{FF2B5EF4-FFF2-40B4-BE49-F238E27FC236}">
                    <a16:creationId xmlns:a16="http://schemas.microsoft.com/office/drawing/2014/main" id="{C473AB16-F1D4-4FC8-8529-2A92A8DEA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611FE6-D78F-4C11-B8AF-793BFED9B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Oval 23">
              <a:extLst>
                <a:ext uri="{FF2B5EF4-FFF2-40B4-BE49-F238E27FC236}">
                  <a16:creationId xmlns:a16="http://schemas.microsoft.com/office/drawing/2014/main" id="{599A5DCA-D8D2-4360-8385-27AF36474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12164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8000" y="576000"/>
            <a:ext cx="9180000" cy="612000"/>
          </a:xfrm>
        </p:spPr>
        <p:txBody>
          <a:bodyPr tIns="46800" bIns="46800">
            <a:normAutofit fontScale="90000"/>
          </a:bodyPr>
          <a:lstStyle/>
          <a:p>
            <a:r>
              <a:rPr lang="en-US" sz="3600" dirty="0"/>
              <a:t>Volatile organic compounds (VOCs)</a:t>
            </a:r>
          </a:p>
        </p:txBody>
      </p:sp>
      <p:sp>
        <p:nvSpPr>
          <p:cNvPr id="9" name="TextBox 8"/>
          <p:cNvSpPr txBox="1"/>
          <p:nvPr/>
        </p:nvSpPr>
        <p:spPr>
          <a:xfrm>
            <a:off x="5697415" y="1696870"/>
            <a:ext cx="5636331" cy="954107"/>
          </a:xfrm>
          <a:prstGeom prst="rect">
            <a:avLst/>
          </a:prstGeom>
          <a:noFill/>
        </p:spPr>
        <p:txBody>
          <a:bodyPr wrap="square" rtlCol="0">
            <a:spAutoFit/>
          </a:bodyPr>
          <a:lstStyle/>
          <a:p>
            <a:endParaRPr lang="en-US" sz="2800" dirty="0">
              <a:latin typeface="Calibri" charset="0"/>
              <a:ea typeface="Calibri" charset="0"/>
              <a:cs typeface="Calibri" charset="0"/>
            </a:endParaRPr>
          </a:p>
          <a:p>
            <a:endParaRPr lang="en-US" sz="2800" dirty="0">
              <a:latin typeface="Calibri" charset="0"/>
              <a:ea typeface="Calibri" charset="0"/>
              <a:cs typeface="Calibri" charset="0"/>
            </a:endParaRPr>
          </a:p>
        </p:txBody>
      </p:sp>
      <p:pic>
        <p:nvPicPr>
          <p:cNvPr id="6" name="Picture 5" descr="/var/folders/wt/yk333dzn7rv61djsq8kj2fph0000gn/T/com.apple.Preview/com.apple.Preview.PasteboardItems/Emissions of the main air pollutants in Europe — European Environment Agency (dragged).pdf"/>
          <p:cNvPicPr/>
          <p:nvPr/>
        </p:nvPicPr>
        <p:blipFill rotWithShape="1">
          <a:blip r:embed="rId2" cstate="hqprint">
            <a:extLst>
              <a:ext uri="{28A0092B-C50C-407E-A947-70E740481C1C}">
                <a14:useLocalDpi xmlns:a14="http://schemas.microsoft.com/office/drawing/2010/main"/>
              </a:ext>
            </a:extLst>
          </a:blip>
          <a:srcRect l="53250" t="7260" r="32294" b="55910"/>
          <a:stretch/>
        </p:blipFill>
        <p:spPr bwMode="auto">
          <a:xfrm>
            <a:off x="567159" y="1273215"/>
            <a:ext cx="1770137" cy="5208608"/>
          </a:xfrm>
          <a:prstGeom prst="rect">
            <a:avLst/>
          </a:prstGeom>
          <a:noFill/>
          <a:ln>
            <a:noFill/>
          </a:ln>
          <a:extLst>
            <a:ext uri="{53640926-AAD7-44D8-BBD7-CCE9431645EC}">
              <a14:shadowObscured xmlns:a14="http://schemas.microsoft.com/office/drawing/2010/main"/>
            </a:ext>
          </a:extLst>
        </p:spPr>
      </p:pic>
      <p:pic>
        <p:nvPicPr>
          <p:cNvPr id="8" name="Picture 7" descr="/var/folders/wt/yk333dzn7rv61djsq8kj2fph0000gn/T/com.apple.Preview/com.apple.Preview.PasteboardItems/Emissions of the main air pollutants in Europe — European Environment Agency (dragged).pdf"/>
          <p:cNvPicPr/>
          <p:nvPr/>
        </p:nvPicPr>
        <p:blipFill rotWithShape="1">
          <a:blip r:embed="rId3" cstate="hqprint">
            <a:extLst>
              <a:ext uri="{28A0092B-C50C-407E-A947-70E740481C1C}">
                <a14:useLocalDpi xmlns:a14="http://schemas.microsoft.com/office/drawing/2010/main"/>
              </a:ext>
            </a:extLst>
          </a:blip>
          <a:srcRect l="79807" t="5805" b="70710"/>
          <a:stretch/>
        </p:blipFill>
        <p:spPr bwMode="auto">
          <a:xfrm>
            <a:off x="2506257" y="1696870"/>
            <a:ext cx="1905000" cy="4784953"/>
          </a:xfrm>
          <a:prstGeom prst="rect">
            <a:avLst/>
          </a:prstGeom>
          <a:noFill/>
          <a:ln>
            <a:noFill/>
          </a:ln>
          <a:extLst>
            <a:ext uri="{53640926-AAD7-44D8-BBD7-CCE9431645EC}">
              <a14:shadowObscured xmlns:a14="http://schemas.microsoft.com/office/drawing/2010/main"/>
            </a:ext>
          </a:extLst>
        </p:spPr>
      </p:pic>
      <p:sp>
        <p:nvSpPr>
          <p:cNvPr id="2" name="TextBox 1"/>
          <p:cNvSpPr txBox="1"/>
          <p:nvPr/>
        </p:nvSpPr>
        <p:spPr>
          <a:xfrm>
            <a:off x="4952325" y="1980000"/>
            <a:ext cx="6381421" cy="3293209"/>
          </a:xfrm>
          <a:prstGeom prst="rect">
            <a:avLst/>
          </a:prstGeom>
          <a:noFill/>
        </p:spPr>
        <p:txBody>
          <a:bodyPr wrap="square" rtlCol="0">
            <a:spAutoFit/>
          </a:bodyPr>
          <a:lstStyle/>
          <a:p>
            <a:pPr marL="457200" indent="-457200">
              <a:spcBef>
                <a:spcPts val="1200"/>
              </a:spcBef>
              <a:buClr>
                <a:srgbClr val="660066"/>
              </a:buClr>
              <a:buFont typeface="Arial" charset="0"/>
              <a:buChar char="•"/>
            </a:pPr>
            <a:r>
              <a:rPr lang="en-US" sz="2400" dirty="0">
                <a:latin typeface="Calibri" charset="0"/>
                <a:ea typeface="Calibri" charset="0"/>
                <a:cs typeface="Calibri" charset="0"/>
              </a:rPr>
              <a:t>Wide range of organic chemicals with boiling point &lt; 250</a:t>
            </a:r>
            <a:r>
              <a:rPr lang="en-US" sz="2400" baseline="30000" dirty="0">
                <a:latin typeface="Calibri" charset="0"/>
                <a:ea typeface="Calibri" charset="0"/>
                <a:cs typeface="Calibri" charset="0"/>
              </a:rPr>
              <a:t>o</a:t>
            </a:r>
            <a:r>
              <a:rPr lang="en-US" sz="2400" dirty="0">
                <a:latin typeface="Calibri" charset="0"/>
                <a:ea typeface="Calibri" charset="0"/>
                <a:cs typeface="Calibri" charset="0"/>
              </a:rPr>
              <a:t>C</a:t>
            </a:r>
          </a:p>
          <a:p>
            <a:pPr marL="457200" indent="-457200">
              <a:spcBef>
                <a:spcPts val="1200"/>
              </a:spcBef>
              <a:buClr>
                <a:srgbClr val="660066"/>
              </a:buClr>
              <a:buFont typeface="Arial" charset="0"/>
              <a:buChar char="•"/>
            </a:pPr>
            <a:r>
              <a:rPr lang="en-US" sz="2400" dirty="0">
                <a:latin typeface="Calibri" charset="0"/>
                <a:ea typeface="Calibri" charset="0"/>
                <a:cs typeface="Calibri" charset="0"/>
              </a:rPr>
              <a:t>Includes benzene (carcinogen)</a:t>
            </a:r>
          </a:p>
          <a:p>
            <a:pPr marL="457200" indent="-457200">
              <a:spcBef>
                <a:spcPts val="1200"/>
              </a:spcBef>
              <a:buClr>
                <a:srgbClr val="660066"/>
              </a:buClr>
              <a:buFont typeface="Arial" charset="0"/>
              <a:buChar char="•"/>
            </a:pPr>
            <a:r>
              <a:rPr lang="en-US" sz="2400" dirty="0">
                <a:latin typeface="Calibri" charset="0"/>
                <a:ea typeface="Calibri" charset="0"/>
                <a:cs typeface="Calibri" charset="0"/>
              </a:rPr>
              <a:t>Occur as gas or liquid</a:t>
            </a:r>
          </a:p>
          <a:p>
            <a:pPr marL="457200" indent="-457200">
              <a:spcBef>
                <a:spcPts val="1200"/>
              </a:spcBef>
              <a:buClr>
                <a:srgbClr val="660066"/>
              </a:buClr>
              <a:buFont typeface="Arial" charset="0"/>
              <a:buChar char="•"/>
            </a:pPr>
            <a:r>
              <a:rPr lang="en-US" sz="2400" dirty="0">
                <a:latin typeface="Calibri" charset="0"/>
                <a:ea typeface="Calibri" charset="0"/>
                <a:cs typeface="Calibri" charset="0"/>
              </a:rPr>
              <a:t>Precursor to ground level ozone</a:t>
            </a:r>
          </a:p>
          <a:p>
            <a:pPr marL="457200" indent="-457200">
              <a:spcBef>
                <a:spcPts val="1200"/>
              </a:spcBef>
              <a:buClr>
                <a:srgbClr val="660066"/>
              </a:buClr>
              <a:buFont typeface="Arial" charset="0"/>
              <a:buChar char="•"/>
            </a:pPr>
            <a:r>
              <a:rPr lang="en-US" sz="2400" dirty="0">
                <a:latin typeface="Calibri" charset="0"/>
                <a:ea typeface="Calibri" charset="0"/>
                <a:cs typeface="Calibri" charset="0"/>
              </a:rPr>
              <a:t>Impacts on health (including lung function) and plants</a:t>
            </a:r>
            <a:endParaRPr lang="en-US" sz="2000" dirty="0">
              <a:latin typeface="Calibri" charset="0"/>
              <a:ea typeface="Calibri" charset="0"/>
              <a:cs typeface="Calibri" charset="0"/>
            </a:endParaRPr>
          </a:p>
        </p:txBody>
      </p:sp>
      <p:sp>
        <p:nvSpPr>
          <p:cNvPr id="3" name="TextBox 2"/>
          <p:cNvSpPr txBox="1"/>
          <p:nvPr/>
        </p:nvSpPr>
        <p:spPr>
          <a:xfrm>
            <a:off x="2337296" y="1296760"/>
            <a:ext cx="2242922" cy="400110"/>
          </a:xfrm>
          <a:prstGeom prst="rect">
            <a:avLst/>
          </a:prstGeom>
          <a:noFill/>
        </p:spPr>
        <p:txBody>
          <a:bodyPr wrap="none" rtlCol="0">
            <a:spAutoFit/>
          </a:bodyPr>
          <a:lstStyle/>
          <a:p>
            <a:r>
              <a:rPr lang="en-US" sz="2000" b="1" dirty="0">
                <a:latin typeface="Calibri" charset="0"/>
                <a:ea typeface="Calibri" charset="0"/>
                <a:cs typeface="Calibri" charset="0"/>
              </a:rPr>
              <a:t>EU sources of VOCs</a:t>
            </a:r>
          </a:p>
        </p:txBody>
      </p:sp>
    </p:spTree>
    <p:extLst>
      <p:ext uri="{BB962C8B-B14F-4D97-AF65-F5344CB8AC3E}">
        <p14:creationId xmlns:p14="http://schemas.microsoft.com/office/powerpoint/2010/main" val="2962830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2" name="TextBox 1"/>
          <p:cNvSpPr txBox="1"/>
          <p:nvPr/>
        </p:nvSpPr>
        <p:spPr>
          <a:xfrm>
            <a:off x="468000" y="1980000"/>
            <a:ext cx="6003581" cy="3836948"/>
          </a:xfrm>
          <a:prstGeom prst="rect">
            <a:avLst/>
          </a:prstGeom>
          <a:noFill/>
        </p:spPr>
        <p:txBody>
          <a:bodyPr wrap="square" rtlCol="0">
            <a:spAutoFit/>
          </a:bodyPr>
          <a:lstStyle/>
          <a:p>
            <a:pPr marL="457200" indent="-457200">
              <a:spcBef>
                <a:spcPts val="720"/>
              </a:spcBef>
              <a:buClr>
                <a:srgbClr val="660066"/>
              </a:buClr>
              <a:buFont typeface="Arial" charset="0"/>
              <a:buChar char="•"/>
            </a:pPr>
            <a:r>
              <a:rPr lang="en-US" sz="2400" dirty="0">
                <a:solidFill>
                  <a:schemeClr val="tx1"/>
                </a:solidFill>
                <a:latin typeface="Calibri" charset="0"/>
                <a:ea typeface="Calibri" charset="0"/>
                <a:cs typeface="Calibri" charset="0"/>
              </a:rPr>
              <a:t>Include lead, mercury, cadmium, nickel, copper</a:t>
            </a:r>
          </a:p>
          <a:p>
            <a:pPr marL="457200" indent="-457200">
              <a:spcBef>
                <a:spcPts val="720"/>
              </a:spcBef>
              <a:buClr>
                <a:srgbClr val="660066"/>
              </a:buClr>
              <a:buFont typeface="Arial" charset="0"/>
              <a:buChar char="•"/>
            </a:pPr>
            <a:r>
              <a:rPr lang="en-US" sz="2400" dirty="0">
                <a:solidFill>
                  <a:schemeClr val="tx1"/>
                </a:solidFill>
                <a:latin typeface="Calibri" charset="0"/>
                <a:ea typeface="Calibri" charset="0"/>
                <a:cs typeface="Calibri" charset="0"/>
              </a:rPr>
              <a:t>Widespread legacy from industrial development</a:t>
            </a:r>
          </a:p>
          <a:p>
            <a:pPr marL="457200" indent="-457200">
              <a:spcBef>
                <a:spcPts val="720"/>
              </a:spcBef>
              <a:buClr>
                <a:srgbClr val="660066"/>
              </a:buClr>
              <a:buFont typeface="Arial" charset="0"/>
              <a:buChar char="•"/>
            </a:pPr>
            <a:r>
              <a:rPr lang="en-US" sz="2400" dirty="0">
                <a:solidFill>
                  <a:schemeClr val="tx1"/>
                </a:solidFill>
                <a:latin typeface="Calibri" charset="0"/>
                <a:ea typeface="Calibri" charset="0"/>
                <a:cs typeface="Calibri" charset="0"/>
              </a:rPr>
              <a:t>Naturally occurring in the environment and persistent</a:t>
            </a:r>
          </a:p>
          <a:p>
            <a:pPr marL="457200" indent="-457200">
              <a:spcBef>
                <a:spcPts val="720"/>
              </a:spcBef>
              <a:buClr>
                <a:srgbClr val="660066"/>
              </a:buClr>
              <a:buFont typeface="Arial" charset="0"/>
              <a:buChar char="•"/>
            </a:pPr>
            <a:r>
              <a:rPr lang="en-US" sz="2400" dirty="0">
                <a:solidFill>
                  <a:schemeClr val="tx1"/>
                </a:solidFill>
                <a:latin typeface="Calibri" charset="0"/>
                <a:ea typeface="Calibri" charset="0"/>
                <a:cs typeface="Calibri" charset="0"/>
              </a:rPr>
              <a:t>Some essential for life, others not</a:t>
            </a:r>
          </a:p>
          <a:p>
            <a:pPr marL="457200" indent="-457200">
              <a:spcBef>
                <a:spcPts val="720"/>
              </a:spcBef>
              <a:buClr>
                <a:srgbClr val="660066"/>
              </a:buClr>
              <a:buFont typeface="Arial" charset="0"/>
              <a:buChar char="•"/>
            </a:pPr>
            <a:r>
              <a:rPr lang="en-US" sz="2400" dirty="0">
                <a:solidFill>
                  <a:schemeClr val="tx1"/>
                </a:solidFill>
                <a:latin typeface="Calibri" charset="0"/>
                <a:ea typeface="Calibri" charset="0"/>
                <a:cs typeface="Calibri" charset="0"/>
              </a:rPr>
              <a:t>Diverse toxicity to plants and animals</a:t>
            </a:r>
          </a:p>
          <a:p>
            <a:pPr marL="457200" indent="-457200">
              <a:buFont typeface="Arial" charset="0"/>
              <a:buChar char="•"/>
            </a:pPr>
            <a:endParaRPr lang="en-US" sz="2800" dirty="0">
              <a:solidFill>
                <a:srgbClr val="FF0000"/>
              </a:solidFill>
              <a:latin typeface="Calibri" charset="0"/>
              <a:ea typeface="Calibri" charset="0"/>
              <a:cs typeface="Calibri" charset="0"/>
            </a:endParaRPr>
          </a:p>
        </p:txBody>
      </p:sp>
      <p:sp>
        <p:nvSpPr>
          <p:cNvPr id="3" name="Title 2"/>
          <p:cNvSpPr>
            <a:spLocks noGrp="1"/>
          </p:cNvSpPr>
          <p:nvPr>
            <p:ph type="title"/>
          </p:nvPr>
        </p:nvSpPr>
        <p:spPr>
          <a:xfrm>
            <a:off x="468000" y="576000"/>
            <a:ext cx="9180000" cy="612000"/>
          </a:xfrm>
        </p:spPr>
        <p:txBody>
          <a:bodyPr tIns="46800" bIns="46800">
            <a:normAutofit fontScale="90000"/>
          </a:bodyPr>
          <a:lstStyle/>
          <a:p>
            <a:r>
              <a:rPr lang="en-US" sz="3600" dirty="0"/>
              <a:t>Metals</a:t>
            </a:r>
          </a:p>
        </p:txBody>
      </p:sp>
      <p:sp>
        <p:nvSpPr>
          <p:cNvPr id="4" name="TextBox 3"/>
          <p:cNvSpPr txBox="1"/>
          <p:nvPr/>
        </p:nvSpPr>
        <p:spPr>
          <a:xfrm flipH="1">
            <a:off x="6294474" y="1935127"/>
            <a:ext cx="4274288" cy="954107"/>
          </a:xfrm>
          <a:prstGeom prst="rect">
            <a:avLst/>
          </a:prstGeom>
          <a:noFill/>
        </p:spPr>
        <p:txBody>
          <a:bodyPr wrap="square" rtlCol="0">
            <a:spAutoFit/>
          </a:bodyPr>
          <a:lstStyle/>
          <a:p>
            <a:endParaRPr lang="en-US" sz="2800" dirty="0">
              <a:solidFill>
                <a:srgbClr val="910D6A"/>
              </a:solidFill>
              <a:latin typeface="Calibri" charset="0"/>
              <a:ea typeface="Calibri" charset="0"/>
              <a:cs typeface="Calibri" charset="0"/>
            </a:endParaRPr>
          </a:p>
          <a:p>
            <a:endParaRPr lang="en-US" sz="2800" dirty="0">
              <a:solidFill>
                <a:srgbClr val="910D6A"/>
              </a:solidFill>
              <a:latin typeface="Calibri" charset="0"/>
              <a:ea typeface="Calibri" charset="0"/>
              <a:cs typeface="Calibri" charset="0"/>
            </a:endParaRPr>
          </a:p>
        </p:txBody>
      </p:sp>
      <p:pic>
        <p:nvPicPr>
          <p:cNvPr id="5" name="Picture 4"/>
          <p:cNvPicPr>
            <a:picLocks noChangeAspect="1"/>
          </p:cNvPicPr>
          <p:nvPr/>
        </p:nvPicPr>
        <p:blipFill>
          <a:blip r:embed="rId3"/>
          <a:stretch>
            <a:fillRect/>
          </a:stretch>
        </p:blipFill>
        <p:spPr>
          <a:xfrm>
            <a:off x="6014149" y="286603"/>
            <a:ext cx="2012177" cy="2101606"/>
          </a:xfrm>
          <a:prstGeom prst="rect">
            <a:avLst/>
          </a:prstGeom>
        </p:spPr>
      </p:pic>
      <p:sp>
        <p:nvSpPr>
          <p:cNvPr id="9" name="Rectangle 8"/>
          <p:cNvSpPr/>
          <p:nvPr/>
        </p:nvSpPr>
        <p:spPr>
          <a:xfrm>
            <a:off x="7020238" y="5906599"/>
            <a:ext cx="3672000" cy="738664"/>
          </a:xfrm>
          <a:prstGeom prst="rect">
            <a:avLst/>
          </a:prstGeom>
        </p:spPr>
        <p:txBody>
          <a:bodyPr wrap="square">
            <a:spAutoFit/>
          </a:bodyPr>
          <a:lstStyle/>
          <a:p>
            <a:r>
              <a:rPr lang="en-US" dirty="0">
                <a:latin typeface="Calibri" panose="020F0502020204030204" pitchFamily="34" charset="0"/>
                <a:cs typeface="Calibri" panose="020F0502020204030204" pitchFamily="34" charset="0"/>
              </a:rPr>
              <a:t>http://</a:t>
            </a:r>
            <a:r>
              <a:rPr lang="en-US" dirty="0" err="1">
                <a:latin typeface="Calibri" panose="020F0502020204030204" pitchFamily="34" charset="0"/>
                <a:cs typeface="Calibri" panose="020F0502020204030204" pitchFamily="34" charset="0"/>
              </a:rPr>
              <a:t>phys.org</a:t>
            </a:r>
            <a:r>
              <a:rPr lang="en-US" dirty="0">
                <a:latin typeface="Calibri" panose="020F0502020204030204" pitchFamily="34" charset="0"/>
                <a:cs typeface="Calibri" panose="020F0502020204030204" pitchFamily="34" charset="0"/>
              </a:rPr>
              <a:t>/news/2013-06-south-american-purifying-soils-contaminated.html</a:t>
            </a:r>
          </a:p>
        </p:txBody>
      </p:sp>
      <p:pic>
        <p:nvPicPr>
          <p:cNvPr id="10" name="Picture 9"/>
          <p:cNvPicPr>
            <a:picLocks noChangeAspect="1"/>
          </p:cNvPicPr>
          <p:nvPr/>
        </p:nvPicPr>
        <p:blipFill>
          <a:blip r:embed="rId4"/>
          <a:stretch>
            <a:fillRect/>
          </a:stretch>
        </p:blipFill>
        <p:spPr>
          <a:xfrm>
            <a:off x="7020239" y="2384617"/>
            <a:ext cx="4612318" cy="3502112"/>
          </a:xfrm>
          <a:prstGeom prst="rect">
            <a:avLst/>
          </a:prstGeom>
        </p:spPr>
      </p:pic>
      <p:pic>
        <p:nvPicPr>
          <p:cNvPr id="11" name="Picture 10"/>
          <p:cNvPicPr/>
          <p:nvPr/>
        </p:nvPicPr>
        <p:blipFill>
          <a:blip r:embed="rId5">
            <a:extLst>
              <a:ext uri="{28A0092B-C50C-407E-A947-70E740481C1C}">
                <a14:useLocalDpi xmlns:a14="http://schemas.microsoft.com/office/drawing/2010/main"/>
              </a:ext>
            </a:extLst>
          </a:blip>
          <a:srcRect/>
          <a:stretch>
            <a:fillRect/>
          </a:stretch>
        </p:blipFill>
        <p:spPr bwMode="auto">
          <a:xfrm flipH="1">
            <a:off x="8687860" y="411252"/>
            <a:ext cx="1499690" cy="1852307"/>
          </a:xfrm>
          <a:prstGeom prst="rect">
            <a:avLst/>
          </a:prstGeom>
          <a:noFill/>
          <a:ln>
            <a:noFill/>
          </a:ln>
        </p:spPr>
      </p:pic>
    </p:spTree>
    <p:extLst>
      <p:ext uri="{BB962C8B-B14F-4D97-AF65-F5344CB8AC3E}">
        <p14:creationId xmlns:p14="http://schemas.microsoft.com/office/powerpoint/2010/main" val="8482518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189"/>
        <p:cNvGrpSpPr/>
        <p:nvPr/>
      </p:nvGrpSpPr>
      <p:grpSpPr>
        <a:xfrm>
          <a:off x="0" y="0"/>
          <a:ext cx="0" cy="0"/>
          <a:chOff x="0" y="0"/>
          <a:chExt cx="0" cy="0"/>
        </a:xfrm>
      </p:grpSpPr>
      <p:grpSp>
        <p:nvGrpSpPr>
          <p:cNvPr id="14" name="Group 13">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5" name="Group 14">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7" name="Straight Connector 16">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6" name="Oval 15">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0" name="Rectangle 19">
            <a:extLst>
              <a:ext uri="{FF2B5EF4-FFF2-40B4-BE49-F238E27FC236}">
                <a16:creationId xmlns:a16="http://schemas.microsoft.com/office/drawing/2014/main" id="{3758E4FA-C4A9-4D94-828D-0C4D6ED97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096001" y="681037"/>
            <a:ext cx="5410200" cy="742727"/>
          </a:xfrm>
        </p:spPr>
        <p:txBody>
          <a:bodyPr vert="horz" lIns="91440" tIns="45720" rIns="91440" bIns="45720" rtlCol="0" anchor="b">
            <a:normAutofit fontScale="90000"/>
          </a:bodyPr>
          <a:lstStyle/>
          <a:p>
            <a:pPr>
              <a:spcBef>
                <a:spcPct val="0"/>
              </a:spcBef>
            </a:pPr>
            <a:r>
              <a:rPr lang="en-US" sz="5400" i="1" dirty="0">
                <a:solidFill>
                  <a:srgbClr val="000000"/>
                </a:solidFill>
                <a:latin typeface="+mj-lt"/>
                <a:ea typeface="+mj-ea"/>
                <a:cs typeface="+mj-cs"/>
              </a:rPr>
              <a:t>Oils</a:t>
            </a:r>
          </a:p>
        </p:txBody>
      </p:sp>
      <p:pic>
        <p:nvPicPr>
          <p:cNvPr id="9" name="Picture 8"/>
          <p:cNvPicPr/>
          <p:nvPr/>
        </p:nvPicPr>
        <p:blipFill>
          <a:blip r:embed="rId3" cstate="print">
            <a:extLst>
              <a:ext uri="{28A0092B-C50C-407E-A947-70E740481C1C}">
                <a14:useLocalDpi xmlns:a14="http://schemas.microsoft.com/office/drawing/2010/main"/>
              </a:ext>
            </a:extLst>
          </a:blip>
          <a:stretch>
            <a:fillRect/>
          </a:stretch>
        </p:blipFill>
        <p:spPr bwMode="auto">
          <a:xfrm>
            <a:off x="685800" y="2154951"/>
            <a:ext cx="4645357" cy="2543334"/>
          </a:xfrm>
          <a:prstGeom prst="rect">
            <a:avLst/>
          </a:prstGeom>
          <a:noFill/>
        </p:spPr>
      </p:pic>
      <p:sp>
        <p:nvSpPr>
          <p:cNvPr id="5" name="TextBox 4"/>
          <p:cNvSpPr txBox="1"/>
          <p:nvPr/>
        </p:nvSpPr>
        <p:spPr>
          <a:xfrm>
            <a:off x="6096001" y="1712088"/>
            <a:ext cx="5809610" cy="4464875"/>
          </a:xfrm>
          <a:prstGeom prst="rect">
            <a:avLst/>
          </a:prstGeom>
        </p:spPr>
        <p:txBody>
          <a:bodyPr vert="horz" lIns="91440" tIns="45720" rIns="91440" bIns="45720" rtlCol="0">
            <a:normAutofit fontScale="92500" lnSpcReduction="20000"/>
          </a:bodyPr>
          <a:lstStyle/>
          <a:p>
            <a:pPr marL="457200" indent="-228600">
              <a:lnSpc>
                <a:spcPct val="110000"/>
              </a:lnSpc>
              <a:spcBef>
                <a:spcPts val="1200"/>
              </a:spcBef>
              <a:buClr>
                <a:srgbClr val="660066"/>
              </a:buClr>
              <a:buFont typeface="Arial" charset="0"/>
              <a:buChar char="•"/>
            </a:pPr>
            <a:r>
              <a:rPr lang="en-US" sz="2000" dirty="0"/>
              <a:t>Crude oil – a mixture of hydrocarbons (containing hydrogen and carbon)</a:t>
            </a:r>
          </a:p>
          <a:p>
            <a:pPr marL="457200" indent="-228600">
              <a:lnSpc>
                <a:spcPct val="110000"/>
              </a:lnSpc>
              <a:spcBef>
                <a:spcPts val="1200"/>
              </a:spcBef>
              <a:buClr>
                <a:srgbClr val="660066"/>
              </a:buClr>
              <a:buFont typeface="Arial" charset="0"/>
              <a:buChar char="•"/>
            </a:pPr>
            <a:r>
              <a:rPr lang="en-US" sz="2000" dirty="0"/>
              <a:t>Refined to produce petroleum, diesel, lubricating oils etc.</a:t>
            </a:r>
          </a:p>
          <a:p>
            <a:pPr marL="457200" indent="-228600">
              <a:lnSpc>
                <a:spcPct val="110000"/>
              </a:lnSpc>
              <a:spcBef>
                <a:spcPts val="1200"/>
              </a:spcBef>
              <a:buClr>
                <a:srgbClr val="660066"/>
              </a:buClr>
              <a:buFont typeface="Arial" charset="0"/>
              <a:buChar char="•"/>
            </a:pPr>
            <a:r>
              <a:rPr lang="en-US" sz="2000" dirty="0"/>
              <a:t>Oil pollution hazardous to the environment</a:t>
            </a:r>
          </a:p>
          <a:p>
            <a:pPr marL="457200" indent="-228600">
              <a:lnSpc>
                <a:spcPct val="110000"/>
              </a:lnSpc>
              <a:spcBef>
                <a:spcPts val="1200"/>
              </a:spcBef>
              <a:buClr>
                <a:srgbClr val="660066"/>
              </a:buClr>
              <a:buFont typeface="Arial" charset="0"/>
              <a:buChar char="•"/>
            </a:pPr>
            <a:r>
              <a:rPr lang="en-US" sz="2000" dirty="0"/>
              <a:t>Oils and waste oils can contain hazardous carcinogens such as benzene and benzo (a) pyrene</a:t>
            </a:r>
          </a:p>
          <a:p>
            <a:pPr marL="457200" indent="-228600">
              <a:lnSpc>
                <a:spcPct val="110000"/>
              </a:lnSpc>
              <a:spcBef>
                <a:spcPts val="1200"/>
              </a:spcBef>
              <a:buClr>
                <a:srgbClr val="660066"/>
              </a:buClr>
              <a:buFont typeface="Arial" charset="0"/>
              <a:buChar char="•"/>
            </a:pPr>
            <a:r>
              <a:rPr lang="en-US" sz="2000" dirty="0"/>
              <a:t>Dense non-aqueous phase hydrocarbons (</a:t>
            </a:r>
            <a:r>
              <a:rPr lang="en-US" sz="2000" dirty="0" err="1"/>
              <a:t>DNAPL</a:t>
            </a:r>
            <a:r>
              <a:rPr lang="en-US" sz="2000" dirty="0"/>
              <a:t>) denser than water</a:t>
            </a:r>
          </a:p>
          <a:p>
            <a:pPr marL="457200" indent="-228600">
              <a:lnSpc>
                <a:spcPct val="110000"/>
              </a:lnSpc>
              <a:spcBef>
                <a:spcPts val="1200"/>
              </a:spcBef>
              <a:buClr>
                <a:srgbClr val="660066"/>
              </a:buClr>
              <a:buFont typeface="Arial" charset="0"/>
              <a:buChar char="•"/>
            </a:pPr>
            <a:r>
              <a:rPr lang="en-US" sz="2000" dirty="0"/>
              <a:t>Light non-aqueous phase hydrocarbons (</a:t>
            </a:r>
            <a:r>
              <a:rPr lang="en-US" sz="2000" dirty="0" err="1"/>
              <a:t>LNAPL</a:t>
            </a:r>
            <a:r>
              <a:rPr lang="en-US" sz="2000" dirty="0"/>
              <a:t>) – less dense than water</a:t>
            </a:r>
          </a:p>
          <a:p>
            <a:pPr marL="285750" indent="-228600">
              <a:lnSpc>
                <a:spcPct val="110000"/>
              </a:lnSpc>
              <a:buFont typeface="Arial" charset="0"/>
              <a:buChar char="•"/>
            </a:pPr>
            <a:endParaRPr lang="en-US" sz="1000" dirty="0"/>
          </a:p>
          <a:p>
            <a:pPr marL="285750" indent="-228600">
              <a:lnSpc>
                <a:spcPct val="110000"/>
              </a:lnSpc>
              <a:buFont typeface="Arial" charset="0"/>
              <a:buChar char="•"/>
            </a:pPr>
            <a:endParaRPr lang="en-US" sz="1000" dirty="0"/>
          </a:p>
        </p:txBody>
      </p:sp>
      <p:grpSp>
        <p:nvGrpSpPr>
          <p:cNvPr id="22" name="Group 21">
            <a:extLst>
              <a:ext uri="{FF2B5EF4-FFF2-40B4-BE49-F238E27FC236}">
                <a16:creationId xmlns:a16="http://schemas.microsoft.com/office/drawing/2014/main" id="{C000ECD2-478B-4839-BD41-6164A9C207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3" name="Group 22">
              <a:extLst>
                <a:ext uri="{FF2B5EF4-FFF2-40B4-BE49-F238E27FC236}">
                  <a16:creationId xmlns:a16="http://schemas.microsoft.com/office/drawing/2014/main" id="{1D6FE141-FFE2-48EA-8A10-D0067D8E92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24">
                <a:extLst>
                  <a:ext uri="{FF2B5EF4-FFF2-40B4-BE49-F238E27FC236}">
                    <a16:creationId xmlns:a16="http://schemas.microsoft.com/office/drawing/2014/main" id="{C473AB16-F1D4-4FC8-8529-2A92A8DEA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611FE6-D78F-4C11-B8AF-793BFED9B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Oval 23">
              <a:extLst>
                <a:ext uri="{FF2B5EF4-FFF2-40B4-BE49-F238E27FC236}">
                  <a16:creationId xmlns:a16="http://schemas.microsoft.com/office/drawing/2014/main" id="{599A5DCA-D8D2-4360-8385-27AF36474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p:cNvSpPr txBox="1"/>
          <p:nvPr/>
        </p:nvSpPr>
        <p:spPr>
          <a:xfrm>
            <a:off x="935666" y="1935127"/>
            <a:ext cx="3679877" cy="1538883"/>
          </a:xfrm>
          <a:prstGeom prst="rect">
            <a:avLst/>
          </a:prstGeom>
          <a:noFill/>
        </p:spPr>
        <p:txBody>
          <a:bodyPr wrap="square" rtlCol="0">
            <a:spAutoFit/>
          </a:bodyPr>
          <a:lstStyle/>
          <a:p>
            <a:pPr marL="457200" indent="-457200">
              <a:spcAft>
                <a:spcPts val="600"/>
              </a:spcAft>
              <a:buFont typeface="Arial" charset="0"/>
              <a:buChar char="•"/>
            </a:pPr>
            <a:endParaRPr lang="en-US" sz="2800">
              <a:solidFill>
                <a:srgbClr val="910D6A"/>
              </a:solidFill>
              <a:latin typeface="Calibri" charset="0"/>
              <a:ea typeface="Calibri" charset="0"/>
              <a:cs typeface="Calibri" charset="0"/>
            </a:endParaRPr>
          </a:p>
          <a:p>
            <a:pPr marL="457200" indent="-457200">
              <a:spcAft>
                <a:spcPts val="600"/>
              </a:spcAft>
              <a:buFont typeface="Arial" charset="0"/>
              <a:buChar char="•"/>
            </a:pPr>
            <a:endParaRPr lang="en-US" sz="2800">
              <a:solidFill>
                <a:srgbClr val="910D6A"/>
              </a:solidFill>
              <a:latin typeface="Calibri" charset="0"/>
              <a:ea typeface="Calibri" charset="0"/>
              <a:cs typeface="Calibri" charset="0"/>
            </a:endParaRPr>
          </a:p>
          <a:p>
            <a:pPr>
              <a:spcAft>
                <a:spcPts val="600"/>
              </a:spcAft>
            </a:pPr>
            <a:endParaRPr lang="en-US" sz="2800">
              <a:solidFill>
                <a:srgbClr val="FF0000"/>
              </a:solidFill>
              <a:latin typeface="Calibri" charset="0"/>
              <a:ea typeface="Calibri" charset="0"/>
              <a:cs typeface="Calibri" charset="0"/>
            </a:endParaRPr>
          </a:p>
        </p:txBody>
      </p:sp>
      <p:sp>
        <p:nvSpPr>
          <p:cNvPr id="4" name="TextBox 3"/>
          <p:cNvSpPr txBox="1"/>
          <p:nvPr/>
        </p:nvSpPr>
        <p:spPr>
          <a:xfrm flipH="1">
            <a:off x="5159145" y="561950"/>
            <a:ext cx="4274288" cy="1031051"/>
          </a:xfrm>
          <a:prstGeom prst="rect">
            <a:avLst/>
          </a:prstGeom>
          <a:noFill/>
        </p:spPr>
        <p:txBody>
          <a:bodyPr wrap="square" rtlCol="0">
            <a:spAutoFit/>
          </a:bodyPr>
          <a:lstStyle/>
          <a:p>
            <a:pPr>
              <a:spcAft>
                <a:spcPts val="600"/>
              </a:spcAft>
            </a:pPr>
            <a:endParaRPr lang="en-US" sz="2800">
              <a:solidFill>
                <a:srgbClr val="910D6A"/>
              </a:solidFill>
              <a:latin typeface="Calibri" charset="0"/>
              <a:ea typeface="Calibri" charset="0"/>
              <a:cs typeface="Calibri" charset="0"/>
            </a:endParaRPr>
          </a:p>
          <a:p>
            <a:pPr>
              <a:spcAft>
                <a:spcPts val="600"/>
              </a:spcAft>
            </a:pPr>
            <a:endParaRPr lang="en-US" sz="2800">
              <a:solidFill>
                <a:srgbClr val="910D6A"/>
              </a:solidFill>
              <a:latin typeface="Calibri" charset="0"/>
              <a:ea typeface="Calibri" charset="0"/>
              <a:cs typeface="Calibri" charset="0"/>
            </a:endParaRPr>
          </a:p>
        </p:txBody>
      </p:sp>
    </p:spTree>
    <p:extLst>
      <p:ext uri="{BB962C8B-B14F-4D97-AF65-F5344CB8AC3E}">
        <p14:creationId xmlns:p14="http://schemas.microsoft.com/office/powerpoint/2010/main" val="3514099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2" name="TextBox 1"/>
          <p:cNvSpPr txBox="1"/>
          <p:nvPr/>
        </p:nvSpPr>
        <p:spPr>
          <a:xfrm>
            <a:off x="468000" y="1980000"/>
            <a:ext cx="3679877" cy="4262705"/>
          </a:xfrm>
          <a:prstGeom prst="rect">
            <a:avLst/>
          </a:prstGeom>
          <a:noFill/>
        </p:spPr>
        <p:txBody>
          <a:bodyPr wrap="square" rtlCol="0">
            <a:spAutoFit/>
          </a:bodyPr>
          <a:lstStyle/>
          <a:p>
            <a:r>
              <a:rPr lang="en-US" sz="2400" dirty="0">
                <a:solidFill>
                  <a:schemeClr val="tx1"/>
                </a:solidFill>
                <a:latin typeface="Calibri" charset="0"/>
                <a:ea typeface="Calibri" charset="0"/>
                <a:cs typeface="Calibri" charset="0"/>
              </a:rPr>
              <a:t>Include:</a:t>
            </a:r>
          </a:p>
          <a:p>
            <a:pPr marL="457200" indent="-457200">
              <a:spcBef>
                <a:spcPts val="600"/>
              </a:spcBef>
              <a:buClr>
                <a:srgbClr val="660066"/>
              </a:buClr>
              <a:buFont typeface="Arial" charset="0"/>
              <a:buChar char="•"/>
            </a:pPr>
            <a:r>
              <a:rPr lang="en-US" sz="2400" dirty="0" err="1">
                <a:solidFill>
                  <a:schemeClr val="tx1"/>
                </a:solidFill>
                <a:latin typeface="Calibri" charset="0"/>
                <a:ea typeface="Calibri" charset="0"/>
                <a:cs typeface="Calibri" charset="0"/>
              </a:rPr>
              <a:t>Organochlorine</a:t>
            </a:r>
            <a:r>
              <a:rPr lang="en-US" sz="2400" dirty="0">
                <a:solidFill>
                  <a:schemeClr val="tx1"/>
                </a:solidFill>
                <a:latin typeface="Calibri" charset="0"/>
                <a:ea typeface="Calibri" charset="0"/>
                <a:cs typeface="Calibri" charset="0"/>
              </a:rPr>
              <a:t> pesticides (DDT)</a:t>
            </a:r>
          </a:p>
          <a:p>
            <a:pPr marL="457200" indent="-457200">
              <a:spcBef>
                <a:spcPts val="600"/>
              </a:spcBef>
              <a:buClr>
                <a:srgbClr val="660066"/>
              </a:buClr>
              <a:buFont typeface="Arial" charset="0"/>
              <a:buChar char="•"/>
            </a:pPr>
            <a:r>
              <a:rPr lang="en-US" sz="2400" dirty="0">
                <a:solidFill>
                  <a:schemeClr val="tx1"/>
                </a:solidFill>
                <a:latin typeface="Calibri" charset="0"/>
                <a:ea typeface="Calibri" charset="0"/>
                <a:cs typeface="Calibri" charset="0"/>
              </a:rPr>
              <a:t>Industrial chemicals (PCB)</a:t>
            </a:r>
          </a:p>
          <a:p>
            <a:pPr marL="457200" indent="-457200">
              <a:spcBef>
                <a:spcPts val="600"/>
              </a:spcBef>
              <a:buClr>
                <a:srgbClr val="660066"/>
              </a:buClr>
              <a:buFont typeface="Arial" charset="0"/>
              <a:buChar char="•"/>
            </a:pPr>
            <a:r>
              <a:rPr lang="en-US" sz="2400" dirty="0">
                <a:solidFill>
                  <a:schemeClr val="tx1"/>
                </a:solidFill>
                <a:latin typeface="Calibri" charset="0"/>
                <a:ea typeface="Calibri" charset="0"/>
                <a:cs typeface="Calibri" charset="0"/>
              </a:rPr>
              <a:t>Unintended by-products of combustion (dioxins</a:t>
            </a:r>
            <a:r>
              <a:rPr lang="en-US" sz="2800" dirty="0">
                <a:solidFill>
                  <a:schemeClr val="tx1"/>
                </a:solidFill>
                <a:latin typeface="Calibri" charset="0"/>
                <a:ea typeface="Calibri" charset="0"/>
                <a:cs typeface="Calibri" charset="0"/>
              </a:rPr>
              <a:t>)</a:t>
            </a:r>
          </a:p>
          <a:p>
            <a:pPr marL="457200" indent="-457200">
              <a:buFont typeface="Arial" charset="0"/>
              <a:buChar char="•"/>
            </a:pPr>
            <a:endParaRPr lang="en-US" sz="2800" dirty="0">
              <a:solidFill>
                <a:srgbClr val="910D6A"/>
              </a:solidFill>
              <a:latin typeface="Calibri" charset="0"/>
              <a:ea typeface="Calibri" charset="0"/>
              <a:cs typeface="Calibri" charset="0"/>
            </a:endParaRPr>
          </a:p>
          <a:p>
            <a:pPr marL="457200" indent="-457200">
              <a:buFont typeface="Arial" charset="0"/>
              <a:buChar char="•"/>
            </a:pPr>
            <a:endParaRPr lang="en-US" sz="2800" dirty="0">
              <a:solidFill>
                <a:srgbClr val="910D6A"/>
              </a:solidFill>
              <a:latin typeface="Calibri" charset="0"/>
              <a:ea typeface="Calibri" charset="0"/>
              <a:cs typeface="Calibri" charset="0"/>
            </a:endParaRPr>
          </a:p>
          <a:p>
            <a:endParaRPr lang="en-US" sz="2800" dirty="0">
              <a:solidFill>
                <a:srgbClr val="FF0000"/>
              </a:solidFill>
              <a:latin typeface="Calibri" charset="0"/>
              <a:ea typeface="Calibri" charset="0"/>
              <a:cs typeface="Calibri" charset="0"/>
            </a:endParaRPr>
          </a:p>
        </p:txBody>
      </p:sp>
      <p:sp>
        <p:nvSpPr>
          <p:cNvPr id="3" name="Title 2"/>
          <p:cNvSpPr>
            <a:spLocks noGrp="1"/>
          </p:cNvSpPr>
          <p:nvPr>
            <p:ph type="title"/>
          </p:nvPr>
        </p:nvSpPr>
        <p:spPr>
          <a:xfrm>
            <a:off x="468000" y="576000"/>
            <a:ext cx="9180000" cy="612000"/>
          </a:xfrm>
        </p:spPr>
        <p:txBody>
          <a:bodyPr tIns="46800" bIns="46800">
            <a:normAutofit fontScale="90000"/>
          </a:bodyPr>
          <a:lstStyle/>
          <a:p>
            <a:r>
              <a:rPr lang="en-US" sz="3600" dirty="0"/>
              <a:t>Persistent organic pollutants</a:t>
            </a:r>
          </a:p>
        </p:txBody>
      </p:sp>
      <p:sp>
        <p:nvSpPr>
          <p:cNvPr id="4" name="TextBox 3"/>
          <p:cNvSpPr txBox="1"/>
          <p:nvPr/>
        </p:nvSpPr>
        <p:spPr>
          <a:xfrm flipH="1">
            <a:off x="6294474" y="1935127"/>
            <a:ext cx="4274288" cy="954107"/>
          </a:xfrm>
          <a:prstGeom prst="rect">
            <a:avLst/>
          </a:prstGeom>
          <a:noFill/>
        </p:spPr>
        <p:txBody>
          <a:bodyPr wrap="square" rtlCol="0">
            <a:spAutoFit/>
          </a:bodyPr>
          <a:lstStyle/>
          <a:p>
            <a:endParaRPr lang="en-US" sz="2800" dirty="0">
              <a:solidFill>
                <a:srgbClr val="910D6A"/>
              </a:solidFill>
              <a:latin typeface="Calibri" charset="0"/>
              <a:ea typeface="Calibri" charset="0"/>
              <a:cs typeface="Calibri" charset="0"/>
            </a:endParaRPr>
          </a:p>
          <a:p>
            <a:endParaRPr lang="en-US" sz="2800" dirty="0">
              <a:solidFill>
                <a:srgbClr val="910D6A"/>
              </a:solidFill>
              <a:latin typeface="Calibri" charset="0"/>
              <a:ea typeface="Calibri" charset="0"/>
              <a:cs typeface="Calibri" charset="0"/>
            </a:endParaRPr>
          </a:p>
        </p:txBody>
      </p:sp>
      <p:pic>
        <p:nvPicPr>
          <p:cNvPr id="6" name="Picture 5"/>
          <p:cNvPicPr>
            <a:picLocks noChangeAspect="1"/>
          </p:cNvPicPr>
          <p:nvPr/>
        </p:nvPicPr>
        <p:blipFill>
          <a:blip r:embed="rId3"/>
          <a:stretch>
            <a:fillRect/>
          </a:stretch>
        </p:blipFill>
        <p:spPr>
          <a:xfrm>
            <a:off x="7529047" y="1570798"/>
            <a:ext cx="3869055" cy="1318436"/>
          </a:xfrm>
          <a:prstGeom prst="rect">
            <a:avLst/>
          </a:prstGeom>
        </p:spPr>
      </p:pic>
      <p:sp>
        <p:nvSpPr>
          <p:cNvPr id="7" name="TextBox 6"/>
          <p:cNvSpPr txBox="1"/>
          <p:nvPr/>
        </p:nvSpPr>
        <p:spPr>
          <a:xfrm>
            <a:off x="7378700" y="3086101"/>
            <a:ext cx="4572000" cy="3046988"/>
          </a:xfrm>
          <a:prstGeom prst="rect">
            <a:avLst/>
          </a:prstGeom>
          <a:noFill/>
        </p:spPr>
        <p:txBody>
          <a:bodyPr wrap="square" rtlCol="0">
            <a:spAutoFit/>
          </a:bodyPr>
          <a:lstStyle/>
          <a:p>
            <a:r>
              <a:rPr lang="en-US" sz="2400" dirty="0">
                <a:solidFill>
                  <a:schemeClr val="tx1"/>
                </a:solidFill>
                <a:latin typeface="Calibri" charset="0"/>
                <a:ea typeface="Calibri" charset="0"/>
                <a:cs typeface="Calibri" charset="0"/>
              </a:rPr>
              <a:t>Eliminate use of the ‘dirty dozen’; identify additional POPs and alternatives</a:t>
            </a:r>
          </a:p>
          <a:p>
            <a:endParaRPr lang="en-US" sz="2400" dirty="0">
              <a:solidFill>
                <a:schemeClr val="tx1"/>
              </a:solidFill>
              <a:latin typeface="Calibri" charset="0"/>
              <a:ea typeface="Calibri" charset="0"/>
              <a:cs typeface="Calibri" charset="0"/>
            </a:endParaRPr>
          </a:p>
          <a:p>
            <a:r>
              <a:rPr lang="en-US" sz="2400" dirty="0">
                <a:solidFill>
                  <a:schemeClr val="tx1"/>
                </a:solidFill>
                <a:latin typeface="Calibri" charset="0"/>
                <a:ea typeface="Calibri" charset="0"/>
                <a:cs typeface="Calibri" charset="0"/>
              </a:rPr>
              <a:t>Category A: eliminate</a:t>
            </a:r>
          </a:p>
          <a:p>
            <a:r>
              <a:rPr lang="en-US" sz="2400" dirty="0">
                <a:solidFill>
                  <a:schemeClr val="tx1"/>
                </a:solidFill>
                <a:latin typeface="Calibri" charset="0"/>
                <a:ea typeface="Calibri" charset="0"/>
                <a:cs typeface="Calibri" charset="0"/>
              </a:rPr>
              <a:t>Category B: restrict</a:t>
            </a:r>
          </a:p>
          <a:p>
            <a:r>
              <a:rPr lang="en-US" sz="2400" dirty="0">
                <a:solidFill>
                  <a:schemeClr val="tx1"/>
                </a:solidFill>
                <a:latin typeface="Calibri" charset="0"/>
                <a:ea typeface="Calibri" charset="0"/>
                <a:cs typeface="Calibri" charset="0"/>
              </a:rPr>
              <a:t>Category C: unintended production</a:t>
            </a:r>
            <a:endParaRPr lang="en-US" sz="2000" dirty="0">
              <a:solidFill>
                <a:schemeClr val="tx1"/>
              </a:solidFill>
              <a:latin typeface="Calibri" charset="0"/>
              <a:ea typeface="Calibri" charset="0"/>
              <a:cs typeface="Calibri" charset="0"/>
            </a:endParaRPr>
          </a:p>
        </p:txBody>
      </p:sp>
      <p:pic>
        <p:nvPicPr>
          <p:cNvPr id="8" name="Picture 7"/>
          <p:cNvPicPr>
            <a:picLocks noChangeAspect="1"/>
          </p:cNvPicPr>
          <p:nvPr/>
        </p:nvPicPr>
        <p:blipFill>
          <a:blip r:embed="rId4" cstate="hqprint">
            <a:extLst>
              <a:ext uri="{28A0092B-C50C-407E-A947-70E740481C1C}">
                <a14:useLocalDpi xmlns:a14="http://schemas.microsoft.com/office/drawing/2010/main"/>
              </a:ext>
            </a:extLst>
          </a:blip>
          <a:stretch>
            <a:fillRect/>
          </a:stretch>
        </p:blipFill>
        <p:spPr>
          <a:xfrm>
            <a:off x="5109450" y="2251739"/>
            <a:ext cx="1605516" cy="2854251"/>
          </a:xfrm>
          <a:prstGeom prst="rect">
            <a:avLst/>
          </a:prstGeom>
        </p:spPr>
      </p:pic>
    </p:spTree>
    <p:extLst>
      <p:ext uri="{BB962C8B-B14F-4D97-AF65-F5344CB8AC3E}">
        <p14:creationId xmlns:p14="http://schemas.microsoft.com/office/powerpoint/2010/main" val="42653221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Shape 190"/>
          <p:cNvSpPr txBox="1">
            <a:spLocks noGrp="1"/>
          </p:cNvSpPr>
          <p:nvPr>
            <p:ph type="title"/>
          </p:nvPr>
        </p:nvSpPr>
        <p:spPr>
          <a:xfrm>
            <a:off x="468000" y="576000"/>
            <a:ext cx="9180000" cy="612000"/>
          </a:xfrm>
          <a:prstGeom prst="rect">
            <a:avLst/>
          </a:prstGeom>
          <a:noFill/>
          <a:ln>
            <a:noFill/>
          </a:ln>
        </p:spPr>
        <p:txBody>
          <a:bodyPr lIns="91425" tIns="45700" rIns="91425" bIns="45700" anchor="t" anchorCtr="0">
            <a:noAutofit/>
          </a:bodyPr>
          <a:lstStyle/>
          <a:p>
            <a:pPr lvl="0">
              <a:buSzPct val="25000"/>
            </a:pPr>
            <a:r>
              <a:rPr lang="en-US" sz="3600" dirty="0"/>
              <a:t>Source – pathway – receptor</a:t>
            </a:r>
            <a:endParaRPr lang="en-US" sz="3600" b="0" i="0" u="none" strike="noStrike" cap="none" dirty="0">
              <a:solidFill>
                <a:schemeClr val="dk1"/>
              </a:solidFill>
              <a:latin typeface="Calibri"/>
              <a:ea typeface="Calibri"/>
              <a:cs typeface="Calibri"/>
              <a:sym typeface="Calibri"/>
            </a:endParaRPr>
          </a:p>
        </p:txBody>
      </p:sp>
      <p:sp>
        <p:nvSpPr>
          <p:cNvPr id="2" name="TextBox 1"/>
          <p:cNvSpPr txBox="1"/>
          <p:nvPr/>
        </p:nvSpPr>
        <p:spPr>
          <a:xfrm>
            <a:off x="8484649" y="1787204"/>
            <a:ext cx="3219728" cy="1631216"/>
          </a:xfrm>
          <a:prstGeom prst="rect">
            <a:avLst/>
          </a:prstGeom>
          <a:noFill/>
        </p:spPr>
        <p:txBody>
          <a:bodyPr wrap="none" rtlCol="0">
            <a:spAutoFit/>
          </a:bodyPr>
          <a:lstStyle/>
          <a:p>
            <a:r>
              <a:rPr lang="en-US" sz="2000" b="1" dirty="0">
                <a:solidFill>
                  <a:schemeClr val="tx1"/>
                </a:solidFill>
                <a:latin typeface="Calibri" charset="0"/>
                <a:ea typeface="Calibri" charset="0"/>
                <a:cs typeface="Calibri" charset="0"/>
              </a:rPr>
              <a:t>Receptors: </a:t>
            </a:r>
          </a:p>
          <a:p>
            <a:pPr marL="457200" indent="-457200">
              <a:buClr>
                <a:srgbClr val="660066"/>
              </a:buClr>
              <a:buFont typeface="Arial" panose="020B0604020202020204" pitchFamily="34" charset="0"/>
              <a:buChar char="•"/>
            </a:pPr>
            <a:r>
              <a:rPr lang="en-US" sz="2000" dirty="0">
                <a:solidFill>
                  <a:schemeClr val="tx1"/>
                </a:solidFill>
                <a:latin typeface="Calibri" charset="0"/>
                <a:ea typeface="Calibri" charset="0"/>
                <a:cs typeface="Calibri" charset="0"/>
              </a:rPr>
              <a:t>Plants and animals</a:t>
            </a:r>
          </a:p>
          <a:p>
            <a:pPr marL="457200" indent="-457200">
              <a:buClr>
                <a:srgbClr val="660066"/>
              </a:buClr>
              <a:buFont typeface="Arial" panose="020B0604020202020204" pitchFamily="34" charset="0"/>
              <a:buChar char="•"/>
            </a:pPr>
            <a:r>
              <a:rPr lang="en-US" sz="2000" dirty="0">
                <a:solidFill>
                  <a:schemeClr val="tx1"/>
                </a:solidFill>
                <a:latin typeface="Calibri" charset="0"/>
                <a:ea typeface="Calibri" charset="0"/>
                <a:cs typeface="Calibri" charset="0"/>
              </a:rPr>
              <a:t>Habitats and ecosystems</a:t>
            </a:r>
          </a:p>
          <a:p>
            <a:pPr marL="457200" indent="-457200">
              <a:buClr>
                <a:srgbClr val="660066"/>
              </a:buClr>
              <a:buFont typeface="Arial" panose="020B0604020202020204" pitchFamily="34" charset="0"/>
              <a:buChar char="•"/>
            </a:pPr>
            <a:r>
              <a:rPr lang="en-US" sz="2000" dirty="0">
                <a:solidFill>
                  <a:schemeClr val="tx1"/>
                </a:solidFill>
                <a:latin typeface="Calibri" charset="0"/>
                <a:ea typeface="Calibri" charset="0"/>
                <a:cs typeface="Calibri" charset="0"/>
              </a:rPr>
              <a:t>Buildings and property</a:t>
            </a:r>
          </a:p>
          <a:p>
            <a:pPr marL="457200" indent="-457200">
              <a:buClr>
                <a:srgbClr val="660066"/>
              </a:buClr>
              <a:buFont typeface="Arial" panose="020B0604020202020204" pitchFamily="34" charset="0"/>
              <a:buChar char="•"/>
            </a:pPr>
            <a:r>
              <a:rPr lang="en-US" sz="2000" dirty="0">
                <a:solidFill>
                  <a:schemeClr val="tx1"/>
                </a:solidFill>
                <a:latin typeface="Calibri" charset="0"/>
                <a:ea typeface="Calibri" charset="0"/>
                <a:cs typeface="Calibri" charset="0"/>
              </a:rPr>
              <a:t>Water, soil and air</a:t>
            </a:r>
          </a:p>
        </p:txBody>
      </p:sp>
      <p:sp>
        <p:nvSpPr>
          <p:cNvPr id="3" name="TextBox 2"/>
          <p:cNvSpPr txBox="1"/>
          <p:nvPr/>
        </p:nvSpPr>
        <p:spPr>
          <a:xfrm>
            <a:off x="6741042" y="4714240"/>
            <a:ext cx="4983597" cy="1631216"/>
          </a:xfrm>
          <a:prstGeom prst="rect">
            <a:avLst/>
          </a:prstGeom>
          <a:noFill/>
        </p:spPr>
        <p:txBody>
          <a:bodyPr wrap="square" rtlCol="0">
            <a:spAutoFit/>
          </a:bodyPr>
          <a:lstStyle/>
          <a:p>
            <a:r>
              <a:rPr lang="en-US" sz="2000" dirty="0">
                <a:solidFill>
                  <a:schemeClr val="tx1"/>
                </a:solidFill>
                <a:latin typeface="Calibri" charset="0"/>
                <a:ea typeface="Calibri" charset="0"/>
                <a:cs typeface="Calibri" charset="0"/>
              </a:rPr>
              <a:t>Harm: </a:t>
            </a:r>
            <a:r>
              <a:rPr lang="en-US" sz="2000" b="1" i="1" dirty="0">
                <a:solidFill>
                  <a:schemeClr val="tx1"/>
                </a:solidFill>
                <a:latin typeface="Calibri" charset="0"/>
                <a:ea typeface="Calibri" charset="0"/>
                <a:cs typeface="Calibri" charset="0"/>
              </a:rPr>
              <a:t>harm to the health of living organisms or other interference with the ecological systems of which they form part and, in the case of man, includes harm to his property’  </a:t>
            </a:r>
            <a:r>
              <a:rPr lang="en-US" sz="1600" dirty="0">
                <a:solidFill>
                  <a:schemeClr val="tx1"/>
                </a:solidFill>
                <a:latin typeface="Calibri" charset="0"/>
                <a:ea typeface="Calibri" charset="0"/>
                <a:cs typeface="Calibri" charset="0"/>
              </a:rPr>
              <a:t>Environmental Protection Act 1990</a:t>
            </a:r>
            <a:endParaRPr lang="en-US" sz="1600" i="1" dirty="0">
              <a:solidFill>
                <a:schemeClr val="tx1"/>
              </a:solidFill>
              <a:latin typeface="Calibri" charset="0"/>
              <a:ea typeface="Calibri" charset="0"/>
              <a:cs typeface="Calibri" charset="0"/>
            </a:endParaRPr>
          </a:p>
        </p:txBody>
      </p:sp>
      <p:sp>
        <p:nvSpPr>
          <p:cNvPr id="6" name="TextBox 5"/>
          <p:cNvSpPr txBox="1"/>
          <p:nvPr/>
        </p:nvSpPr>
        <p:spPr>
          <a:xfrm>
            <a:off x="975360" y="5306498"/>
            <a:ext cx="4023360" cy="707886"/>
          </a:xfrm>
          <a:prstGeom prst="rect">
            <a:avLst/>
          </a:prstGeom>
          <a:noFill/>
        </p:spPr>
        <p:txBody>
          <a:bodyPr wrap="square" rtlCol="0">
            <a:spAutoFit/>
          </a:bodyPr>
          <a:lstStyle/>
          <a:p>
            <a:r>
              <a:rPr lang="en-US" sz="2000" b="1" dirty="0">
                <a:solidFill>
                  <a:schemeClr val="tx1"/>
                </a:solidFill>
                <a:latin typeface="Calibri" charset="0"/>
                <a:ea typeface="Calibri" charset="0"/>
                <a:cs typeface="Calibri" charset="0"/>
              </a:rPr>
              <a:t>Pathways:</a:t>
            </a:r>
            <a:r>
              <a:rPr lang="en-US" sz="2000" dirty="0">
                <a:solidFill>
                  <a:schemeClr val="tx1"/>
                </a:solidFill>
                <a:latin typeface="Calibri" charset="0"/>
                <a:ea typeface="Calibri" charset="0"/>
                <a:cs typeface="Calibri" charset="0"/>
              </a:rPr>
              <a:t> </a:t>
            </a:r>
            <a:r>
              <a:rPr lang="en-US" sz="2000" dirty="0">
                <a:latin typeface="Calibri" charset="0"/>
                <a:ea typeface="Calibri" charset="0"/>
                <a:cs typeface="Calibri" charset="0"/>
              </a:rPr>
              <a:t>S</a:t>
            </a:r>
            <a:r>
              <a:rPr lang="en-US" sz="2000" dirty="0">
                <a:solidFill>
                  <a:schemeClr val="tx1"/>
                </a:solidFill>
                <a:latin typeface="Calibri" charset="0"/>
                <a:ea typeface="Calibri" charset="0"/>
                <a:cs typeface="Calibri" charset="0"/>
              </a:rPr>
              <a:t>oil, water, animals, vegetables, ecosystems</a:t>
            </a:r>
          </a:p>
        </p:txBody>
      </p:sp>
      <p:sp>
        <p:nvSpPr>
          <p:cNvPr id="10" name="AutoShape 8" descr="Sec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7"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09412"/>
            <a:ext cx="8096250" cy="302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3654124"/>
      </p:ext>
    </p:extLst>
  </p:cSld>
  <p:clrMapOvr>
    <a:masterClrMapping/>
  </p:clrMapOvr>
</p:sld>
</file>

<file path=ppt/theme/theme1.xml><?xml version="1.0" encoding="utf-8"?>
<a:theme xmlns:a="http://schemas.openxmlformats.org/drawingml/2006/main" name="StreetscapeVTI">
  <a:themeElements>
    <a:clrScheme name="AnalogousFromDarkSeedLeftStep">
      <a:dk1>
        <a:srgbClr val="000000"/>
      </a:dk1>
      <a:lt1>
        <a:srgbClr val="FFFFFF"/>
      </a:lt1>
      <a:dk2>
        <a:srgbClr val="171735"/>
      </a:dk2>
      <a:lt2>
        <a:srgbClr val="F0F3F1"/>
      </a:lt2>
      <a:accent1>
        <a:srgbClr val="C34DA3"/>
      </a:accent1>
      <a:accent2>
        <a:srgbClr val="A03BB1"/>
      </a:accent2>
      <a:accent3>
        <a:srgbClr val="814DC3"/>
      </a:accent3>
      <a:accent4>
        <a:srgbClr val="413EB3"/>
      </a:accent4>
      <a:accent5>
        <a:srgbClr val="4D7BC3"/>
      </a:accent5>
      <a:accent6>
        <a:srgbClr val="3B9BB1"/>
      </a:accent6>
      <a:hlink>
        <a:srgbClr val="3F5CBF"/>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2917</Words>
  <Application>Microsoft Office PowerPoint</Application>
  <PresentationFormat>Widescreen</PresentationFormat>
  <Paragraphs>251</Paragraphs>
  <Slides>28</Slides>
  <Notes>18</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28</vt:i4>
      </vt:variant>
    </vt:vector>
  </HeadingPairs>
  <TitlesOfParts>
    <vt:vector size="41" baseType="lpstr">
      <vt:lpstr>GDS Transport</vt:lpstr>
      <vt:lpstr>NexusSans</vt:lpstr>
      <vt:lpstr>OpenSans Bold</vt:lpstr>
      <vt:lpstr>OpenSans Regular</vt:lpstr>
      <vt:lpstr>Arial</vt:lpstr>
      <vt:lpstr>Calibri</vt:lpstr>
      <vt:lpstr>Consolas</vt:lpstr>
      <vt:lpstr>Franklin Gothic Heavy</vt:lpstr>
      <vt:lpstr>Merriweather</vt:lpstr>
      <vt:lpstr>Open Sans</vt:lpstr>
      <vt:lpstr>Roboto</vt:lpstr>
      <vt:lpstr>Symbol</vt:lpstr>
      <vt:lpstr>StreetscapeVTI</vt:lpstr>
      <vt:lpstr>ENVIRONMENTAL POLLUTION CONTROL</vt:lpstr>
      <vt:lpstr>OVERVIEW</vt:lpstr>
      <vt:lpstr>OVERVIEW – INDICATIVE CONTENT</vt:lpstr>
      <vt:lpstr>OVERVIEW</vt:lpstr>
      <vt:lpstr>ENVIRONMENTAL POLLUTION CONTROL</vt:lpstr>
      <vt:lpstr>SUSTAINABLE POLLUTION:   THE NATURAL STEP SYSTEM CONDITIONS</vt:lpstr>
      <vt:lpstr>POLLUTION CONTROL</vt:lpstr>
      <vt:lpstr>ENVIRONMENTAL ENGINEERING</vt:lpstr>
      <vt:lpstr>SUSTAINABLE ENGINEERING</vt:lpstr>
      <vt:lpstr>Royal Academy of Engineering and the Engineering Council</vt:lpstr>
      <vt:lpstr>IMECHE</vt:lpstr>
      <vt:lpstr>IMECHE</vt:lpstr>
      <vt:lpstr>SUSTAINABLE POLLUTION CONTROL</vt:lpstr>
      <vt:lpstr>PowerPoint Presentation</vt:lpstr>
      <vt:lpstr>POLLUTION TYPES</vt:lpstr>
      <vt:lpstr>Types of pollutant</vt:lpstr>
      <vt:lpstr>Inorganic chemicals</vt:lpstr>
      <vt:lpstr>Organic chemicals</vt:lpstr>
      <vt:lpstr>Gases</vt:lpstr>
      <vt:lpstr>PowerPoint Presentation</vt:lpstr>
      <vt:lpstr>Oxides of nitrogen</vt:lpstr>
      <vt:lpstr>PowerPoint Presentation</vt:lpstr>
      <vt:lpstr>Particulates – PM10</vt:lpstr>
      <vt:lpstr>Volatile organic compounds (VOCs)</vt:lpstr>
      <vt:lpstr>Metals</vt:lpstr>
      <vt:lpstr>Oils</vt:lpstr>
      <vt:lpstr>Persistent organic pollutants</vt:lpstr>
      <vt:lpstr>Source – pathway – receptor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POLLUTION CONTROL</dc:title>
  <dc:creator>Mike Goodfellow-Smith</dc:creator>
  <cp:lastModifiedBy>Michael Goodfellow-Smith</cp:lastModifiedBy>
  <cp:revision>6</cp:revision>
  <dcterms:created xsi:type="dcterms:W3CDTF">2022-01-24T12:08:33Z</dcterms:created>
  <dcterms:modified xsi:type="dcterms:W3CDTF">2022-10-25T13:31:57Z</dcterms:modified>
</cp:coreProperties>
</file>