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7" r:id="rId3"/>
    <p:sldId id="258" r:id="rId4"/>
    <p:sldId id="261" r:id="rId5"/>
    <p:sldId id="260" r:id="rId6"/>
    <p:sldId id="265" r:id="rId7"/>
    <p:sldId id="262" r:id="rId8"/>
    <p:sldId id="263" r:id="rId9"/>
    <p:sldId id="264" r:id="rId10"/>
    <p:sldId id="259"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2C8C374-1BB6-4FEE-B423-812A623AFD57}" v="2" dt="2024-06-23T13:09:58.9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204" autoAdjust="0"/>
    <p:restoredTop sz="94660"/>
  </p:normalViewPr>
  <p:slideViewPr>
    <p:cSldViewPr snapToGrid="0">
      <p:cViewPr varScale="1">
        <p:scale>
          <a:sx n="75" d="100"/>
          <a:sy n="75" d="100"/>
        </p:scale>
        <p:origin x="965"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48D4B95-F9FC-4D12-8220-58B2050BC081}" type="datetimeFigureOut">
              <a:rPr lang="en-GB" smtClean="0"/>
              <a:t>23/06/2024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EEF4047-32BD-4057-BBC2-A510E5FC42A8}" type="slidenum">
              <a:rPr lang="en-GB" smtClean="0"/>
              <a:t>‹#›</a:t>
            </a:fld>
            <a:endParaRPr lang="en-GB"/>
          </a:p>
        </p:txBody>
      </p:sp>
    </p:spTree>
    <p:extLst>
      <p:ext uri="{BB962C8B-B14F-4D97-AF65-F5344CB8AC3E}">
        <p14:creationId xmlns:p14="http://schemas.microsoft.com/office/powerpoint/2010/main" val="30946009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EF4047-32BD-4057-BBC2-A510E5FC42A8}" type="slidenum">
              <a:rPr lang="en-GB" smtClean="0"/>
              <a:t>4</a:t>
            </a:fld>
            <a:endParaRPr lang="en-GB"/>
          </a:p>
        </p:txBody>
      </p:sp>
    </p:spTree>
    <p:extLst>
      <p:ext uri="{BB962C8B-B14F-4D97-AF65-F5344CB8AC3E}">
        <p14:creationId xmlns:p14="http://schemas.microsoft.com/office/powerpoint/2010/main" val="29600273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1E5678F-DF20-4326-AD0F-D2CFAE832D2F}" type="datetimeFigureOut">
              <a:rPr lang="en-GB" smtClean="0"/>
              <a:t>23/06/2024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0602144-3F1D-481D-AEEC-2FA84E67E7EE}" type="slidenum">
              <a:rPr lang="en-GB" smtClean="0"/>
              <a:t>‹#›</a:t>
            </a:fld>
            <a:endParaRPr lang="en-GB"/>
          </a:p>
        </p:txBody>
      </p:sp>
    </p:spTree>
    <p:extLst>
      <p:ext uri="{BB962C8B-B14F-4D97-AF65-F5344CB8AC3E}">
        <p14:creationId xmlns:p14="http://schemas.microsoft.com/office/powerpoint/2010/main" val="9878489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1E5678F-DF20-4326-AD0F-D2CFAE832D2F}" type="datetimeFigureOut">
              <a:rPr lang="en-GB" smtClean="0"/>
              <a:t>23/06/2024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0602144-3F1D-481D-AEEC-2FA84E67E7EE}" type="slidenum">
              <a:rPr lang="en-GB" smtClean="0"/>
              <a:t>‹#›</a:t>
            </a:fld>
            <a:endParaRPr lang="en-GB"/>
          </a:p>
        </p:txBody>
      </p:sp>
    </p:spTree>
    <p:extLst>
      <p:ext uri="{BB962C8B-B14F-4D97-AF65-F5344CB8AC3E}">
        <p14:creationId xmlns:p14="http://schemas.microsoft.com/office/powerpoint/2010/main" val="21794131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1E5678F-DF20-4326-AD0F-D2CFAE832D2F}" type="datetimeFigureOut">
              <a:rPr lang="en-GB" smtClean="0"/>
              <a:t>23/06/2024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0602144-3F1D-481D-AEEC-2FA84E67E7EE}" type="slidenum">
              <a:rPr lang="en-GB" smtClean="0"/>
              <a:t>‹#›</a:t>
            </a:fld>
            <a:endParaRPr lang="en-GB"/>
          </a:p>
        </p:txBody>
      </p:sp>
    </p:spTree>
    <p:extLst>
      <p:ext uri="{BB962C8B-B14F-4D97-AF65-F5344CB8AC3E}">
        <p14:creationId xmlns:p14="http://schemas.microsoft.com/office/powerpoint/2010/main" val="989887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1E5678F-DF20-4326-AD0F-D2CFAE832D2F}" type="datetimeFigureOut">
              <a:rPr lang="en-GB" smtClean="0"/>
              <a:t>23/06/2024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0602144-3F1D-481D-AEEC-2FA84E67E7EE}" type="slidenum">
              <a:rPr lang="en-GB" smtClean="0"/>
              <a:t>‹#›</a:t>
            </a:fld>
            <a:endParaRPr lang="en-GB"/>
          </a:p>
        </p:txBody>
      </p:sp>
    </p:spTree>
    <p:extLst>
      <p:ext uri="{BB962C8B-B14F-4D97-AF65-F5344CB8AC3E}">
        <p14:creationId xmlns:p14="http://schemas.microsoft.com/office/powerpoint/2010/main" val="12328398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1E5678F-DF20-4326-AD0F-D2CFAE832D2F}" type="datetimeFigureOut">
              <a:rPr lang="en-GB" smtClean="0"/>
              <a:t>23/06/2024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0602144-3F1D-481D-AEEC-2FA84E67E7EE}" type="slidenum">
              <a:rPr lang="en-GB" smtClean="0"/>
              <a:t>‹#›</a:t>
            </a:fld>
            <a:endParaRPr lang="en-GB"/>
          </a:p>
        </p:txBody>
      </p:sp>
    </p:spTree>
    <p:extLst>
      <p:ext uri="{BB962C8B-B14F-4D97-AF65-F5344CB8AC3E}">
        <p14:creationId xmlns:p14="http://schemas.microsoft.com/office/powerpoint/2010/main" val="26013784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1E5678F-DF20-4326-AD0F-D2CFAE832D2F}" type="datetimeFigureOut">
              <a:rPr lang="en-GB" smtClean="0"/>
              <a:t>23/06/2024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0602144-3F1D-481D-AEEC-2FA84E67E7EE}" type="slidenum">
              <a:rPr lang="en-GB" smtClean="0"/>
              <a:t>‹#›</a:t>
            </a:fld>
            <a:endParaRPr lang="en-GB"/>
          </a:p>
        </p:txBody>
      </p:sp>
    </p:spTree>
    <p:extLst>
      <p:ext uri="{BB962C8B-B14F-4D97-AF65-F5344CB8AC3E}">
        <p14:creationId xmlns:p14="http://schemas.microsoft.com/office/powerpoint/2010/main" val="23818490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1E5678F-DF20-4326-AD0F-D2CFAE832D2F}" type="datetimeFigureOut">
              <a:rPr lang="en-GB" smtClean="0"/>
              <a:t>23/06/2024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0602144-3F1D-481D-AEEC-2FA84E67E7EE}" type="slidenum">
              <a:rPr lang="en-GB" smtClean="0"/>
              <a:t>‹#›</a:t>
            </a:fld>
            <a:endParaRPr lang="en-GB"/>
          </a:p>
        </p:txBody>
      </p:sp>
    </p:spTree>
    <p:extLst>
      <p:ext uri="{BB962C8B-B14F-4D97-AF65-F5344CB8AC3E}">
        <p14:creationId xmlns:p14="http://schemas.microsoft.com/office/powerpoint/2010/main" val="13359187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1E5678F-DF20-4326-AD0F-D2CFAE832D2F}" type="datetimeFigureOut">
              <a:rPr lang="en-GB" smtClean="0"/>
              <a:t>23/06/2024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0602144-3F1D-481D-AEEC-2FA84E67E7EE}" type="slidenum">
              <a:rPr lang="en-GB" smtClean="0"/>
              <a:t>‹#›</a:t>
            </a:fld>
            <a:endParaRPr lang="en-GB"/>
          </a:p>
        </p:txBody>
      </p:sp>
    </p:spTree>
    <p:extLst>
      <p:ext uri="{BB962C8B-B14F-4D97-AF65-F5344CB8AC3E}">
        <p14:creationId xmlns:p14="http://schemas.microsoft.com/office/powerpoint/2010/main" val="5633957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1E5678F-DF20-4326-AD0F-D2CFAE832D2F}" type="datetimeFigureOut">
              <a:rPr lang="en-GB" smtClean="0"/>
              <a:t>23/06/2024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0602144-3F1D-481D-AEEC-2FA84E67E7EE}" type="slidenum">
              <a:rPr lang="en-GB" smtClean="0"/>
              <a:t>‹#›</a:t>
            </a:fld>
            <a:endParaRPr lang="en-GB"/>
          </a:p>
        </p:txBody>
      </p:sp>
    </p:spTree>
    <p:extLst>
      <p:ext uri="{BB962C8B-B14F-4D97-AF65-F5344CB8AC3E}">
        <p14:creationId xmlns:p14="http://schemas.microsoft.com/office/powerpoint/2010/main" val="17272110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1E5678F-DF20-4326-AD0F-D2CFAE832D2F}" type="datetimeFigureOut">
              <a:rPr lang="en-GB" smtClean="0"/>
              <a:t>23/06/2024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0602144-3F1D-481D-AEEC-2FA84E67E7EE}" type="slidenum">
              <a:rPr lang="en-GB" smtClean="0"/>
              <a:t>‹#›</a:t>
            </a:fld>
            <a:endParaRPr lang="en-GB"/>
          </a:p>
        </p:txBody>
      </p:sp>
    </p:spTree>
    <p:extLst>
      <p:ext uri="{BB962C8B-B14F-4D97-AF65-F5344CB8AC3E}">
        <p14:creationId xmlns:p14="http://schemas.microsoft.com/office/powerpoint/2010/main" val="18297087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1E5678F-DF20-4326-AD0F-D2CFAE832D2F}" type="datetimeFigureOut">
              <a:rPr lang="en-GB" smtClean="0"/>
              <a:t>23/06/2024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0602144-3F1D-481D-AEEC-2FA84E67E7EE}"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427197044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1E5678F-DF20-4326-AD0F-D2CFAE832D2F}" type="datetimeFigureOut">
              <a:rPr lang="en-GB" smtClean="0"/>
              <a:t>23/06/2024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0602144-3F1D-481D-AEEC-2FA84E67E7EE}" type="slidenum">
              <a:rPr lang="en-GB" smtClean="0"/>
              <a:t>‹#›</a:t>
            </a:fld>
            <a:endParaRPr lang="en-GB"/>
          </a:p>
        </p:txBody>
      </p:sp>
    </p:spTree>
    <p:extLst>
      <p:ext uri="{BB962C8B-B14F-4D97-AF65-F5344CB8AC3E}">
        <p14:creationId xmlns:p14="http://schemas.microsoft.com/office/powerpoint/2010/main" val="17623092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1E5678F-DF20-4326-AD0F-D2CFAE832D2F}" type="datetimeFigureOut">
              <a:rPr lang="en-GB" smtClean="0"/>
              <a:t>23/06/2024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0602144-3F1D-481D-AEEC-2FA84E67E7EE}"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5110775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1E5678F-DF20-4326-AD0F-D2CFAE832D2F}" type="datetimeFigureOut">
              <a:rPr lang="en-GB" smtClean="0"/>
              <a:t>23/06/2024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0602144-3F1D-481D-AEEC-2FA84E67E7EE}" type="slidenum">
              <a:rPr lang="en-GB" smtClean="0"/>
              <a:t>‹#›</a:t>
            </a:fld>
            <a:endParaRPr lang="en-GB"/>
          </a:p>
        </p:txBody>
      </p:sp>
    </p:spTree>
    <p:extLst>
      <p:ext uri="{BB962C8B-B14F-4D97-AF65-F5344CB8AC3E}">
        <p14:creationId xmlns:p14="http://schemas.microsoft.com/office/powerpoint/2010/main" val="41214397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1E5678F-DF20-4326-AD0F-D2CFAE832D2F}" type="datetimeFigureOut">
              <a:rPr lang="en-GB" smtClean="0"/>
              <a:t>23/06/2024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0602144-3F1D-481D-AEEC-2FA84E67E7EE}" type="slidenum">
              <a:rPr lang="en-GB" smtClean="0"/>
              <a:t>‹#›</a:t>
            </a:fld>
            <a:endParaRPr lang="en-GB"/>
          </a:p>
        </p:txBody>
      </p:sp>
    </p:spTree>
    <p:extLst>
      <p:ext uri="{BB962C8B-B14F-4D97-AF65-F5344CB8AC3E}">
        <p14:creationId xmlns:p14="http://schemas.microsoft.com/office/powerpoint/2010/main" val="383755703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1E5678F-DF20-4326-AD0F-D2CFAE832D2F}" type="datetimeFigureOut">
              <a:rPr lang="en-GB" smtClean="0"/>
              <a:t>23/06/2024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0602144-3F1D-481D-AEEC-2FA84E67E7EE}" type="slidenum">
              <a:rPr lang="en-GB" smtClean="0"/>
              <a:t>‹#›</a:t>
            </a:fld>
            <a:endParaRPr lang="en-GB"/>
          </a:p>
        </p:txBody>
      </p:sp>
    </p:spTree>
    <p:extLst>
      <p:ext uri="{BB962C8B-B14F-4D97-AF65-F5344CB8AC3E}">
        <p14:creationId xmlns:p14="http://schemas.microsoft.com/office/powerpoint/2010/main" val="6185435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1E5678F-DF20-4326-AD0F-D2CFAE832D2F}" type="datetimeFigureOut">
              <a:rPr lang="en-GB" smtClean="0"/>
              <a:t>23/06/2024</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20602144-3F1D-481D-AEEC-2FA84E67E7EE}" type="slidenum">
              <a:rPr lang="en-GB" smtClean="0"/>
              <a:t>‹#›</a:t>
            </a:fld>
            <a:endParaRPr lang="en-GB"/>
          </a:p>
        </p:txBody>
      </p:sp>
    </p:spTree>
    <p:extLst>
      <p:ext uri="{BB962C8B-B14F-4D97-AF65-F5344CB8AC3E}">
        <p14:creationId xmlns:p14="http://schemas.microsoft.com/office/powerpoint/2010/main" val="46023518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F787B-BD21-DF78-58CF-99036E5C8A22}"/>
              </a:ext>
            </a:extLst>
          </p:cNvPr>
          <p:cNvSpPr>
            <a:spLocks noGrp="1"/>
          </p:cNvSpPr>
          <p:nvPr>
            <p:ph type="ctrTitle"/>
          </p:nvPr>
        </p:nvSpPr>
        <p:spPr/>
        <p:txBody>
          <a:bodyPr>
            <a:normAutofit fontScale="90000"/>
          </a:bodyPr>
          <a:lstStyle/>
          <a:p>
            <a:r>
              <a:rPr lang="en-GB" sz="4000" dirty="0"/>
              <a:t>Effective Team working and </a:t>
            </a:r>
            <a:br>
              <a:rPr lang="en-GB" sz="4000" dirty="0"/>
            </a:br>
            <a:r>
              <a:rPr lang="en-GB" sz="4000" dirty="0"/>
              <a:t>Communication</a:t>
            </a:r>
            <a:br>
              <a:rPr lang="en-GB" sz="4000" dirty="0"/>
            </a:br>
            <a:r>
              <a:rPr lang="en-GB" sz="2400" dirty="0"/>
              <a:t>BMSW4009</a:t>
            </a:r>
            <a:br>
              <a:rPr lang="en-GB" sz="2400" dirty="0"/>
            </a:br>
            <a:br>
              <a:rPr lang="en-GB" sz="2400" dirty="0"/>
            </a:br>
            <a:r>
              <a:rPr lang="en-GB" sz="2700" dirty="0"/>
              <a:t>Student Name:  </a:t>
            </a:r>
            <a:r>
              <a:rPr lang="en-GB" sz="2700" dirty="0" err="1"/>
              <a:t>Catalin</a:t>
            </a:r>
            <a:r>
              <a:rPr lang="en-GB" sz="2700" dirty="0"/>
              <a:t> </a:t>
            </a:r>
            <a:r>
              <a:rPr lang="en-GB" sz="2700" dirty="0" err="1"/>
              <a:t>Costel</a:t>
            </a:r>
            <a:r>
              <a:rPr lang="en-GB" sz="2700" dirty="0"/>
              <a:t> Mita (2310669)</a:t>
            </a:r>
          </a:p>
        </p:txBody>
      </p:sp>
      <p:sp>
        <p:nvSpPr>
          <p:cNvPr id="3" name="Subtitle 2">
            <a:extLst>
              <a:ext uri="{FF2B5EF4-FFF2-40B4-BE49-F238E27FC236}">
                <a16:creationId xmlns:a16="http://schemas.microsoft.com/office/drawing/2014/main" id="{2333082C-3B89-866A-B782-95E4F40E3A7B}"/>
              </a:ext>
            </a:extLst>
          </p:cNvPr>
          <p:cNvSpPr>
            <a:spLocks noGrp="1"/>
          </p:cNvSpPr>
          <p:nvPr>
            <p:ph type="subTitle" idx="1"/>
          </p:nvPr>
        </p:nvSpPr>
        <p:spPr/>
        <p:txBody>
          <a:bodyPr/>
          <a:lstStyle/>
          <a:p>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r>
              <a:rPr lang="en-GB" dirty="0">
                <a:effectLst/>
                <a:latin typeface="Aptos" panose="020B0004020202020204" pitchFamily="34" charset="0"/>
                <a:ea typeface="Aptos" panose="020B0004020202020204" pitchFamily="34" charset="0"/>
                <a:cs typeface="Times New Roman" panose="02020603050405020304" pitchFamily="18" charset="0"/>
              </a:rPr>
              <a:t> Effective Communication Skills in the Workplace In this group presentation </a:t>
            </a:r>
            <a:endParaRPr lang="en-GB" dirty="0"/>
          </a:p>
        </p:txBody>
      </p:sp>
    </p:spTree>
    <p:extLst>
      <p:ext uri="{BB962C8B-B14F-4D97-AF65-F5344CB8AC3E}">
        <p14:creationId xmlns:p14="http://schemas.microsoft.com/office/powerpoint/2010/main" val="6129007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EEA70-6F3E-03E8-0AC4-18B462CD14AC}"/>
              </a:ext>
            </a:extLst>
          </p:cNvPr>
          <p:cNvSpPr>
            <a:spLocks noGrp="1"/>
          </p:cNvSpPr>
          <p:nvPr>
            <p:ph type="title"/>
          </p:nvPr>
        </p:nvSpPr>
        <p:spPr/>
        <p:txBody>
          <a:bodyPr/>
          <a:lstStyle/>
          <a:p>
            <a:pPr algn="ctr"/>
            <a:r>
              <a:rPr lang="en-GB" b="1" dirty="0"/>
              <a:t>Introduction</a:t>
            </a:r>
          </a:p>
        </p:txBody>
      </p:sp>
      <p:sp>
        <p:nvSpPr>
          <p:cNvPr id="3" name="Content Placeholder 2">
            <a:extLst>
              <a:ext uri="{FF2B5EF4-FFF2-40B4-BE49-F238E27FC236}">
                <a16:creationId xmlns:a16="http://schemas.microsoft.com/office/drawing/2014/main" id="{045215C5-EC56-A811-4F32-3B0DE6AA7544}"/>
              </a:ext>
            </a:extLst>
          </p:cNvPr>
          <p:cNvSpPr>
            <a:spLocks noGrp="1"/>
          </p:cNvSpPr>
          <p:nvPr>
            <p:ph idx="1"/>
          </p:nvPr>
        </p:nvSpPr>
        <p:spPr/>
        <p:txBody>
          <a:bodyPr>
            <a:normAutofit fontScale="77500" lnSpcReduction="20000"/>
          </a:bodyPr>
          <a:lstStyle/>
          <a:p>
            <a:r>
              <a:rPr lang="en-GB" sz="2300" dirty="0">
                <a:effectLst/>
                <a:highlight>
                  <a:srgbClr val="FDFDFD"/>
                </a:highlight>
                <a:latin typeface="Segoe UI Web (West European)"/>
              </a:rPr>
              <a:t>Effective communication for achieving goals and promoting a positive work environment.</a:t>
            </a:r>
          </a:p>
          <a:p>
            <a:endParaRPr lang="en-GB" sz="2300" dirty="0">
              <a:effectLst/>
              <a:highlight>
                <a:srgbClr val="FDFDFD"/>
              </a:highlight>
              <a:latin typeface="Segoe UI Web (West European)"/>
            </a:endParaRPr>
          </a:p>
          <a:p>
            <a:pPr marL="0" indent="0">
              <a:buNone/>
            </a:pPr>
            <a:r>
              <a:rPr lang="en-GB" sz="2800" dirty="0">
                <a:latin typeface="Aptos" panose="020B0004020202020204" pitchFamily="34" charset="0"/>
                <a:cs typeface="Times New Roman" panose="02020603050405020304" pitchFamily="18" charset="0"/>
              </a:rPr>
              <a:t>In this assigned presentation the importance of effective communication skills will be discussed, and how they impact organisational success.</a:t>
            </a:r>
          </a:p>
          <a:p>
            <a:pPr marL="0" indent="0">
              <a:buNone/>
            </a:pPr>
            <a:endParaRPr lang="en-GB" sz="2800" dirty="0">
              <a:latin typeface="Aptos" panose="020B0004020202020204" pitchFamily="34" charset="0"/>
              <a:cs typeface="Times New Roman" panose="02020603050405020304" pitchFamily="18" charset="0"/>
            </a:endParaRPr>
          </a:p>
          <a:p>
            <a:pPr marL="0" indent="0">
              <a:buNone/>
            </a:pPr>
            <a:r>
              <a:rPr lang="en-GB" sz="2800" dirty="0">
                <a:latin typeface="Aptos" panose="020B0004020202020204" pitchFamily="34" charset="0"/>
                <a:cs typeface="Times New Roman" panose="02020603050405020304" pitchFamily="18" charset="0"/>
              </a:rPr>
              <a:t>This presentation will focus on:</a:t>
            </a:r>
          </a:p>
          <a:p>
            <a:r>
              <a:rPr lang="en-GB" sz="2800" dirty="0">
                <a:latin typeface="Aptos" panose="020B0004020202020204" pitchFamily="34" charset="0"/>
                <a:cs typeface="Times New Roman" panose="02020603050405020304" pitchFamily="18" charset="0"/>
              </a:rPr>
              <a:t>Communication skills using the real-world.</a:t>
            </a:r>
          </a:p>
          <a:p>
            <a:r>
              <a:rPr lang="en-GB" sz="2800" dirty="0">
                <a:latin typeface="Aptos" panose="020B0004020202020204" pitchFamily="34" charset="0"/>
                <a:cs typeface="Times New Roman" panose="02020603050405020304" pitchFamily="18" charset="0"/>
              </a:rPr>
              <a:t>Communication skills in professional settings.</a:t>
            </a:r>
          </a:p>
          <a:p>
            <a:r>
              <a:rPr lang="en-GB" sz="2800" dirty="0">
                <a:latin typeface="Aptos" panose="020B0004020202020204" pitchFamily="34" charset="0"/>
                <a:cs typeface="Times New Roman" panose="02020603050405020304" pitchFamily="18" charset="0"/>
              </a:rPr>
              <a:t>Communication overcoming teamwork issues.</a:t>
            </a:r>
            <a:endParaRPr lang="en-GB" dirty="0"/>
          </a:p>
          <a:p>
            <a:endParaRPr lang="en-GB" dirty="0">
              <a:effectLst/>
              <a:highlight>
                <a:srgbClr val="FDFDFD"/>
              </a:highlight>
              <a:latin typeface="Segoe UI Web (West European)"/>
            </a:endParaRPr>
          </a:p>
          <a:p>
            <a:endParaRPr lang="en-GB" dirty="0"/>
          </a:p>
        </p:txBody>
      </p:sp>
    </p:spTree>
    <p:extLst>
      <p:ext uri="{BB962C8B-B14F-4D97-AF65-F5344CB8AC3E}">
        <p14:creationId xmlns:p14="http://schemas.microsoft.com/office/powerpoint/2010/main" val="3896941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DF95EC-474C-9112-55C7-16AB7AE3E8A7}"/>
              </a:ext>
            </a:extLst>
          </p:cNvPr>
          <p:cNvSpPr>
            <a:spLocks noGrp="1"/>
          </p:cNvSpPr>
          <p:nvPr>
            <p:ph type="title"/>
          </p:nvPr>
        </p:nvSpPr>
        <p:spPr/>
        <p:txBody>
          <a:bodyPr>
            <a:normAutofit fontScale="90000"/>
          </a:bodyPr>
          <a:lstStyle/>
          <a:p>
            <a:pPr algn="ctr"/>
            <a:r>
              <a:rPr lang="en-GB" sz="3200" b="1" kern="100" dirty="0">
                <a:effectLst/>
                <a:latin typeface="Aptos" panose="020B0004020202020204" pitchFamily="34" charset="0"/>
                <a:ea typeface="Aptos" panose="020B0004020202020204" pitchFamily="34" charset="0"/>
                <a:cs typeface="Times New Roman" panose="02020603050405020304" pitchFamily="18" charset="0"/>
              </a:rPr>
              <a:t>Importance of communication skills in the workplace</a:t>
            </a:r>
            <a:br>
              <a:rPr lang="en-GB" sz="1800" kern="100" dirty="0">
                <a:effectLst/>
                <a:latin typeface="Aptos" panose="020B0004020202020204" pitchFamily="34" charset="0"/>
                <a:ea typeface="Aptos" panose="020B000402020202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204BD689-35E1-1765-9DF2-493BE57A2A58}"/>
              </a:ext>
            </a:extLst>
          </p:cNvPr>
          <p:cNvSpPr>
            <a:spLocks noGrp="1"/>
          </p:cNvSpPr>
          <p:nvPr>
            <p:ph idx="1"/>
          </p:nvPr>
        </p:nvSpPr>
        <p:spPr/>
        <p:txBody>
          <a:bodyPr>
            <a:normAutofit fontScale="92500"/>
          </a:bodyPr>
          <a:lstStyle/>
          <a:p>
            <a:r>
              <a:rPr lang="en-GB" dirty="0"/>
              <a:t>Collaborating and communicating is important in the workplace, even if your knowledge and skills are incomparable.</a:t>
            </a:r>
          </a:p>
          <a:p>
            <a:r>
              <a:rPr lang="en-GB" dirty="0"/>
              <a:t>Not being able to openly share your opinion or not appropriately taking others in consideration is going to affect your performance and overall efficiency at the workplace, despite your, perhaps, extraordinary abilities </a:t>
            </a:r>
            <a:r>
              <a:rPr lang="en-GB" dirty="0">
                <a:solidFill>
                  <a:srgbClr val="000000"/>
                </a:solidFill>
                <a:latin typeface="Calibri" panose="020F0502020204030204" pitchFamily="34" charset="0"/>
              </a:rPr>
              <a:t>(</a:t>
            </a:r>
            <a:r>
              <a:rPr lang="en-GB" b="0" i="0" dirty="0">
                <a:solidFill>
                  <a:srgbClr val="000000"/>
                </a:solidFill>
                <a:effectLst/>
                <a:latin typeface="Calibri" panose="020F0502020204030204" pitchFamily="34" charset="0"/>
              </a:rPr>
              <a:t>Yale University, 2023).</a:t>
            </a:r>
          </a:p>
          <a:p>
            <a:pPr marL="0" indent="0">
              <a:buNone/>
            </a:pPr>
            <a:r>
              <a:rPr lang="en-GB" dirty="0">
                <a:solidFill>
                  <a:srgbClr val="000000"/>
                </a:solidFill>
                <a:latin typeface="Calibri" panose="020F0502020204030204" pitchFamily="34" charset="0"/>
              </a:rPr>
              <a:t>Some key component of good communication : </a:t>
            </a:r>
          </a:p>
          <a:p>
            <a:r>
              <a:rPr lang="en-GB" dirty="0">
                <a:solidFill>
                  <a:srgbClr val="000000"/>
                </a:solidFill>
                <a:latin typeface="Calibri" panose="020F0502020204030204" pitchFamily="34" charset="0"/>
              </a:rPr>
              <a:t>Adaptability</a:t>
            </a:r>
          </a:p>
          <a:p>
            <a:r>
              <a:rPr lang="en-GB" dirty="0">
                <a:solidFill>
                  <a:srgbClr val="000000"/>
                </a:solidFill>
                <a:latin typeface="Calibri" panose="020F0502020204030204" pitchFamily="34" charset="0"/>
              </a:rPr>
              <a:t>Active listening</a:t>
            </a:r>
          </a:p>
          <a:p>
            <a:r>
              <a:rPr lang="en-GB" dirty="0">
                <a:solidFill>
                  <a:srgbClr val="000000"/>
                </a:solidFill>
                <a:latin typeface="Calibri" panose="020F0502020204030204" pitchFamily="34" charset="0"/>
              </a:rPr>
              <a:t>Clear and concise</a:t>
            </a:r>
          </a:p>
          <a:p>
            <a:r>
              <a:rPr lang="en-GB" dirty="0">
                <a:solidFill>
                  <a:srgbClr val="000000"/>
                </a:solidFill>
                <a:latin typeface="Calibri" panose="020F0502020204030204" pitchFamily="34" charset="0"/>
              </a:rPr>
              <a:t>Non verbal communication</a:t>
            </a:r>
          </a:p>
          <a:p>
            <a:r>
              <a:rPr lang="en-GB" dirty="0">
                <a:solidFill>
                  <a:srgbClr val="000000"/>
                </a:solidFill>
                <a:latin typeface="Calibri" panose="020F0502020204030204" pitchFamily="34" charset="0"/>
              </a:rPr>
              <a:t>Feedback</a:t>
            </a:r>
            <a:endParaRPr lang="en-GB" dirty="0"/>
          </a:p>
        </p:txBody>
      </p:sp>
    </p:spTree>
    <p:extLst>
      <p:ext uri="{BB962C8B-B14F-4D97-AF65-F5344CB8AC3E}">
        <p14:creationId xmlns:p14="http://schemas.microsoft.com/office/powerpoint/2010/main" val="22330838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02F636-1EE3-ED7F-D3C6-999B179CD749}"/>
              </a:ext>
            </a:extLst>
          </p:cNvPr>
          <p:cNvSpPr>
            <a:spLocks noGrp="1"/>
          </p:cNvSpPr>
          <p:nvPr>
            <p:ph type="title"/>
          </p:nvPr>
        </p:nvSpPr>
        <p:spPr/>
        <p:txBody>
          <a:bodyPr>
            <a:normAutofit/>
          </a:bodyPr>
          <a:lstStyle/>
          <a:p>
            <a:pPr algn="ctr"/>
            <a:r>
              <a:rPr lang="en-GB" sz="3600" dirty="0">
                <a:latin typeface="Aptos" panose="020B0004020202020204" pitchFamily="34" charset="0"/>
                <a:ea typeface="Aptos" panose="020B0004020202020204" pitchFamily="34" charset="0"/>
                <a:cs typeface="Times New Roman" panose="02020603050405020304" pitchFamily="18" charset="0"/>
              </a:rPr>
              <a:t>W</a:t>
            </a:r>
            <a:r>
              <a:rPr lang="en-GB" sz="3600" dirty="0">
                <a:effectLst/>
                <a:latin typeface="Aptos" panose="020B0004020202020204" pitchFamily="34" charset="0"/>
                <a:ea typeface="Aptos" panose="020B0004020202020204" pitchFamily="34" charset="0"/>
                <a:cs typeface="Times New Roman" panose="02020603050405020304" pitchFamily="18" charset="0"/>
              </a:rPr>
              <a:t>hy communication skills are crucial for success in the workplace</a:t>
            </a:r>
            <a:endParaRPr lang="en-GB" sz="3600" dirty="0"/>
          </a:p>
        </p:txBody>
      </p:sp>
      <p:sp>
        <p:nvSpPr>
          <p:cNvPr id="3" name="Content Placeholder 2">
            <a:extLst>
              <a:ext uri="{FF2B5EF4-FFF2-40B4-BE49-F238E27FC236}">
                <a16:creationId xmlns:a16="http://schemas.microsoft.com/office/drawing/2014/main" id="{71C9ABCF-DA04-759B-2A97-AE73D4E71F4B}"/>
              </a:ext>
            </a:extLst>
          </p:cNvPr>
          <p:cNvSpPr>
            <a:spLocks noGrp="1"/>
          </p:cNvSpPr>
          <p:nvPr>
            <p:ph idx="1"/>
          </p:nvPr>
        </p:nvSpPr>
        <p:spPr>
          <a:xfrm>
            <a:off x="325806" y="1897062"/>
            <a:ext cx="10515600" cy="4351338"/>
          </a:xfrm>
        </p:spPr>
        <p:txBody>
          <a:bodyPr>
            <a:normAutofit/>
          </a:bodyPr>
          <a:lstStyle/>
          <a:p>
            <a:pPr algn="l" fontAlgn="base"/>
            <a:r>
              <a:rPr lang="en-GB" dirty="0"/>
              <a:t>Communication skills strengthens the relationships between colleagues which increases the efficiency of work produced. But, also, the ability to communicate successfully resolves  issues in the workplace easily, which creates a more harmonious and serene environment (Indiana University, 2024).</a:t>
            </a:r>
          </a:p>
          <a:p>
            <a:r>
              <a:rPr lang="en-GB" dirty="0"/>
              <a:t>Communication skills is essential in a successful business (Harvard University, 2021) as it allows employers and employees to be honest and trustworthy with each other basing their relationship on trust, which makes the them work as a family, hence successful.</a:t>
            </a:r>
            <a:br>
              <a:rPr lang="en-GB" dirty="0"/>
            </a:br>
            <a:endParaRPr lang="en-GB" dirty="0"/>
          </a:p>
        </p:txBody>
      </p:sp>
    </p:spTree>
    <p:extLst>
      <p:ext uri="{BB962C8B-B14F-4D97-AF65-F5344CB8AC3E}">
        <p14:creationId xmlns:p14="http://schemas.microsoft.com/office/powerpoint/2010/main" val="23677669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684A23-ACC4-C75A-3D9F-562E1F60BD04}"/>
              </a:ext>
            </a:extLst>
          </p:cNvPr>
          <p:cNvSpPr>
            <a:spLocks noGrp="1"/>
          </p:cNvSpPr>
          <p:nvPr>
            <p:ph type="title"/>
          </p:nvPr>
        </p:nvSpPr>
        <p:spPr>
          <a:xfrm>
            <a:off x="228600" y="253365"/>
            <a:ext cx="11734800" cy="1325563"/>
          </a:xfrm>
        </p:spPr>
        <p:txBody>
          <a:bodyPr>
            <a:normAutofit fontScale="90000"/>
          </a:bodyPr>
          <a:lstStyle/>
          <a:p>
            <a:pPr algn="ctr"/>
            <a:r>
              <a:rPr lang="en-GB" sz="3600" dirty="0"/>
              <a:t>Using Tuckman’s model to understand the creating and development of a team in workplace, and how it overcomes challenges communicating.</a:t>
            </a:r>
          </a:p>
        </p:txBody>
      </p:sp>
      <p:sp>
        <p:nvSpPr>
          <p:cNvPr id="5" name="Content Placeholder 4">
            <a:extLst>
              <a:ext uri="{FF2B5EF4-FFF2-40B4-BE49-F238E27FC236}">
                <a16:creationId xmlns:a16="http://schemas.microsoft.com/office/drawing/2014/main" id="{63A568AA-05C9-84EA-C4DA-2B72FBE2EF33}"/>
              </a:ext>
            </a:extLst>
          </p:cNvPr>
          <p:cNvSpPr>
            <a:spLocks noGrp="1"/>
          </p:cNvSpPr>
          <p:nvPr>
            <p:ph idx="1"/>
          </p:nvPr>
        </p:nvSpPr>
        <p:spPr>
          <a:xfrm>
            <a:off x="2047240" y="2059305"/>
            <a:ext cx="7807960" cy="4351338"/>
          </a:xfrm>
        </p:spPr>
        <p:txBody>
          <a:bodyPr>
            <a:normAutofit/>
          </a:bodyPr>
          <a:lstStyle/>
          <a:p>
            <a:pPr marL="0" indent="0">
              <a:buNone/>
            </a:pPr>
            <a:r>
              <a:rPr lang="en-GB" dirty="0"/>
              <a:t>Tuckman’s model is used when a team is created to assure that it will perform efficiently to its best abilities.                                                      It is made up of the following five stages:</a:t>
            </a:r>
          </a:p>
          <a:p>
            <a:r>
              <a:rPr lang="en-GB" dirty="0"/>
              <a:t>Forming </a:t>
            </a:r>
          </a:p>
          <a:p>
            <a:r>
              <a:rPr lang="en-GB" dirty="0"/>
              <a:t>Storming</a:t>
            </a:r>
          </a:p>
          <a:p>
            <a:r>
              <a:rPr lang="en-GB" dirty="0"/>
              <a:t>Norming </a:t>
            </a:r>
          </a:p>
          <a:p>
            <a:r>
              <a:rPr lang="en-GB" dirty="0"/>
              <a:t>Performing </a:t>
            </a:r>
          </a:p>
          <a:p>
            <a:r>
              <a:rPr lang="en-GB" dirty="0"/>
              <a:t>Adjourning </a:t>
            </a:r>
          </a:p>
        </p:txBody>
      </p:sp>
    </p:spTree>
    <p:extLst>
      <p:ext uri="{BB962C8B-B14F-4D97-AF65-F5344CB8AC3E}">
        <p14:creationId xmlns:p14="http://schemas.microsoft.com/office/powerpoint/2010/main" val="29415115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F4023-D5D3-33BE-42A2-78B26ACAEADC}"/>
              </a:ext>
            </a:extLst>
          </p:cNvPr>
          <p:cNvSpPr>
            <a:spLocks noGrp="1"/>
          </p:cNvSpPr>
          <p:nvPr>
            <p:ph type="title"/>
          </p:nvPr>
        </p:nvSpPr>
        <p:spPr/>
        <p:txBody>
          <a:bodyPr>
            <a:normAutofit fontScale="90000"/>
          </a:bodyPr>
          <a:lstStyle/>
          <a:p>
            <a:pPr algn="ctr"/>
            <a:r>
              <a:rPr lang="en-GB" dirty="0"/>
              <a:t>The Difference between groups vs teams. In what way was this evident in your team ? </a:t>
            </a:r>
          </a:p>
        </p:txBody>
      </p:sp>
      <p:sp>
        <p:nvSpPr>
          <p:cNvPr id="3" name="Content Placeholder 2">
            <a:extLst>
              <a:ext uri="{FF2B5EF4-FFF2-40B4-BE49-F238E27FC236}">
                <a16:creationId xmlns:a16="http://schemas.microsoft.com/office/drawing/2014/main" id="{7D8831D7-5EB5-C439-7DB9-49E7C96F1D87}"/>
              </a:ext>
            </a:extLst>
          </p:cNvPr>
          <p:cNvSpPr>
            <a:spLocks noGrp="1"/>
          </p:cNvSpPr>
          <p:nvPr>
            <p:ph idx="1"/>
          </p:nvPr>
        </p:nvSpPr>
        <p:spPr/>
        <p:txBody>
          <a:bodyPr>
            <a:normAutofit fontScale="85000" lnSpcReduction="20000"/>
          </a:bodyPr>
          <a:lstStyle/>
          <a:p>
            <a:endParaRPr lang="en-GB" dirty="0"/>
          </a:p>
          <a:p>
            <a:r>
              <a:rPr lang="en-GB" dirty="0"/>
              <a:t>A group is a set of people assembled together working towards a common goal or sharing a common interest, however, without collaborating towards an objective.</a:t>
            </a:r>
          </a:p>
          <a:p>
            <a:r>
              <a:rPr lang="en-GB" dirty="0"/>
              <a:t>A team is a group of people working collectively towards a common objective. A team has</a:t>
            </a:r>
            <a:r>
              <a:rPr lang="en-GB" b="0" i="0" dirty="0">
                <a:solidFill>
                  <a:srgbClr val="000000"/>
                </a:solidFill>
                <a:effectLst/>
                <a:latin typeface="Calibri" panose="020F0502020204030204" pitchFamily="34" charset="0"/>
              </a:rPr>
              <a:t> (Piercy, C.W. 2021)</a:t>
            </a:r>
            <a:r>
              <a:rPr lang="en-GB" dirty="0"/>
              <a:t>:</a:t>
            </a:r>
          </a:p>
          <a:p>
            <a:pPr>
              <a:buFont typeface="Wingdings" panose="05000000000000000000" pitchFamily="2" charset="2"/>
              <a:buChar char="§"/>
            </a:pPr>
            <a:r>
              <a:rPr lang="en-GB" dirty="0"/>
              <a:t>Definable membership.</a:t>
            </a:r>
          </a:p>
          <a:p>
            <a:pPr>
              <a:buFont typeface="Wingdings" panose="05000000000000000000" pitchFamily="2" charset="2"/>
              <a:buChar char="§"/>
            </a:pPr>
            <a:r>
              <a:rPr lang="en-GB" dirty="0"/>
              <a:t>Communication.</a:t>
            </a:r>
          </a:p>
          <a:p>
            <a:pPr>
              <a:buFont typeface="Wingdings" panose="05000000000000000000" pitchFamily="2" charset="2"/>
              <a:buChar char="§"/>
            </a:pPr>
            <a:r>
              <a:rPr lang="en-GB" dirty="0"/>
              <a:t>A group identity.</a:t>
            </a:r>
          </a:p>
          <a:p>
            <a:pPr>
              <a:buFont typeface="Wingdings" panose="05000000000000000000" pitchFamily="2" charset="2"/>
              <a:buChar char="§"/>
            </a:pPr>
            <a:r>
              <a:rPr lang="en-GB" dirty="0"/>
              <a:t>A sense of shared purpose.</a:t>
            </a:r>
          </a:p>
          <a:p>
            <a:pPr>
              <a:buFont typeface="Wingdings" panose="05000000000000000000" pitchFamily="2" charset="2"/>
              <a:buChar char="§"/>
            </a:pPr>
            <a:r>
              <a:rPr lang="en-GB" dirty="0"/>
              <a:t>Interdependence.</a:t>
            </a:r>
          </a:p>
          <a:p>
            <a:pPr>
              <a:buFont typeface="Wingdings" panose="05000000000000000000" pitchFamily="2" charset="2"/>
              <a:buChar char="§"/>
            </a:pPr>
            <a:r>
              <a:rPr lang="en-GB" dirty="0"/>
              <a:t>Interaction.</a:t>
            </a:r>
          </a:p>
          <a:p>
            <a:pPr>
              <a:buFont typeface="Wingdings" panose="05000000000000000000" pitchFamily="2" charset="2"/>
              <a:buChar char="§"/>
            </a:pPr>
            <a:r>
              <a:rPr lang="en-GB" dirty="0"/>
              <a:t>Sustainability.</a:t>
            </a:r>
          </a:p>
          <a:p>
            <a:pPr>
              <a:buFont typeface="Wingdings" panose="05000000000000000000" pitchFamily="2" charset="2"/>
              <a:buChar char="§"/>
            </a:pPr>
            <a:r>
              <a:rPr lang="en-GB" dirty="0"/>
              <a:t>An ability to act together.</a:t>
            </a:r>
          </a:p>
          <a:p>
            <a:pPr>
              <a:buFont typeface="Wingdings" panose="05000000000000000000" pitchFamily="2" charset="2"/>
              <a:buChar char="§"/>
            </a:pPr>
            <a:endParaRPr lang="en-GB" dirty="0"/>
          </a:p>
          <a:p>
            <a:pPr>
              <a:buFont typeface="Wingdings" panose="05000000000000000000" pitchFamily="2" charset="2"/>
              <a:buChar char="§"/>
            </a:pPr>
            <a:endParaRPr lang="en-GB" dirty="0"/>
          </a:p>
          <a:p>
            <a:pPr>
              <a:buFont typeface="Wingdings" panose="05000000000000000000" pitchFamily="2" charset="2"/>
              <a:buChar char="§"/>
            </a:pPr>
            <a:endParaRPr lang="en-GB" dirty="0"/>
          </a:p>
        </p:txBody>
      </p:sp>
    </p:spTree>
    <p:extLst>
      <p:ext uri="{BB962C8B-B14F-4D97-AF65-F5344CB8AC3E}">
        <p14:creationId xmlns:p14="http://schemas.microsoft.com/office/powerpoint/2010/main" val="6806790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47249A-A386-DAA7-483A-F3CB3E4D77C9}"/>
              </a:ext>
            </a:extLst>
          </p:cNvPr>
          <p:cNvSpPr>
            <a:spLocks noGrp="1"/>
          </p:cNvSpPr>
          <p:nvPr>
            <p:ph type="title"/>
          </p:nvPr>
        </p:nvSpPr>
        <p:spPr/>
        <p:txBody>
          <a:bodyPr>
            <a:noAutofit/>
          </a:bodyPr>
          <a:lstStyle/>
          <a:p>
            <a:pPr algn="ctr"/>
            <a:r>
              <a:rPr lang="en-GB" sz="3200" kern="100" dirty="0">
                <a:latin typeface="Aptos" panose="020B0004020202020204" pitchFamily="34" charset="0"/>
                <a:ea typeface="Aptos" panose="020B0004020202020204" pitchFamily="34" charset="0"/>
                <a:cs typeface="Times New Roman" panose="02020603050405020304" pitchFamily="18" charset="0"/>
              </a:rPr>
              <a:t>H</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ow effective communication contributes to organisational productivity, teamwork, and client satisfaction.</a:t>
            </a:r>
            <a:endParaRPr lang="en-GB" sz="3200" dirty="0"/>
          </a:p>
        </p:txBody>
      </p:sp>
      <p:sp>
        <p:nvSpPr>
          <p:cNvPr id="3" name="Content Placeholder 2">
            <a:extLst>
              <a:ext uri="{FF2B5EF4-FFF2-40B4-BE49-F238E27FC236}">
                <a16:creationId xmlns:a16="http://schemas.microsoft.com/office/drawing/2014/main" id="{DB344D0F-6C14-AEAF-1A64-8AEFD446A107}"/>
              </a:ext>
            </a:extLst>
          </p:cNvPr>
          <p:cNvSpPr>
            <a:spLocks noGrp="1"/>
          </p:cNvSpPr>
          <p:nvPr>
            <p:ph idx="1"/>
          </p:nvPr>
        </p:nvSpPr>
        <p:spPr/>
        <p:txBody>
          <a:bodyPr/>
          <a:lstStyle/>
          <a:p>
            <a:r>
              <a:rPr lang="en-GB" dirty="0">
                <a:solidFill>
                  <a:srgbClr val="161E23"/>
                </a:solidFill>
                <a:highlight>
                  <a:srgbClr val="FFFFFF"/>
                </a:highlight>
                <a:latin typeface="Roboto" panose="020F0502020204030204" pitchFamily="2" charset="0"/>
              </a:rPr>
              <a:t>People that are able to communicate their opinions and ideas with each other, and can also listen and interact with the other’s thoughts, lead often to a more productive teamwork due to the suitable collaboration (Nexford University, 2024) which overall makes the business grow and succeed.</a:t>
            </a:r>
          </a:p>
          <a:p>
            <a:r>
              <a:rPr lang="en-GB" dirty="0"/>
              <a:t>Having the ability to properly communicate increases the client’s satisfaction as having adequate communication  skills makes it easier to acknowledge the customer’s necessities (</a:t>
            </a:r>
            <a:r>
              <a:rPr lang="en-GB" b="0" i="0" dirty="0">
                <a:solidFill>
                  <a:srgbClr val="000000"/>
                </a:solidFill>
                <a:effectLst/>
                <a:latin typeface="Calibri" panose="020F0502020204030204" pitchFamily="34" charset="0"/>
              </a:rPr>
              <a:t>‌</a:t>
            </a:r>
            <a:r>
              <a:rPr lang="en-GB" b="0" i="0" dirty="0" err="1">
                <a:solidFill>
                  <a:srgbClr val="000000"/>
                </a:solidFill>
                <a:effectLst/>
                <a:latin typeface="Calibri" panose="020F0502020204030204" pitchFamily="34" charset="0"/>
              </a:rPr>
              <a:t>Chechi</a:t>
            </a:r>
            <a:r>
              <a:rPr lang="en-GB" b="0" i="0" dirty="0">
                <a:solidFill>
                  <a:srgbClr val="000000"/>
                </a:solidFill>
                <a:effectLst/>
                <a:latin typeface="Calibri" panose="020F0502020204030204" pitchFamily="34" charset="0"/>
              </a:rPr>
              <a:t>, H.2023) which creates a better reputation of the business making it more successful.</a:t>
            </a:r>
            <a:endParaRPr lang="en-GB" dirty="0"/>
          </a:p>
        </p:txBody>
      </p:sp>
    </p:spTree>
    <p:extLst>
      <p:ext uri="{BB962C8B-B14F-4D97-AF65-F5344CB8AC3E}">
        <p14:creationId xmlns:p14="http://schemas.microsoft.com/office/powerpoint/2010/main" val="11912577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0954E5-A51A-C4CB-5CAB-1760500BD114}"/>
              </a:ext>
            </a:extLst>
          </p:cNvPr>
          <p:cNvSpPr>
            <a:spLocks noGrp="1"/>
          </p:cNvSpPr>
          <p:nvPr>
            <p:ph type="title"/>
          </p:nvPr>
        </p:nvSpPr>
        <p:spPr/>
        <p:txBody>
          <a:bodyPr>
            <a:normAutofit/>
          </a:bodyPr>
          <a:lstStyle/>
          <a:p>
            <a:pPr algn="ctr"/>
            <a:r>
              <a:rPr lang="en-GB" sz="2800" dirty="0">
                <a:latin typeface="Aptos" panose="020B0004020202020204" pitchFamily="34" charset="0"/>
                <a:ea typeface="Aptos" panose="020B0004020202020204" pitchFamily="34" charset="0"/>
                <a:cs typeface="Times New Roman" panose="02020603050405020304" pitchFamily="18" charset="0"/>
              </a:rPr>
              <a:t>E</a:t>
            </a:r>
            <a:r>
              <a:rPr lang="en-GB" sz="2800" dirty="0">
                <a:effectLst/>
                <a:latin typeface="Aptos" panose="020B0004020202020204" pitchFamily="34" charset="0"/>
                <a:ea typeface="Aptos" panose="020B0004020202020204" pitchFamily="34" charset="0"/>
                <a:cs typeface="Times New Roman" panose="02020603050405020304" pitchFamily="18" charset="0"/>
              </a:rPr>
              <a:t>xamples of situations where communication skills have made a significant impact in professional settings</a:t>
            </a:r>
            <a:endParaRPr lang="en-GB" sz="2800" dirty="0"/>
          </a:p>
        </p:txBody>
      </p:sp>
      <p:sp>
        <p:nvSpPr>
          <p:cNvPr id="3" name="Content Placeholder 2">
            <a:extLst>
              <a:ext uri="{FF2B5EF4-FFF2-40B4-BE49-F238E27FC236}">
                <a16:creationId xmlns:a16="http://schemas.microsoft.com/office/drawing/2014/main" id="{2B39638F-6DE0-B4D9-DB36-7D63C61D37CA}"/>
              </a:ext>
            </a:extLst>
          </p:cNvPr>
          <p:cNvSpPr>
            <a:spLocks noGrp="1"/>
          </p:cNvSpPr>
          <p:nvPr>
            <p:ph idx="1"/>
          </p:nvPr>
        </p:nvSpPr>
        <p:spPr/>
        <p:txBody>
          <a:bodyPr>
            <a:normAutofit fontScale="92500" lnSpcReduction="20000"/>
          </a:bodyPr>
          <a:lstStyle/>
          <a:p>
            <a:r>
              <a:rPr lang="en-GB" dirty="0"/>
              <a:t>Building Trust –  Having the ability to communicate strengthens a relationships based on trust between an employer and an employee which creates a more peaceful work environment which is vital for an effective and productive work.</a:t>
            </a:r>
          </a:p>
          <a:p>
            <a:r>
              <a:rPr lang="en-GB" dirty="0"/>
              <a:t>Preventing or resolving problems – Being able to communicate in the workplace often prevents or, resolves different issues people might be facing in their workplace. By communicating your prospective  on different matters, other are more prone to consider your views and acknowledge them which solves problems quicker keeping a friendly environment. </a:t>
            </a:r>
          </a:p>
          <a:p>
            <a:r>
              <a:rPr lang="en-GB" dirty="0"/>
              <a:t>Providing clarity or direction – Having communication skills avoids misunderstanding which helps spreading information quicker and more efficiently between colleagues. It also provides a better </a:t>
            </a:r>
            <a:r>
              <a:rPr lang="en-GB" dirty="0" err="1"/>
              <a:t>understandment</a:t>
            </a:r>
            <a:r>
              <a:rPr lang="en-GB" dirty="0"/>
              <a:t> with clients due to being able to acknowledge their needs.</a:t>
            </a:r>
          </a:p>
          <a:p>
            <a:r>
              <a:rPr lang="en-GB" dirty="0"/>
              <a:t>Creates better relationships – Being able to successfully communicate with colleagues strengthens relationships based on trust which increases productivity, efficiency and innovation making the business grow and succeed.</a:t>
            </a:r>
          </a:p>
          <a:p>
            <a:pPr marL="0" indent="0">
              <a:buNone/>
            </a:pPr>
            <a:endParaRPr lang="en-GB" dirty="0"/>
          </a:p>
          <a:p>
            <a:endParaRPr lang="en-GB" dirty="0"/>
          </a:p>
        </p:txBody>
      </p:sp>
    </p:spTree>
    <p:extLst>
      <p:ext uri="{BB962C8B-B14F-4D97-AF65-F5344CB8AC3E}">
        <p14:creationId xmlns:p14="http://schemas.microsoft.com/office/powerpoint/2010/main" val="17655945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CD650-2139-BF64-6E0E-964123AEA9B5}"/>
              </a:ext>
            </a:extLst>
          </p:cNvPr>
          <p:cNvSpPr>
            <a:spLocks noGrp="1"/>
          </p:cNvSpPr>
          <p:nvPr>
            <p:ph type="title"/>
          </p:nvPr>
        </p:nvSpPr>
        <p:spPr/>
        <p:txBody>
          <a:bodyPr/>
          <a:lstStyle/>
          <a:p>
            <a:pPr algn="ctr"/>
            <a:r>
              <a:rPr lang="en-GB" dirty="0"/>
              <a:t>Conclusion</a:t>
            </a:r>
          </a:p>
        </p:txBody>
      </p:sp>
      <p:sp>
        <p:nvSpPr>
          <p:cNvPr id="3" name="Content Placeholder 2">
            <a:extLst>
              <a:ext uri="{FF2B5EF4-FFF2-40B4-BE49-F238E27FC236}">
                <a16:creationId xmlns:a16="http://schemas.microsoft.com/office/drawing/2014/main" id="{53D5BDA8-1AF1-9D43-1D8A-73285420DEAC}"/>
              </a:ext>
            </a:extLst>
          </p:cNvPr>
          <p:cNvSpPr>
            <a:spLocks noGrp="1"/>
          </p:cNvSpPr>
          <p:nvPr>
            <p:ph idx="1"/>
          </p:nvPr>
        </p:nvSpPr>
        <p:spPr/>
        <p:txBody>
          <a:bodyPr/>
          <a:lstStyle/>
          <a:p>
            <a:r>
              <a:rPr lang="en-GB" dirty="0">
                <a:effectLst/>
                <a:highlight>
                  <a:srgbClr val="FDFDFD"/>
                </a:highlight>
                <a:latin typeface="Segoe UI Web (West European)"/>
              </a:rPr>
              <a:t>Communication skills are essential in the workplace, serving as a foundation for successful interactions and collaboration. By practicing active listening and empathic engagement, having a clear and concise expression, employees can resolve conflicts and build stronger relationships, achieving collective goals more effectively. These skills can help prevent misunderstandings. facilitate problem solving and improve collaboration. Mastering effective communication leads to better performance, increased team productivity and contributes to organizational success.</a:t>
            </a:r>
          </a:p>
          <a:p>
            <a:endParaRPr lang="en-GB" dirty="0"/>
          </a:p>
        </p:txBody>
      </p:sp>
    </p:spTree>
    <p:extLst>
      <p:ext uri="{BB962C8B-B14F-4D97-AF65-F5344CB8AC3E}">
        <p14:creationId xmlns:p14="http://schemas.microsoft.com/office/powerpoint/2010/main" val="42137122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3CAEE4-C3A8-C500-F8EC-61969C743434}"/>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8A8E01AA-F86A-12A4-AC1F-00DCB755C475}"/>
              </a:ext>
            </a:extLst>
          </p:cNvPr>
          <p:cNvSpPr>
            <a:spLocks noGrp="1"/>
          </p:cNvSpPr>
          <p:nvPr>
            <p:ph idx="1"/>
          </p:nvPr>
        </p:nvSpPr>
        <p:spPr/>
        <p:txBody>
          <a:bodyPr>
            <a:normAutofit fontScale="85000" lnSpcReduction="20000"/>
          </a:bodyPr>
          <a:lstStyle/>
          <a:p>
            <a:pPr algn="l"/>
            <a:r>
              <a:rPr lang="en-GB" b="0" i="0" dirty="0">
                <a:solidFill>
                  <a:srgbClr val="000000"/>
                </a:solidFill>
                <a:effectLst/>
                <a:latin typeface="Calibri" panose="020F0502020204030204" pitchFamily="34" charset="0"/>
              </a:rPr>
              <a:t>Yale University (2023). </a:t>
            </a:r>
            <a:r>
              <a:rPr lang="en-GB" b="0" i="1" dirty="0">
                <a:solidFill>
                  <a:srgbClr val="000000"/>
                </a:solidFill>
                <a:effectLst/>
                <a:latin typeface="Calibri" panose="020F0502020204030204" pitchFamily="34" charset="0"/>
              </a:rPr>
              <a:t>We know teamwork is important, but how important? | It’s Your Yale</a:t>
            </a:r>
            <a:r>
              <a:rPr lang="en-GB" b="0" i="0" dirty="0">
                <a:solidFill>
                  <a:srgbClr val="000000"/>
                </a:solidFill>
                <a:effectLst/>
                <a:latin typeface="Calibri" panose="020F0502020204030204" pitchFamily="34" charset="0"/>
              </a:rPr>
              <a:t>. [online] your.yale.edu. Available at: https://your.yale.edu/we-know-teamwork-important-how-important.</a:t>
            </a:r>
          </a:p>
          <a:p>
            <a:pPr algn="l"/>
            <a:r>
              <a:rPr lang="en-GB" b="0" i="0" dirty="0">
                <a:solidFill>
                  <a:srgbClr val="000000"/>
                </a:solidFill>
                <a:effectLst/>
                <a:latin typeface="Calibri" panose="020F0502020204030204" pitchFamily="34" charset="0"/>
              </a:rPr>
              <a:t>‌Office of Career Services | School of Public Health | Indiana University. (2024). </a:t>
            </a:r>
            <a:r>
              <a:rPr lang="en-GB" b="0" i="1" dirty="0">
                <a:solidFill>
                  <a:srgbClr val="000000"/>
                </a:solidFill>
                <a:effectLst/>
                <a:latin typeface="Calibri" panose="020F0502020204030204" pitchFamily="34" charset="0"/>
              </a:rPr>
              <a:t>10 Good Communication Skills In The Workplace (Guide 2024)</a:t>
            </a:r>
            <a:r>
              <a:rPr lang="en-GB" b="0" i="0" dirty="0">
                <a:solidFill>
                  <a:srgbClr val="000000"/>
                </a:solidFill>
                <a:effectLst/>
                <a:latin typeface="Calibri" panose="020F0502020204030204" pitchFamily="34" charset="0"/>
              </a:rPr>
              <a:t>. [online] Available at: https://careers.publichealth.iu.edu/blog/2024/05/07/10-good-communication-skills-in-the-workplace-guide-2024/.</a:t>
            </a:r>
          </a:p>
          <a:p>
            <a:pPr algn="l"/>
            <a:r>
              <a:rPr lang="en-GB" b="0" i="0" dirty="0">
                <a:solidFill>
                  <a:srgbClr val="000000"/>
                </a:solidFill>
                <a:effectLst/>
                <a:latin typeface="Calibri" panose="020F0502020204030204" pitchFamily="34" charset="0"/>
              </a:rPr>
              <a:t>‌Sharp Emerson, M. (2021). </a:t>
            </a:r>
            <a:r>
              <a:rPr lang="en-GB" b="0" i="1" dirty="0">
                <a:solidFill>
                  <a:srgbClr val="000000"/>
                </a:solidFill>
                <a:effectLst/>
                <a:latin typeface="Calibri" panose="020F0502020204030204" pitchFamily="34" charset="0"/>
              </a:rPr>
              <a:t>8 ways you can improve your communication skills</a:t>
            </a:r>
            <a:r>
              <a:rPr lang="en-GB" b="0" i="0" dirty="0">
                <a:solidFill>
                  <a:srgbClr val="000000"/>
                </a:solidFill>
                <a:effectLst/>
                <a:latin typeface="Calibri" panose="020F0502020204030204" pitchFamily="34" charset="0"/>
              </a:rPr>
              <a:t>. [online] Professional Development | Harvard DCE. Available at: </a:t>
            </a:r>
            <a:r>
              <a:rPr lang="en-GB" dirty="0">
                <a:solidFill>
                  <a:srgbClr val="000000"/>
                </a:solidFill>
                <a:latin typeface="Calibri" panose="020F0502020204030204" pitchFamily="34" charset="0"/>
              </a:rPr>
              <a:t>https://professional.dce.harvard.edu/blog/8-ways-you-can-improve-your-communication-skills/.</a:t>
            </a:r>
            <a:endParaRPr lang="en-GB" b="0" i="0" dirty="0">
              <a:solidFill>
                <a:srgbClr val="000000"/>
              </a:solidFill>
              <a:effectLst/>
              <a:latin typeface="Calibri" panose="020F0502020204030204" pitchFamily="34" charset="0"/>
            </a:endParaRPr>
          </a:p>
          <a:p>
            <a:pPr algn="l"/>
            <a:r>
              <a:rPr lang="en-GB" b="0" i="0" dirty="0">
                <a:solidFill>
                  <a:srgbClr val="000000"/>
                </a:solidFill>
                <a:effectLst/>
                <a:latin typeface="Calibri" panose="020F0502020204030204" pitchFamily="34" charset="0"/>
              </a:rPr>
              <a:t>Piercy, C.W. (2021). Defining Teams and Groups. </a:t>
            </a:r>
            <a:r>
              <a:rPr lang="en-GB" b="0" i="1" dirty="0">
                <a:solidFill>
                  <a:srgbClr val="000000"/>
                </a:solidFill>
                <a:effectLst/>
                <a:latin typeface="Calibri" panose="020F0502020204030204" pitchFamily="34" charset="0"/>
              </a:rPr>
              <a:t>opentext.ku.edu</a:t>
            </a:r>
            <a:r>
              <a:rPr lang="en-GB" b="0" i="0" dirty="0">
                <a:solidFill>
                  <a:srgbClr val="000000"/>
                </a:solidFill>
                <a:effectLst/>
                <a:latin typeface="Calibri" panose="020F0502020204030204" pitchFamily="34" charset="0"/>
              </a:rPr>
              <a:t>. [online] Available at: https://opentext.ku.edu/teams/chapter/teams-and-groups/.</a:t>
            </a:r>
          </a:p>
          <a:p>
            <a:pPr algn="l"/>
            <a:r>
              <a:rPr lang="en-GB" b="0" i="0" dirty="0">
                <a:solidFill>
                  <a:srgbClr val="000000"/>
                </a:solidFill>
                <a:effectLst/>
                <a:latin typeface="Calibri" panose="020F0502020204030204" pitchFamily="34" charset="0"/>
              </a:rPr>
              <a:t>www.nexford.edu. (2024). </a:t>
            </a:r>
            <a:r>
              <a:rPr lang="en-GB" b="0" i="1" dirty="0">
                <a:solidFill>
                  <a:srgbClr val="000000"/>
                </a:solidFill>
                <a:effectLst/>
                <a:latin typeface="Calibri" panose="020F0502020204030204" pitchFamily="34" charset="0"/>
              </a:rPr>
              <a:t>Effective communication is vital in all forms of life and of course even more vitally across all businesses and industries. If you don’t run a tight ship then you can fall foul of confusion in the ranks.</a:t>
            </a:r>
            <a:r>
              <a:rPr lang="en-GB" b="0" i="0" dirty="0">
                <a:solidFill>
                  <a:srgbClr val="000000"/>
                </a:solidFill>
                <a:effectLst/>
                <a:latin typeface="Calibri" panose="020F0502020204030204" pitchFamily="34" charset="0"/>
              </a:rPr>
              <a:t> [online] Available at: https://www.nexford.edu/insights/importance-of-communication-in-an-organization#:~:text=When%20individuals%20are%20able%20to.</a:t>
            </a:r>
          </a:p>
          <a:p>
            <a:pPr algn="l"/>
            <a:r>
              <a:rPr lang="en-GB" b="0" i="0" dirty="0">
                <a:solidFill>
                  <a:srgbClr val="000000"/>
                </a:solidFill>
                <a:effectLst/>
                <a:latin typeface="Calibri" panose="020F0502020204030204" pitchFamily="34" charset="0"/>
              </a:rPr>
              <a:t>‌</a:t>
            </a:r>
            <a:r>
              <a:rPr lang="en-GB" b="0" i="0" dirty="0" err="1">
                <a:solidFill>
                  <a:srgbClr val="000000"/>
                </a:solidFill>
                <a:effectLst/>
                <a:latin typeface="Calibri" panose="020F0502020204030204" pitchFamily="34" charset="0"/>
              </a:rPr>
              <a:t>Chechi</a:t>
            </a:r>
            <a:r>
              <a:rPr lang="en-GB" b="0" i="0" dirty="0">
                <a:solidFill>
                  <a:srgbClr val="000000"/>
                </a:solidFill>
                <a:effectLst/>
                <a:latin typeface="Calibri" panose="020F0502020204030204" pitchFamily="34" charset="0"/>
              </a:rPr>
              <a:t>, H. (2023). </a:t>
            </a:r>
            <a:r>
              <a:rPr lang="en-GB" b="0" i="1" dirty="0">
                <a:solidFill>
                  <a:srgbClr val="000000"/>
                </a:solidFill>
                <a:effectLst/>
                <a:latin typeface="Calibri" panose="020F0502020204030204" pitchFamily="34" charset="0"/>
              </a:rPr>
              <a:t>Communication skills for customer service and why they’re important</a:t>
            </a:r>
            <a:r>
              <a:rPr lang="en-GB" b="0" i="0" dirty="0">
                <a:solidFill>
                  <a:srgbClr val="000000"/>
                </a:solidFill>
                <a:effectLst/>
                <a:latin typeface="Calibri" panose="020F0502020204030204" pitchFamily="34" charset="0"/>
              </a:rPr>
              <a:t>. [online] Glion Website. Available at: https://www.glion.edu/magazine/communication-skills-customer-service/.</a:t>
            </a:r>
          </a:p>
          <a:p>
            <a:pPr algn="l"/>
            <a:endParaRPr lang="en-GB" b="0" i="0" dirty="0">
              <a:solidFill>
                <a:srgbClr val="000000"/>
              </a:solidFill>
              <a:effectLst/>
              <a:latin typeface="Calibri" panose="020F0502020204030204" pitchFamily="34" charset="0"/>
            </a:endParaRPr>
          </a:p>
          <a:p>
            <a:pPr algn="l"/>
            <a:endParaRPr lang="en-GB" b="0" i="0" dirty="0">
              <a:solidFill>
                <a:srgbClr val="000000"/>
              </a:solidFill>
              <a:effectLst/>
              <a:latin typeface="Calibri" panose="020F0502020204030204" pitchFamily="34" charset="0"/>
            </a:endParaRPr>
          </a:p>
          <a:p>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a:p>
            <a:pPr algn="l"/>
            <a:endParaRPr lang="en-GB" b="0" i="0" dirty="0">
              <a:solidFill>
                <a:srgbClr val="000000"/>
              </a:solidFill>
              <a:effectLst/>
              <a:latin typeface="Calibri" panose="020F0502020204030204" pitchFamily="34" charset="0"/>
            </a:endParaRPr>
          </a:p>
          <a:p>
            <a:pPr algn="l"/>
            <a:endParaRPr lang="en-GB" b="0" i="0" dirty="0">
              <a:solidFill>
                <a:srgbClr val="000000"/>
              </a:solidFill>
              <a:effectLst/>
              <a:latin typeface="Calibri" panose="020F0502020204030204" pitchFamily="34" charset="0"/>
            </a:endParaRPr>
          </a:p>
          <a:p>
            <a:pPr algn="l"/>
            <a:endParaRPr lang="en-GB" b="0" i="0" dirty="0">
              <a:solidFill>
                <a:srgbClr val="000000"/>
              </a:solidFill>
              <a:effectLst/>
              <a:latin typeface="Calibri" panose="020F0502020204030204" pitchFamily="34" charset="0"/>
            </a:endParaRPr>
          </a:p>
          <a:p>
            <a:endParaRPr lang="en-GB" dirty="0"/>
          </a:p>
        </p:txBody>
      </p:sp>
    </p:spTree>
    <p:extLst>
      <p:ext uri="{BB962C8B-B14F-4D97-AF65-F5344CB8AC3E}">
        <p14:creationId xmlns:p14="http://schemas.microsoft.com/office/powerpoint/2010/main" val="391482388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1997</TotalTime>
  <Words>1082</Words>
  <Application>Microsoft Office PowerPoint</Application>
  <PresentationFormat>Widescreen</PresentationFormat>
  <Paragraphs>67</Paragraphs>
  <Slides>10</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10</vt:i4>
      </vt:variant>
    </vt:vector>
  </HeadingPairs>
  <TitlesOfParts>
    <vt:vector size="19" baseType="lpstr">
      <vt:lpstr>Aptos</vt:lpstr>
      <vt:lpstr>Arial</vt:lpstr>
      <vt:lpstr>Calibri</vt:lpstr>
      <vt:lpstr>Roboto</vt:lpstr>
      <vt:lpstr>Segoe UI Web (West European)</vt:lpstr>
      <vt:lpstr>Trebuchet MS</vt:lpstr>
      <vt:lpstr>Wingdings</vt:lpstr>
      <vt:lpstr>Wingdings 3</vt:lpstr>
      <vt:lpstr>Facet</vt:lpstr>
      <vt:lpstr>Effective Team working and  Communication BMSW4009  Student Name:  Catalin Costel Mita (2310669)</vt:lpstr>
      <vt:lpstr>Introduction</vt:lpstr>
      <vt:lpstr>Importance of communication skills in the workplace </vt:lpstr>
      <vt:lpstr>Why communication skills are crucial for success in the workplace</vt:lpstr>
      <vt:lpstr>Using Tuckman’s model to understand the creating and development of a team in workplace, and how it overcomes challenges communicating.</vt:lpstr>
      <vt:lpstr>The Difference between groups vs teams. In what way was this evident in your team ? </vt:lpstr>
      <vt:lpstr>How effective communication contributes to organisational productivity, teamwork, and client satisfaction.</vt:lpstr>
      <vt:lpstr>Examples of situations where communication skills have made a significant impact in professional settings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Silvia Mita</dc:creator>
  <cp:lastModifiedBy>Silvia Mita</cp:lastModifiedBy>
  <cp:revision>3</cp:revision>
  <dcterms:created xsi:type="dcterms:W3CDTF">2024-06-21T19:03:18Z</dcterms:created>
  <dcterms:modified xsi:type="dcterms:W3CDTF">2024-06-23T17:12:49Z</dcterms:modified>
</cp:coreProperties>
</file>