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67" r:id="rId6"/>
    <p:sldId id="354" r:id="rId7"/>
    <p:sldId id="268" r:id="rId8"/>
    <p:sldId id="269" r:id="rId9"/>
    <p:sldId id="353" r:id="rId10"/>
    <p:sldId id="273" r:id="rId11"/>
    <p:sldId id="272" r:id="rId12"/>
    <p:sldId id="274" r:id="rId13"/>
    <p:sldId id="350" r:id="rId14"/>
    <p:sldId id="351" r:id="rId15"/>
    <p:sldId id="352" r:id="rId16"/>
    <p:sldId id="276" r:id="rId17"/>
    <p:sldId id="277" r:id="rId18"/>
    <p:sldId id="258" r:id="rId19"/>
    <p:sldId id="259" r:id="rId20"/>
    <p:sldId id="261" r:id="rId21"/>
    <p:sldId id="262" r:id="rId22"/>
    <p:sldId id="263" r:id="rId23"/>
    <p:sldId id="264" r:id="rId24"/>
    <p:sldId id="265" r:id="rId25"/>
    <p:sldId id="266" r:id="rId26"/>
    <p:sldId id="356" r:id="rId27"/>
    <p:sldId id="275" r:id="rId28"/>
    <p:sldId id="357" r:id="rId29"/>
    <p:sldId id="358" r:id="rId30"/>
    <p:sldId id="359" r:id="rId31"/>
    <p:sldId id="360" r:id="rId32"/>
    <p:sldId id="361" r:id="rId33"/>
    <p:sldId id="271" r:id="rId34"/>
    <p:sldId id="36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588"/>
    <p:restoredTop sz="80392" autoAdjust="0"/>
  </p:normalViewPr>
  <p:slideViewPr>
    <p:cSldViewPr>
      <p:cViewPr varScale="1">
        <p:scale>
          <a:sx n="83" d="100"/>
          <a:sy n="83" d="100"/>
        </p:scale>
        <p:origin x="1384"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06/12/2022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06/12/2022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1802303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Benefits and limitations of SWOT analysis</a:t>
            </a:r>
          </a:p>
          <a:p>
            <a:r>
              <a:rPr lang="en-GB" sz="1200" b="0" i="0" kern="1200" dirty="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a:solidFill>
                  <a:schemeClr val="tx1"/>
                </a:solidFill>
                <a:effectLst/>
                <a:latin typeface="+mn-lt"/>
                <a:ea typeface="+mn-ea"/>
                <a:cs typeface="+mn-cs"/>
              </a:rPr>
              <a:t>Benefits of SWOT analysis</a:t>
            </a:r>
          </a:p>
          <a:p>
            <a:r>
              <a:rPr lang="en-GB" sz="1200" b="0" i="0" kern="1200" dirty="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a:solidFill>
                  <a:schemeClr val="tx1"/>
                </a:solidFill>
                <a:effectLst/>
                <a:latin typeface="+mn-lt"/>
                <a:ea typeface="+mn-ea"/>
                <a:cs typeface="+mn-cs"/>
                <a:hlinkClick r:id="rId3"/>
              </a:rPr>
              <a:t>business adviser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deter </a:t>
            </a:r>
            <a:r>
              <a:rPr lang="en-GB" sz="1200" b="0" i="0" u="none" strike="noStrike" kern="1200" dirty="0">
                <a:solidFill>
                  <a:schemeClr val="tx1"/>
                </a:solidFill>
                <a:effectLst/>
                <a:latin typeface="+mn-lt"/>
                <a:ea typeface="+mn-ea"/>
                <a:cs typeface="+mn-cs"/>
                <a:hlinkClick r:id="rId4"/>
              </a:rPr>
              <a:t>threats</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business goals and strategies for achieving them.</a:t>
            </a:r>
          </a:p>
          <a:p>
            <a:r>
              <a:rPr lang="en-GB" sz="1200" b="1" i="0" kern="1200" dirty="0">
                <a:solidFill>
                  <a:schemeClr val="tx1"/>
                </a:solidFill>
                <a:effectLst/>
                <a:latin typeface="+mn-lt"/>
                <a:ea typeface="+mn-ea"/>
                <a:cs typeface="+mn-cs"/>
              </a:rPr>
              <a:t>Limitations of SWOT analysis</a:t>
            </a:r>
          </a:p>
          <a:p>
            <a:r>
              <a:rPr lang="en-GB" sz="1200" b="0" i="0" kern="1200" dirty="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a:t>
            </a:r>
          </a:p>
          <a:p>
            <a:r>
              <a:rPr lang="en-GB" dirty="0"/>
              <a:t>ˈthe circumstances that form the setting for an event, statement, or idea, and in terms of which it can be fully understood.</a:t>
            </a:r>
          </a:p>
          <a:p>
            <a:endParaRPr lang="en-GB" dirty="0"/>
          </a:p>
          <a:p>
            <a:r>
              <a:rPr lang="en-GB" b="1" dirty="0"/>
              <a:t>Context definition</a:t>
            </a:r>
          </a:p>
          <a:p>
            <a:r>
              <a:rPr lang="en-GB" dirty="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a:p>
          <a:p>
            <a:r>
              <a:rPr lang="en-GB" sz="1200" b="0" i="0" kern="1200" dirty="0">
                <a:solidFill>
                  <a:schemeClr val="tx1"/>
                </a:solidFill>
                <a:effectLst/>
                <a:latin typeface="+mn-lt"/>
                <a:ea typeface="+mn-ea"/>
                <a:cs typeface="+mn-cs"/>
              </a:rPr>
              <a:t>What is Problem Context</a:t>
            </a:r>
          </a:p>
          <a:p>
            <a:r>
              <a:rPr lang="en-GB" sz="1200" b="0" i="0" kern="1200" dirty="0">
                <a:solidFill>
                  <a:schemeClr val="tx1"/>
                </a:solidFill>
                <a:effectLst/>
                <a:latin typeface="+mn-lt"/>
                <a:ea typeface="+mn-ea"/>
                <a:cs typeface="+mn-cs"/>
              </a:rPr>
              <a:t>1. A set of considerations constituting a </a:t>
            </a:r>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situation including goal, constraints, as well as environmental conditions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23</a:t>
            </a:fld>
            <a:endParaRPr lang="en-US"/>
          </a:p>
        </p:txBody>
      </p:sp>
    </p:spTree>
    <p:extLst>
      <p:ext uri="{BB962C8B-B14F-4D97-AF65-F5344CB8AC3E}">
        <p14:creationId xmlns:p14="http://schemas.microsoft.com/office/powerpoint/2010/main" val="2090352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24</a:t>
            </a:fld>
            <a:endParaRPr lang="en-US"/>
          </a:p>
        </p:txBody>
      </p:sp>
    </p:spTree>
    <p:extLst>
      <p:ext uri="{BB962C8B-B14F-4D97-AF65-F5344CB8AC3E}">
        <p14:creationId xmlns:p14="http://schemas.microsoft.com/office/powerpoint/2010/main" val="110443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25</a:t>
            </a:fld>
            <a:endParaRPr lang="en-GB" altLang="en-US"/>
          </a:p>
        </p:txBody>
      </p:sp>
    </p:spTree>
    <p:extLst>
      <p:ext uri="{BB962C8B-B14F-4D97-AF65-F5344CB8AC3E}">
        <p14:creationId xmlns:p14="http://schemas.microsoft.com/office/powerpoint/2010/main" val="3376685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26</a:t>
            </a:fld>
            <a:endParaRPr lang="en-US"/>
          </a:p>
        </p:txBody>
      </p:sp>
    </p:spTree>
    <p:extLst>
      <p:ext uri="{BB962C8B-B14F-4D97-AF65-F5344CB8AC3E}">
        <p14:creationId xmlns:p14="http://schemas.microsoft.com/office/powerpoint/2010/main" val="340599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27</a:t>
            </a:fld>
            <a:endParaRPr lang="en-US"/>
          </a:p>
        </p:txBody>
      </p:sp>
    </p:spTree>
    <p:extLst>
      <p:ext uri="{BB962C8B-B14F-4D97-AF65-F5344CB8AC3E}">
        <p14:creationId xmlns:p14="http://schemas.microsoft.com/office/powerpoint/2010/main" val="9876553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06/12/2022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733424"/>
            <a:ext cx="7560840" cy="2032001"/>
          </a:xfrm>
        </p:spPr>
        <p:txBody>
          <a:bodyPr>
            <a:normAutofit/>
          </a:bodyPr>
          <a:lstStyle/>
          <a:p>
            <a:r>
              <a:rPr lang="en-GB" sz="4000" b="1" dirty="0"/>
              <a:t>Changemakers: Creativity and Value Creation ACCA5033</a:t>
            </a:r>
          </a:p>
        </p:txBody>
      </p:sp>
      <p:sp>
        <p:nvSpPr>
          <p:cNvPr id="7" name="Rectangle 6">
            <a:extLst>
              <a:ext uri="{FF2B5EF4-FFF2-40B4-BE49-F238E27FC236}">
                <a16:creationId xmlns:a16="http://schemas.microsoft.com/office/drawing/2014/main" id="{DD6C6C71-CF39-DF4C-9029-B88A11041571}"/>
              </a:ext>
            </a:extLst>
          </p:cNvPr>
          <p:cNvSpPr/>
          <p:nvPr/>
        </p:nvSpPr>
        <p:spPr>
          <a:xfrm>
            <a:off x="4618019" y="2534592"/>
            <a:ext cx="1244251" cy="461665"/>
          </a:xfrm>
          <a:prstGeom prst="rect">
            <a:avLst/>
          </a:prstGeom>
        </p:spPr>
        <p:txBody>
          <a:bodyPr wrap="none">
            <a:spAutoFit/>
          </a:bodyPr>
          <a:lstStyle/>
          <a:p>
            <a:pPr>
              <a:defRPr/>
            </a:pPr>
            <a:r>
              <a:rPr lang="en-GB" altLang="en-US" sz="2400" b="1" dirty="0">
                <a:latin typeface="+mn-lt"/>
              </a:rPr>
              <a:t>Week 5 </a:t>
            </a:r>
            <a:endParaRPr lang="en-US" sz="2400" b="1" dirty="0">
              <a:latin typeface="+mn-lt"/>
            </a:endParaRPr>
          </a:p>
        </p:txBody>
      </p:sp>
      <p:sp>
        <p:nvSpPr>
          <p:cNvPr id="8" name="Rectangle 7">
            <a:extLst>
              <a:ext uri="{FF2B5EF4-FFF2-40B4-BE49-F238E27FC236}">
                <a16:creationId xmlns:a16="http://schemas.microsoft.com/office/drawing/2014/main" id="{9E924C10-628A-B346-9FF7-69A8CECCADF8}"/>
              </a:ext>
            </a:extLst>
          </p:cNvPr>
          <p:cNvSpPr/>
          <p:nvPr/>
        </p:nvSpPr>
        <p:spPr>
          <a:xfrm>
            <a:off x="3491880" y="3400078"/>
            <a:ext cx="5171609" cy="461665"/>
          </a:xfrm>
          <a:prstGeom prst="rect">
            <a:avLst/>
          </a:prstGeom>
        </p:spPr>
        <p:txBody>
          <a:bodyPr wrap="none">
            <a:spAutoFit/>
          </a:bodyPr>
          <a:lstStyle/>
          <a:p>
            <a:pPr algn="ctr">
              <a:defRPr/>
            </a:pPr>
            <a:r>
              <a:rPr lang="en-GB" sz="2400" b="1" dirty="0">
                <a:latin typeface="+mn-lt"/>
              </a:rPr>
              <a:t>Decision Making Tools &amp; Techniques</a:t>
            </a:r>
            <a:endParaRPr lang="en-US" sz="2400" b="1" dirty="0">
              <a:latin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Lesson Aims</a:t>
            </a:r>
          </a:p>
        </p:txBody>
      </p:sp>
      <p:sp>
        <p:nvSpPr>
          <p:cNvPr id="7" name="Rectangle 6">
            <a:extLst>
              <a:ext uri="{FF2B5EF4-FFF2-40B4-BE49-F238E27FC236}">
                <a16:creationId xmlns:a16="http://schemas.microsoft.com/office/drawing/2014/main" id="{849E3CD1-0E2A-4D4B-B566-3F97997EEFD1}"/>
              </a:ext>
            </a:extLst>
          </p:cNvPr>
          <p:cNvSpPr/>
          <p:nvPr/>
        </p:nvSpPr>
        <p:spPr>
          <a:xfrm>
            <a:off x="684213" y="1168400"/>
            <a:ext cx="7775575" cy="2431435"/>
          </a:xfrm>
          <a:prstGeom prst="rect">
            <a:avLst/>
          </a:prstGeom>
        </p:spPr>
        <p:txBody>
          <a:bodyPr>
            <a:spAutoFit/>
          </a:bodyPr>
          <a:lstStyle/>
          <a:p>
            <a:pPr algn="just" eaLnBrk="1" hangingPunct="1">
              <a:buFont typeface="Arial" panose="020B0604020202020204" pitchFamily="34" charset="0"/>
              <a:buNone/>
              <a:defRPr/>
            </a:pPr>
            <a:r>
              <a:rPr lang="en-GB" sz="2800" b="1" dirty="0">
                <a:latin typeface="+mn-lt"/>
              </a:rPr>
              <a:t>By the end of this session, students should be aware of:</a:t>
            </a:r>
            <a:r>
              <a:rPr lang="en-GB" sz="2400" b="1" dirty="0">
                <a:latin typeface="+mn-lt"/>
              </a:rPr>
              <a:t> </a:t>
            </a:r>
            <a:endParaRPr lang="en-GB" sz="2400" dirty="0">
              <a:latin typeface="+mn-lt"/>
            </a:endParaRPr>
          </a:p>
          <a:p>
            <a:pPr marL="342900" indent="-342900" eaLnBrk="1" hangingPunct="1">
              <a:buFont typeface="Arial" panose="020B0604020202020204" pitchFamily="34" charset="0"/>
              <a:buChar char="•"/>
              <a:defRPr/>
            </a:pPr>
            <a:endParaRPr lang="en-GB" sz="2400" dirty="0">
              <a:latin typeface="+mn-lt"/>
            </a:endParaRPr>
          </a:p>
          <a:p>
            <a:pPr marL="342900" indent="-342900" eaLnBrk="1" hangingPunct="1">
              <a:buFont typeface="Arial" panose="020B0604020202020204" pitchFamily="34" charset="0"/>
              <a:buChar char="•"/>
              <a:defRPr/>
            </a:pPr>
            <a:r>
              <a:rPr lang="en-GB" sz="2400" dirty="0">
                <a:latin typeface="+mn-lt"/>
              </a:rPr>
              <a:t>SWOT Analysis </a:t>
            </a:r>
          </a:p>
          <a:p>
            <a:pPr marL="342900" indent="-342900" eaLnBrk="1" hangingPunct="1">
              <a:buFont typeface="Arial" panose="020B0604020202020204" pitchFamily="34" charset="0"/>
              <a:buChar char="•"/>
              <a:defRPr/>
            </a:pPr>
            <a:r>
              <a:rPr lang="en-GB" sz="2400" dirty="0"/>
              <a:t>PESTLE Analysis </a:t>
            </a:r>
          </a:p>
          <a:p>
            <a:pPr marL="342900" indent="-342900" eaLnBrk="1" hangingPunct="1">
              <a:buFont typeface="Arial" panose="020B0604020202020204" pitchFamily="34" charset="0"/>
              <a:buChar char="•"/>
              <a:defRPr/>
            </a:pPr>
            <a:r>
              <a:rPr lang="en-GB" sz="2400" dirty="0">
                <a:latin typeface="+mn-lt"/>
              </a:rPr>
              <a:t>PMI</a:t>
            </a:r>
          </a:p>
        </p:txBody>
      </p:sp>
    </p:spTree>
    <p:extLst>
      <p:ext uri="{BB962C8B-B14F-4D97-AF65-F5344CB8AC3E}">
        <p14:creationId xmlns:p14="http://schemas.microsoft.com/office/powerpoint/2010/main" val="1488787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2591780" y="1266294"/>
            <a:ext cx="3960440" cy="2162706"/>
          </a:xfrm>
        </p:spPr>
        <p:txBody>
          <a:bodyPr>
            <a:normAutofit/>
          </a:bodyPr>
          <a:lstStyle/>
          <a:p>
            <a:r>
              <a:rPr lang="en-GB" sz="2800" dirty="0"/>
              <a:t>Strengths</a:t>
            </a:r>
          </a:p>
          <a:p>
            <a:r>
              <a:rPr lang="en-GB" sz="2800" dirty="0"/>
              <a:t>Weaknesses</a:t>
            </a:r>
          </a:p>
          <a:p>
            <a:r>
              <a:rPr lang="en-GB" sz="2800" dirty="0"/>
              <a:t>Opportunities </a:t>
            </a:r>
          </a:p>
          <a:p>
            <a:r>
              <a:rPr lang="en-GB" sz="2800" dirty="0"/>
              <a:t>Threats</a:t>
            </a:r>
          </a:p>
        </p:txBody>
      </p:sp>
      <p:sp>
        <p:nvSpPr>
          <p:cNvPr id="4" name="Rectangle 3">
            <a:extLst>
              <a:ext uri="{FF2B5EF4-FFF2-40B4-BE49-F238E27FC236}">
                <a16:creationId xmlns:a16="http://schemas.microsoft.com/office/drawing/2014/main" id="{6B370281-E635-4698-A20A-79F55342803F}"/>
              </a:ext>
            </a:extLst>
          </p:cNvPr>
          <p:cNvSpPr/>
          <p:nvPr/>
        </p:nvSpPr>
        <p:spPr>
          <a:xfrm>
            <a:off x="611560" y="3861048"/>
            <a:ext cx="8075240" cy="1323439"/>
          </a:xfrm>
          <a:prstGeom prst="rect">
            <a:avLst/>
          </a:prstGeom>
        </p:spPr>
        <p:txBody>
          <a:bodyPr wrap="square">
            <a:spAutoFit/>
          </a:bodyPr>
          <a:lstStyle/>
          <a:p>
            <a:r>
              <a:rPr lang="en-GB" sz="2000" dirty="0"/>
              <a:t>SWOT analysis (strengths, weaknesses, opportunities and threats analysis) is a framework for identifying and </a:t>
            </a:r>
            <a:r>
              <a:rPr lang="en-GB" sz="2000" dirty="0" err="1"/>
              <a:t>analyzing</a:t>
            </a:r>
            <a:r>
              <a:rPr lang="en-GB" sz="2000" dirty="0"/>
              <a:t> the internal and external factors that can have an impact on the viability of a project, product, place or person.</a:t>
            </a:r>
          </a:p>
        </p:txBody>
      </p:sp>
    </p:spTree>
    <p:extLst>
      <p:ext uri="{BB962C8B-B14F-4D97-AF65-F5344CB8AC3E}">
        <p14:creationId xmlns:p14="http://schemas.microsoft.com/office/powerpoint/2010/main" val="3160859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457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59482" y="260648"/>
            <a:ext cx="8229600" cy="576064"/>
          </a:xfrm>
        </p:spPr>
        <p:txBody>
          <a:bodyPr>
            <a:noAutofit/>
          </a:bodyPr>
          <a:lstStyle/>
          <a:p>
            <a:r>
              <a:rPr lang="en-GB" sz="3200" b="1" dirty="0">
                <a:solidFill>
                  <a:srgbClr val="0070C0"/>
                </a:solidFill>
              </a:rPr>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457200" y="1196752"/>
            <a:ext cx="8229600" cy="4320480"/>
          </a:xfrm>
        </p:spPr>
        <p:txBody>
          <a:bodyPr>
            <a:noAutofit/>
          </a:bodyPr>
          <a:lstStyle/>
          <a:p>
            <a:r>
              <a:rPr lang="en-GB" sz="2000" dirty="0"/>
              <a:t>Identify and categorise</a:t>
            </a:r>
          </a:p>
          <a:p>
            <a:r>
              <a:rPr lang="en-GB" sz="2000" dirty="0"/>
              <a:t>Build a comprehensive picture of a situation</a:t>
            </a:r>
          </a:p>
          <a:p>
            <a:r>
              <a:rPr lang="en-GB" sz="2000" b="1" dirty="0"/>
              <a:t>Create links between positive and negative sides of a situation</a:t>
            </a:r>
          </a:p>
          <a:p>
            <a:pPr lvl="1"/>
            <a:r>
              <a:rPr lang="en-GB" sz="2000" dirty="0"/>
              <a:t>Can the organisation  use one of it’s strengths to reverse/limit one of it’s weaknesses?</a:t>
            </a:r>
          </a:p>
          <a:p>
            <a:pPr lvl="1"/>
            <a:r>
              <a:rPr lang="en-GB" sz="2000" dirty="0"/>
              <a:t>Can the organisation avoid a threat through taking advantage of an opportunity?</a:t>
            </a:r>
          </a:p>
          <a:p>
            <a:r>
              <a:rPr lang="en-GB" sz="2000" b="1" dirty="0"/>
              <a:t>Create links between internal and external sides of a situation</a:t>
            </a:r>
          </a:p>
          <a:p>
            <a:pPr lvl="1"/>
            <a:r>
              <a:rPr lang="en-GB" sz="2000" dirty="0"/>
              <a:t>Can the organisation use a strength to take advantage of one of the market opportunities?</a:t>
            </a:r>
          </a:p>
          <a:p>
            <a:pPr lvl="1"/>
            <a:r>
              <a:rPr lang="en-GB" sz="2000" dirty="0"/>
              <a:t>Might one of the organisations weaknesses hold it back from opportunities?</a:t>
            </a:r>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3600" b="1" dirty="0">
                <a:solidFill>
                  <a:srgbClr val="0070C0"/>
                </a:solidFill>
              </a:rPr>
              <a:t>SWOT - Problem Solving Tool</a:t>
            </a:r>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980728"/>
            <a:ext cx="7931224" cy="468052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a:xfrm>
            <a:off x="457200" y="143030"/>
            <a:ext cx="8229600" cy="621672"/>
          </a:xfrm>
        </p:spPr>
        <p:txBody>
          <a:bodyPr>
            <a:normAutofit fontScale="90000"/>
          </a:bodyPr>
          <a:lstStyle/>
          <a:p>
            <a:r>
              <a:rPr lang="en-GB" sz="3600" b="1"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5" y="1052736"/>
            <a:ext cx="2826042" cy="1760606"/>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3600" b="1" dirty="0">
                <a:solidFill>
                  <a:srgbClr val="0070C0"/>
                </a:solidFill>
              </a:rPr>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a:xfrm>
            <a:off x="457200" y="1664804"/>
            <a:ext cx="8229600" cy="3528392"/>
          </a:xfrm>
        </p:spPr>
        <p:txBody>
          <a:bodyPr>
            <a:normAutofit/>
          </a:bodyPr>
          <a:lstStyle/>
          <a:p>
            <a:r>
              <a:rPr lang="en-GB" sz="2800" dirty="0"/>
              <a:t>How might SWOT Analysis help you to identify and understand problems in your workplace?</a:t>
            </a:r>
          </a:p>
          <a:p>
            <a:endParaRPr lang="en-GB" sz="2800" dirty="0"/>
          </a:p>
          <a:p>
            <a:r>
              <a:rPr lang="en-GB" sz="2800" dirty="0"/>
              <a:t>How might SWOT Analysis help you to solve problems in your workplace?</a:t>
            </a:r>
          </a:p>
          <a:p>
            <a:endParaRPr lang="en-GB" sz="2800" dirty="0"/>
          </a:p>
          <a:p>
            <a:r>
              <a:rPr lang="en-GB" sz="28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a:xfrm>
            <a:off x="473933" y="260648"/>
            <a:ext cx="8196131" cy="1143000"/>
          </a:xfrm>
        </p:spPr>
        <p:txBody>
          <a:bodyPr>
            <a:noAutofit/>
          </a:bodyPr>
          <a:lstStyle/>
          <a:p>
            <a:r>
              <a:rPr lang="en-GB" sz="3600" b="1" dirty="0">
                <a:solidFill>
                  <a:srgbClr val="0070C0"/>
                </a:solidFill>
              </a:rPr>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a:xfrm>
            <a:off x="473934" y="2132856"/>
            <a:ext cx="8196131" cy="2836911"/>
          </a:xfrm>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980728"/>
            <a:ext cx="8229600" cy="4608512"/>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452040" y="1304764"/>
            <a:ext cx="8229600" cy="4248472"/>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588826"/>
            <a:ext cx="8229600" cy="3680347"/>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F6EE6C-33D4-3D43-927F-0F2CA97FE44B}"/>
              </a:ext>
            </a:extLst>
          </p:cNvPr>
          <p:cNvSpPr>
            <a:spLocks noGrp="1"/>
          </p:cNvSpPr>
          <p:nvPr>
            <p:ph type="title"/>
          </p:nvPr>
        </p:nvSpPr>
        <p:spPr>
          <a:xfrm>
            <a:off x="457200" y="332656"/>
            <a:ext cx="8229600" cy="539980"/>
          </a:xfrm>
        </p:spPr>
        <p:txBody>
          <a:bodyPr>
            <a:normAutofit fontScale="90000"/>
          </a:bodyPr>
          <a:lstStyle/>
          <a:p>
            <a:r>
              <a:rPr lang="cy-GB" b="1" dirty="0"/>
              <a:t>PESTLE Preview</a:t>
            </a:r>
          </a:p>
        </p:txBody>
      </p:sp>
      <p:sp>
        <p:nvSpPr>
          <p:cNvPr id="5" name="Content Placeholder 2">
            <a:extLst>
              <a:ext uri="{FF2B5EF4-FFF2-40B4-BE49-F238E27FC236}">
                <a16:creationId xmlns:a16="http://schemas.microsoft.com/office/drawing/2014/main" id="{0ABEA92F-2EA2-9E4E-8A8C-73B2D0F8F72F}"/>
              </a:ext>
            </a:extLst>
          </p:cNvPr>
          <p:cNvSpPr>
            <a:spLocks noGrp="1"/>
          </p:cNvSpPr>
          <p:nvPr>
            <p:ph idx="1"/>
          </p:nvPr>
        </p:nvSpPr>
        <p:spPr>
          <a:xfrm>
            <a:off x="683568" y="1052736"/>
            <a:ext cx="7848872" cy="4608512"/>
          </a:xfrm>
        </p:spPr>
        <p:txBody>
          <a:bodyPr>
            <a:noAutofit/>
          </a:bodyPr>
          <a:lstStyle/>
          <a:p>
            <a:pPr algn="just"/>
            <a:r>
              <a:rPr lang="en-GB" sz="2000" dirty="0">
                <a:cs typeface="Arial" panose="020B0604020202020204" pitchFamily="34" charset="0"/>
              </a:rPr>
              <a:t>PESTLE analysis, that is usually referred as PEST analysis, may be an idea in promoting principles. Moreover, this idea is employed as a tool by corporations to trace the atmosphere they are operational in or are getting to launch a brand new project/product/service etc. </a:t>
            </a:r>
          </a:p>
          <a:p>
            <a:pPr marL="0" indent="0" algn="just">
              <a:buNone/>
            </a:pPr>
            <a:endParaRPr lang="en-GB" sz="2000" dirty="0">
              <a:cs typeface="Arial" panose="020B0604020202020204" pitchFamily="34" charset="0"/>
            </a:endParaRPr>
          </a:p>
          <a:p>
            <a:pPr algn="just"/>
            <a:r>
              <a:rPr lang="en-GB" sz="2000" dirty="0">
                <a:cs typeface="Arial" panose="020B0604020202020204" pitchFamily="34" charset="0"/>
              </a:rPr>
              <a:t>PESTLE is a problem solving and decision making method that in its expanded kind denotes P for Political, E for Economic, S for Social, T for Technological, L for Legal and E for Environmental.  </a:t>
            </a:r>
          </a:p>
          <a:p>
            <a:pPr algn="just"/>
            <a:endParaRPr lang="en-GB" sz="2000" dirty="0">
              <a:cs typeface="Arial" panose="020B0604020202020204" pitchFamily="34" charset="0"/>
            </a:endParaRPr>
          </a:p>
          <a:p>
            <a:pPr algn="just"/>
            <a:r>
              <a:rPr lang="en-GB" sz="2000" dirty="0">
                <a:cs typeface="Arial" panose="020B0604020202020204" pitchFamily="34" charset="0"/>
              </a:rPr>
              <a:t>PESTLE provides a bird’s eye read of the full surroundings from many various angles that one needs to ascertain and keep a track of whereas considering on a particular idea/plan. </a:t>
            </a:r>
            <a:endParaRPr lang="cy-GB" sz="2000" dirty="0">
              <a:cs typeface="Arial" panose="020B0604020202020204" pitchFamily="34" charset="0"/>
            </a:endParaRPr>
          </a:p>
        </p:txBody>
      </p:sp>
    </p:spTree>
    <p:extLst>
      <p:ext uri="{BB962C8B-B14F-4D97-AF65-F5344CB8AC3E}">
        <p14:creationId xmlns:p14="http://schemas.microsoft.com/office/powerpoint/2010/main" val="2505585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E3D223D-1527-B84D-8405-DAF778EB9453}"/>
              </a:ext>
            </a:extLst>
          </p:cNvPr>
          <p:cNvSpPr>
            <a:spLocks noGrp="1"/>
          </p:cNvSpPr>
          <p:nvPr>
            <p:ph type="title"/>
          </p:nvPr>
        </p:nvSpPr>
        <p:spPr>
          <a:xfrm>
            <a:off x="457200" y="188640"/>
            <a:ext cx="8229600" cy="539980"/>
          </a:xfrm>
        </p:spPr>
        <p:txBody>
          <a:bodyPr>
            <a:noAutofit/>
          </a:bodyPr>
          <a:lstStyle/>
          <a:p>
            <a:r>
              <a:rPr lang="cy-GB" sz="3200" b="1" dirty="0"/>
              <a:t>PESTLE Analysis Answer 6 Key Questions</a:t>
            </a:r>
          </a:p>
        </p:txBody>
      </p:sp>
      <p:sp>
        <p:nvSpPr>
          <p:cNvPr id="5" name="Content Placeholder 2">
            <a:extLst>
              <a:ext uri="{FF2B5EF4-FFF2-40B4-BE49-F238E27FC236}">
                <a16:creationId xmlns:a16="http://schemas.microsoft.com/office/drawing/2014/main" id="{35FF1E11-DB89-DE4D-8775-11ADAD64F82C}"/>
              </a:ext>
            </a:extLst>
          </p:cNvPr>
          <p:cNvSpPr>
            <a:spLocks noGrp="1"/>
          </p:cNvSpPr>
          <p:nvPr>
            <p:ph idx="1"/>
          </p:nvPr>
        </p:nvSpPr>
        <p:spPr>
          <a:xfrm>
            <a:off x="0" y="738438"/>
            <a:ext cx="9144000" cy="3834026"/>
          </a:xfrm>
        </p:spPr>
        <p:txBody>
          <a:bodyPr>
            <a:noAutofit/>
          </a:bodyPr>
          <a:lstStyle/>
          <a:p>
            <a:pPr algn="just"/>
            <a:r>
              <a:rPr lang="en-GB" sz="2200" b="1" dirty="0">
                <a:cs typeface="Arial" panose="020B0604020202020204" pitchFamily="34" charset="0"/>
              </a:rPr>
              <a:t>PESTLE: </a:t>
            </a:r>
            <a:r>
              <a:rPr lang="en-GB" sz="2200" dirty="0">
                <a:cs typeface="Arial" panose="020B0604020202020204" pitchFamily="34" charset="0"/>
              </a:rPr>
              <a:t>What are the political factors that are likely to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Economic: </a:t>
            </a:r>
            <a:r>
              <a:rPr lang="en-GB" sz="2200" dirty="0">
                <a:cs typeface="Arial" panose="020B0604020202020204" pitchFamily="34" charset="0"/>
              </a:rPr>
              <a:t>What are the economic factors that will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Sociological: </a:t>
            </a:r>
            <a:r>
              <a:rPr lang="en-GB" sz="2200" dirty="0">
                <a:cs typeface="Arial" panose="020B0604020202020204" pitchFamily="34" charset="0"/>
              </a:rPr>
              <a:t>What cultural aspects likely to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Technological: </a:t>
            </a:r>
            <a:r>
              <a:rPr lang="en-GB" sz="2200" dirty="0">
                <a:cs typeface="Arial" panose="020B0604020202020204" pitchFamily="34" charset="0"/>
              </a:rPr>
              <a:t>What technological changes that may affect the business</a:t>
            </a:r>
          </a:p>
          <a:p>
            <a:pPr algn="just"/>
            <a:endParaRPr lang="en-GB" sz="2200" dirty="0">
              <a:cs typeface="Arial" panose="020B0604020202020204" pitchFamily="34" charset="0"/>
            </a:endParaRPr>
          </a:p>
          <a:p>
            <a:pPr algn="just"/>
            <a:r>
              <a:rPr lang="en-GB" sz="2200" b="1" dirty="0">
                <a:cs typeface="Arial" panose="020B0604020202020204" pitchFamily="34" charset="0"/>
              </a:rPr>
              <a:t>Legal: </a:t>
            </a:r>
            <a:r>
              <a:rPr lang="en-GB" sz="2200" dirty="0">
                <a:cs typeface="Arial" panose="020B0604020202020204" pitchFamily="34" charset="0"/>
              </a:rPr>
              <a:t>What current and impending legislation that will affect the business </a:t>
            </a:r>
          </a:p>
          <a:p>
            <a:pPr algn="just"/>
            <a:r>
              <a:rPr lang="en-GB" sz="2200" b="1" dirty="0">
                <a:cs typeface="Arial" panose="020B0604020202020204" pitchFamily="34" charset="0"/>
              </a:rPr>
              <a:t>Environmental: </a:t>
            </a:r>
            <a:r>
              <a:rPr lang="en-GB" sz="2200" dirty="0">
                <a:cs typeface="Arial" panose="020B0604020202020204" pitchFamily="34" charset="0"/>
              </a:rPr>
              <a:t>What are the environmental considerations that may affect the business? </a:t>
            </a:r>
            <a:endParaRPr lang="cy-GB" sz="2200" dirty="0">
              <a:cs typeface="Arial" panose="020B0604020202020204" pitchFamily="34" charset="0"/>
            </a:endParaRPr>
          </a:p>
        </p:txBody>
      </p:sp>
    </p:spTree>
    <p:extLst>
      <p:ext uri="{BB962C8B-B14F-4D97-AF65-F5344CB8AC3E}">
        <p14:creationId xmlns:p14="http://schemas.microsoft.com/office/powerpoint/2010/main" val="1067920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2937774"/>
          </a:xfrm>
        </p:spPr>
        <p:txBody>
          <a:bodyPr>
            <a:noAutofit/>
          </a:bodyPr>
          <a:lstStyle/>
          <a:p>
            <a:pPr algn="just"/>
            <a:r>
              <a:rPr lang="en-GB" sz="2200" dirty="0">
                <a:cs typeface="Arial" panose="020B0604020202020204" pitchFamily="34" charset="0"/>
              </a:rPr>
              <a:t>This technique is used to help </a:t>
            </a:r>
            <a:r>
              <a:rPr lang="en-GB" sz="2200" dirty="0">
                <a:solidFill>
                  <a:srgbClr val="FF0000"/>
                </a:solidFill>
                <a:cs typeface="Arial" panose="020B0604020202020204" pitchFamily="34" charset="0"/>
              </a:rPr>
              <a:t>identify factors involved in change </a:t>
            </a:r>
            <a:r>
              <a:rPr lang="en-GB" sz="2200" dirty="0">
                <a:cs typeface="Arial" panose="020B0604020202020204" pitchFamily="34" charset="0"/>
              </a:rPr>
              <a:t>rather than solutions to any of the factors.</a:t>
            </a:r>
          </a:p>
          <a:p>
            <a:pPr algn="just"/>
            <a:endParaRPr lang="en-GB" sz="2200" dirty="0">
              <a:cs typeface="Arial" panose="020B0604020202020204" pitchFamily="34" charset="0"/>
            </a:endParaRPr>
          </a:p>
          <a:p>
            <a:pPr algn="just"/>
            <a:r>
              <a:rPr lang="en-GB" sz="2200" dirty="0">
                <a:cs typeface="Arial" panose="020B0604020202020204" pitchFamily="34" charset="0"/>
              </a:rPr>
              <a:t>PESTLE analysis is a useful tool for understanding the “</a:t>
            </a:r>
            <a:r>
              <a:rPr lang="en-GB" sz="2200" dirty="0">
                <a:solidFill>
                  <a:srgbClr val="FF0000"/>
                </a:solidFill>
                <a:cs typeface="Arial" panose="020B0604020202020204" pitchFamily="34" charset="0"/>
              </a:rPr>
              <a:t>big picture</a:t>
            </a:r>
            <a:r>
              <a:rPr lang="en-GB" sz="2200" dirty="0">
                <a:cs typeface="Arial" panose="020B0604020202020204" pitchFamily="34" charset="0"/>
              </a:rPr>
              <a:t>” of the environment in which you are operating, and the opportunities and threats that lie within it. </a:t>
            </a:r>
          </a:p>
          <a:p>
            <a:pPr algn="just"/>
            <a:endParaRPr lang="en-GB" sz="2200" dirty="0">
              <a:cs typeface="Arial" panose="020B0604020202020204" pitchFamily="34" charset="0"/>
            </a:endParaRPr>
          </a:p>
          <a:p>
            <a:pPr algn="just"/>
            <a:r>
              <a:rPr lang="en-GB" sz="2200" dirty="0">
                <a:cs typeface="Arial" panose="020B0604020202020204" pitchFamily="34" charset="0"/>
              </a:rPr>
              <a:t>Specifically the PEST or PESTLE analysis is a useful tool for understanding </a:t>
            </a:r>
            <a:r>
              <a:rPr lang="en-GB" sz="2200" dirty="0">
                <a:solidFill>
                  <a:srgbClr val="FF0000"/>
                </a:solidFill>
                <a:cs typeface="Arial" panose="020B0604020202020204" pitchFamily="34" charset="0"/>
              </a:rPr>
              <a:t>risks</a:t>
            </a:r>
            <a:r>
              <a:rPr lang="en-GB" sz="2200" dirty="0">
                <a:cs typeface="Arial" panose="020B0604020202020204" pitchFamily="34" charset="0"/>
              </a:rPr>
              <a:t> associated with </a:t>
            </a:r>
            <a:r>
              <a:rPr lang="en-GB" sz="2200" dirty="0">
                <a:solidFill>
                  <a:srgbClr val="FF0000"/>
                </a:solidFill>
                <a:cs typeface="Arial" panose="020B0604020202020204" pitchFamily="34" charset="0"/>
              </a:rPr>
              <a:t>market growth or decline</a:t>
            </a:r>
            <a:r>
              <a:rPr lang="en-GB" sz="2200" dirty="0">
                <a:cs typeface="Arial" panose="020B0604020202020204" pitchFamily="34" charset="0"/>
              </a:rPr>
              <a:t>, and as such the position, potential and direction for a business or organisation.</a:t>
            </a: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457200" y="476672"/>
            <a:ext cx="8229600" cy="539980"/>
          </a:xfrm>
        </p:spPr>
        <p:txBody>
          <a:bodyPr>
            <a:normAutofit fontScale="90000"/>
          </a:bodyPr>
          <a:lstStyle/>
          <a:p>
            <a:r>
              <a:rPr lang="cy-GB" b="1" dirty="0"/>
              <a:t>PESTLE Analysis</a:t>
            </a:r>
          </a:p>
        </p:txBody>
      </p:sp>
    </p:spTree>
    <p:extLst>
      <p:ext uri="{BB962C8B-B14F-4D97-AF65-F5344CB8AC3E}">
        <p14:creationId xmlns:p14="http://schemas.microsoft.com/office/powerpoint/2010/main" val="2316724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2937774"/>
          </a:xfrm>
        </p:spPr>
        <p:txBody>
          <a:bodyPr>
            <a:noAutofit/>
          </a:bodyPr>
          <a:lstStyle/>
          <a:p>
            <a:pPr algn="just"/>
            <a:r>
              <a:rPr lang="en-GB" sz="2200" dirty="0">
                <a:cs typeface="Arial" panose="020B0604020202020204" pitchFamily="34" charset="0"/>
              </a:rPr>
              <a:t>An important element to the technique is considering </a:t>
            </a:r>
            <a:r>
              <a:rPr lang="en-GB" sz="2200" b="1" dirty="0">
                <a:solidFill>
                  <a:srgbClr val="FF0000"/>
                </a:solidFill>
                <a:cs typeface="Arial" panose="020B0604020202020204" pitchFamily="34" charset="0"/>
              </a:rPr>
              <a:t>all the areas </a:t>
            </a:r>
            <a:r>
              <a:rPr lang="en-GB" sz="2200" dirty="0">
                <a:cs typeface="Arial" panose="020B0604020202020204" pitchFamily="34" charset="0"/>
              </a:rPr>
              <a:t>of the technique rather than carefully classifying a factor.</a:t>
            </a:r>
          </a:p>
          <a:p>
            <a:pPr algn="just"/>
            <a:endParaRPr lang="en-GB" sz="2200" dirty="0">
              <a:cs typeface="Arial" panose="020B0604020202020204" pitchFamily="34" charset="0"/>
            </a:endParaRPr>
          </a:p>
          <a:p>
            <a:pPr algn="just"/>
            <a:r>
              <a:rPr lang="en-GB" sz="2200" dirty="0">
                <a:cs typeface="Arial" panose="020B0604020202020204" pitchFamily="34" charset="0"/>
              </a:rPr>
              <a:t>When considering each factor you need to identify </a:t>
            </a:r>
            <a:r>
              <a:rPr lang="en-GB" sz="2200" dirty="0">
                <a:solidFill>
                  <a:srgbClr val="FF0000"/>
                </a:solidFill>
                <a:cs typeface="Arial" panose="020B0604020202020204" pitchFamily="34" charset="0"/>
              </a:rPr>
              <a:t>what the factor </a:t>
            </a:r>
            <a:r>
              <a:rPr lang="en-GB" sz="2200" dirty="0">
                <a:cs typeface="Arial" panose="020B0604020202020204" pitchFamily="34" charset="0"/>
              </a:rPr>
              <a:t>is and what the </a:t>
            </a:r>
            <a:r>
              <a:rPr lang="en-GB" sz="2200" dirty="0">
                <a:solidFill>
                  <a:srgbClr val="FF0000"/>
                </a:solidFill>
                <a:cs typeface="Arial" panose="020B0604020202020204" pitchFamily="34" charset="0"/>
              </a:rPr>
              <a:t>impact</a:t>
            </a:r>
            <a:r>
              <a:rPr lang="en-GB" sz="2200" dirty="0">
                <a:cs typeface="Arial" panose="020B0604020202020204" pitchFamily="34" charset="0"/>
              </a:rPr>
              <a:t> will be on the business/organisation. </a:t>
            </a:r>
          </a:p>
          <a:p>
            <a:pPr algn="just"/>
            <a:endParaRPr lang="en-GB" sz="2200" dirty="0">
              <a:cs typeface="Arial" panose="020B0604020202020204" pitchFamily="34" charset="0"/>
            </a:endParaRPr>
          </a:p>
          <a:p>
            <a:pPr algn="just"/>
            <a:r>
              <a:rPr lang="en-GB" sz="2200" dirty="0">
                <a:cs typeface="Arial" panose="020B0604020202020204" pitchFamily="34" charset="0"/>
              </a:rPr>
              <a:t>PESTLE analysis is often used alongside </a:t>
            </a:r>
            <a:r>
              <a:rPr lang="en-GB" sz="2200" dirty="0">
                <a:solidFill>
                  <a:srgbClr val="FF0000"/>
                </a:solidFill>
                <a:cs typeface="Arial" panose="020B0604020202020204" pitchFamily="34" charset="0"/>
              </a:rPr>
              <a:t>SWOT</a:t>
            </a:r>
            <a:r>
              <a:rPr lang="en-GB" sz="2200" dirty="0">
                <a:cs typeface="Arial" panose="020B0604020202020204" pitchFamily="34" charset="0"/>
              </a:rPr>
              <a:t> analysis to help identify opportunities and threats. See the PESTLE analysis example.</a:t>
            </a:r>
          </a:p>
          <a:p>
            <a:endParaRPr lang="en-GB" sz="22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466463" y="620688"/>
            <a:ext cx="8229600" cy="539980"/>
          </a:xfrm>
        </p:spPr>
        <p:txBody>
          <a:bodyPr>
            <a:normAutofit fontScale="90000"/>
          </a:bodyPr>
          <a:lstStyle/>
          <a:p>
            <a:r>
              <a:rPr lang="cy-GB" b="1" dirty="0"/>
              <a:t>PESTLE Analysis</a:t>
            </a:r>
          </a:p>
        </p:txBody>
      </p:sp>
    </p:spTree>
    <p:extLst>
      <p:ext uri="{BB962C8B-B14F-4D97-AF65-F5344CB8AC3E}">
        <p14:creationId xmlns:p14="http://schemas.microsoft.com/office/powerpoint/2010/main" val="1538979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a:bodyPr>
          <a:lstStyle/>
          <a:p>
            <a:pPr algn="just"/>
            <a:r>
              <a:rPr lang="en-GB" sz="2200" dirty="0"/>
              <a:t>This factor represents the way and extent to which the government influences the economy, and certain businesses.</a:t>
            </a:r>
          </a:p>
          <a:p>
            <a:pPr algn="just"/>
            <a:endParaRPr lang="en-GB" sz="2200" dirty="0"/>
          </a:p>
          <a:p>
            <a:pPr algn="just"/>
            <a:r>
              <a:rPr lang="en-GB" sz="2200" dirty="0"/>
              <a:t>This could be at the federal, state or local level. Current considerations in the market that may impact planning include factors, e.g. a potential change of government, unstable government due to the balance of power, tax law, changing superannuation policies, labour laws, and trade restrictions.</a:t>
            </a:r>
          </a:p>
        </p:txBody>
      </p:sp>
    </p:spTree>
    <p:extLst>
      <p:ext uri="{BB962C8B-B14F-4D97-AF65-F5344CB8AC3E}">
        <p14:creationId xmlns:p14="http://schemas.microsoft.com/office/powerpoint/2010/main" val="640762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457200" y="2116481"/>
            <a:ext cx="8229600" cy="2625038"/>
          </a:xfrm>
        </p:spPr>
        <p:txBody>
          <a:bodyPr>
            <a:noAutofit/>
          </a:bodyPr>
          <a:lstStyle/>
          <a:p>
            <a:pPr algn="just"/>
            <a:r>
              <a:rPr lang="en-GB" sz="2200" dirty="0"/>
              <a:t>This factor refers to the areas unique to the economy and directly influence it. Factors that may influence your business plan include inflation rates, interest rates, economic growth, exchange rates, and property prices.</a:t>
            </a:r>
          </a:p>
          <a:p>
            <a:pPr algn="just"/>
            <a:endParaRPr lang="en-GB" sz="2200" dirty="0"/>
          </a:p>
          <a:p>
            <a:pPr algn="just"/>
            <a:r>
              <a:rPr lang="en-GB" sz="2200" dirty="0"/>
              <a:t>Economic factors differ for each town or city and must be analysed for their impact on your business.</a:t>
            </a:r>
          </a:p>
        </p:txBody>
      </p:sp>
    </p:spTree>
    <p:extLst>
      <p:ext uri="{BB962C8B-B14F-4D97-AF65-F5344CB8AC3E}">
        <p14:creationId xmlns:p14="http://schemas.microsoft.com/office/powerpoint/2010/main" val="1791715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457200" y="1844824"/>
            <a:ext cx="8229600" cy="2456753"/>
          </a:xfrm>
        </p:spPr>
        <p:txBody>
          <a:bodyPr>
            <a:noAutofit/>
          </a:bodyPr>
          <a:lstStyle/>
          <a:p>
            <a:pPr algn="just"/>
            <a:r>
              <a:rPr lang="en-GB" sz="2200" dirty="0"/>
              <a:t>This factor refers to demographic factors, including population growth rates, cultural aspects, age distribution of population, and changing social behaviours; e.g. people using social media applications to discuss products and services.</a:t>
            </a:r>
          </a:p>
          <a:p>
            <a:pPr algn="just"/>
            <a:endParaRPr lang="en-GB" sz="2200" dirty="0"/>
          </a:p>
          <a:p>
            <a:pPr algn="just"/>
            <a:r>
              <a:rPr lang="en-GB" sz="2200" dirty="0"/>
              <a:t>Many of these factors may impact the way you do business with your clients and the methods of interaction you may have.</a:t>
            </a:r>
          </a:p>
        </p:txBody>
      </p:sp>
    </p:spTree>
    <p:extLst>
      <p:ext uri="{BB962C8B-B14F-4D97-AF65-F5344CB8AC3E}">
        <p14:creationId xmlns:p14="http://schemas.microsoft.com/office/powerpoint/2010/main" val="246723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4178" y="476672"/>
            <a:ext cx="8229600" cy="542552"/>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457200" y="1196752"/>
            <a:ext cx="8229600" cy="3105469"/>
          </a:xfrm>
        </p:spPr>
        <p:txBody>
          <a:bodyPr>
            <a:noAutofit/>
          </a:bodyPr>
          <a:lstStyle/>
          <a:p>
            <a:pPr algn="just"/>
            <a:r>
              <a:rPr lang="en-GB" sz="2200" dirty="0"/>
              <a:t>This refers to the rate of technological changes and Research and Development (R &amp; D) activities, automation, and incentives. These factors influence outsourcing decisions, quality, and efficiency considerations.</a:t>
            </a:r>
          </a:p>
          <a:p>
            <a:pPr algn="just"/>
            <a:endParaRPr lang="en-GB" sz="2200" dirty="0"/>
          </a:p>
          <a:p>
            <a:pPr algn="just"/>
            <a:r>
              <a:rPr lang="en-GB" sz="2200" dirty="0"/>
              <a:t>Some examples include mobile internet, smart phones, Skype appointments, location based searching, emergence of Artificial Intelligence etc. </a:t>
            </a:r>
          </a:p>
          <a:p>
            <a:pPr algn="just"/>
            <a:endParaRPr lang="en-GB" sz="2200" dirty="0"/>
          </a:p>
          <a:p>
            <a:pPr algn="just"/>
            <a:r>
              <a:rPr lang="en-GB" sz="2200" dirty="0"/>
              <a:t>Over the last 10 years, changes in technology have massively impacted every industry and the degree and speed that this will occur in the future is only going to increase.</a:t>
            </a:r>
          </a:p>
        </p:txBody>
      </p:sp>
    </p:spTree>
    <p:extLst>
      <p:ext uri="{BB962C8B-B14F-4D97-AF65-F5344CB8AC3E}">
        <p14:creationId xmlns:p14="http://schemas.microsoft.com/office/powerpoint/2010/main" val="1926514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457200" y="2074127"/>
            <a:ext cx="8229600" cy="2937774"/>
          </a:xfrm>
        </p:spPr>
        <p:txBody>
          <a:bodyPr>
            <a:normAutofit/>
          </a:bodyPr>
          <a:lstStyle/>
          <a:p>
            <a:pPr algn="just"/>
            <a:r>
              <a:rPr lang="en-GB" sz="2200" dirty="0"/>
              <a:t>This factor refers to all the laws directly connected to a business or company and its area of activity. E.G. Health and Safety, Consumer Law, Privacy and Discrimination Law, Data Protection.</a:t>
            </a:r>
          </a:p>
          <a:p>
            <a:pPr algn="just"/>
            <a:endParaRPr lang="en-GB" sz="2200" dirty="0"/>
          </a:p>
          <a:p>
            <a:pPr algn="just"/>
            <a:r>
              <a:rPr lang="en-GB" sz="2200" dirty="0"/>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432510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76672"/>
            <a:ext cx="8229600" cy="46779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457200" y="1052736"/>
            <a:ext cx="8229600" cy="3064091"/>
          </a:xfrm>
        </p:spPr>
        <p:txBody>
          <a:bodyPr>
            <a:noAutofit/>
          </a:bodyPr>
          <a:lstStyle/>
          <a:p>
            <a:pPr algn="just"/>
            <a:r>
              <a:rPr lang="en-GB" sz="2200" dirty="0"/>
              <a:t>This refers to all the factors directly related to, influenced, or determined by the surrounding environment. This could include weather and natural disasters, geographical position, climate changes, and sustainability.</a:t>
            </a:r>
          </a:p>
          <a:p>
            <a:pPr algn="just"/>
            <a:endParaRPr lang="en-GB" sz="2200" dirty="0"/>
          </a:p>
          <a:p>
            <a:pPr algn="just"/>
            <a:r>
              <a:rPr lang="en-GB" sz="2200" dirty="0"/>
              <a:t>Think about the apparent increased frequency of natural disasters (floods, drought etc.) and their impact on the business and future planning of many affected businesses.</a:t>
            </a:r>
          </a:p>
          <a:p>
            <a:pPr algn="just"/>
            <a:endParaRPr lang="en-GB" sz="2200" dirty="0"/>
          </a:p>
          <a:p>
            <a:pPr algn="just"/>
            <a:r>
              <a:rPr lang="en-GB" sz="2200" dirty="0"/>
              <a:t>Environmental factors look at the world around the organisation and any factors which may have an impact on the environment. Examples include the use of plastic bags for goods, using vehicles for transporting goods and the pollution impact of these.</a:t>
            </a:r>
            <a:endParaRPr lang="en-GB" sz="2200" dirty="0">
              <a:effectLst/>
            </a:endParaRPr>
          </a:p>
        </p:txBody>
      </p:sp>
    </p:spTree>
    <p:extLst>
      <p:ext uri="{BB962C8B-B14F-4D97-AF65-F5344CB8AC3E}">
        <p14:creationId xmlns:p14="http://schemas.microsoft.com/office/powerpoint/2010/main" val="256857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95090"/>
            <a:ext cx="8183880" cy="3867819"/>
          </a:xfrm>
        </p:spPr>
        <p:txBody>
          <a:bodyPr>
            <a:normAutofit/>
          </a:bodyPr>
          <a:lstStyle/>
          <a:p>
            <a:r>
              <a:rPr lang="en-GB" sz="2400" dirty="0"/>
              <a:t>PMI (plus, minus, interesting) is a brainstorming, decision making and critical thinking tool.</a:t>
            </a:r>
          </a:p>
          <a:p>
            <a:endParaRPr lang="en-GB" sz="2400" dirty="0"/>
          </a:p>
          <a:p>
            <a:r>
              <a:rPr lang="en-GB" sz="2400" dirty="0"/>
              <a:t>It is used to encourage the examination of ideas, concepts and experiences from more than one perspective.</a:t>
            </a:r>
          </a:p>
          <a:p>
            <a:endParaRPr lang="en-GB" sz="2400" dirty="0"/>
          </a:p>
          <a:p>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55357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r>
              <a:rPr lang="en-GB" sz="2400" dirty="0"/>
              <a:t>to brainstorm ideas</a:t>
            </a:r>
          </a:p>
          <a:p>
            <a:r>
              <a:rPr lang="en-GB" sz="2400" dirty="0"/>
              <a:t>make decisions quickly by analysing and weighing the pros and cons</a:t>
            </a:r>
          </a:p>
          <a:p>
            <a:r>
              <a:rPr lang="en-GB" sz="2400" dirty="0"/>
              <a:t>reflect upon or evaluate a product or process after the fact</a:t>
            </a:r>
          </a:p>
          <a:p>
            <a:r>
              <a:rPr lang="en-GB" sz="2400" dirty="0"/>
              <a:t>identify strengths and weaknesses for future improvement</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630878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25</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13981603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92500" lnSpcReduction="2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448335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327298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840667"/>
            <a:ext cx="8229600" cy="3176666"/>
          </a:xfrm>
        </p:spPr>
        <p:txBody>
          <a:bodyPr>
            <a:normAutofit/>
          </a:bodyPr>
          <a:lstStyle/>
          <a:p>
            <a:pPr eaLnBrk="1" hangingPunct="1"/>
            <a:r>
              <a:rPr lang="en-GB" dirty="0"/>
              <a:t>PMI is an important decision making tool to use to check if a decision / opportunity is worth taking.</a:t>
            </a:r>
          </a:p>
          <a:p>
            <a:pPr marL="0" indent="0" eaLnBrk="1" hangingPunct="1">
              <a:buNone/>
            </a:pPr>
            <a:endParaRPr lang="en-GB" dirty="0"/>
          </a:p>
          <a:p>
            <a:pPr marL="0" indent="0" eaLnBrk="1" hangingPunct="1">
              <a:buNone/>
            </a:pPr>
            <a:r>
              <a:rPr lang="en-GB" b="1" dirty="0"/>
              <a:t>Example:</a:t>
            </a:r>
          </a:p>
          <a:p>
            <a:pPr eaLnBrk="1" hangingPunct="1"/>
            <a:r>
              <a:rPr lang="en-GB" dirty="0"/>
              <a:t>A young IT professional is deciding where to live. Her question is ‘should she move to London?’</a:t>
            </a:r>
          </a:p>
        </p:txBody>
      </p:sp>
    </p:spTree>
    <p:extLst>
      <p:ext uri="{BB962C8B-B14F-4D97-AF65-F5344CB8AC3E}">
        <p14:creationId xmlns:p14="http://schemas.microsoft.com/office/powerpoint/2010/main" val="36064247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236747"/>
            <a:ext cx="822960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nvPr>
        </p:nvGraphicFramePr>
        <p:xfrm>
          <a:off x="1003300" y="1066800"/>
          <a:ext cx="7175502" cy="4602184"/>
        </p:xfrm>
        <a:graphic>
          <a:graphicData uri="http://schemas.openxmlformats.org/drawingml/2006/table">
            <a:tbl>
              <a:tblPr firstRow="1" bandRow="1">
                <a:tableStyleId>{5C22544A-7EE6-4342-B048-85BDC9FD1C3A}</a:tableStyleId>
              </a:tblPr>
              <a:tblGrid>
                <a:gridCol w="2391834">
                  <a:extLst>
                    <a:ext uri="{9D8B030D-6E8A-4147-A177-3AD203B41FA5}">
                      <a16:colId xmlns:a16="http://schemas.microsoft.com/office/drawing/2014/main" val="20000"/>
                    </a:ext>
                  </a:extLst>
                </a:gridCol>
                <a:gridCol w="2391834">
                  <a:extLst>
                    <a:ext uri="{9D8B030D-6E8A-4147-A177-3AD203B41FA5}">
                      <a16:colId xmlns:a16="http://schemas.microsoft.com/office/drawing/2014/main" val="20001"/>
                    </a:ext>
                  </a:extLst>
                </a:gridCol>
                <a:gridCol w="2391834">
                  <a:extLst>
                    <a:ext uri="{9D8B030D-6E8A-4147-A177-3AD203B41FA5}">
                      <a16:colId xmlns:a16="http://schemas.microsoft.com/office/drawing/2014/main" val="20002"/>
                    </a:ext>
                  </a:extLst>
                </a:gridCol>
              </a:tblGrid>
              <a:tr h="717479">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47451">
                <a:tc>
                  <a:txBody>
                    <a:bodyPr/>
                    <a:lstStyle/>
                    <a:p>
                      <a:r>
                        <a:rPr lang="en-GB" sz="1100" dirty="0"/>
                        <a:t>More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47451">
                <a:tc>
                  <a:txBody>
                    <a:bodyPr/>
                    <a:lstStyle/>
                    <a:p>
                      <a:r>
                        <a:rPr lang="en-GB" sz="1100" dirty="0"/>
                        <a:t>Easier</a:t>
                      </a:r>
                      <a:r>
                        <a:rPr lang="en-GB" sz="1100" baseline="0" dirty="0"/>
                        <a:t> to see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24930">
                <a:tc>
                  <a:txBody>
                    <a:bodyPr/>
                    <a:lstStyle/>
                    <a:p>
                      <a:r>
                        <a:rPr lang="en-GB" sz="1100" dirty="0"/>
                        <a:t>Easier to get to places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47451">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47451">
                <a:tc>
                  <a:txBody>
                    <a:bodyPr/>
                    <a:lstStyle/>
                    <a:p>
                      <a:endParaRPr lang="en-GB" sz="1100"/>
                    </a:p>
                  </a:txBody>
                  <a:tcPr marL="68580" marR="68580" marT="34290" marB="34290"/>
                </a:tc>
                <a:tc>
                  <a:txBody>
                    <a:bodyPr/>
                    <a:lstStyle/>
                    <a:p>
                      <a:r>
                        <a:rPr lang="en-GB" sz="1100" dirty="0"/>
                        <a:t>More difficult to get to work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9971">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171918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1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200" y="1417637"/>
            <a:ext cx="4038600" cy="2992041"/>
          </a:xfrm>
        </p:spPr>
        <p:txBody>
          <a:bodyPr>
            <a:normAutofit fontScale="85000" lnSpcReduction="1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Tree>
    <p:extLst>
      <p:ext uri="{BB962C8B-B14F-4D97-AF65-F5344CB8AC3E}">
        <p14:creationId xmlns:p14="http://schemas.microsoft.com/office/powerpoint/2010/main" val="1938683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836712"/>
            <a:ext cx="8229600" cy="742890"/>
          </a:xfrm>
        </p:spPr>
        <p:txBody>
          <a:bodyPr>
            <a:normAutofit fontScale="90000"/>
          </a:bodyPr>
          <a:lstStyle/>
          <a:p>
            <a:pPr eaLnBrk="1" hangingPunct="1"/>
            <a:r>
              <a:rPr lang="en-GB" b="1" dirty="0">
                <a:solidFill>
                  <a:srgbClr val="0070C0"/>
                </a:solidFill>
              </a:rPr>
              <a:t>Activity</a:t>
            </a:r>
          </a:p>
        </p:txBody>
      </p:sp>
      <p:sp>
        <p:nvSpPr>
          <p:cNvPr id="9" name="Rectangle 8">
            <a:extLst>
              <a:ext uri="{FF2B5EF4-FFF2-40B4-BE49-F238E27FC236}">
                <a16:creationId xmlns:a16="http://schemas.microsoft.com/office/drawing/2014/main" id="{092B0CAC-9186-7A48-AA90-BE23B67C082E}"/>
              </a:ext>
            </a:extLst>
          </p:cNvPr>
          <p:cNvSpPr/>
          <p:nvPr/>
        </p:nvSpPr>
        <p:spPr>
          <a:xfrm>
            <a:off x="827584" y="2348880"/>
            <a:ext cx="8077200" cy="1938992"/>
          </a:xfrm>
          <a:prstGeom prst="rect">
            <a:avLst/>
          </a:prstGeom>
        </p:spPr>
        <p:txBody>
          <a:bodyPr wrap="square">
            <a:spAutoFit/>
          </a:bodyPr>
          <a:lstStyle/>
          <a:p>
            <a:pPr algn="ctr"/>
            <a:r>
              <a:rPr lang="en-GB" sz="2400" dirty="0">
                <a:solidFill>
                  <a:srgbClr val="FF0000"/>
                </a:solidFill>
              </a:rPr>
              <a:t>Complete a PMI on starting your own IT business during the COVID – 19 Pandemic</a:t>
            </a:r>
          </a:p>
          <a:p>
            <a:pPr algn="ctr"/>
            <a:endParaRPr lang="en-GB" sz="2400" dirty="0">
              <a:solidFill>
                <a:srgbClr val="FF0000"/>
              </a:solidFill>
            </a:endParaRPr>
          </a:p>
          <a:p>
            <a:pPr algn="ctr"/>
            <a:r>
              <a:rPr lang="en-GB" sz="2400" dirty="0">
                <a:solidFill>
                  <a:srgbClr val="FF0000"/>
                </a:solidFill>
              </a:rPr>
              <a:t>Write your answer in a table format in the </a:t>
            </a:r>
            <a:r>
              <a:rPr lang="en-GB" sz="2400" dirty="0" err="1">
                <a:solidFill>
                  <a:srgbClr val="FF0000"/>
                </a:solidFill>
              </a:rPr>
              <a:t>moodle</a:t>
            </a:r>
            <a:r>
              <a:rPr lang="en-GB" sz="2400" dirty="0">
                <a:solidFill>
                  <a:srgbClr val="FF0000"/>
                </a:solidFill>
              </a:rPr>
              <a:t> discussion forum under the heading PMI in week 8</a:t>
            </a:r>
          </a:p>
        </p:txBody>
      </p:sp>
    </p:spTree>
    <p:extLst>
      <p:ext uri="{BB962C8B-B14F-4D97-AF65-F5344CB8AC3E}">
        <p14:creationId xmlns:p14="http://schemas.microsoft.com/office/powerpoint/2010/main" val="9838866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688</TotalTime>
  <Words>2438</Words>
  <Application>Microsoft Macintosh PowerPoint</Application>
  <PresentationFormat>On-screen Show (4:3)</PresentationFormat>
  <Paragraphs>218</Paragraphs>
  <Slides>31</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Changemakers: Creativity and Value Creation ACCA5033</vt:lpstr>
      <vt:lpstr>Lesson Aims</vt:lpstr>
      <vt:lpstr>What is SWOT Analysis?</vt:lpstr>
      <vt:lpstr>SWOT Analysis</vt:lpstr>
      <vt:lpstr>Why do we want to use SWOT Analysis?</vt:lpstr>
      <vt:lpstr>SWOT - Problem Solving Tool</vt:lpstr>
      <vt:lpstr>An example of SWOT Analysis in action</vt:lpstr>
      <vt:lpstr>Understanding situations to understand problems!</vt:lpstr>
      <vt:lpstr>Understanding context to understand problems?</vt:lpstr>
      <vt:lpstr>The four components of SWOT analysis</vt:lpstr>
      <vt:lpstr>The four components of SWOT analysis</vt:lpstr>
      <vt:lpstr>The four components of SWOT analysis</vt:lpstr>
      <vt:lpstr>PESTLE Preview</vt:lpstr>
      <vt:lpstr>PESTLE Analysis Answer 6 Key Questions</vt:lpstr>
      <vt:lpstr>PESTLE Analysis</vt:lpstr>
      <vt:lpstr>PESTLE Analysis</vt:lpstr>
      <vt:lpstr>Political</vt:lpstr>
      <vt:lpstr>Economic</vt:lpstr>
      <vt:lpstr>Sociological</vt:lpstr>
      <vt:lpstr>Technological</vt:lpstr>
      <vt:lpstr>Legal</vt:lpstr>
      <vt:lpstr>Environmental</vt:lpstr>
      <vt:lpstr>PMI – Decision Making Tool</vt:lpstr>
      <vt:lpstr>PMI – Decision Making Tool</vt:lpstr>
      <vt:lpstr>PMI – Decision Making Tool</vt:lpstr>
      <vt:lpstr>PMI – Decision Making Tool</vt:lpstr>
      <vt:lpstr>PMI – Decision Making Tool</vt:lpstr>
      <vt:lpstr>PMI – Weighing the Pros and Cons of a decision</vt:lpstr>
      <vt:lpstr>PMI – Weighing the Pros and Cons of a decision</vt:lpstr>
      <vt:lpstr>Results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76</cp:revision>
  <dcterms:created xsi:type="dcterms:W3CDTF">2015-04-14T15:21:28Z</dcterms:created>
  <dcterms:modified xsi:type="dcterms:W3CDTF">2022-12-06T07:23:10Z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