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9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97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21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174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781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61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244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598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018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17638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46082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4080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87464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31901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82193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61037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0507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363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9B482E8-6E0E-1B4F-B1FD-C69DB9E858D9}" type="datetimeFigureOut">
              <a:rPr lang="en-US" smtClean="0"/>
              <a:pPr/>
              <a:t>11/24/2019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0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0874" y="1593272"/>
            <a:ext cx="8574622" cy="1495522"/>
          </a:xfrm>
        </p:spPr>
        <p:txBody>
          <a:bodyPr/>
          <a:lstStyle/>
          <a:p>
            <a:r>
              <a:rPr lang="en-GB" b="1" i="1" dirty="0" err="1" smtClean="0"/>
              <a:t>Tutorial_Globalisatio</a:t>
            </a:r>
            <a:r>
              <a:rPr lang="en-GB" b="1" dirty="0" err="1" smtClean="0"/>
              <a:t>n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25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0927" y="1239984"/>
            <a:ext cx="10030691" cy="34774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Differentiate ethnocentricity, </a:t>
            </a:r>
            <a:r>
              <a:rPr lang="en-GB" sz="4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polycentricity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and </a:t>
            </a:r>
            <a:r>
              <a:rPr lang="en-GB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GB" sz="40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geocentricity</a:t>
            </a:r>
            <a:r>
              <a:rPr lang="en-GB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and provide some examples </a:t>
            </a:r>
          </a:p>
        </p:txBody>
      </p:sp>
    </p:spTree>
    <p:extLst>
      <p:ext uri="{BB962C8B-B14F-4D97-AF65-F5344CB8AC3E}">
        <p14:creationId xmlns:p14="http://schemas.microsoft.com/office/powerpoint/2010/main" val="42801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0"/>
            <a:ext cx="10018713" cy="1752599"/>
          </a:xfrm>
        </p:spPr>
        <p:txBody>
          <a:bodyPr/>
          <a:lstStyle/>
          <a:p>
            <a:r>
              <a:rPr lang="en-GB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Ethnocentry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7691" y="1198418"/>
            <a:ext cx="10401587" cy="4890655"/>
          </a:xfrm>
        </p:spPr>
        <p:txBody>
          <a:bodyPr>
            <a:normAutofit fontScale="92500" lnSpcReduction="10000"/>
          </a:bodyPr>
          <a:lstStyle/>
          <a:p>
            <a:endParaRPr lang="en-GB" sz="2800" dirty="0" smtClean="0"/>
          </a:p>
          <a:p>
            <a:r>
              <a:rPr lang="en-GB" sz="3000" dirty="0" smtClean="0"/>
              <a:t>A company doing business abroad adopts the strategies, and working principles as it operates </a:t>
            </a:r>
            <a:r>
              <a:rPr lang="en-GB" sz="3000" dirty="0"/>
              <a:t> </a:t>
            </a:r>
            <a:r>
              <a:rPr lang="en-GB" sz="3000" dirty="0" smtClean="0"/>
              <a:t>in the home country environment </a:t>
            </a:r>
          </a:p>
          <a:p>
            <a:pPr lvl="1"/>
            <a:r>
              <a:rPr lang="en-US" altLang="en-US" sz="2600" dirty="0">
                <a:solidFill>
                  <a:schemeClr val="tx2"/>
                </a:solidFill>
              </a:rPr>
              <a:t>Strategic decisions are made at headquarters;</a:t>
            </a:r>
          </a:p>
          <a:p>
            <a:pPr lvl="1"/>
            <a:r>
              <a:rPr lang="en-US" altLang="en-US" sz="2600" dirty="0">
                <a:solidFill>
                  <a:schemeClr val="tx2"/>
                </a:solidFill>
              </a:rPr>
              <a:t>Limited subsidiary autonomy</a:t>
            </a:r>
            <a:r>
              <a:rPr lang="en-US" altLang="en-US" sz="2600" dirty="0" smtClean="0">
                <a:solidFill>
                  <a:schemeClr val="tx2"/>
                </a:solidFill>
              </a:rPr>
              <a:t>;</a:t>
            </a:r>
          </a:p>
          <a:p>
            <a:pPr lvl="1"/>
            <a:r>
              <a:rPr lang="en-US" altLang="en-US" sz="2600" dirty="0">
                <a:solidFill>
                  <a:schemeClr val="tx2"/>
                </a:solidFill>
              </a:rPr>
              <a:t>Key positions in domestic and foreign operations are held by headquarters’ personnel; </a:t>
            </a:r>
          </a:p>
          <a:p>
            <a:pPr marL="0" indent="0">
              <a:buNone/>
            </a:pPr>
            <a:endParaRPr lang="en-US" altLang="en-US" sz="3000" dirty="0">
              <a:solidFill>
                <a:schemeClr val="tx2"/>
              </a:solidFill>
            </a:endParaRPr>
          </a:p>
          <a:p>
            <a:r>
              <a:rPr lang="en-GB" sz="3000" dirty="0" smtClean="0"/>
              <a:t>Examples: </a:t>
            </a:r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Air Canada</a:t>
            </a:r>
          </a:p>
          <a:p>
            <a:pPr marL="1828800" lvl="4" indent="0">
              <a:buNone/>
            </a:pPr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Toyota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55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281545"/>
          </a:xfrm>
        </p:spPr>
        <p:txBody>
          <a:bodyPr/>
          <a:lstStyle/>
          <a:p>
            <a:r>
              <a:rPr lang="en-GB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Polycentricity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1614053"/>
            <a:ext cx="10018713" cy="3124201"/>
          </a:xfrm>
        </p:spPr>
        <p:txBody>
          <a:bodyPr>
            <a:normAutofit lnSpcReduction="10000"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 company adopts constantly the host country perspectives, strategies and working principles </a:t>
            </a:r>
          </a:p>
          <a:p>
            <a:r>
              <a:rPr lang="en-US" altLang="en-US" sz="2800" dirty="0">
                <a:solidFill>
                  <a:schemeClr val="tx2"/>
                </a:solidFill>
              </a:rPr>
              <a:t>Each subsidiary is a distinct national entity with some decision-making autonomy</a:t>
            </a: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Example: General Electric USA - </a:t>
            </a:r>
            <a:r>
              <a:rPr lang="en-GB" dirty="0" smtClean="0"/>
              <a:t>GE </a:t>
            </a:r>
            <a:r>
              <a:rPr lang="en-GB" dirty="0"/>
              <a:t>is active in various sectors across a number of </a:t>
            </a:r>
            <a:r>
              <a:rPr lang="en-GB" dirty="0" smtClean="0"/>
              <a:t>countries</a:t>
            </a:r>
            <a:r>
              <a:rPr lang="en-GB" dirty="0"/>
              <a:t> </a:t>
            </a:r>
            <a:r>
              <a:rPr lang="en-GB" dirty="0" smtClean="0"/>
              <a:t>but it is </a:t>
            </a:r>
            <a:r>
              <a:rPr lang="en-GB" dirty="0"/>
              <a:t>still often regarded as ultimately an American </a:t>
            </a:r>
            <a:r>
              <a:rPr lang="en-GB" dirty="0" smtClean="0"/>
              <a:t>company</a:t>
            </a:r>
            <a:r>
              <a:rPr lang="en-GB" dirty="0"/>
              <a:t>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030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4983" y="-367145"/>
            <a:ext cx="10018713" cy="1752599"/>
          </a:xfrm>
        </p:spPr>
        <p:txBody>
          <a:bodyPr/>
          <a:lstStyle/>
          <a:p>
            <a:r>
              <a:rPr lang="en-GB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Geocentricity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2128" y="914400"/>
            <a:ext cx="10018713" cy="5368635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 company operates completely independent and adopts a global perspective, strategies and working principles</a:t>
            </a:r>
          </a:p>
          <a:p>
            <a:pPr lvl="1"/>
            <a:r>
              <a:rPr lang="en-US" altLang="en-US" sz="2400" dirty="0">
                <a:solidFill>
                  <a:schemeClr val="tx2"/>
                </a:solidFill>
              </a:rPr>
              <a:t>A global approach - worldwide integration;</a:t>
            </a:r>
          </a:p>
          <a:p>
            <a:pPr lvl="1"/>
            <a:r>
              <a:rPr lang="en-US" altLang="en-US" sz="2400" dirty="0">
                <a:solidFill>
                  <a:schemeClr val="tx2"/>
                </a:solidFill>
              </a:rPr>
              <a:t>View that each part of the organization makes a unique contribution;</a:t>
            </a:r>
          </a:p>
          <a:p>
            <a:pPr lvl="1"/>
            <a:r>
              <a:rPr lang="en-US" altLang="en-US" sz="2400" dirty="0">
                <a:solidFill>
                  <a:schemeClr val="tx2"/>
                </a:solidFill>
              </a:rPr>
              <a:t>Nationality is ignored in favor of </a:t>
            </a:r>
            <a:r>
              <a:rPr lang="en-US" altLang="en-US" sz="2400" dirty="0" smtClean="0">
                <a:solidFill>
                  <a:schemeClr val="tx2"/>
                </a:solidFill>
              </a:rPr>
              <a:t>knowledge, </a:t>
            </a:r>
            <a:r>
              <a:rPr lang="en-US" altLang="en-US" sz="2400" dirty="0" smtClean="0">
                <a:solidFill>
                  <a:schemeClr val="tx2"/>
                </a:solidFill>
              </a:rPr>
              <a:t>skills, </a:t>
            </a:r>
            <a:r>
              <a:rPr lang="en-US" altLang="en-US" sz="2400" dirty="0" smtClean="0">
                <a:solidFill>
                  <a:schemeClr val="tx2"/>
                </a:solidFill>
              </a:rPr>
              <a:t>and competences  </a:t>
            </a:r>
            <a:r>
              <a:rPr lang="en-US" altLang="en-US" sz="2400" dirty="0" smtClean="0">
                <a:solidFill>
                  <a:schemeClr val="tx2"/>
                </a:solidFill>
              </a:rPr>
              <a:t>in the recruitment process</a:t>
            </a:r>
            <a:endParaRPr lang="en-GB" sz="2400" dirty="0" smtClean="0"/>
          </a:p>
          <a:p>
            <a:r>
              <a:rPr lang="en-GB" sz="2800" dirty="0" smtClean="0"/>
              <a:t>Examples: </a:t>
            </a:r>
          </a:p>
          <a:p>
            <a:pPr lvl="2"/>
            <a:r>
              <a:rPr lang="en-GB" sz="2200" b="1" dirty="0" smtClean="0"/>
              <a:t>SAP</a:t>
            </a:r>
            <a:r>
              <a:rPr lang="en-GB" sz="2200" b="1" baseline="30000" dirty="0" smtClean="0"/>
              <a:t>TM</a:t>
            </a:r>
            <a:r>
              <a:rPr lang="en-GB" sz="2200" baseline="30000" dirty="0" smtClean="0"/>
              <a:t> </a:t>
            </a:r>
            <a:r>
              <a:rPr lang="en-GB" dirty="0"/>
              <a:t>given the worldwide proliferation of SAP’s ERP systems it is difficult to associate the company with </a:t>
            </a:r>
            <a:r>
              <a:rPr lang="en-GB" dirty="0" smtClean="0"/>
              <a:t>the </a:t>
            </a:r>
            <a:r>
              <a:rPr lang="en-GB" dirty="0"/>
              <a:t>country of </a:t>
            </a:r>
            <a:r>
              <a:rPr lang="en-GB" dirty="0" smtClean="0"/>
              <a:t>origin that is Germany. </a:t>
            </a:r>
          </a:p>
          <a:p>
            <a:pPr lvl="2"/>
            <a:r>
              <a:rPr lang="en-GB" b="1" dirty="0" smtClean="0"/>
              <a:t>NOKIA</a:t>
            </a:r>
          </a:p>
          <a:p>
            <a:pPr lvl="2"/>
            <a:r>
              <a:rPr lang="en-GB" b="1" dirty="0" smtClean="0"/>
              <a:t>UNILEVER</a:t>
            </a:r>
            <a:endParaRPr lang="en-GB" b="1" dirty="0"/>
          </a:p>
          <a:p>
            <a:pPr marL="0" indent="0">
              <a:buNone/>
            </a:pPr>
            <a:endParaRPr lang="en-GB" sz="2800" baseline="30000" dirty="0"/>
          </a:p>
        </p:txBody>
      </p:sp>
    </p:spTree>
    <p:extLst>
      <p:ext uri="{BB962C8B-B14F-4D97-AF65-F5344CB8AC3E}">
        <p14:creationId xmlns:p14="http://schemas.microsoft.com/office/powerpoint/2010/main" val="19562643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61</TotalTime>
  <Words>196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Corbel</vt:lpstr>
      <vt:lpstr>Parallax</vt:lpstr>
      <vt:lpstr>Tutorial_Globalisation</vt:lpstr>
      <vt:lpstr>PowerPoint Presentation</vt:lpstr>
      <vt:lpstr>Ethnocentry</vt:lpstr>
      <vt:lpstr>Polycentricity </vt:lpstr>
      <vt:lpstr>Geocentricity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Tutorial_Globalisation</dc:title>
  <dc:creator>Irina Neaga</dc:creator>
  <cp:lastModifiedBy>Irina Neaga</cp:lastModifiedBy>
  <cp:revision>13</cp:revision>
  <dcterms:created xsi:type="dcterms:W3CDTF">2019-11-24T06:20:42Z</dcterms:created>
  <dcterms:modified xsi:type="dcterms:W3CDTF">2019-11-24T07:25:24Z</dcterms:modified>
</cp:coreProperties>
</file>