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9" r:id="rId3"/>
    <p:sldId id="258" r:id="rId4"/>
    <p:sldId id="272" r:id="rId5"/>
    <p:sldId id="264" r:id="rId6"/>
    <p:sldId id="267" r:id="rId7"/>
    <p:sldId id="268" r:id="rId8"/>
    <p:sldId id="263" r:id="rId9"/>
    <p:sldId id="269" r:id="rId10"/>
    <p:sldId id="271" r:id="rId11"/>
    <p:sldId id="260"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1CCB5C-66B9-48CF-8E66-E769E03847D6}" type="datetimeFigureOut">
              <a:rPr lang="en-US" smtClean="0"/>
              <a:t>3/31/2023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41E743-186E-4C6D-B6BE-9B42F9974D76}" type="slidenum">
              <a:rPr lang="en-US" smtClean="0"/>
              <a:t>‹#›</a:t>
            </a:fld>
            <a:endParaRPr lang="en-US"/>
          </a:p>
        </p:txBody>
      </p:sp>
    </p:spTree>
    <p:extLst>
      <p:ext uri="{BB962C8B-B14F-4D97-AF65-F5344CB8AC3E}">
        <p14:creationId xmlns:p14="http://schemas.microsoft.com/office/powerpoint/2010/main" val="3641086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F48DEA9-6F4F-4540-9E5D-C6F39079AF72}" type="slidenum">
              <a:rPr lang="en-US" smtClean="0"/>
              <a:t>1</a:t>
            </a:fld>
            <a:endParaRPr lang="en-US" dirty="0"/>
          </a:p>
        </p:txBody>
      </p:sp>
    </p:spTree>
    <p:extLst>
      <p:ext uri="{BB962C8B-B14F-4D97-AF65-F5344CB8AC3E}">
        <p14:creationId xmlns:p14="http://schemas.microsoft.com/office/powerpoint/2010/main" val="3429256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The community development project in Croydon aims to prevent drug abuse through education and outreach programs. It also provides support to those struggling with addiction through partnerships with health and social care providers. Additionally, the project raises awareness and advocates for policies that support those affected by drug abuse.</a:t>
            </a:r>
            <a:endParaRPr lang="en-US" dirty="0"/>
          </a:p>
        </p:txBody>
      </p:sp>
      <p:sp>
        <p:nvSpPr>
          <p:cNvPr id="4" name="Slide Number Placeholder 3"/>
          <p:cNvSpPr>
            <a:spLocks noGrp="1"/>
          </p:cNvSpPr>
          <p:nvPr>
            <p:ph type="sldNum" sz="quarter" idx="5"/>
          </p:nvPr>
        </p:nvSpPr>
        <p:spPr/>
        <p:txBody>
          <a:bodyPr/>
          <a:lstStyle/>
          <a:p>
            <a:fld id="{7F48DEA9-6F4F-4540-9E5D-C6F39079AF72}" type="slidenum">
              <a:rPr lang="en-US" smtClean="0"/>
              <a:t>2</a:t>
            </a:fld>
            <a:endParaRPr lang="en-US" dirty="0"/>
          </a:p>
        </p:txBody>
      </p:sp>
    </p:spTree>
    <p:extLst>
      <p:ext uri="{BB962C8B-B14F-4D97-AF65-F5344CB8AC3E}">
        <p14:creationId xmlns:p14="http://schemas.microsoft.com/office/powerpoint/2010/main" val="1860132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Observatory reports drug abuse as a significant issue in Croydon, with higher rates of hospital admissions and mortality among males. The rate of drug misuse-related deaths was 3 per 100,000, and alcohol-specific deaths were 6.4 per 100,000 with 65 recorded deaths. Admissions of individuals under the age of 18 due to alcohol are more prevalent in Croydon.</a:t>
            </a:r>
          </a:p>
        </p:txBody>
      </p:sp>
      <p:sp>
        <p:nvSpPr>
          <p:cNvPr id="4" name="Slide Number Placeholder 3"/>
          <p:cNvSpPr>
            <a:spLocks noGrp="1"/>
          </p:cNvSpPr>
          <p:nvPr>
            <p:ph type="sldNum" sz="quarter" idx="5"/>
          </p:nvPr>
        </p:nvSpPr>
        <p:spPr/>
        <p:txBody>
          <a:bodyPr/>
          <a:lstStyle/>
          <a:p>
            <a:fld id="{7F48DEA9-6F4F-4540-9E5D-C6F39079AF72}" type="slidenum">
              <a:rPr lang="en-US" smtClean="0"/>
              <a:t>3</a:t>
            </a:fld>
            <a:endParaRPr lang="en-US" dirty="0"/>
          </a:p>
        </p:txBody>
      </p:sp>
    </p:spTree>
    <p:extLst>
      <p:ext uri="{BB962C8B-B14F-4D97-AF65-F5344CB8AC3E}">
        <p14:creationId xmlns:p14="http://schemas.microsoft.com/office/powerpoint/2010/main" val="3509176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Söhne"/>
              </a:rPr>
              <a:t>Drug abuse is a significant issue in Croydon, as evidenced by recent news reports of arrests and drug-related crimes, including the discovery of Class A drugs at a property in the area.</a:t>
            </a:r>
            <a:br>
              <a:rPr lang="en-US" dirty="0"/>
            </a:br>
            <a:endParaRPr lang="en-US" dirty="0"/>
          </a:p>
        </p:txBody>
      </p:sp>
      <p:sp>
        <p:nvSpPr>
          <p:cNvPr id="4" name="Slide Number Placeholder 3"/>
          <p:cNvSpPr>
            <a:spLocks noGrp="1"/>
          </p:cNvSpPr>
          <p:nvPr>
            <p:ph type="sldNum" sz="quarter" idx="5"/>
          </p:nvPr>
        </p:nvSpPr>
        <p:spPr/>
        <p:txBody>
          <a:bodyPr/>
          <a:lstStyle/>
          <a:p>
            <a:fld id="{7F48DEA9-6F4F-4540-9E5D-C6F39079AF72}" type="slidenum">
              <a:rPr lang="en-US" smtClean="0"/>
              <a:t>4</a:t>
            </a:fld>
            <a:endParaRPr lang="en-US" dirty="0"/>
          </a:p>
        </p:txBody>
      </p:sp>
    </p:spTree>
    <p:extLst>
      <p:ext uri="{BB962C8B-B14F-4D97-AF65-F5344CB8AC3E}">
        <p14:creationId xmlns:p14="http://schemas.microsoft.com/office/powerpoint/2010/main" val="1635388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Croydon has a population of 390,506 with a population growth of 0.50%. According to the Census 2021, the majority of the population identifies as Christian (48.9%), followed by those with no religion (25.99%), Muslim (10.4%), and Hindu (5.9%). In terms of ethnicity, 48.4% identify as White, 22.6% as Black or Black British, Caribbean, or African, and 7.6% as Mixed or Multiple.</a:t>
            </a:r>
          </a:p>
        </p:txBody>
      </p:sp>
      <p:sp>
        <p:nvSpPr>
          <p:cNvPr id="4" name="Slide Number Placeholder 3"/>
          <p:cNvSpPr>
            <a:spLocks noGrp="1"/>
          </p:cNvSpPr>
          <p:nvPr>
            <p:ph type="sldNum" sz="quarter" idx="5"/>
          </p:nvPr>
        </p:nvSpPr>
        <p:spPr/>
        <p:txBody>
          <a:bodyPr/>
          <a:lstStyle/>
          <a:p>
            <a:fld id="{7F48DEA9-6F4F-4540-9E5D-C6F39079AF72}" type="slidenum">
              <a:rPr lang="en-US" smtClean="0"/>
              <a:t>5</a:t>
            </a:fld>
            <a:endParaRPr lang="en-US" dirty="0"/>
          </a:p>
        </p:txBody>
      </p:sp>
    </p:spTree>
    <p:extLst>
      <p:ext uri="{BB962C8B-B14F-4D97-AF65-F5344CB8AC3E}">
        <p14:creationId xmlns:p14="http://schemas.microsoft.com/office/powerpoint/2010/main" val="4095350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Existing means of internal communication in Croydon for drug abuse prevention and treatment include the Joint Commissioning Group and internal communication channels of Croydon Council. Community organizations such as Croydon BME Forum, The Carers Information Service, and Croydon Voluntary Action also play a role in communication within the community.</a:t>
            </a:r>
            <a:endParaRPr lang="en-US" dirty="0"/>
          </a:p>
        </p:txBody>
      </p:sp>
      <p:sp>
        <p:nvSpPr>
          <p:cNvPr id="4" name="Slide Number Placeholder 3"/>
          <p:cNvSpPr>
            <a:spLocks noGrp="1"/>
          </p:cNvSpPr>
          <p:nvPr>
            <p:ph type="sldNum" sz="quarter" idx="5"/>
          </p:nvPr>
        </p:nvSpPr>
        <p:spPr/>
        <p:txBody>
          <a:bodyPr/>
          <a:lstStyle/>
          <a:p>
            <a:fld id="{7F48DEA9-6F4F-4540-9E5D-C6F39079AF72}" type="slidenum">
              <a:rPr lang="en-US" smtClean="0"/>
              <a:t>6</a:t>
            </a:fld>
            <a:endParaRPr lang="en-US" dirty="0"/>
          </a:p>
        </p:txBody>
      </p:sp>
    </p:spTree>
    <p:extLst>
      <p:ext uri="{BB962C8B-B14F-4D97-AF65-F5344CB8AC3E}">
        <p14:creationId xmlns:p14="http://schemas.microsoft.com/office/powerpoint/2010/main" val="37182499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Croydon has several means of external communication to address drug abuse, including Change Grow Live, the Croydon Council website, and Croydon Health Services NHS Trust. These organizations provide a range of services, support, and information related to drug abuse prevention and treatment in the community.</a:t>
            </a:r>
            <a:endParaRPr lang="en-US" dirty="0"/>
          </a:p>
        </p:txBody>
      </p:sp>
      <p:sp>
        <p:nvSpPr>
          <p:cNvPr id="4" name="Slide Number Placeholder 3"/>
          <p:cNvSpPr>
            <a:spLocks noGrp="1"/>
          </p:cNvSpPr>
          <p:nvPr>
            <p:ph type="sldNum" sz="quarter" idx="5"/>
          </p:nvPr>
        </p:nvSpPr>
        <p:spPr/>
        <p:txBody>
          <a:bodyPr/>
          <a:lstStyle/>
          <a:p>
            <a:fld id="{7F48DEA9-6F4F-4540-9E5D-C6F39079AF72}" type="slidenum">
              <a:rPr lang="en-US" smtClean="0"/>
              <a:t>7</a:t>
            </a:fld>
            <a:endParaRPr lang="en-US" dirty="0"/>
          </a:p>
        </p:txBody>
      </p:sp>
    </p:spTree>
    <p:extLst>
      <p:ext uri="{BB962C8B-B14F-4D97-AF65-F5344CB8AC3E}">
        <p14:creationId xmlns:p14="http://schemas.microsoft.com/office/powerpoint/2010/main" val="3286940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Legislation and policy related to drug abuse in Croydon include The Misuse of Drugs Act 1971 and The Health and Social Care Act 2012. The 10-year drug strategy, "From Harm to Hope," and Croydon's Health and Wellbeing Strategy also prioritize addressing drug abuse and addiction in the community.</a:t>
            </a:r>
            <a:endParaRPr lang="en-US" dirty="0"/>
          </a:p>
        </p:txBody>
      </p:sp>
      <p:sp>
        <p:nvSpPr>
          <p:cNvPr id="4" name="Slide Number Placeholder 3"/>
          <p:cNvSpPr>
            <a:spLocks noGrp="1"/>
          </p:cNvSpPr>
          <p:nvPr>
            <p:ph type="sldNum" sz="quarter" idx="5"/>
          </p:nvPr>
        </p:nvSpPr>
        <p:spPr/>
        <p:txBody>
          <a:bodyPr/>
          <a:lstStyle/>
          <a:p>
            <a:fld id="{7F48DEA9-6F4F-4540-9E5D-C6F39079AF72}" type="slidenum">
              <a:rPr lang="en-US" smtClean="0"/>
              <a:t>8</a:t>
            </a:fld>
            <a:endParaRPr lang="en-US" dirty="0"/>
          </a:p>
        </p:txBody>
      </p:sp>
    </p:spTree>
    <p:extLst>
      <p:ext uri="{BB962C8B-B14F-4D97-AF65-F5344CB8AC3E}">
        <p14:creationId xmlns:p14="http://schemas.microsoft.com/office/powerpoint/2010/main" val="2026123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Söhne"/>
              </a:rPr>
              <a:t>Digital media and technologies have been utilized in Croydon to support community development initiatives. The Croydon Recovery Network offers online courses and resources for individuals in recovery from drug abuse and addiction, while the Croydon Digital Service aims to transform public services in the borough through the use of digital technologies. The Croydon Healthwatch website provides information and resources on health-related issues, and additional digital communication methods include mobile apps, online support groups, virtual counselling, and social media campaigns. These initiatives can help individuals develop skills and strategies to manage addiction, and provide platforms for sharing experiences and feedback. By leveraging these digital tools, community organizations can enhance their capacity to support those affected by drug abuse and addiction, promote education and awareness, and foster collaboration between stakeholders.</a:t>
            </a:r>
          </a:p>
        </p:txBody>
      </p:sp>
      <p:sp>
        <p:nvSpPr>
          <p:cNvPr id="4" name="Slide Number Placeholder 3"/>
          <p:cNvSpPr>
            <a:spLocks noGrp="1"/>
          </p:cNvSpPr>
          <p:nvPr>
            <p:ph type="sldNum" sz="quarter" idx="5"/>
          </p:nvPr>
        </p:nvSpPr>
        <p:spPr/>
        <p:txBody>
          <a:bodyPr/>
          <a:lstStyle/>
          <a:p>
            <a:fld id="{7F48DEA9-6F4F-4540-9E5D-C6F39079AF72}" type="slidenum">
              <a:rPr lang="en-US" smtClean="0"/>
              <a:t>9</a:t>
            </a:fld>
            <a:endParaRPr lang="en-US" dirty="0"/>
          </a:p>
        </p:txBody>
      </p:sp>
    </p:spTree>
    <p:extLst>
      <p:ext uri="{BB962C8B-B14F-4D97-AF65-F5344CB8AC3E}">
        <p14:creationId xmlns:p14="http://schemas.microsoft.com/office/powerpoint/2010/main" val="3085466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D1D5DB"/>
                </a:solidFill>
                <a:effectLst/>
                <a:latin typeface="Söhne"/>
              </a:rPr>
              <a:t>To address drug abuse in Croydon, it is recommended to take a multi-faceted approach that involves increasing access to treatment and support services, promoting education and awareness, building community capacity and empowerment, and fostering collaboration and partnership working.</a:t>
            </a:r>
            <a:br>
              <a:rPr lang="en-US" b="0" i="0" dirty="0">
                <a:solidFill>
                  <a:srgbClr val="D1D5DB"/>
                </a:solidFill>
                <a:effectLst/>
                <a:latin typeface="Söhne"/>
              </a:rPr>
            </a:br>
            <a:endParaRPr lang="en-US" b="0" i="0" dirty="0">
              <a:solidFill>
                <a:srgbClr val="D1D5DB"/>
              </a:solidFill>
              <a:effectLst/>
              <a:latin typeface="Söhne"/>
            </a:endParaRPr>
          </a:p>
          <a:p>
            <a:pPr algn="l"/>
            <a:r>
              <a:rPr lang="en-US" b="0" i="0" dirty="0">
                <a:solidFill>
                  <a:srgbClr val="D1D5DB"/>
                </a:solidFill>
                <a:effectLst/>
                <a:latin typeface="Söhne"/>
              </a:rPr>
              <a:t>To increase access to treatment and support services, partnerships with local health providers and community organizations can be established, and digital technologies can be utilized to expand online counselling services. Promoting education and awareness can be done through community campaigns, media partnerships, and training for stakeholders. Building community capacity and empowerment can be achieved by strengthening the capacity of community organizations to support those affected by drug abuse and addiction and involving community members in decision-making and active participation. Foster collaboration between health and social care providers, community organizations, and other stakeholders to address drug abuse and addiction. By working together, progress can be made towards reducing the prevalence of drug abuse in Croydon.</a:t>
            </a:r>
          </a:p>
        </p:txBody>
      </p:sp>
      <p:sp>
        <p:nvSpPr>
          <p:cNvPr id="4" name="Slide Number Placeholder 3"/>
          <p:cNvSpPr>
            <a:spLocks noGrp="1"/>
          </p:cNvSpPr>
          <p:nvPr>
            <p:ph type="sldNum" sz="quarter" idx="5"/>
          </p:nvPr>
        </p:nvSpPr>
        <p:spPr/>
        <p:txBody>
          <a:bodyPr/>
          <a:lstStyle/>
          <a:p>
            <a:fld id="{7F48DEA9-6F4F-4540-9E5D-C6F39079AF72}" type="slidenum">
              <a:rPr lang="en-US" smtClean="0"/>
              <a:t>10</a:t>
            </a:fld>
            <a:endParaRPr lang="en-US" dirty="0"/>
          </a:p>
        </p:txBody>
      </p:sp>
    </p:spTree>
    <p:extLst>
      <p:ext uri="{BB962C8B-B14F-4D97-AF65-F5344CB8AC3E}">
        <p14:creationId xmlns:p14="http://schemas.microsoft.com/office/powerpoint/2010/main" val="1620183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In conclusion, addressing drug abuse in Croydon requires effective communication, community development, and collaboration. By increasing access to treatment and support, promoting education and awareness, building community capacity, and utilizing digital media, progress can be made towards reducing the prevalence of drug abuse in the community.</a:t>
            </a:r>
            <a:endParaRPr lang="en-US" dirty="0"/>
          </a:p>
        </p:txBody>
      </p:sp>
      <p:sp>
        <p:nvSpPr>
          <p:cNvPr id="4" name="Slide Number Placeholder 3"/>
          <p:cNvSpPr>
            <a:spLocks noGrp="1"/>
          </p:cNvSpPr>
          <p:nvPr>
            <p:ph type="sldNum" sz="quarter" idx="5"/>
          </p:nvPr>
        </p:nvSpPr>
        <p:spPr/>
        <p:txBody>
          <a:bodyPr/>
          <a:lstStyle/>
          <a:p>
            <a:fld id="{7F48DEA9-6F4F-4540-9E5D-C6F39079AF72}" type="slidenum">
              <a:rPr lang="en-US" smtClean="0"/>
              <a:t>11</a:t>
            </a:fld>
            <a:endParaRPr lang="en-US" dirty="0"/>
          </a:p>
        </p:txBody>
      </p:sp>
    </p:spTree>
    <p:extLst>
      <p:ext uri="{BB962C8B-B14F-4D97-AF65-F5344CB8AC3E}">
        <p14:creationId xmlns:p14="http://schemas.microsoft.com/office/powerpoint/2010/main" val="678332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5DC83-D811-4A2B-8CA5-43A3AC8C88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9BC0CE7-C129-432D-9723-ADD9FA55A8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D225E89-58DC-40FD-9BC2-2D7C45C70DFB}"/>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5" name="Footer Placeholder 4">
            <a:extLst>
              <a:ext uri="{FF2B5EF4-FFF2-40B4-BE49-F238E27FC236}">
                <a16:creationId xmlns:a16="http://schemas.microsoft.com/office/drawing/2014/main" id="{032A77A1-4388-465B-A972-8BF6875692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4C4481-439D-42B9-B41C-7EC2EC8567E1}"/>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2372084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48194-130D-40B5-8E46-27F983F516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F0FC1C-8503-44B1-8017-2596E2A559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4FA8CCC-3A9D-44E9-A5DF-F01B9E877003}"/>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5" name="Footer Placeholder 4">
            <a:extLst>
              <a:ext uri="{FF2B5EF4-FFF2-40B4-BE49-F238E27FC236}">
                <a16:creationId xmlns:a16="http://schemas.microsoft.com/office/drawing/2014/main" id="{F81F1F54-25EE-43AD-87EF-0D5351FB2F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FB2638-0753-48CF-A519-663327428769}"/>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2013778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5A066-B7DB-4D8C-910F-2605342EF7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C4E910-4497-4489-B4E6-DB8E693AD9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085689-697C-4121-A72B-92BC059B76E5}"/>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5" name="Footer Placeholder 4">
            <a:extLst>
              <a:ext uri="{FF2B5EF4-FFF2-40B4-BE49-F238E27FC236}">
                <a16:creationId xmlns:a16="http://schemas.microsoft.com/office/drawing/2014/main" id="{A359E7C0-0590-401B-8257-150C1B3CB3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CB357F-3880-4D59-BA01-D2385253FB5D}"/>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377663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2CF3F-D1BD-4E80-B2C4-7C666F2B765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EDB8094-8001-46B2-8658-1F2B0A2150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DB552CE-6D79-4183-AA4A-264E33DE7F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D0649A9-5762-49E1-BCAC-DCB5C24CD63C}"/>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6" name="Footer Placeholder 5">
            <a:extLst>
              <a:ext uri="{FF2B5EF4-FFF2-40B4-BE49-F238E27FC236}">
                <a16:creationId xmlns:a16="http://schemas.microsoft.com/office/drawing/2014/main" id="{DA7DF619-E048-4F01-B730-03F6775B9D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5515D7-7472-4EC7-BCD0-397A2055E522}"/>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1696138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D5EA3-5FEA-484B-B92A-1B7028554DD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70A2EF-A734-40B9-B7EC-F10219CC60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03C2F6-069A-472E-AB7A-8C697B83CF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10419C0-9DF4-43BC-8E92-BD788D35EC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67D7DD-D7DA-4C14-9ADC-B78B636CB4C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DBA06-50C6-44DD-8E8B-6BA94A943B32}"/>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8" name="Footer Placeholder 7">
            <a:extLst>
              <a:ext uri="{FF2B5EF4-FFF2-40B4-BE49-F238E27FC236}">
                <a16:creationId xmlns:a16="http://schemas.microsoft.com/office/drawing/2014/main" id="{4A433994-5C3B-4D9F-B264-798E7B92980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7C72897-7D34-4221-9926-7BF2B906A4DA}"/>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2440743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5E9F1-CA30-4F0B-9A91-FB5B1B7D870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912D95A-2409-4806-BD12-7561F300225D}"/>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4" name="Footer Placeholder 3">
            <a:extLst>
              <a:ext uri="{FF2B5EF4-FFF2-40B4-BE49-F238E27FC236}">
                <a16:creationId xmlns:a16="http://schemas.microsoft.com/office/drawing/2014/main" id="{EB2C406F-722D-4175-8645-4E7E26FD96A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939FCC-A27E-46A0-A0F4-659854D59E37}"/>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3206596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6F5186-53DD-4B38-B70C-69D208B66AC2}"/>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3" name="Footer Placeholder 2">
            <a:extLst>
              <a:ext uri="{FF2B5EF4-FFF2-40B4-BE49-F238E27FC236}">
                <a16:creationId xmlns:a16="http://schemas.microsoft.com/office/drawing/2014/main" id="{B2D8D015-C6F6-4F66-BC99-B9E7E8E147F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B60BDE-50AB-4BB5-B4FF-E2CF85D2377A}"/>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2697752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9D00C-D9FE-4B12-A2A6-7E0BFB4E4D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4726DA-4B02-457D-9151-6C7C33696E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79B766-D674-40F4-8C7C-59AD22695D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709DD8-6937-4766-AC45-1376BCE52134}"/>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6" name="Footer Placeholder 5">
            <a:extLst>
              <a:ext uri="{FF2B5EF4-FFF2-40B4-BE49-F238E27FC236}">
                <a16:creationId xmlns:a16="http://schemas.microsoft.com/office/drawing/2014/main" id="{965A3617-41C0-49EB-A924-4708C1B52A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C10498-DEBF-4583-B27F-9B21AAC2B627}"/>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3948505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2126A-2CB7-44AB-910A-E60B81A4DE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1A8C92E-B824-44BA-9F2C-803ADEB54C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ACC710-DE39-4F2C-BD7F-0A46D5CF7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DDD3-5AA4-41EC-9F42-9C2C16DD9FAB}"/>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6" name="Footer Placeholder 5">
            <a:extLst>
              <a:ext uri="{FF2B5EF4-FFF2-40B4-BE49-F238E27FC236}">
                <a16:creationId xmlns:a16="http://schemas.microsoft.com/office/drawing/2014/main" id="{DE6E571B-6C25-4D0A-9874-D228F9507E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4F842D-E2F1-4486-B286-F4893563DCAD}"/>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3620161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DA3AD-AE8D-4F27-9477-3662859A3A5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C9EEA5-88CB-4675-BBF7-B6C2D1B24C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6000FB-F17A-4A11-A942-CAF67D557369}"/>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5" name="Footer Placeholder 4">
            <a:extLst>
              <a:ext uri="{FF2B5EF4-FFF2-40B4-BE49-F238E27FC236}">
                <a16:creationId xmlns:a16="http://schemas.microsoft.com/office/drawing/2014/main" id="{F4932955-EF35-4D89-95E9-62445B622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57158C-3CA5-4B6E-B7D7-80E42BC0E8CC}"/>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2117049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041A3C-923D-4D8E-9D1D-EF461B4E65E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382AACE-2D69-46E7-B5AC-EDAF40230C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33AE56-8754-46DD-8863-024F399E1EDF}"/>
              </a:ext>
            </a:extLst>
          </p:cNvPr>
          <p:cNvSpPr>
            <a:spLocks noGrp="1"/>
          </p:cNvSpPr>
          <p:nvPr>
            <p:ph type="dt" sz="half" idx="10"/>
          </p:nvPr>
        </p:nvSpPr>
        <p:spPr/>
        <p:txBody>
          <a:bodyPr/>
          <a:lstStyle/>
          <a:p>
            <a:fld id="{78C89036-4755-4069-B677-9B4FE51509B8}" type="datetimeFigureOut">
              <a:rPr lang="en-US" smtClean="0"/>
              <a:t>3/31/2023</a:t>
            </a:fld>
            <a:endParaRPr lang="en-US"/>
          </a:p>
        </p:txBody>
      </p:sp>
      <p:sp>
        <p:nvSpPr>
          <p:cNvPr id="5" name="Footer Placeholder 4">
            <a:extLst>
              <a:ext uri="{FF2B5EF4-FFF2-40B4-BE49-F238E27FC236}">
                <a16:creationId xmlns:a16="http://schemas.microsoft.com/office/drawing/2014/main" id="{ED1E7F00-1E62-4D2D-8497-C6C17013EE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92CC21-53F2-4E2B-92E1-47537730DC54}"/>
              </a:ext>
            </a:extLst>
          </p:cNvPr>
          <p:cNvSpPr>
            <a:spLocks noGrp="1"/>
          </p:cNvSpPr>
          <p:nvPr>
            <p:ph type="sldNum" sz="quarter" idx="12"/>
          </p:nvPr>
        </p:nvSpPr>
        <p:spPr/>
        <p:txBody>
          <a:bodyPr/>
          <a:lstStyle/>
          <a:p>
            <a:fld id="{444C3EDA-B351-429A-9A88-FFE36E8A2CD4}" type="slidenum">
              <a:rPr lang="en-US" smtClean="0"/>
              <a:t>‹#›</a:t>
            </a:fld>
            <a:endParaRPr lang="en-US"/>
          </a:p>
        </p:txBody>
      </p:sp>
    </p:spTree>
    <p:extLst>
      <p:ext uri="{BB962C8B-B14F-4D97-AF65-F5344CB8AC3E}">
        <p14:creationId xmlns:p14="http://schemas.microsoft.com/office/powerpoint/2010/main" val="789145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5A7279-0E53-4DD8-9B64-2DA2A5983E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9940E66-4FE7-4479-A460-A14526E756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6870EB-DEFF-4229-8474-E6A767DCA5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C89036-4755-4069-B677-9B4FE51509B8}" type="datetimeFigureOut">
              <a:rPr lang="en-US" smtClean="0"/>
              <a:t>3/31/2023</a:t>
            </a:fld>
            <a:endParaRPr lang="en-US"/>
          </a:p>
        </p:txBody>
      </p:sp>
      <p:sp>
        <p:nvSpPr>
          <p:cNvPr id="5" name="Footer Placeholder 4">
            <a:extLst>
              <a:ext uri="{FF2B5EF4-FFF2-40B4-BE49-F238E27FC236}">
                <a16:creationId xmlns:a16="http://schemas.microsoft.com/office/drawing/2014/main" id="{C71F4AE5-A84A-42DC-B576-DC8D429CC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332E7D-79B7-47E4-85AF-7CDC52DC0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4C3EDA-B351-429A-9A88-FFE36E8A2CD4}" type="slidenum">
              <a:rPr lang="en-US" smtClean="0"/>
              <a:t>‹#›</a:t>
            </a:fld>
            <a:endParaRPr lang="en-US"/>
          </a:p>
        </p:txBody>
      </p:sp>
    </p:spTree>
    <p:extLst>
      <p:ext uri="{BB962C8B-B14F-4D97-AF65-F5344CB8AC3E}">
        <p14:creationId xmlns:p14="http://schemas.microsoft.com/office/powerpoint/2010/main" val="1750444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5.JP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0968533214521090" TargetMode="External"/><Relationship Id="rId2" Type="http://schemas.openxmlformats.org/officeDocument/2006/relationships/hyperlink" Target="https://doi.org/10.1136/bmj.4.5783.363-b" TargetMode="External"/><Relationship Id="rId1" Type="http://schemas.openxmlformats.org/officeDocument/2006/relationships/slideLayout" Target="../slideLayouts/slideLayout6.xml"/><Relationship Id="rId4" Type="http://schemas.openxmlformats.org/officeDocument/2006/relationships/hyperlink" Target="https://doi.org/10.1093/pubmed/fdac1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of a city. ">
            <a:extLst>
              <a:ext uri="{FF2B5EF4-FFF2-40B4-BE49-F238E27FC236}">
                <a16:creationId xmlns:a16="http://schemas.microsoft.com/office/drawing/2014/main" id="{8C9681D9-380A-4EAF-91DB-E07432FF9C3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0" y="1"/>
            <a:ext cx="12192000" cy="6857999"/>
          </a:xfrm>
          <a:prstGeom prst="rect">
            <a:avLst/>
          </a:prstGeom>
        </p:spPr>
      </p:pic>
      <p:sp>
        <p:nvSpPr>
          <p:cNvPr id="8" name="Rectangle 7">
            <a:extLst>
              <a:ext uri="{FF2B5EF4-FFF2-40B4-BE49-F238E27FC236}">
                <a16:creationId xmlns:a16="http://schemas.microsoft.com/office/drawing/2014/main" id="{64564789-A474-46BE-A2F2-4F27C6E39F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Rounded Corners 15">
            <a:extLst>
              <a:ext uri="{FF2B5EF4-FFF2-40B4-BE49-F238E27FC236}">
                <a16:creationId xmlns:a16="http://schemas.microsoft.com/office/drawing/2014/main" id="{4E70207C-E81D-4E79-9654-07E51237BC3C}"/>
              </a:ext>
              <a:ext uri="{C183D7F6-B498-43B3-948B-1728B52AA6E4}">
                <adec:decorative xmlns:adec="http://schemas.microsoft.com/office/drawing/2017/decorative" val="1"/>
              </a:ext>
            </a:extLst>
          </p:cNvPr>
          <p:cNvSpPr/>
          <p:nvPr/>
        </p:nvSpPr>
        <p:spPr>
          <a:xfrm rot="18900000">
            <a:off x="9999285" y="328273"/>
            <a:ext cx="1585044" cy="1585044"/>
          </a:xfrm>
          <a:prstGeom prst="roundRect">
            <a:avLst>
              <a:gd name="adj" fmla="val 11080"/>
            </a:avLst>
          </a:prstGeom>
          <a:solidFill>
            <a:schemeClr val="tx1">
              <a:lumMod val="95000"/>
              <a:lumOff val="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Rounded Corners 16">
            <a:extLst>
              <a:ext uri="{FF2B5EF4-FFF2-40B4-BE49-F238E27FC236}">
                <a16:creationId xmlns:a16="http://schemas.microsoft.com/office/drawing/2014/main" id="{D2C300DA-4EC9-46EA-916D-25BEDAE0F239}"/>
              </a:ext>
              <a:ext uri="{C183D7F6-B498-43B3-948B-1728B52AA6E4}">
                <adec:decorative xmlns:adec="http://schemas.microsoft.com/office/drawing/2017/decorative" val="1"/>
              </a:ext>
            </a:extLst>
          </p:cNvPr>
          <p:cNvSpPr/>
          <p:nvPr/>
        </p:nvSpPr>
        <p:spPr>
          <a:xfrm rot="18900000">
            <a:off x="966781" y="4176660"/>
            <a:ext cx="1585044" cy="1585044"/>
          </a:xfrm>
          <a:prstGeom prst="roundRect">
            <a:avLst>
              <a:gd name="adj" fmla="val 11080"/>
            </a:avLst>
          </a:prstGeom>
          <a:solidFill>
            <a:schemeClr val="tx1">
              <a:lumMod val="95000"/>
              <a:lumOff val="5000"/>
              <a:alpha val="3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CFA111C5-A78D-479B-8C31-7C75D54750E4}"/>
              </a:ext>
              <a:ext uri="{C183D7F6-B498-43B3-948B-1728B52AA6E4}">
                <adec:decorative xmlns:adec="http://schemas.microsoft.com/office/drawing/2017/decorative" val="1"/>
              </a:ext>
            </a:extLst>
          </p:cNvPr>
          <p:cNvSpPr/>
          <p:nvPr/>
        </p:nvSpPr>
        <p:spPr>
          <a:xfrm>
            <a:off x="360470" y="297509"/>
            <a:ext cx="11471060" cy="6262983"/>
          </a:xfrm>
          <a:prstGeom prst="rect">
            <a:avLst/>
          </a:prstGeom>
          <a:noFill/>
          <a:ln>
            <a:solidFill>
              <a:srgbClr val="CE295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DAD3AC05-2DFE-4FEA-BD0F-67495472A283}"/>
              </a:ext>
            </a:extLst>
          </p:cNvPr>
          <p:cNvSpPr txBox="1"/>
          <p:nvPr/>
        </p:nvSpPr>
        <p:spPr>
          <a:xfrm>
            <a:off x="314326" y="1096616"/>
            <a:ext cx="11049091" cy="1200329"/>
          </a:xfrm>
          <a:prstGeom prst="rect">
            <a:avLst/>
          </a:prstGeom>
          <a:noFill/>
        </p:spPr>
        <p:txBody>
          <a:bodyPr wrap="square" rtlCol="0" anchor="ctr">
            <a:spAutoFit/>
          </a:bodyPr>
          <a:lstStyle/>
          <a:p>
            <a:pPr algn="ctr"/>
            <a:r>
              <a:rPr lang="en-US" sz="3600" dirty="0">
                <a:solidFill>
                  <a:schemeClr val="bg1"/>
                </a:solidFill>
                <a:latin typeface="+mj-lt"/>
              </a:rPr>
              <a:t>Module Name: Community Care and Development</a:t>
            </a:r>
          </a:p>
        </p:txBody>
      </p:sp>
      <p:sp>
        <p:nvSpPr>
          <p:cNvPr id="18" name="Freeform 29" descr="This is an icon of a clock.">
            <a:extLst>
              <a:ext uri="{FF2B5EF4-FFF2-40B4-BE49-F238E27FC236}">
                <a16:creationId xmlns:a16="http://schemas.microsoft.com/office/drawing/2014/main" id="{67C7320D-C0D5-4F16-AE9B-39B0CB6441BC}"/>
              </a:ext>
            </a:extLst>
          </p:cNvPr>
          <p:cNvSpPr>
            <a:spLocks noEditPoints="1"/>
          </p:cNvSpPr>
          <p:nvPr/>
        </p:nvSpPr>
        <p:spPr bwMode="auto">
          <a:xfrm>
            <a:off x="5652647" y="574129"/>
            <a:ext cx="552450" cy="394256"/>
          </a:xfrm>
          <a:custGeom>
            <a:avLst/>
            <a:gdLst>
              <a:gd name="T0" fmla="*/ 0 w 96"/>
              <a:gd name="T1" fmla="*/ 48 h 68"/>
              <a:gd name="T2" fmla="*/ 2 w 96"/>
              <a:gd name="T3" fmla="*/ 68 h 68"/>
              <a:gd name="T4" fmla="*/ 96 w 96"/>
              <a:gd name="T5" fmla="*/ 66 h 68"/>
              <a:gd name="T6" fmla="*/ 48 w 96"/>
              <a:gd name="T7" fmla="*/ 0 h 68"/>
              <a:gd name="T8" fmla="*/ 61 w 96"/>
              <a:gd name="T9" fmla="*/ 12 h 68"/>
              <a:gd name="T10" fmla="*/ 64 w 96"/>
              <a:gd name="T11" fmla="*/ 14 h 68"/>
              <a:gd name="T12" fmla="*/ 59 w 96"/>
              <a:gd name="T13" fmla="*/ 22 h 68"/>
              <a:gd name="T14" fmla="*/ 58 w 96"/>
              <a:gd name="T15" fmla="*/ 19 h 68"/>
              <a:gd name="T16" fmla="*/ 48 w 96"/>
              <a:gd name="T17" fmla="*/ 8 h 68"/>
              <a:gd name="T18" fmla="*/ 50 w 96"/>
              <a:gd name="T19" fmla="*/ 18 h 68"/>
              <a:gd name="T20" fmla="*/ 46 w 96"/>
              <a:gd name="T21" fmla="*/ 18 h 68"/>
              <a:gd name="T22" fmla="*/ 18 w 96"/>
              <a:gd name="T23" fmla="*/ 52 h 68"/>
              <a:gd name="T24" fmla="*/ 8 w 96"/>
              <a:gd name="T25" fmla="*/ 50 h 68"/>
              <a:gd name="T26" fmla="*/ 18 w 96"/>
              <a:gd name="T27" fmla="*/ 48 h 68"/>
              <a:gd name="T28" fmla="*/ 18 w 96"/>
              <a:gd name="T29" fmla="*/ 52 h 68"/>
              <a:gd name="T30" fmla="*/ 20 w 96"/>
              <a:gd name="T31" fmla="*/ 38 h 68"/>
              <a:gd name="T32" fmla="*/ 12 w 96"/>
              <a:gd name="T33" fmla="*/ 35 h 68"/>
              <a:gd name="T34" fmla="*/ 14 w 96"/>
              <a:gd name="T35" fmla="*/ 31 h 68"/>
              <a:gd name="T36" fmla="*/ 22 w 96"/>
              <a:gd name="T37" fmla="*/ 37 h 68"/>
              <a:gd name="T38" fmla="*/ 27 w 96"/>
              <a:gd name="T39" fmla="*/ 29 h 68"/>
              <a:gd name="T40" fmla="*/ 20 w 96"/>
              <a:gd name="T41" fmla="*/ 22 h 68"/>
              <a:gd name="T42" fmla="*/ 23 w 96"/>
              <a:gd name="T43" fmla="*/ 20 h 68"/>
              <a:gd name="T44" fmla="*/ 28 w 96"/>
              <a:gd name="T45" fmla="*/ 28 h 68"/>
              <a:gd name="T46" fmla="*/ 37 w 96"/>
              <a:gd name="T47" fmla="*/ 22 h 68"/>
              <a:gd name="T48" fmla="*/ 32 w 96"/>
              <a:gd name="T49" fmla="*/ 14 h 68"/>
              <a:gd name="T50" fmla="*/ 35 w 96"/>
              <a:gd name="T51" fmla="*/ 12 h 68"/>
              <a:gd name="T52" fmla="*/ 37 w 96"/>
              <a:gd name="T53" fmla="*/ 22 h 68"/>
              <a:gd name="T54" fmla="*/ 48 w 96"/>
              <a:gd name="T55" fmla="*/ 56 h 68"/>
              <a:gd name="T56" fmla="*/ 48 w 96"/>
              <a:gd name="T57" fmla="*/ 40 h 68"/>
              <a:gd name="T58" fmla="*/ 71 w 96"/>
              <a:gd name="T59" fmla="*/ 22 h 68"/>
              <a:gd name="T60" fmla="*/ 73 w 96"/>
              <a:gd name="T61" fmla="*/ 25 h 68"/>
              <a:gd name="T62" fmla="*/ 56 w 96"/>
              <a:gd name="T63" fmla="*/ 48 h 68"/>
              <a:gd name="T64" fmla="*/ 75 w 96"/>
              <a:gd name="T65" fmla="*/ 35 h 68"/>
              <a:gd name="T66" fmla="*/ 85 w 96"/>
              <a:gd name="T67" fmla="*/ 33 h 68"/>
              <a:gd name="T68" fmla="*/ 76 w 96"/>
              <a:gd name="T69" fmla="*/ 38 h 68"/>
              <a:gd name="T70" fmla="*/ 74 w 96"/>
              <a:gd name="T71" fmla="*/ 37 h 68"/>
              <a:gd name="T72" fmla="*/ 86 w 96"/>
              <a:gd name="T73" fmla="*/ 52 h 68"/>
              <a:gd name="T74" fmla="*/ 76 w 96"/>
              <a:gd name="T75" fmla="*/ 50 h 68"/>
              <a:gd name="T76" fmla="*/ 78 w 96"/>
              <a:gd name="T77" fmla="*/ 48 h 68"/>
              <a:gd name="T78" fmla="*/ 88 w 96"/>
              <a:gd name="T79" fmla="*/ 5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6" h="68">
                <a:moveTo>
                  <a:pt x="48" y="0"/>
                </a:moveTo>
                <a:cubicBezTo>
                  <a:pt x="22" y="0"/>
                  <a:pt x="0" y="21"/>
                  <a:pt x="0" y="48"/>
                </a:cubicBezTo>
                <a:cubicBezTo>
                  <a:pt x="0" y="66"/>
                  <a:pt x="0" y="66"/>
                  <a:pt x="0" y="66"/>
                </a:cubicBezTo>
                <a:cubicBezTo>
                  <a:pt x="0" y="67"/>
                  <a:pt x="1" y="68"/>
                  <a:pt x="2" y="68"/>
                </a:cubicBezTo>
                <a:cubicBezTo>
                  <a:pt x="94" y="68"/>
                  <a:pt x="94" y="68"/>
                  <a:pt x="94" y="68"/>
                </a:cubicBezTo>
                <a:cubicBezTo>
                  <a:pt x="95" y="68"/>
                  <a:pt x="96" y="67"/>
                  <a:pt x="96" y="66"/>
                </a:cubicBezTo>
                <a:cubicBezTo>
                  <a:pt x="96" y="48"/>
                  <a:pt x="96" y="48"/>
                  <a:pt x="96" y="48"/>
                </a:cubicBezTo>
                <a:cubicBezTo>
                  <a:pt x="96" y="21"/>
                  <a:pt x="74" y="0"/>
                  <a:pt x="48" y="0"/>
                </a:cubicBezTo>
                <a:close/>
                <a:moveTo>
                  <a:pt x="58" y="19"/>
                </a:moveTo>
                <a:cubicBezTo>
                  <a:pt x="61" y="12"/>
                  <a:pt x="61" y="12"/>
                  <a:pt x="61" y="12"/>
                </a:cubicBezTo>
                <a:cubicBezTo>
                  <a:pt x="61" y="11"/>
                  <a:pt x="62" y="10"/>
                  <a:pt x="63" y="11"/>
                </a:cubicBezTo>
                <a:cubicBezTo>
                  <a:pt x="64" y="11"/>
                  <a:pt x="65" y="12"/>
                  <a:pt x="64" y="14"/>
                </a:cubicBezTo>
                <a:cubicBezTo>
                  <a:pt x="61" y="21"/>
                  <a:pt x="61" y="21"/>
                  <a:pt x="61" y="21"/>
                </a:cubicBezTo>
                <a:cubicBezTo>
                  <a:pt x="61" y="22"/>
                  <a:pt x="60" y="22"/>
                  <a:pt x="59" y="22"/>
                </a:cubicBezTo>
                <a:cubicBezTo>
                  <a:pt x="59" y="22"/>
                  <a:pt x="59" y="22"/>
                  <a:pt x="59" y="22"/>
                </a:cubicBezTo>
                <a:cubicBezTo>
                  <a:pt x="58" y="22"/>
                  <a:pt x="57" y="20"/>
                  <a:pt x="58" y="19"/>
                </a:cubicBezTo>
                <a:close/>
                <a:moveTo>
                  <a:pt x="46" y="10"/>
                </a:moveTo>
                <a:cubicBezTo>
                  <a:pt x="46" y="9"/>
                  <a:pt x="47" y="8"/>
                  <a:pt x="48" y="8"/>
                </a:cubicBezTo>
                <a:cubicBezTo>
                  <a:pt x="49" y="8"/>
                  <a:pt x="50" y="9"/>
                  <a:pt x="50" y="10"/>
                </a:cubicBezTo>
                <a:cubicBezTo>
                  <a:pt x="50" y="18"/>
                  <a:pt x="50" y="18"/>
                  <a:pt x="50" y="18"/>
                </a:cubicBezTo>
                <a:cubicBezTo>
                  <a:pt x="50" y="19"/>
                  <a:pt x="49" y="20"/>
                  <a:pt x="48" y="20"/>
                </a:cubicBezTo>
                <a:cubicBezTo>
                  <a:pt x="47" y="20"/>
                  <a:pt x="46" y="19"/>
                  <a:pt x="46" y="18"/>
                </a:cubicBezTo>
                <a:lnTo>
                  <a:pt x="46" y="10"/>
                </a:lnTo>
                <a:close/>
                <a:moveTo>
                  <a:pt x="18" y="52"/>
                </a:moveTo>
                <a:cubicBezTo>
                  <a:pt x="10" y="52"/>
                  <a:pt x="10" y="52"/>
                  <a:pt x="10" y="52"/>
                </a:cubicBezTo>
                <a:cubicBezTo>
                  <a:pt x="9" y="52"/>
                  <a:pt x="8" y="51"/>
                  <a:pt x="8" y="50"/>
                </a:cubicBezTo>
                <a:cubicBezTo>
                  <a:pt x="8" y="49"/>
                  <a:pt x="9" y="48"/>
                  <a:pt x="10" y="48"/>
                </a:cubicBezTo>
                <a:cubicBezTo>
                  <a:pt x="18" y="48"/>
                  <a:pt x="18" y="48"/>
                  <a:pt x="18" y="48"/>
                </a:cubicBezTo>
                <a:cubicBezTo>
                  <a:pt x="19" y="48"/>
                  <a:pt x="20" y="49"/>
                  <a:pt x="20" y="50"/>
                </a:cubicBezTo>
                <a:cubicBezTo>
                  <a:pt x="20" y="51"/>
                  <a:pt x="19" y="52"/>
                  <a:pt x="18" y="52"/>
                </a:cubicBezTo>
                <a:close/>
                <a:moveTo>
                  <a:pt x="22" y="37"/>
                </a:moveTo>
                <a:cubicBezTo>
                  <a:pt x="22" y="38"/>
                  <a:pt x="21" y="38"/>
                  <a:pt x="20" y="38"/>
                </a:cubicBezTo>
                <a:cubicBezTo>
                  <a:pt x="20" y="38"/>
                  <a:pt x="20" y="38"/>
                  <a:pt x="20" y="38"/>
                </a:cubicBezTo>
                <a:cubicBezTo>
                  <a:pt x="12" y="35"/>
                  <a:pt x="12" y="35"/>
                  <a:pt x="12" y="35"/>
                </a:cubicBezTo>
                <a:cubicBezTo>
                  <a:pt x="11" y="35"/>
                  <a:pt x="11" y="34"/>
                  <a:pt x="11" y="33"/>
                </a:cubicBezTo>
                <a:cubicBezTo>
                  <a:pt x="11" y="32"/>
                  <a:pt x="13" y="31"/>
                  <a:pt x="14" y="31"/>
                </a:cubicBezTo>
                <a:cubicBezTo>
                  <a:pt x="21" y="35"/>
                  <a:pt x="21" y="35"/>
                  <a:pt x="21" y="35"/>
                </a:cubicBezTo>
                <a:cubicBezTo>
                  <a:pt x="22" y="35"/>
                  <a:pt x="23" y="36"/>
                  <a:pt x="22" y="37"/>
                </a:cubicBezTo>
                <a:close/>
                <a:moveTo>
                  <a:pt x="28" y="28"/>
                </a:moveTo>
                <a:cubicBezTo>
                  <a:pt x="28" y="28"/>
                  <a:pt x="27" y="29"/>
                  <a:pt x="27" y="29"/>
                </a:cubicBezTo>
                <a:cubicBezTo>
                  <a:pt x="26" y="29"/>
                  <a:pt x="26" y="28"/>
                  <a:pt x="25" y="28"/>
                </a:cubicBezTo>
                <a:cubicBezTo>
                  <a:pt x="20" y="22"/>
                  <a:pt x="20" y="22"/>
                  <a:pt x="20" y="22"/>
                </a:cubicBezTo>
                <a:cubicBezTo>
                  <a:pt x="19" y="22"/>
                  <a:pt x="19" y="20"/>
                  <a:pt x="20" y="20"/>
                </a:cubicBezTo>
                <a:cubicBezTo>
                  <a:pt x="21" y="19"/>
                  <a:pt x="22" y="19"/>
                  <a:pt x="23" y="20"/>
                </a:cubicBezTo>
                <a:cubicBezTo>
                  <a:pt x="28" y="25"/>
                  <a:pt x="28" y="25"/>
                  <a:pt x="28" y="25"/>
                </a:cubicBezTo>
                <a:cubicBezTo>
                  <a:pt x="29" y="26"/>
                  <a:pt x="29" y="27"/>
                  <a:pt x="28" y="28"/>
                </a:cubicBezTo>
                <a:close/>
                <a:moveTo>
                  <a:pt x="37" y="22"/>
                </a:moveTo>
                <a:cubicBezTo>
                  <a:pt x="37" y="22"/>
                  <a:pt x="37" y="22"/>
                  <a:pt x="37" y="22"/>
                </a:cubicBezTo>
                <a:cubicBezTo>
                  <a:pt x="36" y="22"/>
                  <a:pt x="35" y="22"/>
                  <a:pt x="35" y="21"/>
                </a:cubicBezTo>
                <a:cubicBezTo>
                  <a:pt x="32" y="14"/>
                  <a:pt x="32" y="14"/>
                  <a:pt x="32" y="14"/>
                </a:cubicBezTo>
                <a:cubicBezTo>
                  <a:pt x="31" y="12"/>
                  <a:pt x="32" y="11"/>
                  <a:pt x="33" y="11"/>
                </a:cubicBezTo>
                <a:cubicBezTo>
                  <a:pt x="34" y="10"/>
                  <a:pt x="35" y="11"/>
                  <a:pt x="35" y="12"/>
                </a:cubicBezTo>
                <a:cubicBezTo>
                  <a:pt x="38" y="19"/>
                  <a:pt x="38" y="19"/>
                  <a:pt x="38" y="19"/>
                </a:cubicBezTo>
                <a:cubicBezTo>
                  <a:pt x="39" y="20"/>
                  <a:pt x="38" y="22"/>
                  <a:pt x="37" y="22"/>
                </a:cubicBezTo>
                <a:close/>
                <a:moveTo>
                  <a:pt x="56" y="48"/>
                </a:moveTo>
                <a:cubicBezTo>
                  <a:pt x="56" y="52"/>
                  <a:pt x="52" y="56"/>
                  <a:pt x="48" y="56"/>
                </a:cubicBezTo>
                <a:cubicBezTo>
                  <a:pt x="44" y="56"/>
                  <a:pt x="40" y="52"/>
                  <a:pt x="40" y="48"/>
                </a:cubicBezTo>
                <a:cubicBezTo>
                  <a:pt x="40" y="43"/>
                  <a:pt x="44" y="40"/>
                  <a:pt x="48" y="40"/>
                </a:cubicBezTo>
                <a:cubicBezTo>
                  <a:pt x="49" y="40"/>
                  <a:pt x="51" y="40"/>
                  <a:pt x="52" y="41"/>
                </a:cubicBezTo>
                <a:cubicBezTo>
                  <a:pt x="71" y="22"/>
                  <a:pt x="71" y="22"/>
                  <a:pt x="71" y="22"/>
                </a:cubicBezTo>
                <a:cubicBezTo>
                  <a:pt x="71" y="22"/>
                  <a:pt x="73" y="22"/>
                  <a:pt x="73" y="22"/>
                </a:cubicBezTo>
                <a:cubicBezTo>
                  <a:pt x="74" y="23"/>
                  <a:pt x="74" y="24"/>
                  <a:pt x="73" y="25"/>
                </a:cubicBezTo>
                <a:cubicBezTo>
                  <a:pt x="55" y="44"/>
                  <a:pt x="55" y="44"/>
                  <a:pt x="55" y="44"/>
                </a:cubicBezTo>
                <a:cubicBezTo>
                  <a:pt x="56" y="45"/>
                  <a:pt x="56" y="46"/>
                  <a:pt x="56" y="48"/>
                </a:cubicBezTo>
                <a:close/>
                <a:moveTo>
                  <a:pt x="74" y="37"/>
                </a:moveTo>
                <a:cubicBezTo>
                  <a:pt x="73" y="36"/>
                  <a:pt x="74" y="35"/>
                  <a:pt x="75" y="35"/>
                </a:cubicBezTo>
                <a:cubicBezTo>
                  <a:pt x="82" y="31"/>
                  <a:pt x="82" y="31"/>
                  <a:pt x="82" y="31"/>
                </a:cubicBezTo>
                <a:cubicBezTo>
                  <a:pt x="83" y="31"/>
                  <a:pt x="85" y="32"/>
                  <a:pt x="85" y="33"/>
                </a:cubicBezTo>
                <a:cubicBezTo>
                  <a:pt x="85" y="34"/>
                  <a:pt x="85" y="35"/>
                  <a:pt x="84" y="35"/>
                </a:cubicBezTo>
                <a:cubicBezTo>
                  <a:pt x="76" y="38"/>
                  <a:pt x="76" y="38"/>
                  <a:pt x="76" y="38"/>
                </a:cubicBezTo>
                <a:cubicBezTo>
                  <a:pt x="76" y="38"/>
                  <a:pt x="76" y="38"/>
                  <a:pt x="76" y="38"/>
                </a:cubicBezTo>
                <a:cubicBezTo>
                  <a:pt x="75" y="38"/>
                  <a:pt x="74" y="38"/>
                  <a:pt x="74" y="37"/>
                </a:cubicBezTo>
                <a:close/>
                <a:moveTo>
                  <a:pt x="86" y="52"/>
                </a:moveTo>
                <a:cubicBezTo>
                  <a:pt x="86" y="52"/>
                  <a:pt x="86" y="52"/>
                  <a:pt x="86" y="52"/>
                </a:cubicBezTo>
                <a:cubicBezTo>
                  <a:pt x="78" y="52"/>
                  <a:pt x="78" y="52"/>
                  <a:pt x="78" y="52"/>
                </a:cubicBezTo>
                <a:cubicBezTo>
                  <a:pt x="77" y="52"/>
                  <a:pt x="76" y="51"/>
                  <a:pt x="76" y="50"/>
                </a:cubicBezTo>
                <a:cubicBezTo>
                  <a:pt x="76" y="49"/>
                  <a:pt x="77" y="48"/>
                  <a:pt x="78" y="48"/>
                </a:cubicBezTo>
                <a:cubicBezTo>
                  <a:pt x="78" y="48"/>
                  <a:pt x="78" y="48"/>
                  <a:pt x="78" y="48"/>
                </a:cubicBezTo>
                <a:cubicBezTo>
                  <a:pt x="86" y="48"/>
                  <a:pt x="86" y="48"/>
                  <a:pt x="86" y="48"/>
                </a:cubicBezTo>
                <a:cubicBezTo>
                  <a:pt x="87" y="48"/>
                  <a:pt x="88" y="49"/>
                  <a:pt x="88" y="50"/>
                </a:cubicBezTo>
                <a:cubicBezTo>
                  <a:pt x="88" y="51"/>
                  <a:pt x="87" y="52"/>
                  <a:pt x="86" y="5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TextBox 18">
            <a:extLst>
              <a:ext uri="{FF2B5EF4-FFF2-40B4-BE49-F238E27FC236}">
                <a16:creationId xmlns:a16="http://schemas.microsoft.com/office/drawing/2014/main" id="{3BCC445D-99BF-4BD6-A87A-9AB46C82F7C1}"/>
              </a:ext>
            </a:extLst>
          </p:cNvPr>
          <p:cNvSpPr txBox="1"/>
          <p:nvPr/>
        </p:nvSpPr>
        <p:spPr>
          <a:xfrm>
            <a:off x="2785328" y="2733414"/>
            <a:ext cx="5143500" cy="523220"/>
          </a:xfrm>
          <a:prstGeom prst="rect">
            <a:avLst/>
          </a:prstGeom>
          <a:noFill/>
        </p:spPr>
        <p:txBody>
          <a:bodyPr wrap="square" rtlCol="0" anchor="ctr">
            <a:spAutoFit/>
          </a:bodyPr>
          <a:lstStyle/>
          <a:p>
            <a:pPr algn="ctr"/>
            <a:r>
              <a:rPr lang="en-US" sz="2800" dirty="0">
                <a:solidFill>
                  <a:schemeClr val="bg1"/>
                </a:solidFill>
              </a:rPr>
              <a:t>Module Code: BMHP6022</a:t>
            </a:r>
          </a:p>
        </p:txBody>
      </p:sp>
      <p:sp>
        <p:nvSpPr>
          <p:cNvPr id="25" name="Freeform: Shape 24">
            <a:extLst>
              <a:ext uri="{FF2B5EF4-FFF2-40B4-BE49-F238E27FC236}">
                <a16:creationId xmlns:a16="http://schemas.microsoft.com/office/drawing/2014/main" id="{01FF3AA5-65B8-4250-9FA5-E730BA5D93C8}"/>
              </a:ext>
              <a:ext uri="{C183D7F6-B498-43B3-948B-1728B52AA6E4}">
                <adec:decorative xmlns:adec="http://schemas.microsoft.com/office/drawing/2017/decorative" val="1"/>
              </a:ext>
            </a:extLst>
          </p:cNvPr>
          <p:cNvSpPr/>
          <p:nvPr/>
        </p:nvSpPr>
        <p:spPr>
          <a:xfrm>
            <a:off x="9593942" y="5808574"/>
            <a:ext cx="2293258" cy="1049426"/>
          </a:xfrm>
          <a:custGeom>
            <a:avLst/>
            <a:gdLst>
              <a:gd name="connsiteX0" fmla="*/ 1146629 w 2293258"/>
              <a:gd name="connsiteY0" fmla="*/ 0 h 1049426"/>
              <a:gd name="connsiteX1" fmla="*/ 1312564 w 2293258"/>
              <a:gd name="connsiteY1" fmla="*/ 68733 h 1049426"/>
              <a:gd name="connsiteX2" fmla="*/ 2293258 w 2293258"/>
              <a:gd name="connsiteY2" fmla="*/ 1049426 h 1049426"/>
              <a:gd name="connsiteX3" fmla="*/ 0 w 2293258"/>
              <a:gd name="connsiteY3" fmla="*/ 1049426 h 1049426"/>
              <a:gd name="connsiteX4" fmla="*/ 980694 w 2293258"/>
              <a:gd name="connsiteY4" fmla="*/ 68733 h 1049426"/>
              <a:gd name="connsiteX5" fmla="*/ 1146629 w 2293258"/>
              <a:gd name="connsiteY5" fmla="*/ 0 h 10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3258" h="1049426">
                <a:moveTo>
                  <a:pt x="1146629" y="0"/>
                </a:moveTo>
                <a:cubicBezTo>
                  <a:pt x="1206686" y="0"/>
                  <a:pt x="1266742" y="22911"/>
                  <a:pt x="1312564" y="68733"/>
                </a:cubicBezTo>
                <a:lnTo>
                  <a:pt x="2293258" y="1049426"/>
                </a:lnTo>
                <a:lnTo>
                  <a:pt x="0" y="1049426"/>
                </a:lnTo>
                <a:lnTo>
                  <a:pt x="980694" y="68733"/>
                </a:lnTo>
                <a:cubicBezTo>
                  <a:pt x="1026516" y="22911"/>
                  <a:pt x="1086572" y="0"/>
                  <a:pt x="1146629" y="0"/>
                </a:cubicBezTo>
                <a:close/>
              </a:path>
            </a:pathLst>
          </a:custGeom>
          <a:solidFill>
            <a:schemeClr val="tx1">
              <a:lumMod val="95000"/>
              <a:lumOff val="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9BCCD400-5AC0-46BA-AF0D-532EA062DDFE}"/>
              </a:ext>
              <a:ext uri="{C183D7F6-B498-43B3-948B-1728B52AA6E4}">
                <adec:decorative xmlns:adec="http://schemas.microsoft.com/office/drawing/2017/decorative" val="1"/>
              </a:ext>
            </a:extLst>
          </p:cNvPr>
          <p:cNvSpPr/>
          <p:nvPr/>
        </p:nvSpPr>
        <p:spPr>
          <a:xfrm>
            <a:off x="0" y="0"/>
            <a:ext cx="2739184" cy="2840643"/>
          </a:xfrm>
          <a:custGeom>
            <a:avLst/>
            <a:gdLst>
              <a:gd name="connsiteX0" fmla="*/ 0 w 2739184"/>
              <a:gd name="connsiteY0" fmla="*/ 0 h 2840643"/>
              <a:gd name="connsiteX1" fmla="*/ 2501897 w 2739184"/>
              <a:gd name="connsiteY1" fmla="*/ 0 h 2840643"/>
              <a:gd name="connsiteX2" fmla="*/ 2619703 w 2739184"/>
              <a:gd name="connsiteY2" fmla="*/ 117806 h 2840643"/>
              <a:gd name="connsiteX3" fmla="*/ 2619703 w 2739184"/>
              <a:gd name="connsiteY3" fmla="*/ 694710 h 2840643"/>
              <a:gd name="connsiteX4" fmla="*/ 593251 w 2739184"/>
              <a:gd name="connsiteY4" fmla="*/ 2721162 h 2840643"/>
              <a:gd name="connsiteX5" fmla="*/ 16347 w 2739184"/>
              <a:gd name="connsiteY5" fmla="*/ 2721162 h 2840643"/>
              <a:gd name="connsiteX6" fmla="*/ 0 w 2739184"/>
              <a:gd name="connsiteY6" fmla="*/ 2704815 h 2840643"/>
              <a:gd name="connsiteX7" fmla="*/ 0 w 2739184"/>
              <a:gd name="connsiteY7" fmla="*/ 0 h 2840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39184" h="2840643">
                <a:moveTo>
                  <a:pt x="0" y="0"/>
                </a:moveTo>
                <a:lnTo>
                  <a:pt x="2501897" y="0"/>
                </a:lnTo>
                <a:lnTo>
                  <a:pt x="2619703" y="117806"/>
                </a:lnTo>
                <a:cubicBezTo>
                  <a:pt x="2779011" y="277113"/>
                  <a:pt x="2779011" y="535403"/>
                  <a:pt x="2619703" y="694710"/>
                </a:cubicBezTo>
                <a:lnTo>
                  <a:pt x="593251" y="2721162"/>
                </a:lnTo>
                <a:cubicBezTo>
                  <a:pt x="433944" y="2880470"/>
                  <a:pt x="175654" y="2880470"/>
                  <a:pt x="16347" y="2721162"/>
                </a:cubicBezTo>
                <a:lnTo>
                  <a:pt x="0" y="2704815"/>
                </a:lnTo>
                <a:lnTo>
                  <a:pt x="0" y="0"/>
                </a:lnTo>
                <a:close/>
              </a:path>
            </a:pathLst>
          </a:custGeom>
          <a:solidFill>
            <a:schemeClr val="tx1">
              <a:lumMod val="95000"/>
              <a:lumOff val="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hidden="1">
            <a:extLst>
              <a:ext uri="{FF2B5EF4-FFF2-40B4-BE49-F238E27FC236}">
                <a16:creationId xmlns:a16="http://schemas.microsoft.com/office/drawing/2014/main" id="{020D1C37-27ED-4160-AE67-E6F23CD58E73}"/>
              </a:ext>
            </a:extLst>
          </p:cNvPr>
          <p:cNvSpPr>
            <a:spLocks noGrp="1"/>
          </p:cNvSpPr>
          <p:nvPr>
            <p:ph type="title"/>
          </p:nvPr>
        </p:nvSpPr>
        <p:spPr/>
        <p:txBody>
          <a:bodyPr/>
          <a:lstStyle/>
          <a:p>
            <a:r>
              <a:rPr lang="en-US" dirty="0"/>
              <a:t>Slide 1</a:t>
            </a:r>
          </a:p>
        </p:txBody>
      </p:sp>
      <p:sp>
        <p:nvSpPr>
          <p:cNvPr id="3" name="TextBox 2">
            <a:extLst>
              <a:ext uri="{FF2B5EF4-FFF2-40B4-BE49-F238E27FC236}">
                <a16:creationId xmlns:a16="http://schemas.microsoft.com/office/drawing/2014/main" id="{D586B3F6-AF81-D945-5A90-0A4F5A9F87E1}"/>
              </a:ext>
            </a:extLst>
          </p:cNvPr>
          <p:cNvSpPr txBox="1"/>
          <p:nvPr/>
        </p:nvSpPr>
        <p:spPr>
          <a:xfrm>
            <a:off x="2088402" y="3734179"/>
            <a:ext cx="6754289" cy="523220"/>
          </a:xfrm>
          <a:prstGeom prst="rect">
            <a:avLst/>
          </a:prstGeom>
          <a:noFill/>
        </p:spPr>
        <p:txBody>
          <a:bodyPr wrap="square" rtlCol="0" anchor="ctr">
            <a:spAutoFit/>
          </a:bodyPr>
          <a:lstStyle/>
          <a:p>
            <a:pPr algn="ctr"/>
            <a:r>
              <a:rPr lang="it-IT" sz="2800" dirty="0">
                <a:solidFill>
                  <a:schemeClr val="bg1"/>
                </a:solidFill>
              </a:rPr>
              <a:t>Lecturer Name: Dr. Laila Surani </a:t>
            </a:r>
            <a:endParaRPr lang="en-US" sz="2800" dirty="0">
              <a:solidFill>
                <a:schemeClr val="bg1"/>
              </a:solidFill>
            </a:endParaRPr>
          </a:p>
        </p:txBody>
      </p:sp>
      <p:sp>
        <p:nvSpPr>
          <p:cNvPr id="7" name="TextBox 6">
            <a:extLst>
              <a:ext uri="{FF2B5EF4-FFF2-40B4-BE49-F238E27FC236}">
                <a16:creationId xmlns:a16="http://schemas.microsoft.com/office/drawing/2014/main" id="{B8190A79-5D2C-B5C3-AF8F-B977EA5D5430}"/>
              </a:ext>
            </a:extLst>
          </p:cNvPr>
          <p:cNvSpPr txBox="1"/>
          <p:nvPr/>
        </p:nvSpPr>
        <p:spPr>
          <a:xfrm>
            <a:off x="2192944" y="4771519"/>
            <a:ext cx="6754289" cy="1077218"/>
          </a:xfrm>
          <a:prstGeom prst="rect">
            <a:avLst/>
          </a:prstGeom>
          <a:noFill/>
        </p:spPr>
        <p:txBody>
          <a:bodyPr wrap="square" rtlCol="0" anchor="ctr">
            <a:spAutoFit/>
          </a:bodyPr>
          <a:lstStyle/>
          <a:p>
            <a:pPr algn="ctr"/>
            <a:r>
              <a:rPr lang="it-IT" sz="3200" dirty="0">
                <a:solidFill>
                  <a:schemeClr val="bg1"/>
                </a:solidFill>
              </a:rPr>
              <a:t>ETON E. DUKE</a:t>
            </a:r>
          </a:p>
          <a:p>
            <a:pPr algn="ctr"/>
            <a:r>
              <a:rPr lang="it-IT" sz="3200" dirty="0">
                <a:solidFill>
                  <a:schemeClr val="bg1"/>
                </a:solidFill>
              </a:rPr>
              <a:t>1818179</a:t>
            </a:r>
            <a:endParaRPr lang="en-US" sz="3200" dirty="0">
              <a:solidFill>
                <a:schemeClr val="bg1"/>
              </a:solidFill>
            </a:endParaRPr>
          </a:p>
        </p:txBody>
      </p:sp>
    </p:spTree>
    <p:extLst>
      <p:ext uri="{BB962C8B-B14F-4D97-AF65-F5344CB8AC3E}">
        <p14:creationId xmlns:p14="http://schemas.microsoft.com/office/powerpoint/2010/main" val="3105940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B643-7A91-4DF8-A7B1-B57A95B3E49A}"/>
              </a:ext>
            </a:extLst>
          </p:cNvPr>
          <p:cNvSpPr>
            <a:spLocks noGrp="1"/>
          </p:cNvSpPr>
          <p:nvPr>
            <p:ph type="title"/>
          </p:nvPr>
        </p:nvSpPr>
        <p:spPr/>
        <p:txBody>
          <a:bodyPr/>
          <a:lstStyle/>
          <a:p>
            <a:r>
              <a:rPr lang="en-US" dirty="0"/>
              <a:t>Introduction</a:t>
            </a:r>
          </a:p>
        </p:txBody>
      </p:sp>
      <p:sp>
        <p:nvSpPr>
          <p:cNvPr id="4" name="Slide Number Placeholder 3">
            <a:extLst>
              <a:ext uri="{FF2B5EF4-FFF2-40B4-BE49-F238E27FC236}">
                <a16:creationId xmlns:a16="http://schemas.microsoft.com/office/drawing/2014/main" id="{CD976851-FE21-4646-98F0-F5FC65E04F9E}"/>
              </a:ext>
            </a:extLst>
          </p:cNvPr>
          <p:cNvSpPr>
            <a:spLocks noGrp="1"/>
          </p:cNvSpPr>
          <p:nvPr>
            <p:ph type="sldNum" sz="quarter" idx="12"/>
          </p:nvPr>
        </p:nvSpPr>
        <p:spPr/>
        <p:txBody>
          <a:bodyPr/>
          <a:lstStyle/>
          <a:p>
            <a:fld id="{0FD50806-BABF-4915-9689-3B9956D1C75C}" type="slidenum">
              <a:rPr lang="en-US" smtClean="0"/>
              <a:pPr/>
              <a:t>2</a:t>
            </a:fld>
            <a:endParaRPr lang="en-US" dirty="0"/>
          </a:p>
        </p:txBody>
      </p:sp>
      <p:grpSp>
        <p:nvGrpSpPr>
          <p:cNvPr id="10" name="Group 9">
            <a:extLst>
              <a:ext uri="{FF2B5EF4-FFF2-40B4-BE49-F238E27FC236}">
                <a16:creationId xmlns:a16="http://schemas.microsoft.com/office/drawing/2014/main" id="{CCAE9C21-B3D7-4679-B837-F4BA7320CFB2}"/>
              </a:ext>
              <a:ext uri="{C183D7F6-B498-43B3-948B-1728B52AA6E4}">
                <adec:decorative xmlns:adec="http://schemas.microsoft.com/office/drawing/2017/decorative" val="1"/>
              </a:ext>
            </a:extLst>
          </p:cNvPr>
          <p:cNvGrpSpPr/>
          <p:nvPr/>
        </p:nvGrpSpPr>
        <p:grpSpPr>
          <a:xfrm>
            <a:off x="4836526" y="2743555"/>
            <a:ext cx="3028950" cy="3588626"/>
            <a:chOff x="4600575" y="3752849"/>
            <a:chExt cx="3028950" cy="2458689"/>
          </a:xfrm>
        </p:grpSpPr>
        <p:sp>
          <p:nvSpPr>
            <p:cNvPr id="60" name="Rectangle 59">
              <a:extLst>
                <a:ext uri="{FF2B5EF4-FFF2-40B4-BE49-F238E27FC236}">
                  <a16:creationId xmlns:a16="http://schemas.microsoft.com/office/drawing/2014/main" id="{CE964EA2-E75F-4ACF-84AC-8F703B06F6D6}"/>
                </a:ext>
              </a:extLst>
            </p:cNvPr>
            <p:cNvSpPr/>
            <p:nvPr/>
          </p:nvSpPr>
          <p:spPr>
            <a:xfrm>
              <a:off x="4600575" y="4002149"/>
              <a:ext cx="30289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Rounded Corners 87">
              <a:extLst>
                <a:ext uri="{FF2B5EF4-FFF2-40B4-BE49-F238E27FC236}">
                  <a16:creationId xmlns:a16="http://schemas.microsoft.com/office/drawing/2014/main" id="{5B1D1B62-74EE-4306-A194-676901404487}"/>
                </a:ext>
              </a:extLst>
            </p:cNvPr>
            <p:cNvSpPr/>
            <p:nvPr/>
          </p:nvSpPr>
          <p:spPr>
            <a:xfrm>
              <a:off x="4829175" y="3752849"/>
              <a:ext cx="2533650" cy="498598"/>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Treatment and support</a:t>
              </a:r>
            </a:p>
          </p:txBody>
        </p:sp>
        <p:sp>
          <p:nvSpPr>
            <p:cNvPr id="89" name="TextBox 47">
              <a:extLst>
                <a:ext uri="{FF2B5EF4-FFF2-40B4-BE49-F238E27FC236}">
                  <a16:creationId xmlns:a16="http://schemas.microsoft.com/office/drawing/2014/main" id="{1DD221D1-F384-4A12-B3A1-9380E515AA4D}"/>
                </a:ext>
              </a:extLst>
            </p:cNvPr>
            <p:cNvSpPr txBox="1"/>
            <p:nvPr/>
          </p:nvSpPr>
          <p:spPr>
            <a:xfrm>
              <a:off x="4768339" y="4311818"/>
              <a:ext cx="2693422" cy="1362198"/>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project aims to provide support and resources to those who are struggling with drug abuse and addiction. This could include partnering with local health and social care providers to offer counselling, treatment, and rehabilitation services.</a:t>
              </a:r>
            </a:p>
          </p:txBody>
        </p:sp>
        <p:grpSp>
          <p:nvGrpSpPr>
            <p:cNvPr id="90" name="Group 89">
              <a:extLst>
                <a:ext uri="{FF2B5EF4-FFF2-40B4-BE49-F238E27FC236}">
                  <a16:creationId xmlns:a16="http://schemas.microsoft.com/office/drawing/2014/main" id="{084F8638-3DFE-40FD-854B-409E4CB30D48}"/>
                </a:ext>
              </a:extLst>
            </p:cNvPr>
            <p:cNvGrpSpPr/>
            <p:nvPr/>
          </p:nvGrpSpPr>
          <p:grpSpPr>
            <a:xfrm>
              <a:off x="5781726" y="5999642"/>
              <a:ext cx="666649" cy="116554"/>
              <a:chOff x="2000299" y="6003628"/>
              <a:chExt cx="666649" cy="116554"/>
            </a:xfrm>
          </p:grpSpPr>
          <p:sp>
            <p:nvSpPr>
              <p:cNvPr id="91" name="Rectangle: Rounded Corners 90">
                <a:extLst>
                  <a:ext uri="{FF2B5EF4-FFF2-40B4-BE49-F238E27FC236}">
                    <a16:creationId xmlns:a16="http://schemas.microsoft.com/office/drawing/2014/main" id="{892C806D-C45F-463A-AFE9-40722447233E}"/>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Rounded Corners 91">
                <a:extLst>
                  <a:ext uri="{FF2B5EF4-FFF2-40B4-BE49-F238E27FC236}">
                    <a16:creationId xmlns:a16="http://schemas.microsoft.com/office/drawing/2014/main" id="{9BFF84D4-4EC3-4945-B13B-66B4E4959D5E}"/>
                  </a:ext>
                </a:extLst>
              </p:cNvPr>
              <p:cNvSpPr/>
              <p:nvPr/>
            </p:nvSpPr>
            <p:spPr>
              <a:xfrm rot="18900000">
                <a:off x="2275346"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Rounded Corners 92">
                <a:extLst>
                  <a:ext uri="{FF2B5EF4-FFF2-40B4-BE49-F238E27FC236}">
                    <a16:creationId xmlns:a16="http://schemas.microsoft.com/office/drawing/2014/main" id="{51D44F5C-0BBA-4717-8784-6F4AACC29B26}"/>
                  </a:ext>
                </a:extLst>
              </p:cNvPr>
              <p:cNvSpPr/>
              <p:nvPr/>
            </p:nvSpPr>
            <p:spPr>
              <a:xfrm rot="18900000">
                <a:off x="2550394"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5" name="Rectangle: Rounded Corners 4">
            <a:extLst>
              <a:ext uri="{FF2B5EF4-FFF2-40B4-BE49-F238E27FC236}">
                <a16:creationId xmlns:a16="http://schemas.microsoft.com/office/drawing/2014/main" id="{B4844471-927E-0BF4-40C0-52356E63EFD7}"/>
              </a:ext>
              <a:ext uri="{C183D7F6-B498-43B3-948B-1728B52AA6E4}">
                <adec:decorative xmlns:adec="http://schemas.microsoft.com/office/drawing/2017/decorative" val="1"/>
              </a:ext>
            </a:extLst>
          </p:cNvPr>
          <p:cNvSpPr/>
          <p:nvPr/>
        </p:nvSpPr>
        <p:spPr>
          <a:xfrm>
            <a:off x="838200" y="1580036"/>
            <a:ext cx="10515600" cy="943163"/>
          </a:xfrm>
          <a:prstGeom prst="roundRect">
            <a:avLst>
              <a:gd name="adj" fmla="val 50000"/>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47">
            <a:extLst>
              <a:ext uri="{FF2B5EF4-FFF2-40B4-BE49-F238E27FC236}">
                <a16:creationId xmlns:a16="http://schemas.microsoft.com/office/drawing/2014/main" id="{F275C125-BEF5-C2B3-CC0C-F0D3917D16A1}"/>
              </a:ext>
            </a:extLst>
          </p:cNvPr>
          <p:cNvSpPr txBox="1"/>
          <p:nvPr/>
        </p:nvSpPr>
        <p:spPr>
          <a:xfrm>
            <a:off x="1411550" y="1580036"/>
            <a:ext cx="9445840" cy="923330"/>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b="1" dirty="0">
                <a:solidFill>
                  <a:schemeClr val="bg1"/>
                </a:solidFill>
              </a:rPr>
              <a:t>The aim of the community development project is to address the issue of drug abuse in Croydon and to improve the health and well-being of those affected by this problem through:</a:t>
            </a:r>
          </a:p>
        </p:txBody>
      </p:sp>
      <p:grpSp>
        <p:nvGrpSpPr>
          <p:cNvPr id="15" name="Group 14">
            <a:extLst>
              <a:ext uri="{FF2B5EF4-FFF2-40B4-BE49-F238E27FC236}">
                <a16:creationId xmlns:a16="http://schemas.microsoft.com/office/drawing/2014/main" id="{04CDD73C-478D-D540-7E89-A386CA758D5B}"/>
              </a:ext>
            </a:extLst>
          </p:cNvPr>
          <p:cNvGrpSpPr/>
          <p:nvPr/>
        </p:nvGrpSpPr>
        <p:grpSpPr>
          <a:xfrm>
            <a:off x="940744" y="2743555"/>
            <a:ext cx="3462056" cy="3588626"/>
            <a:chOff x="861369" y="2927928"/>
            <a:chExt cx="3462056" cy="3110905"/>
          </a:xfrm>
        </p:grpSpPr>
        <p:grpSp>
          <p:nvGrpSpPr>
            <p:cNvPr id="11" name="Group 10">
              <a:extLst>
                <a:ext uri="{FF2B5EF4-FFF2-40B4-BE49-F238E27FC236}">
                  <a16:creationId xmlns:a16="http://schemas.microsoft.com/office/drawing/2014/main" id="{095571C6-E78B-432E-820B-E4F5E4306FBF}"/>
                </a:ext>
                <a:ext uri="{C183D7F6-B498-43B3-948B-1728B52AA6E4}">
                  <adec:decorative xmlns:adec="http://schemas.microsoft.com/office/drawing/2017/decorative" val="1"/>
                </a:ext>
              </a:extLst>
            </p:cNvPr>
            <p:cNvGrpSpPr/>
            <p:nvPr/>
          </p:nvGrpSpPr>
          <p:grpSpPr>
            <a:xfrm>
              <a:off x="861369" y="3243359"/>
              <a:ext cx="3462056" cy="2795474"/>
              <a:chOff x="838200" y="4002149"/>
              <a:chExt cx="3067050" cy="2209389"/>
            </a:xfrm>
          </p:grpSpPr>
          <p:sp>
            <p:nvSpPr>
              <p:cNvPr id="84" name="Rectangle 83">
                <a:extLst>
                  <a:ext uri="{FF2B5EF4-FFF2-40B4-BE49-F238E27FC236}">
                    <a16:creationId xmlns:a16="http://schemas.microsoft.com/office/drawing/2014/main" id="{5517C826-C471-4169-9892-EEBF4B4D8645}"/>
                  </a:ext>
                </a:extLst>
              </p:cNvPr>
              <p:cNvSpPr/>
              <p:nvPr/>
            </p:nvSpPr>
            <p:spPr>
              <a:xfrm>
                <a:off x="838200" y="4002149"/>
                <a:ext cx="30670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Box 47">
                <a:extLst>
                  <a:ext uri="{FF2B5EF4-FFF2-40B4-BE49-F238E27FC236}">
                    <a16:creationId xmlns:a16="http://schemas.microsoft.com/office/drawing/2014/main" id="{93A7AF6A-22BC-4CD2-A354-D732C3FA233C}"/>
                  </a:ext>
                </a:extLst>
              </p:cNvPr>
              <p:cNvSpPr txBox="1"/>
              <p:nvPr/>
            </p:nvSpPr>
            <p:spPr>
              <a:xfrm>
                <a:off x="876300" y="4288947"/>
                <a:ext cx="3028950" cy="1702747"/>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project aims </a:t>
                </a:r>
                <a:r>
                  <a:rPr lang="en-US" sz="1400" b="1" dirty="0">
                    <a:solidFill>
                      <a:schemeClr val="tx1">
                        <a:lumMod val="75000"/>
                        <a:lumOff val="25000"/>
                      </a:schemeClr>
                    </a:solidFill>
                  </a:rPr>
                  <a:t>to prevent drug abuse </a:t>
                </a:r>
                <a:r>
                  <a:rPr lang="en-US" sz="1400" dirty="0">
                    <a:solidFill>
                      <a:schemeClr val="tx1">
                        <a:lumMod val="75000"/>
                        <a:lumOff val="25000"/>
                      </a:schemeClr>
                    </a:solidFill>
                  </a:rPr>
                  <a:t>from occurring in the first place, by </a:t>
                </a:r>
                <a:r>
                  <a:rPr lang="en-US" sz="1400" b="1" dirty="0">
                    <a:solidFill>
                      <a:schemeClr val="tx1">
                        <a:lumMod val="75000"/>
                        <a:lumOff val="25000"/>
                      </a:schemeClr>
                    </a:solidFill>
                  </a:rPr>
                  <a:t>providing education and outreach programs </a:t>
                </a:r>
                <a:r>
                  <a:rPr lang="en-US" sz="1400" dirty="0">
                    <a:solidFill>
                      <a:schemeClr val="tx1">
                        <a:lumMod val="75000"/>
                        <a:lumOff val="25000"/>
                      </a:schemeClr>
                    </a:solidFill>
                  </a:rPr>
                  <a:t>to young people and other vulnerable populations. This could include working with schools, community organisations, and other stakeholders to raise awareness about the risks of drug abuse and promote healthy lifestyle choices.</a:t>
                </a:r>
              </a:p>
            </p:txBody>
          </p:sp>
          <p:grpSp>
            <p:nvGrpSpPr>
              <p:cNvPr id="9" name="Group 8">
                <a:extLst>
                  <a:ext uri="{FF2B5EF4-FFF2-40B4-BE49-F238E27FC236}">
                    <a16:creationId xmlns:a16="http://schemas.microsoft.com/office/drawing/2014/main" id="{A8D036FC-A71A-4362-9029-CA4004AEC69C}"/>
                  </a:ext>
                </a:extLst>
              </p:cNvPr>
              <p:cNvGrpSpPr/>
              <p:nvPr/>
            </p:nvGrpSpPr>
            <p:grpSpPr>
              <a:xfrm>
                <a:off x="2019351" y="5999642"/>
                <a:ext cx="666649" cy="116554"/>
                <a:chOff x="2000299" y="6003628"/>
                <a:chExt cx="666649" cy="116554"/>
              </a:xfrm>
            </p:grpSpPr>
            <p:sp>
              <p:nvSpPr>
                <p:cNvPr id="8" name="Rectangle: Rounded Corners 7">
                  <a:extLst>
                    <a:ext uri="{FF2B5EF4-FFF2-40B4-BE49-F238E27FC236}">
                      <a16:creationId xmlns:a16="http://schemas.microsoft.com/office/drawing/2014/main" id="{039D305D-7F54-4713-A905-386715DF6134}"/>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Rounded Corners 50">
                  <a:extLst>
                    <a:ext uri="{FF2B5EF4-FFF2-40B4-BE49-F238E27FC236}">
                      <a16:creationId xmlns:a16="http://schemas.microsoft.com/office/drawing/2014/main" id="{0315503C-4C47-4E5E-A01E-3958471F84BE}"/>
                    </a:ext>
                  </a:extLst>
                </p:cNvPr>
                <p:cNvSpPr/>
                <p:nvPr/>
              </p:nvSpPr>
              <p:spPr>
                <a:xfrm rot="18900000">
                  <a:off x="2275346"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Rounded Corners 51">
                  <a:extLst>
                    <a:ext uri="{FF2B5EF4-FFF2-40B4-BE49-F238E27FC236}">
                      <a16:creationId xmlns:a16="http://schemas.microsoft.com/office/drawing/2014/main" id="{26C79082-74F0-4AC4-B0F3-1B90034C8813}"/>
                    </a:ext>
                  </a:extLst>
                </p:cNvPr>
                <p:cNvSpPr/>
                <p:nvPr/>
              </p:nvSpPr>
              <p:spPr>
                <a:xfrm rot="18900000">
                  <a:off x="2550394"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3" name="Rectangle: Rounded Corners 12">
              <a:extLst>
                <a:ext uri="{FF2B5EF4-FFF2-40B4-BE49-F238E27FC236}">
                  <a16:creationId xmlns:a16="http://schemas.microsoft.com/office/drawing/2014/main" id="{6E99DE89-8B35-01B3-2AB2-661F78824C94}"/>
                </a:ext>
              </a:extLst>
            </p:cNvPr>
            <p:cNvSpPr/>
            <p:nvPr/>
          </p:nvSpPr>
          <p:spPr>
            <a:xfrm>
              <a:off x="1216242" y="2927928"/>
              <a:ext cx="2778426" cy="630861"/>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Prevention</a:t>
              </a:r>
            </a:p>
          </p:txBody>
        </p:sp>
      </p:grpSp>
      <p:grpSp>
        <p:nvGrpSpPr>
          <p:cNvPr id="16" name="Group 15">
            <a:extLst>
              <a:ext uri="{FF2B5EF4-FFF2-40B4-BE49-F238E27FC236}">
                <a16:creationId xmlns:a16="http://schemas.microsoft.com/office/drawing/2014/main" id="{5CE56328-9D34-4034-9940-CD5D46DA9201}"/>
              </a:ext>
            </a:extLst>
          </p:cNvPr>
          <p:cNvGrpSpPr/>
          <p:nvPr/>
        </p:nvGrpSpPr>
        <p:grpSpPr>
          <a:xfrm>
            <a:off x="8243743" y="2743554"/>
            <a:ext cx="3028950" cy="3588627"/>
            <a:chOff x="8243743" y="2743555"/>
            <a:chExt cx="3028950" cy="3295278"/>
          </a:xfrm>
        </p:grpSpPr>
        <p:grpSp>
          <p:nvGrpSpPr>
            <p:cNvPr id="94" name="Group 93">
              <a:extLst>
                <a:ext uri="{FF2B5EF4-FFF2-40B4-BE49-F238E27FC236}">
                  <a16:creationId xmlns:a16="http://schemas.microsoft.com/office/drawing/2014/main" id="{6F24C558-0189-4057-9F4E-DF71D7873DAB}"/>
                </a:ext>
                <a:ext uri="{C183D7F6-B498-43B3-948B-1728B52AA6E4}">
                  <adec:decorative xmlns:adec="http://schemas.microsoft.com/office/drawing/2017/decorative" val="1"/>
                </a:ext>
              </a:extLst>
            </p:cNvPr>
            <p:cNvGrpSpPr/>
            <p:nvPr/>
          </p:nvGrpSpPr>
          <p:grpSpPr>
            <a:xfrm>
              <a:off x="8243743" y="3206327"/>
              <a:ext cx="3028950" cy="2832506"/>
              <a:chOff x="4600575" y="4002149"/>
              <a:chExt cx="3028950" cy="2209389"/>
            </a:xfrm>
          </p:grpSpPr>
          <p:sp>
            <p:nvSpPr>
              <p:cNvPr id="95" name="Rectangle 94">
                <a:extLst>
                  <a:ext uri="{FF2B5EF4-FFF2-40B4-BE49-F238E27FC236}">
                    <a16:creationId xmlns:a16="http://schemas.microsoft.com/office/drawing/2014/main" id="{827A7180-F4B1-4428-920C-21FEF63F28E6}"/>
                  </a:ext>
                </a:extLst>
              </p:cNvPr>
              <p:cNvSpPr/>
              <p:nvPr/>
            </p:nvSpPr>
            <p:spPr>
              <a:xfrm>
                <a:off x="4600575" y="4002149"/>
                <a:ext cx="30289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TextBox 47">
                <a:extLst>
                  <a:ext uri="{FF2B5EF4-FFF2-40B4-BE49-F238E27FC236}">
                    <a16:creationId xmlns:a16="http://schemas.microsoft.com/office/drawing/2014/main" id="{2B00CA3E-327F-492E-8233-637749B20261}"/>
                  </a:ext>
                </a:extLst>
              </p:cNvPr>
              <p:cNvSpPr txBox="1"/>
              <p:nvPr/>
            </p:nvSpPr>
            <p:spPr>
              <a:xfrm>
                <a:off x="4768339" y="4225154"/>
                <a:ext cx="2693422" cy="1848535"/>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project aims to raise awareness about the issue of drug abuse in Croydon and to advocate for policies and initiatives that support those affected by this problem. This could include working with local policymakers and community leaders to advocate for increased funding for drug treatment programs and other support services.</a:t>
                </a:r>
              </a:p>
            </p:txBody>
          </p:sp>
          <p:grpSp>
            <p:nvGrpSpPr>
              <p:cNvPr id="99" name="Group 98">
                <a:extLst>
                  <a:ext uri="{FF2B5EF4-FFF2-40B4-BE49-F238E27FC236}">
                    <a16:creationId xmlns:a16="http://schemas.microsoft.com/office/drawing/2014/main" id="{F99F15A6-1005-4919-844A-DC792B7441D2}"/>
                  </a:ext>
                </a:extLst>
              </p:cNvPr>
              <p:cNvGrpSpPr/>
              <p:nvPr/>
            </p:nvGrpSpPr>
            <p:grpSpPr>
              <a:xfrm>
                <a:off x="5781726" y="5999642"/>
                <a:ext cx="666649" cy="116554"/>
                <a:chOff x="2000299" y="6003628"/>
                <a:chExt cx="666649" cy="116554"/>
              </a:xfrm>
            </p:grpSpPr>
            <p:sp>
              <p:nvSpPr>
                <p:cNvPr id="100" name="Rectangle: Rounded Corners 99">
                  <a:extLst>
                    <a:ext uri="{FF2B5EF4-FFF2-40B4-BE49-F238E27FC236}">
                      <a16:creationId xmlns:a16="http://schemas.microsoft.com/office/drawing/2014/main" id="{E3CAE9A1-EAF1-4D84-8445-91DB24FF15FF}"/>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Rounded Corners 100">
                  <a:extLst>
                    <a:ext uri="{FF2B5EF4-FFF2-40B4-BE49-F238E27FC236}">
                      <a16:creationId xmlns:a16="http://schemas.microsoft.com/office/drawing/2014/main" id="{0E2495B4-60C8-4DE6-9FC6-8875DAB46AC9}"/>
                    </a:ext>
                  </a:extLst>
                </p:cNvPr>
                <p:cNvSpPr/>
                <p:nvPr/>
              </p:nvSpPr>
              <p:spPr>
                <a:xfrm rot="18900000">
                  <a:off x="2275346"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Rounded Corners 101">
                  <a:extLst>
                    <a:ext uri="{FF2B5EF4-FFF2-40B4-BE49-F238E27FC236}">
                      <a16:creationId xmlns:a16="http://schemas.microsoft.com/office/drawing/2014/main" id="{09C96969-49B1-4D8A-95DF-3FAB21DA87C9}"/>
                    </a:ext>
                  </a:extLst>
                </p:cNvPr>
                <p:cNvSpPr/>
                <p:nvPr/>
              </p:nvSpPr>
              <p:spPr>
                <a:xfrm rot="18900000">
                  <a:off x="2550394"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4" name="Rectangle: Rounded Corners 13">
              <a:extLst>
                <a:ext uri="{FF2B5EF4-FFF2-40B4-BE49-F238E27FC236}">
                  <a16:creationId xmlns:a16="http://schemas.microsoft.com/office/drawing/2014/main" id="{67ED4901-699D-41B7-5843-C31A92C1575E}"/>
                </a:ext>
              </a:extLst>
            </p:cNvPr>
            <p:cNvSpPr/>
            <p:nvPr/>
          </p:nvSpPr>
          <p:spPr>
            <a:xfrm>
              <a:off x="8491393" y="2743555"/>
              <a:ext cx="2533650" cy="630861"/>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Advocacy and awareness-raising</a:t>
              </a:r>
            </a:p>
          </p:txBody>
        </p:sp>
      </p:grpSp>
    </p:spTree>
    <p:extLst>
      <p:ext uri="{BB962C8B-B14F-4D97-AF65-F5344CB8AC3E}">
        <p14:creationId xmlns:p14="http://schemas.microsoft.com/office/powerpoint/2010/main" val="4092421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517C826-C471-4169-9892-EEBF4B4D8645}"/>
              </a:ext>
              <a:ext uri="{C183D7F6-B498-43B3-948B-1728B52AA6E4}">
                <adec:decorative xmlns:adec="http://schemas.microsoft.com/office/drawing/2017/decorative" val="1"/>
              </a:ext>
            </a:extLst>
          </p:cNvPr>
          <p:cNvSpPr/>
          <p:nvPr/>
        </p:nvSpPr>
        <p:spPr>
          <a:xfrm>
            <a:off x="304800" y="1687232"/>
            <a:ext cx="5257344" cy="4275007"/>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Rectangle: Rounded Corners 57">
            <a:extLst>
              <a:ext uri="{FF2B5EF4-FFF2-40B4-BE49-F238E27FC236}">
                <a16:creationId xmlns:a16="http://schemas.microsoft.com/office/drawing/2014/main" id="{581D706E-E15A-45F0-9055-C455145F0A7C}"/>
              </a:ext>
              <a:ext uri="{C183D7F6-B498-43B3-948B-1728B52AA6E4}">
                <adec:decorative xmlns:adec="http://schemas.microsoft.com/office/drawing/2017/decorative" val="1"/>
              </a:ext>
            </a:extLst>
          </p:cNvPr>
          <p:cNvSpPr/>
          <p:nvPr/>
        </p:nvSpPr>
        <p:spPr>
          <a:xfrm>
            <a:off x="4942738" y="4063222"/>
            <a:ext cx="6101297" cy="711023"/>
          </a:xfrm>
          <a:prstGeom prst="roundRect">
            <a:avLst>
              <a:gd name="adj" fmla="val 5000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Rounded Corners 58">
            <a:extLst>
              <a:ext uri="{FF2B5EF4-FFF2-40B4-BE49-F238E27FC236}">
                <a16:creationId xmlns:a16="http://schemas.microsoft.com/office/drawing/2014/main" id="{228B89D6-D457-43D1-99F9-B86C5647AEB2}"/>
              </a:ext>
              <a:ext uri="{C183D7F6-B498-43B3-948B-1728B52AA6E4}">
                <adec:decorative xmlns:adec="http://schemas.microsoft.com/office/drawing/2017/decorative" val="1"/>
              </a:ext>
            </a:extLst>
          </p:cNvPr>
          <p:cNvSpPr/>
          <p:nvPr/>
        </p:nvSpPr>
        <p:spPr>
          <a:xfrm>
            <a:off x="4942738" y="5251216"/>
            <a:ext cx="6101297" cy="711023"/>
          </a:xfrm>
          <a:prstGeom prst="roundRect">
            <a:avLst>
              <a:gd name="adj" fmla="val 50000"/>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Rounded Corners 56">
            <a:extLst>
              <a:ext uri="{FF2B5EF4-FFF2-40B4-BE49-F238E27FC236}">
                <a16:creationId xmlns:a16="http://schemas.microsoft.com/office/drawing/2014/main" id="{116FB6B7-1CB4-4813-99A3-137C82BE19D1}"/>
              </a:ext>
              <a:ext uri="{C183D7F6-B498-43B3-948B-1728B52AA6E4}">
                <adec:decorative xmlns:adec="http://schemas.microsoft.com/office/drawing/2017/decorative" val="1"/>
              </a:ext>
            </a:extLst>
          </p:cNvPr>
          <p:cNvSpPr/>
          <p:nvPr/>
        </p:nvSpPr>
        <p:spPr>
          <a:xfrm>
            <a:off x="4942738" y="2875227"/>
            <a:ext cx="6101297" cy="711023"/>
          </a:xfrm>
          <a:prstGeom prst="roundRect">
            <a:avLst>
              <a:gd name="adj" fmla="val 5000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Rounded Corners 55">
            <a:extLst>
              <a:ext uri="{FF2B5EF4-FFF2-40B4-BE49-F238E27FC236}">
                <a16:creationId xmlns:a16="http://schemas.microsoft.com/office/drawing/2014/main" id="{C50DE9D8-FD82-4684-9ED8-826B4EC01B44}"/>
              </a:ext>
              <a:ext uri="{C183D7F6-B498-43B3-948B-1728B52AA6E4}">
                <adec:decorative xmlns:adec="http://schemas.microsoft.com/office/drawing/2017/decorative" val="1"/>
              </a:ext>
            </a:extLst>
          </p:cNvPr>
          <p:cNvSpPr/>
          <p:nvPr/>
        </p:nvSpPr>
        <p:spPr>
          <a:xfrm>
            <a:off x="4942738" y="1687232"/>
            <a:ext cx="6101297" cy="711023"/>
          </a:xfrm>
          <a:prstGeom prst="roundRect">
            <a:avLst>
              <a:gd name="adj" fmla="val 50000"/>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D0B643-7A91-4DF8-A7B1-B57A95B3E49A}"/>
              </a:ext>
            </a:extLst>
          </p:cNvPr>
          <p:cNvSpPr>
            <a:spLocks noGrp="1"/>
          </p:cNvSpPr>
          <p:nvPr>
            <p:ph type="title"/>
          </p:nvPr>
        </p:nvSpPr>
        <p:spPr>
          <a:xfrm>
            <a:off x="838200" y="525818"/>
            <a:ext cx="10515600" cy="997196"/>
          </a:xfrm>
        </p:spPr>
        <p:txBody>
          <a:bodyPr>
            <a:normAutofit/>
          </a:bodyPr>
          <a:lstStyle/>
          <a:p>
            <a:r>
              <a:rPr lang="en-US" dirty="0"/>
              <a:t>Introduction </a:t>
            </a:r>
            <a:r>
              <a:rPr lang="en-US" dirty="0" err="1"/>
              <a:t>cont</a:t>
            </a:r>
            <a:r>
              <a:rPr lang="en-US" dirty="0"/>
              <a:t>…: Drug abuse in Croydon</a:t>
            </a:r>
          </a:p>
        </p:txBody>
      </p:sp>
      <p:sp>
        <p:nvSpPr>
          <p:cNvPr id="4" name="Slide Number Placeholder 3">
            <a:extLst>
              <a:ext uri="{FF2B5EF4-FFF2-40B4-BE49-F238E27FC236}">
                <a16:creationId xmlns:a16="http://schemas.microsoft.com/office/drawing/2014/main" id="{CD976851-FE21-4646-98F0-F5FC65E04F9E}"/>
              </a:ext>
            </a:extLst>
          </p:cNvPr>
          <p:cNvSpPr>
            <a:spLocks noGrp="1"/>
          </p:cNvSpPr>
          <p:nvPr>
            <p:ph type="sldNum" sz="quarter" idx="12"/>
          </p:nvPr>
        </p:nvSpPr>
        <p:spPr/>
        <p:txBody>
          <a:bodyPr/>
          <a:lstStyle/>
          <a:p>
            <a:fld id="{0FD50806-BABF-4915-9689-3B9956D1C75C}" type="slidenum">
              <a:rPr lang="en-US" smtClean="0"/>
              <a:pPr/>
              <a:t>3</a:t>
            </a:fld>
            <a:endParaRPr lang="en-US" dirty="0"/>
          </a:p>
        </p:txBody>
      </p:sp>
      <p:sp>
        <p:nvSpPr>
          <p:cNvPr id="61" name="TextBox 47">
            <a:extLst>
              <a:ext uri="{FF2B5EF4-FFF2-40B4-BE49-F238E27FC236}">
                <a16:creationId xmlns:a16="http://schemas.microsoft.com/office/drawing/2014/main" id="{0ABCF938-7F69-41DA-A492-F98171623883}"/>
              </a:ext>
            </a:extLst>
          </p:cNvPr>
          <p:cNvSpPr txBox="1"/>
          <p:nvPr/>
        </p:nvSpPr>
        <p:spPr>
          <a:xfrm>
            <a:off x="5237824" y="1718535"/>
            <a:ext cx="4962257" cy="646331"/>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bg1"/>
                </a:solidFill>
              </a:rPr>
              <a:t>Drug abuse is a significant problem in Croydon, with higher rates of hospital admissions and mortality due to drugs and/or alcohol among males compared to females.</a:t>
            </a:r>
          </a:p>
        </p:txBody>
      </p:sp>
      <p:sp>
        <p:nvSpPr>
          <p:cNvPr id="62" name="Oval 61">
            <a:extLst>
              <a:ext uri="{FF2B5EF4-FFF2-40B4-BE49-F238E27FC236}">
                <a16:creationId xmlns:a16="http://schemas.microsoft.com/office/drawing/2014/main" id="{1A4FE373-17BB-493F-A361-B12440813A1F}"/>
              </a:ext>
              <a:ext uri="{C183D7F6-B498-43B3-948B-1728B52AA6E4}">
                <adec:decorative xmlns:adec="http://schemas.microsoft.com/office/drawing/2017/decorative" val="1"/>
              </a:ext>
            </a:extLst>
          </p:cNvPr>
          <p:cNvSpPr/>
          <p:nvPr/>
        </p:nvSpPr>
        <p:spPr>
          <a:xfrm>
            <a:off x="10374600" y="1755645"/>
            <a:ext cx="572112" cy="572112"/>
          </a:xfrm>
          <a:prstGeom prst="ellipse">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TextBox 47">
            <a:extLst>
              <a:ext uri="{FF2B5EF4-FFF2-40B4-BE49-F238E27FC236}">
                <a16:creationId xmlns:a16="http://schemas.microsoft.com/office/drawing/2014/main" id="{939B7CC5-439E-403C-9383-8988F3AAD7AF}"/>
              </a:ext>
            </a:extLst>
          </p:cNvPr>
          <p:cNvSpPr txBox="1"/>
          <p:nvPr/>
        </p:nvSpPr>
        <p:spPr>
          <a:xfrm>
            <a:off x="5237824" y="3016339"/>
            <a:ext cx="4838331" cy="430887"/>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0" i="0" dirty="0">
                <a:solidFill>
                  <a:srgbClr val="D1D5DB"/>
                </a:solidFill>
                <a:effectLst/>
                <a:latin typeface="Söhne"/>
              </a:rPr>
              <a:t>The rate of </a:t>
            </a:r>
            <a:r>
              <a:rPr lang="en-US" sz="1400" b="1" i="0" dirty="0">
                <a:solidFill>
                  <a:srgbClr val="D1D5DB"/>
                </a:solidFill>
                <a:effectLst/>
                <a:latin typeface="Söhne"/>
              </a:rPr>
              <a:t>drug misuse-related</a:t>
            </a:r>
            <a:r>
              <a:rPr lang="en-US" sz="1400" b="0" i="0" dirty="0">
                <a:solidFill>
                  <a:srgbClr val="D1D5DB"/>
                </a:solidFill>
                <a:effectLst/>
                <a:latin typeface="Söhne"/>
              </a:rPr>
              <a:t> deaths in Croydon between 2017 and 2019 was 3 per 100,000.</a:t>
            </a:r>
            <a:endParaRPr lang="en-US" sz="1400" dirty="0">
              <a:solidFill>
                <a:schemeClr val="bg1"/>
              </a:solidFill>
            </a:endParaRPr>
          </a:p>
        </p:txBody>
      </p:sp>
      <p:sp>
        <p:nvSpPr>
          <p:cNvPr id="64" name="Oval 63">
            <a:extLst>
              <a:ext uri="{FF2B5EF4-FFF2-40B4-BE49-F238E27FC236}">
                <a16:creationId xmlns:a16="http://schemas.microsoft.com/office/drawing/2014/main" id="{05ECD4C0-D89D-49E9-AC09-4F34CDD54EDB}"/>
              </a:ext>
              <a:ext uri="{C183D7F6-B498-43B3-948B-1728B52AA6E4}">
                <adec:decorative xmlns:adec="http://schemas.microsoft.com/office/drawing/2017/decorative" val="1"/>
              </a:ext>
            </a:extLst>
          </p:cNvPr>
          <p:cNvSpPr/>
          <p:nvPr/>
        </p:nvSpPr>
        <p:spPr>
          <a:xfrm>
            <a:off x="10374600" y="2945726"/>
            <a:ext cx="572112" cy="572112"/>
          </a:xfrm>
          <a:prstGeom prst="ellipse">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TextBox 47">
            <a:extLst>
              <a:ext uri="{FF2B5EF4-FFF2-40B4-BE49-F238E27FC236}">
                <a16:creationId xmlns:a16="http://schemas.microsoft.com/office/drawing/2014/main" id="{BBF4A77D-999A-446C-A470-A09EABC1CB5F}"/>
              </a:ext>
            </a:extLst>
          </p:cNvPr>
          <p:cNvSpPr txBox="1"/>
          <p:nvPr/>
        </p:nvSpPr>
        <p:spPr>
          <a:xfrm>
            <a:off x="5237824" y="4098677"/>
            <a:ext cx="4838331" cy="646331"/>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0" i="0" dirty="0">
                <a:solidFill>
                  <a:srgbClr val="D1D5DB"/>
                </a:solidFill>
                <a:effectLst/>
                <a:latin typeface="Söhne"/>
              </a:rPr>
              <a:t>During the same period (2017-2019), the rate of </a:t>
            </a:r>
            <a:r>
              <a:rPr lang="en-US" sz="1400" b="1" i="0" dirty="0">
                <a:solidFill>
                  <a:srgbClr val="D1D5DB"/>
                </a:solidFill>
                <a:effectLst/>
                <a:latin typeface="Söhne"/>
              </a:rPr>
              <a:t>alcohol-specific</a:t>
            </a:r>
            <a:r>
              <a:rPr lang="en-US" sz="1400" b="0" i="0" dirty="0">
                <a:solidFill>
                  <a:srgbClr val="D1D5DB"/>
                </a:solidFill>
                <a:effectLst/>
                <a:latin typeface="Söhne"/>
              </a:rPr>
              <a:t> deaths in Croydon was 6.4 per 100,000, with a total of 65 deaths recorded.</a:t>
            </a:r>
            <a:endParaRPr lang="en-US" sz="1400" dirty="0">
              <a:solidFill>
                <a:schemeClr val="bg1"/>
              </a:solidFill>
            </a:endParaRPr>
          </a:p>
        </p:txBody>
      </p:sp>
      <p:sp>
        <p:nvSpPr>
          <p:cNvPr id="66" name="Oval 65">
            <a:extLst>
              <a:ext uri="{FF2B5EF4-FFF2-40B4-BE49-F238E27FC236}">
                <a16:creationId xmlns:a16="http://schemas.microsoft.com/office/drawing/2014/main" id="{B9C20A2B-9E5F-4699-B7E0-C92C4B4C11C6}"/>
              </a:ext>
              <a:ext uri="{C183D7F6-B498-43B3-948B-1728B52AA6E4}">
                <adec:decorative xmlns:adec="http://schemas.microsoft.com/office/drawing/2017/decorative" val="1"/>
              </a:ext>
            </a:extLst>
          </p:cNvPr>
          <p:cNvSpPr/>
          <p:nvPr/>
        </p:nvSpPr>
        <p:spPr>
          <a:xfrm>
            <a:off x="10374600" y="4135786"/>
            <a:ext cx="572112" cy="572112"/>
          </a:xfrm>
          <a:prstGeom prst="ellipse">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TextBox 47">
            <a:extLst>
              <a:ext uri="{FF2B5EF4-FFF2-40B4-BE49-F238E27FC236}">
                <a16:creationId xmlns:a16="http://schemas.microsoft.com/office/drawing/2014/main" id="{5CB8E5D9-5AB2-4AEE-973D-2AB9CE05AF2D}"/>
              </a:ext>
            </a:extLst>
          </p:cNvPr>
          <p:cNvSpPr txBox="1"/>
          <p:nvPr/>
        </p:nvSpPr>
        <p:spPr>
          <a:xfrm>
            <a:off x="5237824" y="5393965"/>
            <a:ext cx="4838331" cy="430887"/>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b="0" i="0" dirty="0">
                <a:solidFill>
                  <a:srgbClr val="D1D5DB"/>
                </a:solidFill>
                <a:effectLst/>
                <a:latin typeface="Söhne"/>
              </a:rPr>
              <a:t>Croydon also has higher rates of under-18 admissions due to alcohol.</a:t>
            </a:r>
            <a:endParaRPr lang="en-US" sz="1400" dirty="0">
              <a:solidFill>
                <a:schemeClr val="bg1"/>
              </a:solidFill>
            </a:endParaRPr>
          </a:p>
        </p:txBody>
      </p:sp>
      <p:sp>
        <p:nvSpPr>
          <p:cNvPr id="68" name="Oval 67">
            <a:extLst>
              <a:ext uri="{FF2B5EF4-FFF2-40B4-BE49-F238E27FC236}">
                <a16:creationId xmlns:a16="http://schemas.microsoft.com/office/drawing/2014/main" id="{83DF543E-D479-4828-BA2F-2A24D956B7A2}"/>
              </a:ext>
              <a:ext uri="{C183D7F6-B498-43B3-948B-1728B52AA6E4}">
                <adec:decorative xmlns:adec="http://schemas.microsoft.com/office/drawing/2017/decorative" val="1"/>
              </a:ext>
            </a:extLst>
          </p:cNvPr>
          <p:cNvSpPr/>
          <p:nvPr/>
        </p:nvSpPr>
        <p:spPr>
          <a:xfrm>
            <a:off x="10374600" y="5323352"/>
            <a:ext cx="572112" cy="572112"/>
          </a:xfrm>
          <a:prstGeom prst="ellipse">
            <a:avLst/>
          </a:prstGeom>
          <a:solidFill>
            <a:schemeClr val="bg1"/>
          </a:solidFill>
          <a:ln>
            <a:no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Freeform 3073" descr="This is an icon of a trophy.">
            <a:extLst>
              <a:ext uri="{FF2B5EF4-FFF2-40B4-BE49-F238E27FC236}">
                <a16:creationId xmlns:a16="http://schemas.microsoft.com/office/drawing/2014/main" id="{DB30C37B-BB33-491D-A3BF-5C500776BA50}"/>
              </a:ext>
            </a:extLst>
          </p:cNvPr>
          <p:cNvSpPr>
            <a:spLocks noEditPoints="1"/>
          </p:cNvSpPr>
          <p:nvPr/>
        </p:nvSpPr>
        <p:spPr bwMode="auto">
          <a:xfrm>
            <a:off x="10517781" y="1898826"/>
            <a:ext cx="285750" cy="285750"/>
          </a:xfrm>
          <a:custGeom>
            <a:avLst/>
            <a:gdLst>
              <a:gd name="T0" fmla="*/ 620 w 720"/>
              <a:gd name="T1" fmla="*/ 289 h 719"/>
              <a:gd name="T2" fmla="*/ 600 w 720"/>
              <a:gd name="T3" fmla="*/ 278 h 719"/>
              <a:gd name="T4" fmla="*/ 636 w 720"/>
              <a:gd name="T5" fmla="*/ 145 h 719"/>
              <a:gd name="T6" fmla="*/ 695 w 720"/>
              <a:gd name="T7" fmla="*/ 114 h 719"/>
              <a:gd name="T8" fmla="*/ 680 w 720"/>
              <a:gd name="T9" fmla="*/ 209 h 719"/>
              <a:gd name="T10" fmla="*/ 645 w 720"/>
              <a:gd name="T11" fmla="*/ 270 h 719"/>
              <a:gd name="T12" fmla="*/ 425 w 720"/>
              <a:gd name="T13" fmla="*/ 278 h 719"/>
              <a:gd name="T14" fmla="*/ 416 w 720"/>
              <a:gd name="T15" fmla="*/ 280 h 719"/>
              <a:gd name="T16" fmla="*/ 298 w 720"/>
              <a:gd name="T17" fmla="*/ 282 h 719"/>
              <a:gd name="T18" fmla="*/ 261 w 720"/>
              <a:gd name="T19" fmla="*/ 160 h 719"/>
              <a:gd name="T20" fmla="*/ 332 w 720"/>
              <a:gd name="T21" fmla="*/ 150 h 719"/>
              <a:gd name="T22" fmla="*/ 364 w 720"/>
              <a:gd name="T23" fmla="*/ 101 h 719"/>
              <a:gd name="T24" fmla="*/ 462 w 720"/>
              <a:gd name="T25" fmla="*/ 158 h 719"/>
              <a:gd name="T26" fmla="*/ 49 w 720"/>
              <a:gd name="T27" fmla="*/ 236 h 719"/>
              <a:gd name="T28" fmla="*/ 29 w 720"/>
              <a:gd name="T29" fmla="*/ 170 h 719"/>
              <a:gd name="T30" fmla="*/ 24 w 720"/>
              <a:gd name="T31" fmla="*/ 72 h 719"/>
              <a:gd name="T32" fmla="*/ 90 w 720"/>
              <a:gd name="T33" fmla="*/ 177 h 719"/>
              <a:gd name="T34" fmla="*/ 129 w 720"/>
              <a:gd name="T35" fmla="*/ 298 h 719"/>
              <a:gd name="T36" fmla="*/ 91 w 720"/>
              <a:gd name="T37" fmla="*/ 284 h 719"/>
              <a:gd name="T38" fmla="*/ 719 w 720"/>
              <a:gd name="T39" fmla="*/ 69 h 719"/>
              <a:gd name="T40" fmla="*/ 712 w 720"/>
              <a:gd name="T41" fmla="*/ 50 h 719"/>
              <a:gd name="T42" fmla="*/ 644 w 720"/>
              <a:gd name="T43" fmla="*/ 21 h 719"/>
              <a:gd name="T44" fmla="*/ 632 w 720"/>
              <a:gd name="T45" fmla="*/ 0 h 719"/>
              <a:gd name="T46" fmla="*/ 77 w 720"/>
              <a:gd name="T47" fmla="*/ 13 h 719"/>
              <a:gd name="T48" fmla="*/ 12 w 720"/>
              <a:gd name="T49" fmla="*/ 48 h 719"/>
              <a:gd name="T50" fmla="*/ 0 w 720"/>
              <a:gd name="T51" fmla="*/ 66 h 719"/>
              <a:gd name="T52" fmla="*/ 6 w 720"/>
              <a:gd name="T53" fmla="*/ 177 h 719"/>
              <a:gd name="T54" fmla="*/ 29 w 720"/>
              <a:gd name="T55" fmla="*/ 250 h 719"/>
              <a:gd name="T56" fmla="*/ 73 w 720"/>
              <a:gd name="T57" fmla="*/ 302 h 719"/>
              <a:gd name="T58" fmla="*/ 130 w 720"/>
              <a:gd name="T59" fmla="*/ 322 h 719"/>
              <a:gd name="T60" fmla="*/ 195 w 720"/>
              <a:gd name="T61" fmla="*/ 379 h 719"/>
              <a:gd name="T62" fmla="*/ 288 w 720"/>
              <a:gd name="T63" fmla="*/ 441 h 719"/>
              <a:gd name="T64" fmla="*/ 312 w 720"/>
              <a:gd name="T65" fmla="*/ 476 h 719"/>
              <a:gd name="T66" fmla="*/ 316 w 720"/>
              <a:gd name="T67" fmla="*/ 529 h 719"/>
              <a:gd name="T68" fmla="*/ 299 w 720"/>
              <a:gd name="T69" fmla="*/ 596 h 719"/>
              <a:gd name="T70" fmla="*/ 262 w 720"/>
              <a:gd name="T71" fmla="*/ 628 h 719"/>
              <a:gd name="T72" fmla="*/ 204 w 720"/>
              <a:gd name="T73" fmla="*/ 635 h 719"/>
              <a:gd name="T74" fmla="*/ 192 w 720"/>
              <a:gd name="T75" fmla="*/ 707 h 719"/>
              <a:gd name="T76" fmla="*/ 515 w 720"/>
              <a:gd name="T77" fmla="*/ 719 h 719"/>
              <a:gd name="T78" fmla="*/ 527 w 720"/>
              <a:gd name="T79" fmla="*/ 647 h 719"/>
              <a:gd name="T80" fmla="*/ 501 w 720"/>
              <a:gd name="T81" fmla="*/ 635 h 719"/>
              <a:gd name="T82" fmla="*/ 445 w 720"/>
              <a:gd name="T83" fmla="*/ 618 h 719"/>
              <a:gd name="T84" fmla="*/ 412 w 720"/>
              <a:gd name="T85" fmla="*/ 577 h 719"/>
              <a:gd name="T86" fmla="*/ 401 w 720"/>
              <a:gd name="T87" fmla="*/ 511 h 719"/>
              <a:gd name="T88" fmla="*/ 410 w 720"/>
              <a:gd name="T89" fmla="*/ 470 h 719"/>
              <a:gd name="T90" fmla="*/ 443 w 720"/>
              <a:gd name="T91" fmla="*/ 431 h 719"/>
              <a:gd name="T92" fmla="*/ 537 w 720"/>
              <a:gd name="T93" fmla="*/ 367 h 719"/>
              <a:gd name="T94" fmla="*/ 601 w 720"/>
              <a:gd name="T95" fmla="*/ 321 h 719"/>
              <a:gd name="T96" fmla="*/ 653 w 720"/>
              <a:gd name="T97" fmla="*/ 295 h 719"/>
              <a:gd name="T98" fmla="*/ 696 w 720"/>
              <a:gd name="T99" fmla="*/ 233 h 719"/>
              <a:gd name="T100" fmla="*/ 718 w 720"/>
              <a:gd name="T101" fmla="*/ 141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720" h="719">
                <a:moveTo>
                  <a:pt x="645" y="270"/>
                </a:moveTo>
                <a:lnTo>
                  <a:pt x="640" y="276"/>
                </a:lnTo>
                <a:lnTo>
                  <a:pt x="633" y="280"/>
                </a:lnTo>
                <a:lnTo>
                  <a:pt x="627" y="284"/>
                </a:lnTo>
                <a:lnTo>
                  <a:pt x="620" y="289"/>
                </a:lnTo>
                <a:lnTo>
                  <a:pt x="614" y="291"/>
                </a:lnTo>
                <a:lnTo>
                  <a:pt x="606" y="295"/>
                </a:lnTo>
                <a:lnTo>
                  <a:pt x="599" y="296"/>
                </a:lnTo>
                <a:lnTo>
                  <a:pt x="590" y="298"/>
                </a:lnTo>
                <a:lnTo>
                  <a:pt x="600" y="278"/>
                </a:lnTo>
                <a:lnTo>
                  <a:pt x="609" y="257"/>
                </a:lnTo>
                <a:lnTo>
                  <a:pt x="618" y="233"/>
                </a:lnTo>
                <a:lnTo>
                  <a:pt x="625" y="207"/>
                </a:lnTo>
                <a:lnTo>
                  <a:pt x="631" y="177"/>
                </a:lnTo>
                <a:lnTo>
                  <a:pt x="636" y="145"/>
                </a:lnTo>
                <a:lnTo>
                  <a:pt x="639" y="110"/>
                </a:lnTo>
                <a:lnTo>
                  <a:pt x="643" y="72"/>
                </a:lnTo>
                <a:lnTo>
                  <a:pt x="695" y="72"/>
                </a:lnTo>
                <a:lnTo>
                  <a:pt x="695" y="90"/>
                </a:lnTo>
                <a:lnTo>
                  <a:pt x="695" y="114"/>
                </a:lnTo>
                <a:lnTo>
                  <a:pt x="694" y="140"/>
                </a:lnTo>
                <a:lnTo>
                  <a:pt x="690" y="167"/>
                </a:lnTo>
                <a:lnTo>
                  <a:pt x="687" y="182"/>
                </a:lnTo>
                <a:lnTo>
                  <a:pt x="684" y="196"/>
                </a:lnTo>
                <a:lnTo>
                  <a:pt x="680" y="209"/>
                </a:lnTo>
                <a:lnTo>
                  <a:pt x="675" y="223"/>
                </a:lnTo>
                <a:lnTo>
                  <a:pt x="669" y="236"/>
                </a:lnTo>
                <a:lnTo>
                  <a:pt x="662" y="248"/>
                </a:lnTo>
                <a:lnTo>
                  <a:pt x="655" y="259"/>
                </a:lnTo>
                <a:lnTo>
                  <a:pt x="645" y="270"/>
                </a:lnTo>
                <a:lnTo>
                  <a:pt x="645" y="270"/>
                </a:lnTo>
                <a:close/>
                <a:moveTo>
                  <a:pt x="460" y="160"/>
                </a:moveTo>
                <a:lnTo>
                  <a:pt x="402" y="205"/>
                </a:lnTo>
                <a:lnTo>
                  <a:pt x="425" y="273"/>
                </a:lnTo>
                <a:lnTo>
                  <a:pt x="425" y="278"/>
                </a:lnTo>
                <a:lnTo>
                  <a:pt x="424" y="280"/>
                </a:lnTo>
                <a:lnTo>
                  <a:pt x="421" y="282"/>
                </a:lnTo>
                <a:lnTo>
                  <a:pt x="420" y="282"/>
                </a:lnTo>
                <a:lnTo>
                  <a:pt x="418" y="282"/>
                </a:lnTo>
                <a:lnTo>
                  <a:pt x="416" y="280"/>
                </a:lnTo>
                <a:lnTo>
                  <a:pt x="360" y="235"/>
                </a:lnTo>
                <a:lnTo>
                  <a:pt x="304" y="280"/>
                </a:lnTo>
                <a:lnTo>
                  <a:pt x="303" y="282"/>
                </a:lnTo>
                <a:lnTo>
                  <a:pt x="300" y="282"/>
                </a:lnTo>
                <a:lnTo>
                  <a:pt x="298" y="282"/>
                </a:lnTo>
                <a:lnTo>
                  <a:pt x="297" y="280"/>
                </a:lnTo>
                <a:lnTo>
                  <a:pt x="294" y="278"/>
                </a:lnTo>
                <a:lnTo>
                  <a:pt x="294" y="273"/>
                </a:lnTo>
                <a:lnTo>
                  <a:pt x="317" y="205"/>
                </a:lnTo>
                <a:lnTo>
                  <a:pt x="261" y="160"/>
                </a:lnTo>
                <a:lnTo>
                  <a:pt x="259" y="158"/>
                </a:lnTo>
                <a:lnTo>
                  <a:pt x="259" y="154"/>
                </a:lnTo>
                <a:lnTo>
                  <a:pt x="261" y="151"/>
                </a:lnTo>
                <a:lnTo>
                  <a:pt x="264" y="150"/>
                </a:lnTo>
                <a:lnTo>
                  <a:pt x="332" y="150"/>
                </a:lnTo>
                <a:lnTo>
                  <a:pt x="354" y="101"/>
                </a:lnTo>
                <a:lnTo>
                  <a:pt x="356" y="97"/>
                </a:lnTo>
                <a:lnTo>
                  <a:pt x="358" y="97"/>
                </a:lnTo>
                <a:lnTo>
                  <a:pt x="362" y="97"/>
                </a:lnTo>
                <a:lnTo>
                  <a:pt x="364" y="101"/>
                </a:lnTo>
                <a:lnTo>
                  <a:pt x="388" y="150"/>
                </a:lnTo>
                <a:lnTo>
                  <a:pt x="456" y="150"/>
                </a:lnTo>
                <a:lnTo>
                  <a:pt x="460" y="151"/>
                </a:lnTo>
                <a:lnTo>
                  <a:pt x="462" y="154"/>
                </a:lnTo>
                <a:lnTo>
                  <a:pt x="462" y="158"/>
                </a:lnTo>
                <a:lnTo>
                  <a:pt x="460" y="160"/>
                </a:lnTo>
                <a:close/>
                <a:moveTo>
                  <a:pt x="72" y="270"/>
                </a:moveTo>
                <a:lnTo>
                  <a:pt x="63" y="260"/>
                </a:lnTo>
                <a:lnTo>
                  <a:pt x="55" y="248"/>
                </a:lnTo>
                <a:lnTo>
                  <a:pt x="49" y="236"/>
                </a:lnTo>
                <a:lnTo>
                  <a:pt x="43" y="225"/>
                </a:lnTo>
                <a:lnTo>
                  <a:pt x="38" y="211"/>
                </a:lnTo>
                <a:lnTo>
                  <a:pt x="35" y="198"/>
                </a:lnTo>
                <a:lnTo>
                  <a:pt x="31" y="184"/>
                </a:lnTo>
                <a:lnTo>
                  <a:pt x="29" y="170"/>
                </a:lnTo>
                <a:lnTo>
                  <a:pt x="27" y="142"/>
                </a:lnTo>
                <a:lnTo>
                  <a:pt x="24" y="116"/>
                </a:lnTo>
                <a:lnTo>
                  <a:pt x="24" y="92"/>
                </a:lnTo>
                <a:lnTo>
                  <a:pt x="24" y="72"/>
                </a:lnTo>
                <a:lnTo>
                  <a:pt x="24" y="72"/>
                </a:lnTo>
                <a:lnTo>
                  <a:pt x="24" y="72"/>
                </a:lnTo>
                <a:lnTo>
                  <a:pt x="78" y="72"/>
                </a:lnTo>
                <a:lnTo>
                  <a:pt x="80" y="110"/>
                </a:lnTo>
                <a:lnTo>
                  <a:pt x="85" y="145"/>
                </a:lnTo>
                <a:lnTo>
                  <a:pt x="90" y="177"/>
                </a:lnTo>
                <a:lnTo>
                  <a:pt x="96" y="207"/>
                </a:lnTo>
                <a:lnTo>
                  <a:pt x="103" y="233"/>
                </a:lnTo>
                <a:lnTo>
                  <a:pt x="111" y="257"/>
                </a:lnTo>
                <a:lnTo>
                  <a:pt x="119" y="278"/>
                </a:lnTo>
                <a:lnTo>
                  <a:pt x="129" y="298"/>
                </a:lnTo>
                <a:lnTo>
                  <a:pt x="121" y="296"/>
                </a:lnTo>
                <a:lnTo>
                  <a:pt x="112" y="295"/>
                </a:lnTo>
                <a:lnTo>
                  <a:pt x="105" y="291"/>
                </a:lnTo>
                <a:lnTo>
                  <a:pt x="98" y="289"/>
                </a:lnTo>
                <a:lnTo>
                  <a:pt x="91" y="284"/>
                </a:lnTo>
                <a:lnTo>
                  <a:pt x="84" y="280"/>
                </a:lnTo>
                <a:lnTo>
                  <a:pt x="78" y="276"/>
                </a:lnTo>
                <a:lnTo>
                  <a:pt x="72" y="270"/>
                </a:lnTo>
                <a:lnTo>
                  <a:pt x="72" y="270"/>
                </a:lnTo>
                <a:close/>
                <a:moveTo>
                  <a:pt x="719" y="69"/>
                </a:moveTo>
                <a:lnTo>
                  <a:pt x="719" y="64"/>
                </a:lnTo>
                <a:lnTo>
                  <a:pt x="719" y="60"/>
                </a:lnTo>
                <a:lnTo>
                  <a:pt x="719" y="56"/>
                </a:lnTo>
                <a:lnTo>
                  <a:pt x="715" y="52"/>
                </a:lnTo>
                <a:lnTo>
                  <a:pt x="712" y="50"/>
                </a:lnTo>
                <a:lnTo>
                  <a:pt x="707" y="48"/>
                </a:lnTo>
                <a:lnTo>
                  <a:pt x="643" y="48"/>
                </a:lnTo>
                <a:lnTo>
                  <a:pt x="644" y="39"/>
                </a:lnTo>
                <a:lnTo>
                  <a:pt x="644" y="31"/>
                </a:lnTo>
                <a:lnTo>
                  <a:pt x="644" y="21"/>
                </a:lnTo>
                <a:lnTo>
                  <a:pt x="644" y="13"/>
                </a:lnTo>
                <a:lnTo>
                  <a:pt x="643" y="8"/>
                </a:lnTo>
                <a:lnTo>
                  <a:pt x="640" y="3"/>
                </a:lnTo>
                <a:lnTo>
                  <a:pt x="637" y="1"/>
                </a:lnTo>
                <a:lnTo>
                  <a:pt x="632" y="0"/>
                </a:lnTo>
                <a:lnTo>
                  <a:pt x="88" y="0"/>
                </a:lnTo>
                <a:lnTo>
                  <a:pt x="84" y="1"/>
                </a:lnTo>
                <a:lnTo>
                  <a:pt x="80" y="3"/>
                </a:lnTo>
                <a:lnTo>
                  <a:pt x="78" y="8"/>
                </a:lnTo>
                <a:lnTo>
                  <a:pt x="77" y="13"/>
                </a:lnTo>
                <a:lnTo>
                  <a:pt x="77" y="21"/>
                </a:lnTo>
                <a:lnTo>
                  <a:pt x="77" y="31"/>
                </a:lnTo>
                <a:lnTo>
                  <a:pt x="77" y="39"/>
                </a:lnTo>
                <a:lnTo>
                  <a:pt x="77" y="48"/>
                </a:lnTo>
                <a:lnTo>
                  <a:pt x="12" y="48"/>
                </a:lnTo>
                <a:lnTo>
                  <a:pt x="8" y="50"/>
                </a:lnTo>
                <a:lnTo>
                  <a:pt x="4" y="52"/>
                </a:lnTo>
                <a:lnTo>
                  <a:pt x="2" y="56"/>
                </a:lnTo>
                <a:lnTo>
                  <a:pt x="0" y="60"/>
                </a:lnTo>
                <a:lnTo>
                  <a:pt x="0" y="66"/>
                </a:lnTo>
                <a:lnTo>
                  <a:pt x="0" y="72"/>
                </a:lnTo>
                <a:lnTo>
                  <a:pt x="0" y="94"/>
                </a:lnTo>
                <a:lnTo>
                  <a:pt x="0" y="119"/>
                </a:lnTo>
                <a:lnTo>
                  <a:pt x="3" y="147"/>
                </a:lnTo>
                <a:lnTo>
                  <a:pt x="6" y="177"/>
                </a:lnTo>
                <a:lnTo>
                  <a:pt x="9" y="192"/>
                </a:lnTo>
                <a:lnTo>
                  <a:pt x="12" y="207"/>
                </a:lnTo>
                <a:lnTo>
                  <a:pt x="17" y="222"/>
                </a:lnTo>
                <a:lnTo>
                  <a:pt x="22" y="236"/>
                </a:lnTo>
                <a:lnTo>
                  <a:pt x="29" y="250"/>
                </a:lnTo>
                <a:lnTo>
                  <a:pt x="36" y="263"/>
                </a:lnTo>
                <a:lnTo>
                  <a:pt x="44" y="276"/>
                </a:lnTo>
                <a:lnTo>
                  <a:pt x="55" y="286"/>
                </a:lnTo>
                <a:lnTo>
                  <a:pt x="63" y="295"/>
                </a:lnTo>
                <a:lnTo>
                  <a:pt x="73" y="302"/>
                </a:lnTo>
                <a:lnTo>
                  <a:pt x="84" y="308"/>
                </a:lnTo>
                <a:lnTo>
                  <a:pt x="94" y="314"/>
                </a:lnTo>
                <a:lnTo>
                  <a:pt x="106" y="317"/>
                </a:lnTo>
                <a:lnTo>
                  <a:pt x="118" y="321"/>
                </a:lnTo>
                <a:lnTo>
                  <a:pt x="130" y="322"/>
                </a:lnTo>
                <a:lnTo>
                  <a:pt x="143" y="323"/>
                </a:lnTo>
                <a:lnTo>
                  <a:pt x="156" y="340"/>
                </a:lnTo>
                <a:lnTo>
                  <a:pt x="169" y="355"/>
                </a:lnTo>
                <a:lnTo>
                  <a:pt x="182" y="368"/>
                </a:lnTo>
                <a:lnTo>
                  <a:pt x="195" y="379"/>
                </a:lnTo>
                <a:lnTo>
                  <a:pt x="222" y="398"/>
                </a:lnTo>
                <a:lnTo>
                  <a:pt x="248" y="414"/>
                </a:lnTo>
                <a:lnTo>
                  <a:pt x="262" y="423"/>
                </a:lnTo>
                <a:lnTo>
                  <a:pt x="276" y="433"/>
                </a:lnTo>
                <a:lnTo>
                  <a:pt x="288" y="441"/>
                </a:lnTo>
                <a:lnTo>
                  <a:pt x="298" y="452"/>
                </a:lnTo>
                <a:lnTo>
                  <a:pt x="303" y="456"/>
                </a:lnTo>
                <a:lnTo>
                  <a:pt x="306" y="462"/>
                </a:lnTo>
                <a:lnTo>
                  <a:pt x="310" y="470"/>
                </a:lnTo>
                <a:lnTo>
                  <a:pt x="312" y="476"/>
                </a:lnTo>
                <a:lnTo>
                  <a:pt x="314" y="484"/>
                </a:lnTo>
                <a:lnTo>
                  <a:pt x="316" y="492"/>
                </a:lnTo>
                <a:lnTo>
                  <a:pt x="317" y="500"/>
                </a:lnTo>
                <a:lnTo>
                  <a:pt x="317" y="510"/>
                </a:lnTo>
                <a:lnTo>
                  <a:pt x="316" y="529"/>
                </a:lnTo>
                <a:lnTo>
                  <a:pt x="314" y="546"/>
                </a:lnTo>
                <a:lnTo>
                  <a:pt x="312" y="561"/>
                </a:lnTo>
                <a:lnTo>
                  <a:pt x="308" y="574"/>
                </a:lnTo>
                <a:lnTo>
                  <a:pt x="305" y="586"/>
                </a:lnTo>
                <a:lnTo>
                  <a:pt x="299" y="596"/>
                </a:lnTo>
                <a:lnTo>
                  <a:pt x="293" y="605"/>
                </a:lnTo>
                <a:lnTo>
                  <a:pt x="287" y="612"/>
                </a:lnTo>
                <a:lnTo>
                  <a:pt x="279" y="618"/>
                </a:lnTo>
                <a:lnTo>
                  <a:pt x="270" y="623"/>
                </a:lnTo>
                <a:lnTo>
                  <a:pt x="262" y="628"/>
                </a:lnTo>
                <a:lnTo>
                  <a:pt x="251" y="630"/>
                </a:lnTo>
                <a:lnTo>
                  <a:pt x="241" y="633"/>
                </a:lnTo>
                <a:lnTo>
                  <a:pt x="230" y="634"/>
                </a:lnTo>
                <a:lnTo>
                  <a:pt x="217" y="635"/>
                </a:lnTo>
                <a:lnTo>
                  <a:pt x="204" y="635"/>
                </a:lnTo>
                <a:lnTo>
                  <a:pt x="199" y="636"/>
                </a:lnTo>
                <a:lnTo>
                  <a:pt x="195" y="638"/>
                </a:lnTo>
                <a:lnTo>
                  <a:pt x="193" y="642"/>
                </a:lnTo>
                <a:lnTo>
                  <a:pt x="192" y="647"/>
                </a:lnTo>
                <a:lnTo>
                  <a:pt x="192" y="707"/>
                </a:lnTo>
                <a:lnTo>
                  <a:pt x="193" y="711"/>
                </a:lnTo>
                <a:lnTo>
                  <a:pt x="195" y="716"/>
                </a:lnTo>
                <a:lnTo>
                  <a:pt x="199" y="718"/>
                </a:lnTo>
                <a:lnTo>
                  <a:pt x="204" y="719"/>
                </a:lnTo>
                <a:lnTo>
                  <a:pt x="515" y="719"/>
                </a:lnTo>
                <a:lnTo>
                  <a:pt x="520" y="718"/>
                </a:lnTo>
                <a:lnTo>
                  <a:pt x="524" y="716"/>
                </a:lnTo>
                <a:lnTo>
                  <a:pt x="526" y="711"/>
                </a:lnTo>
                <a:lnTo>
                  <a:pt x="527" y="707"/>
                </a:lnTo>
                <a:lnTo>
                  <a:pt x="527" y="647"/>
                </a:lnTo>
                <a:lnTo>
                  <a:pt x="526" y="642"/>
                </a:lnTo>
                <a:lnTo>
                  <a:pt x="524" y="638"/>
                </a:lnTo>
                <a:lnTo>
                  <a:pt x="520" y="636"/>
                </a:lnTo>
                <a:lnTo>
                  <a:pt x="515" y="635"/>
                </a:lnTo>
                <a:lnTo>
                  <a:pt x="501" y="635"/>
                </a:lnTo>
                <a:lnTo>
                  <a:pt x="488" y="634"/>
                </a:lnTo>
                <a:lnTo>
                  <a:pt x="476" y="631"/>
                </a:lnTo>
                <a:lnTo>
                  <a:pt x="464" y="628"/>
                </a:lnTo>
                <a:lnTo>
                  <a:pt x="455" y="623"/>
                </a:lnTo>
                <a:lnTo>
                  <a:pt x="445" y="618"/>
                </a:lnTo>
                <a:lnTo>
                  <a:pt x="437" y="612"/>
                </a:lnTo>
                <a:lnTo>
                  <a:pt x="429" y="605"/>
                </a:lnTo>
                <a:lnTo>
                  <a:pt x="423" y="597"/>
                </a:lnTo>
                <a:lnTo>
                  <a:pt x="417" y="587"/>
                </a:lnTo>
                <a:lnTo>
                  <a:pt x="412" y="577"/>
                </a:lnTo>
                <a:lnTo>
                  <a:pt x="408" y="566"/>
                </a:lnTo>
                <a:lnTo>
                  <a:pt x="405" y="554"/>
                </a:lnTo>
                <a:lnTo>
                  <a:pt x="402" y="541"/>
                </a:lnTo>
                <a:lnTo>
                  <a:pt x="401" y="525"/>
                </a:lnTo>
                <a:lnTo>
                  <a:pt x="401" y="511"/>
                </a:lnTo>
                <a:lnTo>
                  <a:pt x="401" y="500"/>
                </a:lnTo>
                <a:lnTo>
                  <a:pt x="402" y="492"/>
                </a:lnTo>
                <a:lnTo>
                  <a:pt x="404" y="484"/>
                </a:lnTo>
                <a:lnTo>
                  <a:pt x="406" y="476"/>
                </a:lnTo>
                <a:lnTo>
                  <a:pt x="410" y="470"/>
                </a:lnTo>
                <a:lnTo>
                  <a:pt x="412" y="462"/>
                </a:lnTo>
                <a:lnTo>
                  <a:pt x="417" y="456"/>
                </a:lnTo>
                <a:lnTo>
                  <a:pt x="420" y="451"/>
                </a:lnTo>
                <a:lnTo>
                  <a:pt x="431" y="441"/>
                </a:lnTo>
                <a:lnTo>
                  <a:pt x="443" y="431"/>
                </a:lnTo>
                <a:lnTo>
                  <a:pt x="456" y="423"/>
                </a:lnTo>
                <a:lnTo>
                  <a:pt x="471" y="414"/>
                </a:lnTo>
                <a:lnTo>
                  <a:pt x="498" y="398"/>
                </a:lnTo>
                <a:lnTo>
                  <a:pt x="524" y="379"/>
                </a:lnTo>
                <a:lnTo>
                  <a:pt x="537" y="367"/>
                </a:lnTo>
                <a:lnTo>
                  <a:pt x="550" y="354"/>
                </a:lnTo>
                <a:lnTo>
                  <a:pt x="563" y="340"/>
                </a:lnTo>
                <a:lnTo>
                  <a:pt x="575" y="323"/>
                </a:lnTo>
                <a:lnTo>
                  <a:pt x="588" y="322"/>
                </a:lnTo>
                <a:lnTo>
                  <a:pt x="601" y="321"/>
                </a:lnTo>
                <a:lnTo>
                  <a:pt x="612" y="317"/>
                </a:lnTo>
                <a:lnTo>
                  <a:pt x="624" y="314"/>
                </a:lnTo>
                <a:lnTo>
                  <a:pt x="634" y="308"/>
                </a:lnTo>
                <a:lnTo>
                  <a:pt x="644" y="302"/>
                </a:lnTo>
                <a:lnTo>
                  <a:pt x="653" y="295"/>
                </a:lnTo>
                <a:lnTo>
                  <a:pt x="663" y="286"/>
                </a:lnTo>
                <a:lnTo>
                  <a:pt x="672" y="274"/>
                </a:lnTo>
                <a:lnTo>
                  <a:pt x="682" y="261"/>
                </a:lnTo>
                <a:lnTo>
                  <a:pt x="690" y="248"/>
                </a:lnTo>
                <a:lnTo>
                  <a:pt x="696" y="233"/>
                </a:lnTo>
                <a:lnTo>
                  <a:pt x="702" y="219"/>
                </a:lnTo>
                <a:lnTo>
                  <a:pt x="707" y="203"/>
                </a:lnTo>
                <a:lnTo>
                  <a:pt x="711" y="188"/>
                </a:lnTo>
                <a:lnTo>
                  <a:pt x="713" y="171"/>
                </a:lnTo>
                <a:lnTo>
                  <a:pt x="718" y="141"/>
                </a:lnTo>
                <a:lnTo>
                  <a:pt x="719" y="113"/>
                </a:lnTo>
                <a:lnTo>
                  <a:pt x="720" y="88"/>
                </a:lnTo>
                <a:lnTo>
                  <a:pt x="719" y="69"/>
                </a:lnTo>
                <a:close/>
              </a:path>
            </a:pathLst>
          </a:custGeom>
          <a:solidFill>
            <a:srgbClr val="CE295E"/>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0" name="Freeform 724" descr="This is an icon of a chart. ">
            <a:extLst>
              <a:ext uri="{FF2B5EF4-FFF2-40B4-BE49-F238E27FC236}">
                <a16:creationId xmlns:a16="http://schemas.microsoft.com/office/drawing/2014/main" id="{DD2DB9C5-BF51-4EC7-9BB4-A353966906BB}"/>
              </a:ext>
            </a:extLst>
          </p:cNvPr>
          <p:cNvSpPr>
            <a:spLocks/>
          </p:cNvSpPr>
          <p:nvPr/>
        </p:nvSpPr>
        <p:spPr bwMode="auto">
          <a:xfrm>
            <a:off x="10521750" y="3092876"/>
            <a:ext cx="277813" cy="277813"/>
          </a:xfrm>
          <a:custGeom>
            <a:avLst/>
            <a:gdLst>
              <a:gd name="T0" fmla="*/ 782 w 873"/>
              <a:gd name="T1" fmla="*/ 436 h 873"/>
              <a:gd name="T2" fmla="*/ 779 w 873"/>
              <a:gd name="T3" fmla="*/ 428 h 873"/>
              <a:gd name="T4" fmla="*/ 773 w 873"/>
              <a:gd name="T5" fmla="*/ 423 h 873"/>
              <a:gd name="T6" fmla="*/ 451 w 873"/>
              <a:gd name="T7" fmla="*/ 421 h 873"/>
              <a:gd name="T8" fmla="*/ 711 w 873"/>
              <a:gd name="T9" fmla="*/ 180 h 873"/>
              <a:gd name="T10" fmla="*/ 718 w 873"/>
              <a:gd name="T11" fmla="*/ 176 h 873"/>
              <a:gd name="T12" fmla="*/ 721 w 873"/>
              <a:gd name="T13" fmla="*/ 168 h 873"/>
              <a:gd name="T14" fmla="*/ 721 w 873"/>
              <a:gd name="T15" fmla="*/ 12 h 873"/>
              <a:gd name="T16" fmla="*/ 718 w 873"/>
              <a:gd name="T17" fmla="*/ 4 h 873"/>
              <a:gd name="T18" fmla="*/ 711 w 873"/>
              <a:gd name="T19" fmla="*/ 0 h 873"/>
              <a:gd name="T20" fmla="*/ 163 w 873"/>
              <a:gd name="T21" fmla="*/ 0 h 873"/>
              <a:gd name="T22" fmla="*/ 155 w 873"/>
              <a:gd name="T23" fmla="*/ 4 h 873"/>
              <a:gd name="T24" fmla="*/ 151 w 873"/>
              <a:gd name="T25" fmla="*/ 12 h 873"/>
              <a:gd name="T26" fmla="*/ 151 w 873"/>
              <a:gd name="T27" fmla="*/ 168 h 873"/>
              <a:gd name="T28" fmla="*/ 155 w 873"/>
              <a:gd name="T29" fmla="*/ 176 h 873"/>
              <a:gd name="T30" fmla="*/ 163 w 873"/>
              <a:gd name="T31" fmla="*/ 180 h 873"/>
              <a:gd name="T32" fmla="*/ 421 w 873"/>
              <a:gd name="T33" fmla="*/ 421 h 873"/>
              <a:gd name="T34" fmla="*/ 99 w 873"/>
              <a:gd name="T35" fmla="*/ 423 h 873"/>
              <a:gd name="T36" fmla="*/ 93 w 873"/>
              <a:gd name="T37" fmla="*/ 428 h 873"/>
              <a:gd name="T38" fmla="*/ 90 w 873"/>
              <a:gd name="T39" fmla="*/ 436 h 873"/>
              <a:gd name="T40" fmla="*/ 11 w 873"/>
              <a:gd name="T41" fmla="*/ 663 h 873"/>
              <a:gd name="T42" fmla="*/ 4 w 873"/>
              <a:gd name="T43" fmla="*/ 667 h 873"/>
              <a:gd name="T44" fmla="*/ 0 w 873"/>
              <a:gd name="T45" fmla="*/ 675 h 873"/>
              <a:gd name="T46" fmla="*/ 0 w 873"/>
              <a:gd name="T47" fmla="*/ 861 h 873"/>
              <a:gd name="T48" fmla="*/ 4 w 873"/>
              <a:gd name="T49" fmla="*/ 869 h 873"/>
              <a:gd name="T50" fmla="*/ 11 w 873"/>
              <a:gd name="T51" fmla="*/ 873 h 873"/>
              <a:gd name="T52" fmla="*/ 198 w 873"/>
              <a:gd name="T53" fmla="*/ 873 h 873"/>
              <a:gd name="T54" fmla="*/ 205 w 873"/>
              <a:gd name="T55" fmla="*/ 869 h 873"/>
              <a:gd name="T56" fmla="*/ 210 w 873"/>
              <a:gd name="T57" fmla="*/ 861 h 873"/>
              <a:gd name="T58" fmla="*/ 210 w 873"/>
              <a:gd name="T59" fmla="*/ 675 h 873"/>
              <a:gd name="T60" fmla="*/ 205 w 873"/>
              <a:gd name="T61" fmla="*/ 667 h 873"/>
              <a:gd name="T62" fmla="*/ 198 w 873"/>
              <a:gd name="T63" fmla="*/ 663 h 873"/>
              <a:gd name="T64" fmla="*/ 120 w 873"/>
              <a:gd name="T65" fmla="*/ 451 h 873"/>
              <a:gd name="T66" fmla="*/ 346 w 873"/>
              <a:gd name="T67" fmla="*/ 662 h 873"/>
              <a:gd name="T68" fmla="*/ 337 w 873"/>
              <a:gd name="T69" fmla="*/ 665 h 873"/>
              <a:gd name="T70" fmla="*/ 332 w 873"/>
              <a:gd name="T71" fmla="*/ 671 h 873"/>
              <a:gd name="T72" fmla="*/ 331 w 873"/>
              <a:gd name="T73" fmla="*/ 858 h 873"/>
              <a:gd name="T74" fmla="*/ 333 w 873"/>
              <a:gd name="T75" fmla="*/ 867 h 873"/>
              <a:gd name="T76" fmla="*/ 340 w 873"/>
              <a:gd name="T77" fmla="*/ 872 h 873"/>
              <a:gd name="T78" fmla="*/ 526 w 873"/>
              <a:gd name="T79" fmla="*/ 873 h 873"/>
              <a:gd name="T80" fmla="*/ 535 w 873"/>
              <a:gd name="T81" fmla="*/ 871 h 873"/>
              <a:gd name="T82" fmla="*/ 540 w 873"/>
              <a:gd name="T83" fmla="*/ 863 h 873"/>
              <a:gd name="T84" fmla="*/ 541 w 873"/>
              <a:gd name="T85" fmla="*/ 677 h 873"/>
              <a:gd name="T86" fmla="*/ 539 w 873"/>
              <a:gd name="T87" fmla="*/ 669 h 873"/>
              <a:gd name="T88" fmla="*/ 533 w 873"/>
              <a:gd name="T89" fmla="*/ 664 h 873"/>
              <a:gd name="T90" fmla="*/ 451 w 873"/>
              <a:gd name="T91" fmla="*/ 662 h 873"/>
              <a:gd name="T92" fmla="*/ 752 w 873"/>
              <a:gd name="T93" fmla="*/ 662 h 873"/>
              <a:gd name="T94" fmla="*/ 671 w 873"/>
              <a:gd name="T95" fmla="*/ 664 h 873"/>
              <a:gd name="T96" fmla="*/ 664 w 873"/>
              <a:gd name="T97" fmla="*/ 669 h 873"/>
              <a:gd name="T98" fmla="*/ 662 w 873"/>
              <a:gd name="T99" fmla="*/ 678 h 873"/>
              <a:gd name="T100" fmla="*/ 663 w 873"/>
              <a:gd name="T101" fmla="*/ 863 h 873"/>
              <a:gd name="T102" fmla="*/ 669 w 873"/>
              <a:gd name="T103" fmla="*/ 871 h 873"/>
              <a:gd name="T104" fmla="*/ 677 w 873"/>
              <a:gd name="T105" fmla="*/ 873 h 873"/>
              <a:gd name="T106" fmla="*/ 864 w 873"/>
              <a:gd name="T107" fmla="*/ 872 h 873"/>
              <a:gd name="T108" fmla="*/ 870 w 873"/>
              <a:gd name="T109" fmla="*/ 867 h 873"/>
              <a:gd name="T110" fmla="*/ 873 w 873"/>
              <a:gd name="T111" fmla="*/ 858 h 873"/>
              <a:gd name="T112" fmla="*/ 871 w 873"/>
              <a:gd name="T113" fmla="*/ 671 h 873"/>
              <a:gd name="T114" fmla="*/ 866 w 873"/>
              <a:gd name="T115" fmla="*/ 665 h 873"/>
              <a:gd name="T116" fmla="*/ 858 w 873"/>
              <a:gd name="T117" fmla="*/ 662 h 8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73" h="873">
                <a:moveTo>
                  <a:pt x="858" y="662"/>
                </a:moveTo>
                <a:lnTo>
                  <a:pt x="782" y="662"/>
                </a:lnTo>
                <a:lnTo>
                  <a:pt x="782" y="436"/>
                </a:lnTo>
                <a:lnTo>
                  <a:pt x="782" y="433"/>
                </a:lnTo>
                <a:lnTo>
                  <a:pt x="781" y="431"/>
                </a:lnTo>
                <a:lnTo>
                  <a:pt x="779" y="428"/>
                </a:lnTo>
                <a:lnTo>
                  <a:pt x="778" y="426"/>
                </a:lnTo>
                <a:lnTo>
                  <a:pt x="776" y="424"/>
                </a:lnTo>
                <a:lnTo>
                  <a:pt x="773" y="423"/>
                </a:lnTo>
                <a:lnTo>
                  <a:pt x="771" y="421"/>
                </a:lnTo>
                <a:lnTo>
                  <a:pt x="767" y="421"/>
                </a:lnTo>
                <a:lnTo>
                  <a:pt x="451" y="421"/>
                </a:lnTo>
                <a:lnTo>
                  <a:pt x="451" y="180"/>
                </a:lnTo>
                <a:lnTo>
                  <a:pt x="707" y="180"/>
                </a:lnTo>
                <a:lnTo>
                  <a:pt x="711" y="180"/>
                </a:lnTo>
                <a:lnTo>
                  <a:pt x="713" y="179"/>
                </a:lnTo>
                <a:lnTo>
                  <a:pt x="716" y="178"/>
                </a:lnTo>
                <a:lnTo>
                  <a:pt x="718" y="176"/>
                </a:lnTo>
                <a:lnTo>
                  <a:pt x="719" y="174"/>
                </a:lnTo>
                <a:lnTo>
                  <a:pt x="721" y="172"/>
                </a:lnTo>
                <a:lnTo>
                  <a:pt x="721" y="168"/>
                </a:lnTo>
                <a:lnTo>
                  <a:pt x="722" y="165"/>
                </a:lnTo>
                <a:lnTo>
                  <a:pt x="722" y="15"/>
                </a:lnTo>
                <a:lnTo>
                  <a:pt x="721" y="12"/>
                </a:lnTo>
                <a:lnTo>
                  <a:pt x="721" y="10"/>
                </a:lnTo>
                <a:lnTo>
                  <a:pt x="719" y="6"/>
                </a:lnTo>
                <a:lnTo>
                  <a:pt x="718" y="4"/>
                </a:lnTo>
                <a:lnTo>
                  <a:pt x="716" y="2"/>
                </a:lnTo>
                <a:lnTo>
                  <a:pt x="713" y="1"/>
                </a:lnTo>
                <a:lnTo>
                  <a:pt x="711" y="0"/>
                </a:lnTo>
                <a:lnTo>
                  <a:pt x="707" y="0"/>
                </a:lnTo>
                <a:lnTo>
                  <a:pt x="165" y="0"/>
                </a:lnTo>
                <a:lnTo>
                  <a:pt x="163" y="0"/>
                </a:lnTo>
                <a:lnTo>
                  <a:pt x="159" y="1"/>
                </a:lnTo>
                <a:lnTo>
                  <a:pt x="157" y="2"/>
                </a:lnTo>
                <a:lnTo>
                  <a:pt x="155" y="4"/>
                </a:lnTo>
                <a:lnTo>
                  <a:pt x="153" y="6"/>
                </a:lnTo>
                <a:lnTo>
                  <a:pt x="152" y="10"/>
                </a:lnTo>
                <a:lnTo>
                  <a:pt x="151" y="12"/>
                </a:lnTo>
                <a:lnTo>
                  <a:pt x="150" y="15"/>
                </a:lnTo>
                <a:lnTo>
                  <a:pt x="150" y="165"/>
                </a:lnTo>
                <a:lnTo>
                  <a:pt x="151" y="168"/>
                </a:lnTo>
                <a:lnTo>
                  <a:pt x="152" y="172"/>
                </a:lnTo>
                <a:lnTo>
                  <a:pt x="153" y="174"/>
                </a:lnTo>
                <a:lnTo>
                  <a:pt x="155" y="176"/>
                </a:lnTo>
                <a:lnTo>
                  <a:pt x="157" y="178"/>
                </a:lnTo>
                <a:lnTo>
                  <a:pt x="159" y="179"/>
                </a:lnTo>
                <a:lnTo>
                  <a:pt x="163" y="180"/>
                </a:lnTo>
                <a:lnTo>
                  <a:pt x="165" y="180"/>
                </a:lnTo>
                <a:lnTo>
                  <a:pt x="421" y="180"/>
                </a:lnTo>
                <a:lnTo>
                  <a:pt x="421" y="421"/>
                </a:lnTo>
                <a:lnTo>
                  <a:pt x="105" y="421"/>
                </a:lnTo>
                <a:lnTo>
                  <a:pt x="101" y="421"/>
                </a:lnTo>
                <a:lnTo>
                  <a:pt x="99" y="423"/>
                </a:lnTo>
                <a:lnTo>
                  <a:pt x="96" y="424"/>
                </a:lnTo>
                <a:lnTo>
                  <a:pt x="94" y="426"/>
                </a:lnTo>
                <a:lnTo>
                  <a:pt x="93" y="428"/>
                </a:lnTo>
                <a:lnTo>
                  <a:pt x="91" y="431"/>
                </a:lnTo>
                <a:lnTo>
                  <a:pt x="91" y="433"/>
                </a:lnTo>
                <a:lnTo>
                  <a:pt x="90" y="436"/>
                </a:lnTo>
                <a:lnTo>
                  <a:pt x="90" y="662"/>
                </a:lnTo>
                <a:lnTo>
                  <a:pt x="15" y="662"/>
                </a:lnTo>
                <a:lnTo>
                  <a:pt x="11" y="663"/>
                </a:lnTo>
                <a:lnTo>
                  <a:pt x="9" y="664"/>
                </a:lnTo>
                <a:lnTo>
                  <a:pt x="6" y="665"/>
                </a:lnTo>
                <a:lnTo>
                  <a:pt x="4" y="667"/>
                </a:lnTo>
                <a:lnTo>
                  <a:pt x="2" y="669"/>
                </a:lnTo>
                <a:lnTo>
                  <a:pt x="1" y="671"/>
                </a:lnTo>
                <a:lnTo>
                  <a:pt x="0" y="675"/>
                </a:lnTo>
                <a:lnTo>
                  <a:pt x="0" y="678"/>
                </a:lnTo>
                <a:lnTo>
                  <a:pt x="0" y="858"/>
                </a:lnTo>
                <a:lnTo>
                  <a:pt x="0" y="861"/>
                </a:lnTo>
                <a:lnTo>
                  <a:pt x="1" y="863"/>
                </a:lnTo>
                <a:lnTo>
                  <a:pt x="2" y="867"/>
                </a:lnTo>
                <a:lnTo>
                  <a:pt x="4" y="869"/>
                </a:lnTo>
                <a:lnTo>
                  <a:pt x="6" y="871"/>
                </a:lnTo>
                <a:lnTo>
                  <a:pt x="9" y="872"/>
                </a:lnTo>
                <a:lnTo>
                  <a:pt x="11" y="873"/>
                </a:lnTo>
                <a:lnTo>
                  <a:pt x="15" y="873"/>
                </a:lnTo>
                <a:lnTo>
                  <a:pt x="196" y="873"/>
                </a:lnTo>
                <a:lnTo>
                  <a:pt x="198" y="873"/>
                </a:lnTo>
                <a:lnTo>
                  <a:pt x="201" y="872"/>
                </a:lnTo>
                <a:lnTo>
                  <a:pt x="203" y="871"/>
                </a:lnTo>
                <a:lnTo>
                  <a:pt x="205" y="869"/>
                </a:lnTo>
                <a:lnTo>
                  <a:pt x="208" y="867"/>
                </a:lnTo>
                <a:lnTo>
                  <a:pt x="209" y="863"/>
                </a:lnTo>
                <a:lnTo>
                  <a:pt x="210" y="861"/>
                </a:lnTo>
                <a:lnTo>
                  <a:pt x="211" y="858"/>
                </a:lnTo>
                <a:lnTo>
                  <a:pt x="211" y="677"/>
                </a:lnTo>
                <a:lnTo>
                  <a:pt x="210" y="675"/>
                </a:lnTo>
                <a:lnTo>
                  <a:pt x="209" y="671"/>
                </a:lnTo>
                <a:lnTo>
                  <a:pt x="208" y="669"/>
                </a:lnTo>
                <a:lnTo>
                  <a:pt x="205" y="667"/>
                </a:lnTo>
                <a:lnTo>
                  <a:pt x="203" y="665"/>
                </a:lnTo>
                <a:lnTo>
                  <a:pt x="201" y="664"/>
                </a:lnTo>
                <a:lnTo>
                  <a:pt x="198" y="663"/>
                </a:lnTo>
                <a:lnTo>
                  <a:pt x="196" y="663"/>
                </a:lnTo>
                <a:lnTo>
                  <a:pt x="120" y="662"/>
                </a:lnTo>
                <a:lnTo>
                  <a:pt x="120" y="451"/>
                </a:lnTo>
                <a:lnTo>
                  <a:pt x="421" y="451"/>
                </a:lnTo>
                <a:lnTo>
                  <a:pt x="421" y="662"/>
                </a:lnTo>
                <a:lnTo>
                  <a:pt x="346" y="662"/>
                </a:lnTo>
                <a:lnTo>
                  <a:pt x="343" y="663"/>
                </a:lnTo>
                <a:lnTo>
                  <a:pt x="340" y="664"/>
                </a:lnTo>
                <a:lnTo>
                  <a:pt x="337" y="665"/>
                </a:lnTo>
                <a:lnTo>
                  <a:pt x="335" y="667"/>
                </a:lnTo>
                <a:lnTo>
                  <a:pt x="333" y="669"/>
                </a:lnTo>
                <a:lnTo>
                  <a:pt x="332" y="671"/>
                </a:lnTo>
                <a:lnTo>
                  <a:pt x="331" y="675"/>
                </a:lnTo>
                <a:lnTo>
                  <a:pt x="331" y="678"/>
                </a:lnTo>
                <a:lnTo>
                  <a:pt x="331" y="858"/>
                </a:lnTo>
                <a:lnTo>
                  <a:pt x="331" y="861"/>
                </a:lnTo>
                <a:lnTo>
                  <a:pt x="332" y="863"/>
                </a:lnTo>
                <a:lnTo>
                  <a:pt x="333" y="867"/>
                </a:lnTo>
                <a:lnTo>
                  <a:pt x="335" y="869"/>
                </a:lnTo>
                <a:lnTo>
                  <a:pt x="337" y="871"/>
                </a:lnTo>
                <a:lnTo>
                  <a:pt x="340" y="872"/>
                </a:lnTo>
                <a:lnTo>
                  <a:pt x="343" y="873"/>
                </a:lnTo>
                <a:lnTo>
                  <a:pt x="346" y="873"/>
                </a:lnTo>
                <a:lnTo>
                  <a:pt x="526" y="873"/>
                </a:lnTo>
                <a:lnTo>
                  <a:pt x="529" y="873"/>
                </a:lnTo>
                <a:lnTo>
                  <a:pt x="533" y="872"/>
                </a:lnTo>
                <a:lnTo>
                  <a:pt x="535" y="871"/>
                </a:lnTo>
                <a:lnTo>
                  <a:pt x="537" y="869"/>
                </a:lnTo>
                <a:lnTo>
                  <a:pt x="539" y="867"/>
                </a:lnTo>
                <a:lnTo>
                  <a:pt x="540" y="863"/>
                </a:lnTo>
                <a:lnTo>
                  <a:pt x="541" y="861"/>
                </a:lnTo>
                <a:lnTo>
                  <a:pt x="541" y="858"/>
                </a:lnTo>
                <a:lnTo>
                  <a:pt x="541" y="677"/>
                </a:lnTo>
                <a:lnTo>
                  <a:pt x="541" y="675"/>
                </a:lnTo>
                <a:lnTo>
                  <a:pt x="540" y="671"/>
                </a:lnTo>
                <a:lnTo>
                  <a:pt x="539" y="669"/>
                </a:lnTo>
                <a:lnTo>
                  <a:pt x="537" y="667"/>
                </a:lnTo>
                <a:lnTo>
                  <a:pt x="535" y="665"/>
                </a:lnTo>
                <a:lnTo>
                  <a:pt x="533" y="664"/>
                </a:lnTo>
                <a:lnTo>
                  <a:pt x="529" y="663"/>
                </a:lnTo>
                <a:lnTo>
                  <a:pt x="526" y="663"/>
                </a:lnTo>
                <a:lnTo>
                  <a:pt x="451" y="662"/>
                </a:lnTo>
                <a:lnTo>
                  <a:pt x="451" y="451"/>
                </a:lnTo>
                <a:lnTo>
                  <a:pt x="752" y="451"/>
                </a:lnTo>
                <a:lnTo>
                  <a:pt x="752" y="662"/>
                </a:lnTo>
                <a:lnTo>
                  <a:pt x="677" y="662"/>
                </a:lnTo>
                <a:lnTo>
                  <a:pt x="674" y="663"/>
                </a:lnTo>
                <a:lnTo>
                  <a:pt x="671" y="664"/>
                </a:lnTo>
                <a:lnTo>
                  <a:pt x="669" y="665"/>
                </a:lnTo>
                <a:lnTo>
                  <a:pt x="667" y="667"/>
                </a:lnTo>
                <a:lnTo>
                  <a:pt x="664" y="669"/>
                </a:lnTo>
                <a:lnTo>
                  <a:pt x="663" y="671"/>
                </a:lnTo>
                <a:lnTo>
                  <a:pt x="662" y="675"/>
                </a:lnTo>
                <a:lnTo>
                  <a:pt x="662" y="678"/>
                </a:lnTo>
                <a:lnTo>
                  <a:pt x="662" y="858"/>
                </a:lnTo>
                <a:lnTo>
                  <a:pt x="662" y="861"/>
                </a:lnTo>
                <a:lnTo>
                  <a:pt x="663" y="863"/>
                </a:lnTo>
                <a:lnTo>
                  <a:pt x="664" y="867"/>
                </a:lnTo>
                <a:lnTo>
                  <a:pt x="667" y="869"/>
                </a:lnTo>
                <a:lnTo>
                  <a:pt x="669" y="871"/>
                </a:lnTo>
                <a:lnTo>
                  <a:pt x="671" y="872"/>
                </a:lnTo>
                <a:lnTo>
                  <a:pt x="674" y="873"/>
                </a:lnTo>
                <a:lnTo>
                  <a:pt x="677" y="873"/>
                </a:lnTo>
                <a:lnTo>
                  <a:pt x="858" y="873"/>
                </a:lnTo>
                <a:lnTo>
                  <a:pt x="861" y="873"/>
                </a:lnTo>
                <a:lnTo>
                  <a:pt x="864" y="872"/>
                </a:lnTo>
                <a:lnTo>
                  <a:pt x="866" y="871"/>
                </a:lnTo>
                <a:lnTo>
                  <a:pt x="868" y="869"/>
                </a:lnTo>
                <a:lnTo>
                  <a:pt x="870" y="867"/>
                </a:lnTo>
                <a:lnTo>
                  <a:pt x="871" y="863"/>
                </a:lnTo>
                <a:lnTo>
                  <a:pt x="873" y="861"/>
                </a:lnTo>
                <a:lnTo>
                  <a:pt x="873" y="858"/>
                </a:lnTo>
                <a:lnTo>
                  <a:pt x="873" y="677"/>
                </a:lnTo>
                <a:lnTo>
                  <a:pt x="873" y="675"/>
                </a:lnTo>
                <a:lnTo>
                  <a:pt x="871" y="671"/>
                </a:lnTo>
                <a:lnTo>
                  <a:pt x="870" y="669"/>
                </a:lnTo>
                <a:lnTo>
                  <a:pt x="868" y="667"/>
                </a:lnTo>
                <a:lnTo>
                  <a:pt x="866" y="665"/>
                </a:lnTo>
                <a:lnTo>
                  <a:pt x="864" y="664"/>
                </a:lnTo>
                <a:lnTo>
                  <a:pt x="861" y="663"/>
                </a:lnTo>
                <a:lnTo>
                  <a:pt x="858" y="662"/>
                </a:lnTo>
                <a:close/>
              </a:path>
            </a:pathLst>
          </a:custGeom>
          <a:solidFill>
            <a:schemeClr val="tx1">
              <a:lumMod val="75000"/>
              <a:lumOff val="25000"/>
            </a:schemeClr>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71" name="Group 70" descr="This is an icon of a truck.">
            <a:extLst>
              <a:ext uri="{FF2B5EF4-FFF2-40B4-BE49-F238E27FC236}">
                <a16:creationId xmlns:a16="http://schemas.microsoft.com/office/drawing/2014/main" id="{918F6A58-01C2-4B8A-97EE-31A198442337}"/>
              </a:ext>
            </a:extLst>
          </p:cNvPr>
          <p:cNvGrpSpPr/>
          <p:nvPr/>
        </p:nvGrpSpPr>
        <p:grpSpPr>
          <a:xfrm>
            <a:off x="10516987" y="4297223"/>
            <a:ext cx="287338" cy="249238"/>
            <a:chOff x="2598738" y="2530475"/>
            <a:chExt cx="287338" cy="249238"/>
          </a:xfrm>
          <a:solidFill>
            <a:srgbClr val="7F7F7F"/>
          </a:solidFill>
        </p:grpSpPr>
        <p:sp>
          <p:nvSpPr>
            <p:cNvPr id="72" name="Freeform 527">
              <a:extLst>
                <a:ext uri="{FF2B5EF4-FFF2-40B4-BE49-F238E27FC236}">
                  <a16:creationId xmlns:a16="http://schemas.microsoft.com/office/drawing/2014/main" id="{9A958697-9F7E-46A0-A31A-A67FAB2A30DA}"/>
                </a:ext>
              </a:extLst>
            </p:cNvPr>
            <p:cNvSpPr>
              <a:spLocks/>
            </p:cNvSpPr>
            <p:nvPr/>
          </p:nvSpPr>
          <p:spPr bwMode="auto">
            <a:xfrm>
              <a:off x="2655888" y="2625725"/>
              <a:ext cx="123825" cy="134938"/>
            </a:xfrm>
            <a:custGeom>
              <a:avLst/>
              <a:gdLst>
                <a:gd name="T0" fmla="*/ 187 w 391"/>
                <a:gd name="T1" fmla="*/ 0 h 421"/>
                <a:gd name="T2" fmla="*/ 172 w 391"/>
                <a:gd name="T3" fmla="*/ 19 h 421"/>
                <a:gd name="T4" fmla="*/ 155 w 391"/>
                <a:gd name="T5" fmla="*/ 36 h 421"/>
                <a:gd name="T6" fmla="*/ 135 w 391"/>
                <a:gd name="T7" fmla="*/ 52 h 421"/>
                <a:gd name="T8" fmla="*/ 113 w 391"/>
                <a:gd name="T9" fmla="*/ 65 h 421"/>
                <a:gd name="T10" fmla="*/ 91 w 391"/>
                <a:gd name="T11" fmla="*/ 76 h 421"/>
                <a:gd name="T12" fmla="*/ 67 w 391"/>
                <a:gd name="T13" fmla="*/ 83 h 421"/>
                <a:gd name="T14" fmla="*/ 41 w 391"/>
                <a:gd name="T15" fmla="*/ 89 h 421"/>
                <a:gd name="T16" fmla="*/ 15 w 391"/>
                <a:gd name="T17" fmla="*/ 90 h 421"/>
                <a:gd name="T18" fmla="*/ 0 w 391"/>
                <a:gd name="T19" fmla="*/ 89 h 421"/>
                <a:gd name="T20" fmla="*/ 1 w 391"/>
                <a:gd name="T21" fmla="*/ 410 h 421"/>
                <a:gd name="T22" fmla="*/ 3 w 391"/>
                <a:gd name="T23" fmla="*/ 415 h 421"/>
                <a:gd name="T24" fmla="*/ 6 w 391"/>
                <a:gd name="T25" fmla="*/ 418 h 421"/>
                <a:gd name="T26" fmla="*/ 11 w 391"/>
                <a:gd name="T27" fmla="*/ 421 h 421"/>
                <a:gd name="T28" fmla="*/ 77 w 391"/>
                <a:gd name="T29" fmla="*/ 421 h 421"/>
                <a:gd name="T30" fmla="*/ 75 w 391"/>
                <a:gd name="T31" fmla="*/ 406 h 421"/>
                <a:gd name="T32" fmla="*/ 77 w 391"/>
                <a:gd name="T33" fmla="*/ 385 h 421"/>
                <a:gd name="T34" fmla="*/ 83 w 391"/>
                <a:gd name="T35" fmla="*/ 366 h 421"/>
                <a:gd name="T36" fmla="*/ 93 w 391"/>
                <a:gd name="T37" fmla="*/ 347 h 421"/>
                <a:gd name="T38" fmla="*/ 106 w 391"/>
                <a:gd name="T39" fmla="*/ 331 h 421"/>
                <a:gd name="T40" fmla="*/ 122 w 391"/>
                <a:gd name="T41" fmla="*/ 318 h 421"/>
                <a:gd name="T42" fmla="*/ 139 w 391"/>
                <a:gd name="T43" fmla="*/ 309 h 421"/>
                <a:gd name="T44" fmla="*/ 159 w 391"/>
                <a:gd name="T45" fmla="*/ 303 h 421"/>
                <a:gd name="T46" fmla="*/ 181 w 391"/>
                <a:gd name="T47" fmla="*/ 301 h 421"/>
                <a:gd name="T48" fmla="*/ 201 w 391"/>
                <a:gd name="T49" fmla="*/ 303 h 421"/>
                <a:gd name="T50" fmla="*/ 222 w 391"/>
                <a:gd name="T51" fmla="*/ 309 h 421"/>
                <a:gd name="T52" fmla="*/ 240 w 391"/>
                <a:gd name="T53" fmla="*/ 318 h 421"/>
                <a:gd name="T54" fmla="*/ 255 w 391"/>
                <a:gd name="T55" fmla="*/ 331 h 421"/>
                <a:gd name="T56" fmla="*/ 268 w 391"/>
                <a:gd name="T57" fmla="*/ 347 h 421"/>
                <a:gd name="T58" fmla="*/ 277 w 391"/>
                <a:gd name="T59" fmla="*/ 366 h 421"/>
                <a:gd name="T60" fmla="*/ 284 w 391"/>
                <a:gd name="T61" fmla="*/ 385 h 421"/>
                <a:gd name="T62" fmla="*/ 286 w 391"/>
                <a:gd name="T63" fmla="*/ 406 h 421"/>
                <a:gd name="T64" fmla="*/ 285 w 391"/>
                <a:gd name="T65" fmla="*/ 421 h 421"/>
                <a:gd name="T66" fmla="*/ 379 w 391"/>
                <a:gd name="T67" fmla="*/ 420 h 421"/>
                <a:gd name="T68" fmla="*/ 385 w 391"/>
                <a:gd name="T69" fmla="*/ 418 h 421"/>
                <a:gd name="T70" fmla="*/ 389 w 391"/>
                <a:gd name="T71" fmla="*/ 415 h 421"/>
                <a:gd name="T72" fmla="*/ 391 w 391"/>
                <a:gd name="T73" fmla="*/ 410 h 421"/>
                <a:gd name="T74" fmla="*/ 391 w 391"/>
                <a:gd name="T75" fmla="*/ 15 h 421"/>
                <a:gd name="T76" fmla="*/ 390 w 391"/>
                <a:gd name="T77" fmla="*/ 8 h 421"/>
                <a:gd name="T78" fmla="*/ 387 w 391"/>
                <a:gd name="T79" fmla="*/ 4 h 421"/>
                <a:gd name="T80" fmla="*/ 382 w 391"/>
                <a:gd name="T81" fmla="*/ 1 h 421"/>
                <a:gd name="T82" fmla="*/ 376 w 391"/>
                <a:gd name="T83" fmla="*/ 0 h 4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91" h="421">
                  <a:moveTo>
                    <a:pt x="376" y="0"/>
                  </a:moveTo>
                  <a:lnTo>
                    <a:pt x="187" y="0"/>
                  </a:lnTo>
                  <a:lnTo>
                    <a:pt x="180" y="9"/>
                  </a:lnTo>
                  <a:lnTo>
                    <a:pt x="172" y="19"/>
                  </a:lnTo>
                  <a:lnTo>
                    <a:pt x="164" y="28"/>
                  </a:lnTo>
                  <a:lnTo>
                    <a:pt x="155" y="36"/>
                  </a:lnTo>
                  <a:lnTo>
                    <a:pt x="145" y="45"/>
                  </a:lnTo>
                  <a:lnTo>
                    <a:pt x="135" y="52"/>
                  </a:lnTo>
                  <a:lnTo>
                    <a:pt x="125" y="59"/>
                  </a:lnTo>
                  <a:lnTo>
                    <a:pt x="113" y="65"/>
                  </a:lnTo>
                  <a:lnTo>
                    <a:pt x="103" y="71"/>
                  </a:lnTo>
                  <a:lnTo>
                    <a:pt x="91" y="76"/>
                  </a:lnTo>
                  <a:lnTo>
                    <a:pt x="79" y="80"/>
                  </a:lnTo>
                  <a:lnTo>
                    <a:pt x="67" y="83"/>
                  </a:lnTo>
                  <a:lnTo>
                    <a:pt x="54" y="87"/>
                  </a:lnTo>
                  <a:lnTo>
                    <a:pt x="41" y="89"/>
                  </a:lnTo>
                  <a:lnTo>
                    <a:pt x="29" y="90"/>
                  </a:lnTo>
                  <a:lnTo>
                    <a:pt x="15" y="90"/>
                  </a:lnTo>
                  <a:lnTo>
                    <a:pt x="7" y="90"/>
                  </a:lnTo>
                  <a:lnTo>
                    <a:pt x="0" y="89"/>
                  </a:lnTo>
                  <a:lnTo>
                    <a:pt x="0" y="406"/>
                  </a:lnTo>
                  <a:lnTo>
                    <a:pt x="1" y="410"/>
                  </a:lnTo>
                  <a:lnTo>
                    <a:pt x="1" y="412"/>
                  </a:lnTo>
                  <a:lnTo>
                    <a:pt x="3" y="415"/>
                  </a:lnTo>
                  <a:lnTo>
                    <a:pt x="4" y="417"/>
                  </a:lnTo>
                  <a:lnTo>
                    <a:pt x="6" y="418"/>
                  </a:lnTo>
                  <a:lnTo>
                    <a:pt x="9" y="420"/>
                  </a:lnTo>
                  <a:lnTo>
                    <a:pt x="11" y="421"/>
                  </a:lnTo>
                  <a:lnTo>
                    <a:pt x="15" y="421"/>
                  </a:lnTo>
                  <a:lnTo>
                    <a:pt x="77" y="421"/>
                  </a:lnTo>
                  <a:lnTo>
                    <a:pt x="76" y="414"/>
                  </a:lnTo>
                  <a:lnTo>
                    <a:pt x="75" y="406"/>
                  </a:lnTo>
                  <a:lnTo>
                    <a:pt x="76" y="396"/>
                  </a:lnTo>
                  <a:lnTo>
                    <a:pt x="77" y="385"/>
                  </a:lnTo>
                  <a:lnTo>
                    <a:pt x="80" y="375"/>
                  </a:lnTo>
                  <a:lnTo>
                    <a:pt x="83" y="366"/>
                  </a:lnTo>
                  <a:lnTo>
                    <a:pt x="88" y="356"/>
                  </a:lnTo>
                  <a:lnTo>
                    <a:pt x="93" y="347"/>
                  </a:lnTo>
                  <a:lnTo>
                    <a:pt x="99" y="339"/>
                  </a:lnTo>
                  <a:lnTo>
                    <a:pt x="106" y="331"/>
                  </a:lnTo>
                  <a:lnTo>
                    <a:pt x="113" y="325"/>
                  </a:lnTo>
                  <a:lnTo>
                    <a:pt x="122" y="318"/>
                  </a:lnTo>
                  <a:lnTo>
                    <a:pt x="130" y="313"/>
                  </a:lnTo>
                  <a:lnTo>
                    <a:pt x="139" y="309"/>
                  </a:lnTo>
                  <a:lnTo>
                    <a:pt x="150" y="305"/>
                  </a:lnTo>
                  <a:lnTo>
                    <a:pt x="159" y="303"/>
                  </a:lnTo>
                  <a:lnTo>
                    <a:pt x="170" y="301"/>
                  </a:lnTo>
                  <a:lnTo>
                    <a:pt x="181" y="301"/>
                  </a:lnTo>
                  <a:lnTo>
                    <a:pt x="192" y="301"/>
                  </a:lnTo>
                  <a:lnTo>
                    <a:pt x="201" y="303"/>
                  </a:lnTo>
                  <a:lnTo>
                    <a:pt x="212" y="305"/>
                  </a:lnTo>
                  <a:lnTo>
                    <a:pt x="222" y="309"/>
                  </a:lnTo>
                  <a:lnTo>
                    <a:pt x="230" y="313"/>
                  </a:lnTo>
                  <a:lnTo>
                    <a:pt x="240" y="318"/>
                  </a:lnTo>
                  <a:lnTo>
                    <a:pt x="247" y="325"/>
                  </a:lnTo>
                  <a:lnTo>
                    <a:pt x="255" y="331"/>
                  </a:lnTo>
                  <a:lnTo>
                    <a:pt x="261" y="339"/>
                  </a:lnTo>
                  <a:lnTo>
                    <a:pt x="268" y="347"/>
                  </a:lnTo>
                  <a:lnTo>
                    <a:pt x="273" y="356"/>
                  </a:lnTo>
                  <a:lnTo>
                    <a:pt x="277" y="366"/>
                  </a:lnTo>
                  <a:lnTo>
                    <a:pt x="282" y="375"/>
                  </a:lnTo>
                  <a:lnTo>
                    <a:pt x="284" y="385"/>
                  </a:lnTo>
                  <a:lnTo>
                    <a:pt x="285" y="396"/>
                  </a:lnTo>
                  <a:lnTo>
                    <a:pt x="286" y="406"/>
                  </a:lnTo>
                  <a:lnTo>
                    <a:pt x="286" y="414"/>
                  </a:lnTo>
                  <a:lnTo>
                    <a:pt x="285" y="421"/>
                  </a:lnTo>
                  <a:lnTo>
                    <a:pt x="376" y="421"/>
                  </a:lnTo>
                  <a:lnTo>
                    <a:pt x="379" y="420"/>
                  </a:lnTo>
                  <a:lnTo>
                    <a:pt x="382" y="420"/>
                  </a:lnTo>
                  <a:lnTo>
                    <a:pt x="385" y="418"/>
                  </a:lnTo>
                  <a:lnTo>
                    <a:pt x="387" y="417"/>
                  </a:lnTo>
                  <a:lnTo>
                    <a:pt x="389" y="415"/>
                  </a:lnTo>
                  <a:lnTo>
                    <a:pt x="390" y="412"/>
                  </a:lnTo>
                  <a:lnTo>
                    <a:pt x="391" y="410"/>
                  </a:lnTo>
                  <a:lnTo>
                    <a:pt x="391" y="406"/>
                  </a:lnTo>
                  <a:lnTo>
                    <a:pt x="391" y="15"/>
                  </a:lnTo>
                  <a:lnTo>
                    <a:pt x="391" y="12"/>
                  </a:lnTo>
                  <a:lnTo>
                    <a:pt x="390" y="8"/>
                  </a:lnTo>
                  <a:lnTo>
                    <a:pt x="389" y="6"/>
                  </a:lnTo>
                  <a:lnTo>
                    <a:pt x="387" y="4"/>
                  </a:lnTo>
                  <a:lnTo>
                    <a:pt x="385" y="2"/>
                  </a:lnTo>
                  <a:lnTo>
                    <a:pt x="382" y="1"/>
                  </a:lnTo>
                  <a:lnTo>
                    <a:pt x="379" y="0"/>
                  </a:lnTo>
                  <a:lnTo>
                    <a:pt x="376" y="0"/>
                  </a:lnTo>
                  <a:lnTo>
                    <a:pt x="37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3" name="Freeform 528">
              <a:extLst>
                <a:ext uri="{FF2B5EF4-FFF2-40B4-BE49-F238E27FC236}">
                  <a16:creationId xmlns:a16="http://schemas.microsoft.com/office/drawing/2014/main" id="{83F5CED5-EC59-44A7-BB1E-6DAA3AFE7434}"/>
                </a:ext>
              </a:extLst>
            </p:cNvPr>
            <p:cNvSpPr>
              <a:spLocks/>
            </p:cNvSpPr>
            <p:nvPr/>
          </p:nvSpPr>
          <p:spPr bwMode="auto">
            <a:xfrm>
              <a:off x="2598738" y="2692400"/>
              <a:ext cx="47625" cy="9525"/>
            </a:xfrm>
            <a:custGeom>
              <a:avLst/>
              <a:gdLst>
                <a:gd name="T0" fmla="*/ 136 w 151"/>
                <a:gd name="T1" fmla="*/ 0 h 30"/>
                <a:gd name="T2" fmla="*/ 15 w 151"/>
                <a:gd name="T3" fmla="*/ 0 h 30"/>
                <a:gd name="T4" fmla="*/ 12 w 151"/>
                <a:gd name="T5" fmla="*/ 1 h 30"/>
                <a:gd name="T6" fmla="*/ 9 w 151"/>
                <a:gd name="T7" fmla="*/ 1 h 30"/>
                <a:gd name="T8" fmla="*/ 7 w 151"/>
                <a:gd name="T9" fmla="*/ 3 h 30"/>
                <a:gd name="T10" fmla="*/ 5 w 151"/>
                <a:gd name="T11" fmla="*/ 4 h 30"/>
                <a:gd name="T12" fmla="*/ 3 w 151"/>
                <a:gd name="T13" fmla="*/ 6 h 30"/>
                <a:gd name="T14" fmla="*/ 2 w 151"/>
                <a:gd name="T15" fmla="*/ 10 h 30"/>
                <a:gd name="T16" fmla="*/ 0 w 151"/>
                <a:gd name="T17" fmla="*/ 13 h 30"/>
                <a:gd name="T18" fmla="*/ 0 w 151"/>
                <a:gd name="T19" fmla="*/ 15 h 30"/>
                <a:gd name="T20" fmla="*/ 0 w 151"/>
                <a:gd name="T21" fmla="*/ 18 h 30"/>
                <a:gd name="T22" fmla="*/ 2 w 151"/>
                <a:gd name="T23" fmla="*/ 21 h 30"/>
                <a:gd name="T24" fmla="*/ 3 w 151"/>
                <a:gd name="T25" fmla="*/ 24 h 30"/>
                <a:gd name="T26" fmla="*/ 5 w 151"/>
                <a:gd name="T27" fmla="*/ 26 h 30"/>
                <a:gd name="T28" fmla="*/ 7 w 151"/>
                <a:gd name="T29" fmla="*/ 28 h 30"/>
                <a:gd name="T30" fmla="*/ 9 w 151"/>
                <a:gd name="T31" fmla="*/ 29 h 30"/>
                <a:gd name="T32" fmla="*/ 12 w 151"/>
                <a:gd name="T33" fmla="*/ 30 h 30"/>
                <a:gd name="T34" fmla="*/ 15 w 151"/>
                <a:gd name="T35" fmla="*/ 30 h 30"/>
                <a:gd name="T36" fmla="*/ 136 w 151"/>
                <a:gd name="T37" fmla="*/ 30 h 30"/>
                <a:gd name="T38" fmla="*/ 139 w 151"/>
                <a:gd name="T39" fmla="*/ 30 h 30"/>
                <a:gd name="T40" fmla="*/ 142 w 151"/>
                <a:gd name="T41" fmla="*/ 29 h 30"/>
                <a:gd name="T42" fmla="*/ 144 w 151"/>
                <a:gd name="T43" fmla="*/ 28 h 30"/>
                <a:gd name="T44" fmla="*/ 146 w 151"/>
                <a:gd name="T45" fmla="*/ 26 h 30"/>
                <a:gd name="T46" fmla="*/ 148 w 151"/>
                <a:gd name="T47" fmla="*/ 24 h 30"/>
                <a:gd name="T48" fmla="*/ 150 w 151"/>
                <a:gd name="T49" fmla="*/ 21 h 30"/>
                <a:gd name="T50" fmla="*/ 151 w 151"/>
                <a:gd name="T51" fmla="*/ 18 h 30"/>
                <a:gd name="T52" fmla="*/ 151 w 151"/>
                <a:gd name="T53" fmla="*/ 15 h 30"/>
                <a:gd name="T54" fmla="*/ 151 w 151"/>
                <a:gd name="T55" fmla="*/ 13 h 30"/>
                <a:gd name="T56" fmla="*/ 150 w 151"/>
                <a:gd name="T57" fmla="*/ 10 h 30"/>
                <a:gd name="T58" fmla="*/ 148 w 151"/>
                <a:gd name="T59" fmla="*/ 8 h 30"/>
                <a:gd name="T60" fmla="*/ 146 w 151"/>
                <a:gd name="T61" fmla="*/ 4 h 30"/>
                <a:gd name="T62" fmla="*/ 144 w 151"/>
                <a:gd name="T63" fmla="*/ 3 h 30"/>
                <a:gd name="T64" fmla="*/ 142 w 151"/>
                <a:gd name="T65" fmla="*/ 1 h 30"/>
                <a:gd name="T66" fmla="*/ 139 w 151"/>
                <a:gd name="T67" fmla="*/ 1 h 30"/>
                <a:gd name="T68" fmla="*/ 136 w 151"/>
                <a:gd name="T69"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51" h="30">
                  <a:moveTo>
                    <a:pt x="136" y="0"/>
                  </a:moveTo>
                  <a:lnTo>
                    <a:pt x="15" y="0"/>
                  </a:lnTo>
                  <a:lnTo>
                    <a:pt x="12" y="1"/>
                  </a:lnTo>
                  <a:lnTo>
                    <a:pt x="9" y="1"/>
                  </a:lnTo>
                  <a:lnTo>
                    <a:pt x="7" y="3"/>
                  </a:lnTo>
                  <a:lnTo>
                    <a:pt x="5" y="4"/>
                  </a:lnTo>
                  <a:lnTo>
                    <a:pt x="3" y="6"/>
                  </a:lnTo>
                  <a:lnTo>
                    <a:pt x="2" y="10"/>
                  </a:lnTo>
                  <a:lnTo>
                    <a:pt x="0" y="13"/>
                  </a:lnTo>
                  <a:lnTo>
                    <a:pt x="0" y="15"/>
                  </a:lnTo>
                  <a:lnTo>
                    <a:pt x="0" y="18"/>
                  </a:lnTo>
                  <a:lnTo>
                    <a:pt x="2" y="21"/>
                  </a:lnTo>
                  <a:lnTo>
                    <a:pt x="3" y="24"/>
                  </a:lnTo>
                  <a:lnTo>
                    <a:pt x="5" y="26"/>
                  </a:lnTo>
                  <a:lnTo>
                    <a:pt x="7" y="28"/>
                  </a:lnTo>
                  <a:lnTo>
                    <a:pt x="9" y="29"/>
                  </a:lnTo>
                  <a:lnTo>
                    <a:pt x="12" y="30"/>
                  </a:lnTo>
                  <a:lnTo>
                    <a:pt x="15" y="30"/>
                  </a:lnTo>
                  <a:lnTo>
                    <a:pt x="136" y="30"/>
                  </a:lnTo>
                  <a:lnTo>
                    <a:pt x="139" y="30"/>
                  </a:lnTo>
                  <a:lnTo>
                    <a:pt x="142" y="29"/>
                  </a:lnTo>
                  <a:lnTo>
                    <a:pt x="144" y="28"/>
                  </a:lnTo>
                  <a:lnTo>
                    <a:pt x="146" y="26"/>
                  </a:lnTo>
                  <a:lnTo>
                    <a:pt x="148" y="24"/>
                  </a:lnTo>
                  <a:lnTo>
                    <a:pt x="150" y="21"/>
                  </a:lnTo>
                  <a:lnTo>
                    <a:pt x="151" y="18"/>
                  </a:lnTo>
                  <a:lnTo>
                    <a:pt x="151" y="15"/>
                  </a:lnTo>
                  <a:lnTo>
                    <a:pt x="151" y="13"/>
                  </a:lnTo>
                  <a:lnTo>
                    <a:pt x="150" y="10"/>
                  </a:lnTo>
                  <a:lnTo>
                    <a:pt x="148" y="8"/>
                  </a:lnTo>
                  <a:lnTo>
                    <a:pt x="146" y="4"/>
                  </a:lnTo>
                  <a:lnTo>
                    <a:pt x="144" y="3"/>
                  </a:lnTo>
                  <a:lnTo>
                    <a:pt x="142" y="1"/>
                  </a:lnTo>
                  <a:lnTo>
                    <a:pt x="139" y="1"/>
                  </a:lnTo>
                  <a:lnTo>
                    <a:pt x="13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4" name="Freeform 529">
              <a:extLst>
                <a:ext uri="{FF2B5EF4-FFF2-40B4-BE49-F238E27FC236}">
                  <a16:creationId xmlns:a16="http://schemas.microsoft.com/office/drawing/2014/main" id="{67D92154-D809-4A24-ADBA-A184552F2704}"/>
                </a:ext>
              </a:extLst>
            </p:cNvPr>
            <p:cNvSpPr>
              <a:spLocks/>
            </p:cNvSpPr>
            <p:nvPr/>
          </p:nvSpPr>
          <p:spPr bwMode="auto">
            <a:xfrm>
              <a:off x="2617788" y="2711450"/>
              <a:ext cx="28575" cy="11113"/>
            </a:xfrm>
            <a:custGeom>
              <a:avLst/>
              <a:gdLst>
                <a:gd name="T0" fmla="*/ 76 w 91"/>
                <a:gd name="T1" fmla="*/ 0 h 31"/>
                <a:gd name="T2" fmla="*/ 16 w 91"/>
                <a:gd name="T3" fmla="*/ 0 h 31"/>
                <a:gd name="T4" fmla="*/ 12 w 91"/>
                <a:gd name="T5" fmla="*/ 1 h 31"/>
                <a:gd name="T6" fmla="*/ 10 w 91"/>
                <a:gd name="T7" fmla="*/ 1 h 31"/>
                <a:gd name="T8" fmla="*/ 7 w 91"/>
                <a:gd name="T9" fmla="*/ 3 h 31"/>
                <a:gd name="T10" fmla="*/ 5 w 91"/>
                <a:gd name="T11" fmla="*/ 5 h 31"/>
                <a:gd name="T12" fmla="*/ 3 w 91"/>
                <a:gd name="T13" fmla="*/ 8 h 31"/>
                <a:gd name="T14" fmla="*/ 2 w 91"/>
                <a:gd name="T15" fmla="*/ 10 h 31"/>
                <a:gd name="T16" fmla="*/ 0 w 91"/>
                <a:gd name="T17" fmla="*/ 13 h 31"/>
                <a:gd name="T18" fmla="*/ 0 w 91"/>
                <a:gd name="T19" fmla="*/ 15 h 31"/>
                <a:gd name="T20" fmla="*/ 0 w 91"/>
                <a:gd name="T21" fmla="*/ 18 h 31"/>
                <a:gd name="T22" fmla="*/ 2 w 91"/>
                <a:gd name="T23" fmla="*/ 22 h 31"/>
                <a:gd name="T24" fmla="*/ 3 w 91"/>
                <a:gd name="T25" fmla="*/ 24 h 31"/>
                <a:gd name="T26" fmla="*/ 5 w 91"/>
                <a:gd name="T27" fmla="*/ 26 h 31"/>
                <a:gd name="T28" fmla="*/ 7 w 91"/>
                <a:gd name="T29" fmla="*/ 28 h 31"/>
                <a:gd name="T30" fmla="*/ 10 w 91"/>
                <a:gd name="T31" fmla="*/ 29 h 31"/>
                <a:gd name="T32" fmla="*/ 12 w 91"/>
                <a:gd name="T33" fmla="*/ 30 h 31"/>
                <a:gd name="T34" fmla="*/ 16 w 91"/>
                <a:gd name="T35" fmla="*/ 31 h 31"/>
                <a:gd name="T36" fmla="*/ 76 w 91"/>
                <a:gd name="T37" fmla="*/ 31 h 31"/>
                <a:gd name="T38" fmla="*/ 79 w 91"/>
                <a:gd name="T39" fmla="*/ 30 h 31"/>
                <a:gd name="T40" fmla="*/ 82 w 91"/>
                <a:gd name="T41" fmla="*/ 29 h 31"/>
                <a:gd name="T42" fmla="*/ 84 w 91"/>
                <a:gd name="T43" fmla="*/ 28 h 31"/>
                <a:gd name="T44" fmla="*/ 86 w 91"/>
                <a:gd name="T45" fmla="*/ 26 h 31"/>
                <a:gd name="T46" fmla="*/ 88 w 91"/>
                <a:gd name="T47" fmla="*/ 24 h 31"/>
                <a:gd name="T48" fmla="*/ 90 w 91"/>
                <a:gd name="T49" fmla="*/ 22 h 31"/>
                <a:gd name="T50" fmla="*/ 91 w 91"/>
                <a:gd name="T51" fmla="*/ 18 h 31"/>
                <a:gd name="T52" fmla="*/ 91 w 91"/>
                <a:gd name="T53" fmla="*/ 15 h 31"/>
                <a:gd name="T54" fmla="*/ 91 w 91"/>
                <a:gd name="T55" fmla="*/ 13 h 31"/>
                <a:gd name="T56" fmla="*/ 90 w 91"/>
                <a:gd name="T57" fmla="*/ 10 h 31"/>
                <a:gd name="T58" fmla="*/ 88 w 91"/>
                <a:gd name="T59" fmla="*/ 8 h 31"/>
                <a:gd name="T60" fmla="*/ 86 w 91"/>
                <a:gd name="T61" fmla="*/ 5 h 31"/>
                <a:gd name="T62" fmla="*/ 84 w 91"/>
                <a:gd name="T63" fmla="*/ 3 h 31"/>
                <a:gd name="T64" fmla="*/ 82 w 91"/>
                <a:gd name="T65" fmla="*/ 2 h 31"/>
                <a:gd name="T66" fmla="*/ 79 w 91"/>
                <a:gd name="T67" fmla="*/ 1 h 31"/>
                <a:gd name="T68" fmla="*/ 76 w 91"/>
                <a:gd name="T69" fmla="*/ 0 h 31"/>
                <a:gd name="T70" fmla="*/ 76 w 91"/>
                <a:gd name="T71"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91" h="31">
                  <a:moveTo>
                    <a:pt x="76" y="0"/>
                  </a:moveTo>
                  <a:lnTo>
                    <a:pt x="16" y="0"/>
                  </a:lnTo>
                  <a:lnTo>
                    <a:pt x="12" y="1"/>
                  </a:lnTo>
                  <a:lnTo>
                    <a:pt x="10" y="1"/>
                  </a:lnTo>
                  <a:lnTo>
                    <a:pt x="7" y="3"/>
                  </a:lnTo>
                  <a:lnTo>
                    <a:pt x="5" y="5"/>
                  </a:lnTo>
                  <a:lnTo>
                    <a:pt x="3" y="8"/>
                  </a:lnTo>
                  <a:lnTo>
                    <a:pt x="2" y="10"/>
                  </a:lnTo>
                  <a:lnTo>
                    <a:pt x="0" y="13"/>
                  </a:lnTo>
                  <a:lnTo>
                    <a:pt x="0" y="15"/>
                  </a:lnTo>
                  <a:lnTo>
                    <a:pt x="0" y="18"/>
                  </a:lnTo>
                  <a:lnTo>
                    <a:pt x="2" y="22"/>
                  </a:lnTo>
                  <a:lnTo>
                    <a:pt x="3" y="24"/>
                  </a:lnTo>
                  <a:lnTo>
                    <a:pt x="5" y="26"/>
                  </a:lnTo>
                  <a:lnTo>
                    <a:pt x="7" y="28"/>
                  </a:lnTo>
                  <a:lnTo>
                    <a:pt x="10" y="29"/>
                  </a:lnTo>
                  <a:lnTo>
                    <a:pt x="12" y="30"/>
                  </a:lnTo>
                  <a:lnTo>
                    <a:pt x="16" y="31"/>
                  </a:lnTo>
                  <a:lnTo>
                    <a:pt x="76" y="31"/>
                  </a:lnTo>
                  <a:lnTo>
                    <a:pt x="79" y="30"/>
                  </a:lnTo>
                  <a:lnTo>
                    <a:pt x="82" y="29"/>
                  </a:lnTo>
                  <a:lnTo>
                    <a:pt x="84" y="28"/>
                  </a:lnTo>
                  <a:lnTo>
                    <a:pt x="86" y="26"/>
                  </a:lnTo>
                  <a:lnTo>
                    <a:pt x="88" y="24"/>
                  </a:lnTo>
                  <a:lnTo>
                    <a:pt x="90" y="22"/>
                  </a:lnTo>
                  <a:lnTo>
                    <a:pt x="91" y="18"/>
                  </a:lnTo>
                  <a:lnTo>
                    <a:pt x="91" y="15"/>
                  </a:lnTo>
                  <a:lnTo>
                    <a:pt x="91" y="13"/>
                  </a:lnTo>
                  <a:lnTo>
                    <a:pt x="90" y="10"/>
                  </a:lnTo>
                  <a:lnTo>
                    <a:pt x="88" y="8"/>
                  </a:lnTo>
                  <a:lnTo>
                    <a:pt x="86" y="5"/>
                  </a:lnTo>
                  <a:lnTo>
                    <a:pt x="84" y="3"/>
                  </a:lnTo>
                  <a:lnTo>
                    <a:pt x="82" y="2"/>
                  </a:lnTo>
                  <a:lnTo>
                    <a:pt x="79" y="1"/>
                  </a:lnTo>
                  <a:lnTo>
                    <a:pt x="76" y="0"/>
                  </a:lnTo>
                  <a:lnTo>
                    <a:pt x="7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5" name="Freeform 530">
              <a:extLst>
                <a:ext uri="{FF2B5EF4-FFF2-40B4-BE49-F238E27FC236}">
                  <a16:creationId xmlns:a16="http://schemas.microsoft.com/office/drawing/2014/main" id="{C331234E-9EA9-4C57-9933-731231499C4B}"/>
                </a:ext>
              </a:extLst>
            </p:cNvPr>
            <p:cNvSpPr>
              <a:spLocks/>
            </p:cNvSpPr>
            <p:nvPr/>
          </p:nvSpPr>
          <p:spPr bwMode="auto">
            <a:xfrm>
              <a:off x="2627313" y="2732088"/>
              <a:ext cx="19050" cy="9525"/>
            </a:xfrm>
            <a:custGeom>
              <a:avLst/>
              <a:gdLst>
                <a:gd name="T0" fmla="*/ 45 w 60"/>
                <a:gd name="T1" fmla="*/ 0 h 30"/>
                <a:gd name="T2" fmla="*/ 15 w 60"/>
                <a:gd name="T3" fmla="*/ 0 h 30"/>
                <a:gd name="T4" fmla="*/ 11 w 60"/>
                <a:gd name="T5" fmla="*/ 0 h 30"/>
                <a:gd name="T6" fmla="*/ 9 w 60"/>
                <a:gd name="T7" fmla="*/ 1 h 30"/>
                <a:gd name="T8" fmla="*/ 6 w 60"/>
                <a:gd name="T9" fmla="*/ 2 h 30"/>
                <a:gd name="T10" fmla="*/ 4 w 60"/>
                <a:gd name="T11" fmla="*/ 5 h 30"/>
                <a:gd name="T12" fmla="*/ 2 w 60"/>
                <a:gd name="T13" fmla="*/ 7 h 30"/>
                <a:gd name="T14" fmla="*/ 1 w 60"/>
                <a:gd name="T15" fmla="*/ 9 h 30"/>
                <a:gd name="T16" fmla="*/ 0 w 60"/>
                <a:gd name="T17" fmla="*/ 12 h 30"/>
                <a:gd name="T18" fmla="*/ 0 w 60"/>
                <a:gd name="T19" fmla="*/ 15 h 30"/>
                <a:gd name="T20" fmla="*/ 0 w 60"/>
                <a:gd name="T21" fmla="*/ 17 h 30"/>
                <a:gd name="T22" fmla="*/ 1 w 60"/>
                <a:gd name="T23" fmla="*/ 21 h 30"/>
                <a:gd name="T24" fmla="*/ 2 w 60"/>
                <a:gd name="T25" fmla="*/ 23 h 30"/>
                <a:gd name="T26" fmla="*/ 4 w 60"/>
                <a:gd name="T27" fmla="*/ 26 h 30"/>
                <a:gd name="T28" fmla="*/ 6 w 60"/>
                <a:gd name="T29" fmla="*/ 27 h 30"/>
                <a:gd name="T30" fmla="*/ 9 w 60"/>
                <a:gd name="T31" fmla="*/ 29 h 30"/>
                <a:gd name="T32" fmla="*/ 11 w 60"/>
                <a:gd name="T33" fmla="*/ 29 h 30"/>
                <a:gd name="T34" fmla="*/ 15 w 60"/>
                <a:gd name="T35" fmla="*/ 30 h 30"/>
                <a:gd name="T36" fmla="*/ 45 w 60"/>
                <a:gd name="T37" fmla="*/ 30 h 30"/>
                <a:gd name="T38" fmla="*/ 48 w 60"/>
                <a:gd name="T39" fmla="*/ 29 h 30"/>
                <a:gd name="T40" fmla="*/ 51 w 60"/>
                <a:gd name="T41" fmla="*/ 29 h 30"/>
                <a:gd name="T42" fmla="*/ 53 w 60"/>
                <a:gd name="T43" fmla="*/ 27 h 30"/>
                <a:gd name="T44" fmla="*/ 55 w 60"/>
                <a:gd name="T45" fmla="*/ 26 h 30"/>
                <a:gd name="T46" fmla="*/ 57 w 60"/>
                <a:gd name="T47" fmla="*/ 23 h 30"/>
                <a:gd name="T48" fmla="*/ 59 w 60"/>
                <a:gd name="T49" fmla="*/ 21 h 30"/>
                <a:gd name="T50" fmla="*/ 60 w 60"/>
                <a:gd name="T51" fmla="*/ 17 h 30"/>
                <a:gd name="T52" fmla="*/ 60 w 60"/>
                <a:gd name="T53" fmla="*/ 15 h 30"/>
                <a:gd name="T54" fmla="*/ 60 w 60"/>
                <a:gd name="T55" fmla="*/ 12 h 30"/>
                <a:gd name="T56" fmla="*/ 59 w 60"/>
                <a:gd name="T57" fmla="*/ 9 h 30"/>
                <a:gd name="T58" fmla="*/ 57 w 60"/>
                <a:gd name="T59" fmla="*/ 7 h 30"/>
                <a:gd name="T60" fmla="*/ 55 w 60"/>
                <a:gd name="T61" fmla="*/ 5 h 30"/>
                <a:gd name="T62" fmla="*/ 53 w 60"/>
                <a:gd name="T63" fmla="*/ 2 h 30"/>
                <a:gd name="T64" fmla="*/ 51 w 60"/>
                <a:gd name="T65" fmla="*/ 1 h 30"/>
                <a:gd name="T66" fmla="*/ 48 w 60"/>
                <a:gd name="T67" fmla="*/ 0 h 30"/>
                <a:gd name="T68" fmla="*/ 45 w 60"/>
                <a:gd name="T69"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0" h="30">
                  <a:moveTo>
                    <a:pt x="45" y="0"/>
                  </a:moveTo>
                  <a:lnTo>
                    <a:pt x="15" y="0"/>
                  </a:lnTo>
                  <a:lnTo>
                    <a:pt x="11" y="0"/>
                  </a:lnTo>
                  <a:lnTo>
                    <a:pt x="9" y="1"/>
                  </a:lnTo>
                  <a:lnTo>
                    <a:pt x="6" y="2"/>
                  </a:lnTo>
                  <a:lnTo>
                    <a:pt x="4" y="5"/>
                  </a:lnTo>
                  <a:lnTo>
                    <a:pt x="2" y="7"/>
                  </a:lnTo>
                  <a:lnTo>
                    <a:pt x="1" y="9"/>
                  </a:lnTo>
                  <a:lnTo>
                    <a:pt x="0" y="12"/>
                  </a:lnTo>
                  <a:lnTo>
                    <a:pt x="0" y="15"/>
                  </a:lnTo>
                  <a:lnTo>
                    <a:pt x="0" y="17"/>
                  </a:lnTo>
                  <a:lnTo>
                    <a:pt x="1" y="21"/>
                  </a:lnTo>
                  <a:lnTo>
                    <a:pt x="2" y="23"/>
                  </a:lnTo>
                  <a:lnTo>
                    <a:pt x="4" y="26"/>
                  </a:lnTo>
                  <a:lnTo>
                    <a:pt x="6" y="27"/>
                  </a:lnTo>
                  <a:lnTo>
                    <a:pt x="9" y="29"/>
                  </a:lnTo>
                  <a:lnTo>
                    <a:pt x="11" y="29"/>
                  </a:lnTo>
                  <a:lnTo>
                    <a:pt x="15" y="30"/>
                  </a:lnTo>
                  <a:lnTo>
                    <a:pt x="45" y="30"/>
                  </a:lnTo>
                  <a:lnTo>
                    <a:pt x="48" y="29"/>
                  </a:lnTo>
                  <a:lnTo>
                    <a:pt x="51" y="29"/>
                  </a:lnTo>
                  <a:lnTo>
                    <a:pt x="53" y="27"/>
                  </a:lnTo>
                  <a:lnTo>
                    <a:pt x="55" y="26"/>
                  </a:lnTo>
                  <a:lnTo>
                    <a:pt x="57" y="23"/>
                  </a:lnTo>
                  <a:lnTo>
                    <a:pt x="59" y="21"/>
                  </a:lnTo>
                  <a:lnTo>
                    <a:pt x="60" y="17"/>
                  </a:lnTo>
                  <a:lnTo>
                    <a:pt x="60" y="15"/>
                  </a:lnTo>
                  <a:lnTo>
                    <a:pt x="60" y="12"/>
                  </a:lnTo>
                  <a:lnTo>
                    <a:pt x="59" y="9"/>
                  </a:lnTo>
                  <a:lnTo>
                    <a:pt x="57" y="7"/>
                  </a:lnTo>
                  <a:lnTo>
                    <a:pt x="55" y="5"/>
                  </a:lnTo>
                  <a:lnTo>
                    <a:pt x="53" y="2"/>
                  </a:lnTo>
                  <a:lnTo>
                    <a:pt x="51" y="1"/>
                  </a:lnTo>
                  <a:lnTo>
                    <a:pt x="48" y="0"/>
                  </a:lnTo>
                  <a:lnTo>
                    <a:pt x="4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6" name="Freeform 531">
              <a:extLst>
                <a:ext uri="{FF2B5EF4-FFF2-40B4-BE49-F238E27FC236}">
                  <a16:creationId xmlns:a16="http://schemas.microsoft.com/office/drawing/2014/main" id="{6ADA05A3-1293-46DC-8224-3676BC286D78}"/>
                </a:ext>
              </a:extLst>
            </p:cNvPr>
            <p:cNvSpPr>
              <a:spLocks noEditPoints="1"/>
            </p:cNvSpPr>
            <p:nvPr/>
          </p:nvSpPr>
          <p:spPr bwMode="auto">
            <a:xfrm>
              <a:off x="2603500" y="2530475"/>
              <a:ext cx="114300" cy="114300"/>
            </a:xfrm>
            <a:custGeom>
              <a:avLst/>
              <a:gdLst>
                <a:gd name="T0" fmla="*/ 167 w 362"/>
                <a:gd name="T1" fmla="*/ 103 h 362"/>
                <a:gd name="T2" fmla="*/ 169 w 362"/>
                <a:gd name="T3" fmla="*/ 98 h 362"/>
                <a:gd name="T4" fmla="*/ 172 w 362"/>
                <a:gd name="T5" fmla="*/ 94 h 362"/>
                <a:gd name="T6" fmla="*/ 177 w 362"/>
                <a:gd name="T7" fmla="*/ 92 h 362"/>
                <a:gd name="T8" fmla="*/ 184 w 362"/>
                <a:gd name="T9" fmla="*/ 92 h 362"/>
                <a:gd name="T10" fmla="*/ 189 w 362"/>
                <a:gd name="T11" fmla="*/ 94 h 362"/>
                <a:gd name="T12" fmla="*/ 193 w 362"/>
                <a:gd name="T13" fmla="*/ 98 h 362"/>
                <a:gd name="T14" fmla="*/ 196 w 362"/>
                <a:gd name="T15" fmla="*/ 103 h 362"/>
                <a:gd name="T16" fmla="*/ 196 w 362"/>
                <a:gd name="T17" fmla="*/ 181 h 362"/>
                <a:gd name="T18" fmla="*/ 244 w 362"/>
                <a:gd name="T19" fmla="*/ 182 h 362"/>
                <a:gd name="T20" fmla="*/ 249 w 362"/>
                <a:gd name="T21" fmla="*/ 184 h 362"/>
                <a:gd name="T22" fmla="*/ 254 w 362"/>
                <a:gd name="T23" fmla="*/ 188 h 362"/>
                <a:gd name="T24" fmla="*/ 256 w 362"/>
                <a:gd name="T25" fmla="*/ 193 h 362"/>
                <a:gd name="T26" fmla="*/ 256 w 362"/>
                <a:gd name="T27" fmla="*/ 199 h 362"/>
                <a:gd name="T28" fmla="*/ 254 w 362"/>
                <a:gd name="T29" fmla="*/ 204 h 362"/>
                <a:gd name="T30" fmla="*/ 249 w 362"/>
                <a:gd name="T31" fmla="*/ 208 h 362"/>
                <a:gd name="T32" fmla="*/ 244 w 362"/>
                <a:gd name="T33" fmla="*/ 211 h 362"/>
                <a:gd name="T34" fmla="*/ 181 w 362"/>
                <a:gd name="T35" fmla="*/ 212 h 362"/>
                <a:gd name="T36" fmla="*/ 175 w 362"/>
                <a:gd name="T37" fmla="*/ 211 h 362"/>
                <a:gd name="T38" fmla="*/ 170 w 362"/>
                <a:gd name="T39" fmla="*/ 206 h 362"/>
                <a:gd name="T40" fmla="*/ 167 w 362"/>
                <a:gd name="T41" fmla="*/ 202 h 362"/>
                <a:gd name="T42" fmla="*/ 166 w 362"/>
                <a:gd name="T43" fmla="*/ 197 h 362"/>
                <a:gd name="T44" fmla="*/ 181 w 362"/>
                <a:gd name="T45" fmla="*/ 362 h 362"/>
                <a:gd name="T46" fmla="*/ 217 w 362"/>
                <a:gd name="T47" fmla="*/ 359 h 362"/>
                <a:gd name="T48" fmla="*/ 251 w 362"/>
                <a:gd name="T49" fmla="*/ 348 h 362"/>
                <a:gd name="T50" fmla="*/ 281 w 362"/>
                <a:gd name="T51" fmla="*/ 331 h 362"/>
                <a:gd name="T52" fmla="*/ 308 w 362"/>
                <a:gd name="T53" fmla="*/ 309 h 362"/>
                <a:gd name="T54" fmla="*/ 331 w 362"/>
                <a:gd name="T55" fmla="*/ 282 h 362"/>
                <a:gd name="T56" fmla="*/ 347 w 362"/>
                <a:gd name="T57" fmla="*/ 251 h 362"/>
                <a:gd name="T58" fmla="*/ 358 w 362"/>
                <a:gd name="T59" fmla="*/ 217 h 362"/>
                <a:gd name="T60" fmla="*/ 362 w 362"/>
                <a:gd name="T61" fmla="*/ 182 h 362"/>
                <a:gd name="T62" fmla="*/ 358 w 362"/>
                <a:gd name="T63" fmla="*/ 145 h 362"/>
                <a:gd name="T64" fmla="*/ 347 w 362"/>
                <a:gd name="T65" fmla="*/ 111 h 362"/>
                <a:gd name="T66" fmla="*/ 331 w 362"/>
                <a:gd name="T67" fmla="*/ 80 h 362"/>
                <a:gd name="T68" fmla="*/ 308 w 362"/>
                <a:gd name="T69" fmla="*/ 53 h 362"/>
                <a:gd name="T70" fmla="*/ 281 w 362"/>
                <a:gd name="T71" fmla="*/ 31 h 362"/>
                <a:gd name="T72" fmla="*/ 251 w 362"/>
                <a:gd name="T73" fmla="*/ 14 h 362"/>
                <a:gd name="T74" fmla="*/ 217 w 362"/>
                <a:gd name="T75" fmla="*/ 5 h 362"/>
                <a:gd name="T76" fmla="*/ 181 w 362"/>
                <a:gd name="T77" fmla="*/ 0 h 362"/>
                <a:gd name="T78" fmla="*/ 144 w 362"/>
                <a:gd name="T79" fmla="*/ 5 h 362"/>
                <a:gd name="T80" fmla="*/ 111 w 362"/>
                <a:gd name="T81" fmla="*/ 14 h 362"/>
                <a:gd name="T82" fmla="*/ 80 w 362"/>
                <a:gd name="T83" fmla="*/ 31 h 362"/>
                <a:gd name="T84" fmla="*/ 53 w 362"/>
                <a:gd name="T85" fmla="*/ 53 h 362"/>
                <a:gd name="T86" fmla="*/ 32 w 362"/>
                <a:gd name="T87" fmla="*/ 80 h 362"/>
                <a:gd name="T88" fmla="*/ 14 w 362"/>
                <a:gd name="T89" fmla="*/ 111 h 362"/>
                <a:gd name="T90" fmla="*/ 4 w 362"/>
                <a:gd name="T91" fmla="*/ 145 h 362"/>
                <a:gd name="T92" fmla="*/ 0 w 362"/>
                <a:gd name="T93" fmla="*/ 182 h 362"/>
                <a:gd name="T94" fmla="*/ 4 w 362"/>
                <a:gd name="T95" fmla="*/ 217 h 362"/>
                <a:gd name="T96" fmla="*/ 14 w 362"/>
                <a:gd name="T97" fmla="*/ 251 h 362"/>
                <a:gd name="T98" fmla="*/ 32 w 362"/>
                <a:gd name="T99" fmla="*/ 282 h 362"/>
                <a:gd name="T100" fmla="*/ 53 w 362"/>
                <a:gd name="T101" fmla="*/ 309 h 362"/>
                <a:gd name="T102" fmla="*/ 80 w 362"/>
                <a:gd name="T103" fmla="*/ 331 h 362"/>
                <a:gd name="T104" fmla="*/ 111 w 362"/>
                <a:gd name="T105" fmla="*/ 348 h 362"/>
                <a:gd name="T106" fmla="*/ 144 w 362"/>
                <a:gd name="T107" fmla="*/ 359 h 362"/>
                <a:gd name="T108" fmla="*/ 181 w 362"/>
                <a:gd name="T109" fmla="*/ 362 h 3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62" h="362">
                  <a:moveTo>
                    <a:pt x="166" y="105"/>
                  </a:moveTo>
                  <a:lnTo>
                    <a:pt x="167" y="103"/>
                  </a:lnTo>
                  <a:lnTo>
                    <a:pt x="167" y="100"/>
                  </a:lnTo>
                  <a:lnTo>
                    <a:pt x="169" y="98"/>
                  </a:lnTo>
                  <a:lnTo>
                    <a:pt x="170" y="95"/>
                  </a:lnTo>
                  <a:lnTo>
                    <a:pt x="172" y="94"/>
                  </a:lnTo>
                  <a:lnTo>
                    <a:pt x="175" y="92"/>
                  </a:lnTo>
                  <a:lnTo>
                    <a:pt x="177" y="92"/>
                  </a:lnTo>
                  <a:lnTo>
                    <a:pt x="181" y="90"/>
                  </a:lnTo>
                  <a:lnTo>
                    <a:pt x="184" y="92"/>
                  </a:lnTo>
                  <a:lnTo>
                    <a:pt x="187" y="92"/>
                  </a:lnTo>
                  <a:lnTo>
                    <a:pt x="189" y="94"/>
                  </a:lnTo>
                  <a:lnTo>
                    <a:pt x="191" y="95"/>
                  </a:lnTo>
                  <a:lnTo>
                    <a:pt x="193" y="98"/>
                  </a:lnTo>
                  <a:lnTo>
                    <a:pt x="195" y="100"/>
                  </a:lnTo>
                  <a:lnTo>
                    <a:pt x="196" y="103"/>
                  </a:lnTo>
                  <a:lnTo>
                    <a:pt x="196" y="105"/>
                  </a:lnTo>
                  <a:lnTo>
                    <a:pt x="196" y="181"/>
                  </a:lnTo>
                  <a:lnTo>
                    <a:pt x="241" y="181"/>
                  </a:lnTo>
                  <a:lnTo>
                    <a:pt x="244" y="182"/>
                  </a:lnTo>
                  <a:lnTo>
                    <a:pt x="247" y="183"/>
                  </a:lnTo>
                  <a:lnTo>
                    <a:pt x="249" y="184"/>
                  </a:lnTo>
                  <a:lnTo>
                    <a:pt x="251" y="186"/>
                  </a:lnTo>
                  <a:lnTo>
                    <a:pt x="254" y="188"/>
                  </a:lnTo>
                  <a:lnTo>
                    <a:pt x="255" y="190"/>
                  </a:lnTo>
                  <a:lnTo>
                    <a:pt x="256" y="193"/>
                  </a:lnTo>
                  <a:lnTo>
                    <a:pt x="256" y="197"/>
                  </a:lnTo>
                  <a:lnTo>
                    <a:pt x="256" y="199"/>
                  </a:lnTo>
                  <a:lnTo>
                    <a:pt x="255" y="202"/>
                  </a:lnTo>
                  <a:lnTo>
                    <a:pt x="254" y="204"/>
                  </a:lnTo>
                  <a:lnTo>
                    <a:pt x="251" y="206"/>
                  </a:lnTo>
                  <a:lnTo>
                    <a:pt x="249" y="208"/>
                  </a:lnTo>
                  <a:lnTo>
                    <a:pt x="247" y="211"/>
                  </a:lnTo>
                  <a:lnTo>
                    <a:pt x="244" y="211"/>
                  </a:lnTo>
                  <a:lnTo>
                    <a:pt x="241" y="212"/>
                  </a:lnTo>
                  <a:lnTo>
                    <a:pt x="181" y="212"/>
                  </a:lnTo>
                  <a:lnTo>
                    <a:pt x="177" y="211"/>
                  </a:lnTo>
                  <a:lnTo>
                    <a:pt x="175" y="211"/>
                  </a:lnTo>
                  <a:lnTo>
                    <a:pt x="172" y="208"/>
                  </a:lnTo>
                  <a:lnTo>
                    <a:pt x="170" y="206"/>
                  </a:lnTo>
                  <a:lnTo>
                    <a:pt x="169" y="204"/>
                  </a:lnTo>
                  <a:lnTo>
                    <a:pt x="167" y="202"/>
                  </a:lnTo>
                  <a:lnTo>
                    <a:pt x="167" y="199"/>
                  </a:lnTo>
                  <a:lnTo>
                    <a:pt x="166" y="197"/>
                  </a:lnTo>
                  <a:lnTo>
                    <a:pt x="166" y="105"/>
                  </a:lnTo>
                  <a:close/>
                  <a:moveTo>
                    <a:pt x="181" y="362"/>
                  </a:moveTo>
                  <a:lnTo>
                    <a:pt x="200" y="361"/>
                  </a:lnTo>
                  <a:lnTo>
                    <a:pt x="217" y="359"/>
                  </a:lnTo>
                  <a:lnTo>
                    <a:pt x="234" y="353"/>
                  </a:lnTo>
                  <a:lnTo>
                    <a:pt x="251" y="348"/>
                  </a:lnTo>
                  <a:lnTo>
                    <a:pt x="268" y="340"/>
                  </a:lnTo>
                  <a:lnTo>
                    <a:pt x="281" y="331"/>
                  </a:lnTo>
                  <a:lnTo>
                    <a:pt x="295" y="320"/>
                  </a:lnTo>
                  <a:lnTo>
                    <a:pt x="308" y="309"/>
                  </a:lnTo>
                  <a:lnTo>
                    <a:pt x="320" y="296"/>
                  </a:lnTo>
                  <a:lnTo>
                    <a:pt x="331" y="282"/>
                  </a:lnTo>
                  <a:lnTo>
                    <a:pt x="339" y="267"/>
                  </a:lnTo>
                  <a:lnTo>
                    <a:pt x="347" y="251"/>
                  </a:lnTo>
                  <a:lnTo>
                    <a:pt x="353" y="235"/>
                  </a:lnTo>
                  <a:lnTo>
                    <a:pt x="358" y="217"/>
                  </a:lnTo>
                  <a:lnTo>
                    <a:pt x="361" y="200"/>
                  </a:lnTo>
                  <a:lnTo>
                    <a:pt x="362" y="182"/>
                  </a:lnTo>
                  <a:lnTo>
                    <a:pt x="361" y="162"/>
                  </a:lnTo>
                  <a:lnTo>
                    <a:pt x="358" y="145"/>
                  </a:lnTo>
                  <a:lnTo>
                    <a:pt x="353" y="127"/>
                  </a:lnTo>
                  <a:lnTo>
                    <a:pt x="347" y="111"/>
                  </a:lnTo>
                  <a:lnTo>
                    <a:pt x="339" y="95"/>
                  </a:lnTo>
                  <a:lnTo>
                    <a:pt x="331" y="80"/>
                  </a:lnTo>
                  <a:lnTo>
                    <a:pt x="320" y="66"/>
                  </a:lnTo>
                  <a:lnTo>
                    <a:pt x="308" y="53"/>
                  </a:lnTo>
                  <a:lnTo>
                    <a:pt x="295" y="42"/>
                  </a:lnTo>
                  <a:lnTo>
                    <a:pt x="281" y="31"/>
                  </a:lnTo>
                  <a:lnTo>
                    <a:pt x="268" y="22"/>
                  </a:lnTo>
                  <a:lnTo>
                    <a:pt x="251" y="14"/>
                  </a:lnTo>
                  <a:lnTo>
                    <a:pt x="234" y="9"/>
                  </a:lnTo>
                  <a:lnTo>
                    <a:pt x="217" y="5"/>
                  </a:lnTo>
                  <a:lnTo>
                    <a:pt x="200" y="1"/>
                  </a:lnTo>
                  <a:lnTo>
                    <a:pt x="181" y="0"/>
                  </a:lnTo>
                  <a:lnTo>
                    <a:pt x="162" y="1"/>
                  </a:lnTo>
                  <a:lnTo>
                    <a:pt x="144" y="5"/>
                  </a:lnTo>
                  <a:lnTo>
                    <a:pt x="127" y="9"/>
                  </a:lnTo>
                  <a:lnTo>
                    <a:pt x="111" y="14"/>
                  </a:lnTo>
                  <a:lnTo>
                    <a:pt x="95" y="22"/>
                  </a:lnTo>
                  <a:lnTo>
                    <a:pt x="80" y="31"/>
                  </a:lnTo>
                  <a:lnTo>
                    <a:pt x="66" y="42"/>
                  </a:lnTo>
                  <a:lnTo>
                    <a:pt x="53" y="53"/>
                  </a:lnTo>
                  <a:lnTo>
                    <a:pt x="41" y="66"/>
                  </a:lnTo>
                  <a:lnTo>
                    <a:pt x="32" y="80"/>
                  </a:lnTo>
                  <a:lnTo>
                    <a:pt x="22" y="95"/>
                  </a:lnTo>
                  <a:lnTo>
                    <a:pt x="14" y="111"/>
                  </a:lnTo>
                  <a:lnTo>
                    <a:pt x="8" y="128"/>
                  </a:lnTo>
                  <a:lnTo>
                    <a:pt x="4" y="145"/>
                  </a:lnTo>
                  <a:lnTo>
                    <a:pt x="2" y="162"/>
                  </a:lnTo>
                  <a:lnTo>
                    <a:pt x="0" y="182"/>
                  </a:lnTo>
                  <a:lnTo>
                    <a:pt x="2" y="200"/>
                  </a:lnTo>
                  <a:lnTo>
                    <a:pt x="4" y="217"/>
                  </a:lnTo>
                  <a:lnTo>
                    <a:pt x="8" y="235"/>
                  </a:lnTo>
                  <a:lnTo>
                    <a:pt x="14" y="251"/>
                  </a:lnTo>
                  <a:lnTo>
                    <a:pt x="22" y="267"/>
                  </a:lnTo>
                  <a:lnTo>
                    <a:pt x="32" y="282"/>
                  </a:lnTo>
                  <a:lnTo>
                    <a:pt x="41" y="296"/>
                  </a:lnTo>
                  <a:lnTo>
                    <a:pt x="53" y="309"/>
                  </a:lnTo>
                  <a:lnTo>
                    <a:pt x="66" y="320"/>
                  </a:lnTo>
                  <a:lnTo>
                    <a:pt x="80" y="331"/>
                  </a:lnTo>
                  <a:lnTo>
                    <a:pt x="95" y="340"/>
                  </a:lnTo>
                  <a:lnTo>
                    <a:pt x="111" y="348"/>
                  </a:lnTo>
                  <a:lnTo>
                    <a:pt x="127" y="353"/>
                  </a:lnTo>
                  <a:lnTo>
                    <a:pt x="144" y="359"/>
                  </a:lnTo>
                  <a:lnTo>
                    <a:pt x="162" y="361"/>
                  </a:lnTo>
                  <a:lnTo>
                    <a:pt x="181" y="36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7" name="Freeform 532">
              <a:extLst>
                <a:ext uri="{FF2B5EF4-FFF2-40B4-BE49-F238E27FC236}">
                  <a16:creationId xmlns:a16="http://schemas.microsoft.com/office/drawing/2014/main" id="{FA4D6B7E-6F35-4229-B442-5A400656714F}"/>
                </a:ext>
              </a:extLst>
            </p:cNvPr>
            <p:cNvSpPr>
              <a:spLocks/>
            </p:cNvSpPr>
            <p:nvPr/>
          </p:nvSpPr>
          <p:spPr bwMode="auto">
            <a:xfrm>
              <a:off x="2689225" y="2732088"/>
              <a:ext cx="47625" cy="47625"/>
            </a:xfrm>
            <a:custGeom>
              <a:avLst/>
              <a:gdLst>
                <a:gd name="T0" fmla="*/ 67 w 150"/>
                <a:gd name="T1" fmla="*/ 0 h 150"/>
                <a:gd name="T2" fmla="*/ 52 w 150"/>
                <a:gd name="T3" fmla="*/ 3 h 150"/>
                <a:gd name="T4" fmla="*/ 38 w 150"/>
                <a:gd name="T5" fmla="*/ 9 h 150"/>
                <a:gd name="T6" fmla="*/ 27 w 150"/>
                <a:gd name="T7" fmla="*/ 17 h 150"/>
                <a:gd name="T8" fmla="*/ 17 w 150"/>
                <a:gd name="T9" fmla="*/ 27 h 150"/>
                <a:gd name="T10" fmla="*/ 8 w 150"/>
                <a:gd name="T11" fmla="*/ 39 h 150"/>
                <a:gd name="T12" fmla="*/ 3 w 150"/>
                <a:gd name="T13" fmla="*/ 53 h 150"/>
                <a:gd name="T14" fmla="*/ 0 w 150"/>
                <a:gd name="T15" fmla="*/ 68 h 150"/>
                <a:gd name="T16" fmla="*/ 0 w 150"/>
                <a:gd name="T17" fmla="*/ 83 h 150"/>
                <a:gd name="T18" fmla="*/ 3 w 150"/>
                <a:gd name="T19" fmla="*/ 98 h 150"/>
                <a:gd name="T20" fmla="*/ 8 w 150"/>
                <a:gd name="T21" fmla="*/ 111 h 150"/>
                <a:gd name="T22" fmla="*/ 17 w 150"/>
                <a:gd name="T23" fmla="*/ 123 h 150"/>
                <a:gd name="T24" fmla="*/ 27 w 150"/>
                <a:gd name="T25" fmla="*/ 133 h 150"/>
                <a:gd name="T26" fmla="*/ 38 w 150"/>
                <a:gd name="T27" fmla="*/ 141 h 150"/>
                <a:gd name="T28" fmla="*/ 52 w 150"/>
                <a:gd name="T29" fmla="*/ 147 h 150"/>
                <a:gd name="T30" fmla="*/ 67 w 150"/>
                <a:gd name="T31" fmla="*/ 150 h 150"/>
                <a:gd name="T32" fmla="*/ 82 w 150"/>
                <a:gd name="T33" fmla="*/ 150 h 150"/>
                <a:gd name="T34" fmla="*/ 97 w 150"/>
                <a:gd name="T35" fmla="*/ 147 h 150"/>
                <a:gd name="T36" fmla="*/ 110 w 150"/>
                <a:gd name="T37" fmla="*/ 141 h 150"/>
                <a:gd name="T38" fmla="*/ 122 w 150"/>
                <a:gd name="T39" fmla="*/ 133 h 150"/>
                <a:gd name="T40" fmla="*/ 133 w 150"/>
                <a:gd name="T41" fmla="*/ 123 h 150"/>
                <a:gd name="T42" fmla="*/ 140 w 150"/>
                <a:gd name="T43" fmla="*/ 111 h 150"/>
                <a:gd name="T44" fmla="*/ 147 w 150"/>
                <a:gd name="T45" fmla="*/ 98 h 150"/>
                <a:gd name="T46" fmla="*/ 150 w 150"/>
                <a:gd name="T47" fmla="*/ 83 h 150"/>
                <a:gd name="T48" fmla="*/ 150 w 150"/>
                <a:gd name="T49" fmla="*/ 68 h 150"/>
                <a:gd name="T50" fmla="*/ 147 w 150"/>
                <a:gd name="T51" fmla="*/ 53 h 150"/>
                <a:gd name="T52" fmla="*/ 140 w 150"/>
                <a:gd name="T53" fmla="*/ 39 h 150"/>
                <a:gd name="T54" fmla="*/ 133 w 150"/>
                <a:gd name="T55" fmla="*/ 27 h 150"/>
                <a:gd name="T56" fmla="*/ 122 w 150"/>
                <a:gd name="T57" fmla="*/ 17 h 150"/>
                <a:gd name="T58" fmla="*/ 110 w 150"/>
                <a:gd name="T59" fmla="*/ 9 h 150"/>
                <a:gd name="T60" fmla="*/ 97 w 150"/>
                <a:gd name="T61" fmla="*/ 3 h 150"/>
                <a:gd name="T62" fmla="*/ 82 w 150"/>
                <a:gd name="T63" fmla="*/ 0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0" h="150">
                  <a:moveTo>
                    <a:pt x="75" y="0"/>
                  </a:moveTo>
                  <a:lnTo>
                    <a:pt x="67" y="0"/>
                  </a:lnTo>
                  <a:lnTo>
                    <a:pt x="60" y="1"/>
                  </a:lnTo>
                  <a:lnTo>
                    <a:pt x="52" y="3"/>
                  </a:lnTo>
                  <a:lnTo>
                    <a:pt x="45" y="6"/>
                  </a:lnTo>
                  <a:lnTo>
                    <a:pt x="38" y="9"/>
                  </a:lnTo>
                  <a:lnTo>
                    <a:pt x="32" y="13"/>
                  </a:lnTo>
                  <a:lnTo>
                    <a:pt x="27" y="17"/>
                  </a:lnTo>
                  <a:lnTo>
                    <a:pt x="21" y="22"/>
                  </a:lnTo>
                  <a:lnTo>
                    <a:pt x="17" y="27"/>
                  </a:lnTo>
                  <a:lnTo>
                    <a:pt x="13" y="33"/>
                  </a:lnTo>
                  <a:lnTo>
                    <a:pt x="8" y="39"/>
                  </a:lnTo>
                  <a:lnTo>
                    <a:pt x="5" y="45"/>
                  </a:lnTo>
                  <a:lnTo>
                    <a:pt x="3" y="53"/>
                  </a:lnTo>
                  <a:lnTo>
                    <a:pt x="1" y="60"/>
                  </a:lnTo>
                  <a:lnTo>
                    <a:pt x="0" y="68"/>
                  </a:lnTo>
                  <a:lnTo>
                    <a:pt x="0" y="75"/>
                  </a:lnTo>
                  <a:lnTo>
                    <a:pt x="0" y="83"/>
                  </a:lnTo>
                  <a:lnTo>
                    <a:pt x="1" y="90"/>
                  </a:lnTo>
                  <a:lnTo>
                    <a:pt x="3" y="98"/>
                  </a:lnTo>
                  <a:lnTo>
                    <a:pt x="5" y="104"/>
                  </a:lnTo>
                  <a:lnTo>
                    <a:pt x="8" y="111"/>
                  </a:lnTo>
                  <a:lnTo>
                    <a:pt x="13" y="117"/>
                  </a:lnTo>
                  <a:lnTo>
                    <a:pt x="17" y="123"/>
                  </a:lnTo>
                  <a:lnTo>
                    <a:pt x="21" y="128"/>
                  </a:lnTo>
                  <a:lnTo>
                    <a:pt x="27" y="133"/>
                  </a:lnTo>
                  <a:lnTo>
                    <a:pt x="32" y="138"/>
                  </a:lnTo>
                  <a:lnTo>
                    <a:pt x="38" y="141"/>
                  </a:lnTo>
                  <a:lnTo>
                    <a:pt x="45" y="144"/>
                  </a:lnTo>
                  <a:lnTo>
                    <a:pt x="52" y="147"/>
                  </a:lnTo>
                  <a:lnTo>
                    <a:pt x="60" y="149"/>
                  </a:lnTo>
                  <a:lnTo>
                    <a:pt x="67" y="150"/>
                  </a:lnTo>
                  <a:lnTo>
                    <a:pt x="75" y="150"/>
                  </a:lnTo>
                  <a:lnTo>
                    <a:pt x="82" y="150"/>
                  </a:lnTo>
                  <a:lnTo>
                    <a:pt x="90" y="149"/>
                  </a:lnTo>
                  <a:lnTo>
                    <a:pt x="97" y="147"/>
                  </a:lnTo>
                  <a:lnTo>
                    <a:pt x="104" y="144"/>
                  </a:lnTo>
                  <a:lnTo>
                    <a:pt x="110" y="141"/>
                  </a:lnTo>
                  <a:lnTo>
                    <a:pt x="117" y="138"/>
                  </a:lnTo>
                  <a:lnTo>
                    <a:pt x="122" y="133"/>
                  </a:lnTo>
                  <a:lnTo>
                    <a:pt x="127" y="128"/>
                  </a:lnTo>
                  <a:lnTo>
                    <a:pt x="133" y="123"/>
                  </a:lnTo>
                  <a:lnTo>
                    <a:pt x="137" y="117"/>
                  </a:lnTo>
                  <a:lnTo>
                    <a:pt x="140" y="111"/>
                  </a:lnTo>
                  <a:lnTo>
                    <a:pt x="144" y="104"/>
                  </a:lnTo>
                  <a:lnTo>
                    <a:pt x="147" y="98"/>
                  </a:lnTo>
                  <a:lnTo>
                    <a:pt x="148" y="90"/>
                  </a:lnTo>
                  <a:lnTo>
                    <a:pt x="150" y="83"/>
                  </a:lnTo>
                  <a:lnTo>
                    <a:pt x="150" y="75"/>
                  </a:lnTo>
                  <a:lnTo>
                    <a:pt x="150" y="68"/>
                  </a:lnTo>
                  <a:lnTo>
                    <a:pt x="148" y="60"/>
                  </a:lnTo>
                  <a:lnTo>
                    <a:pt x="147" y="53"/>
                  </a:lnTo>
                  <a:lnTo>
                    <a:pt x="144" y="45"/>
                  </a:lnTo>
                  <a:lnTo>
                    <a:pt x="140" y="39"/>
                  </a:lnTo>
                  <a:lnTo>
                    <a:pt x="137" y="33"/>
                  </a:lnTo>
                  <a:lnTo>
                    <a:pt x="133" y="27"/>
                  </a:lnTo>
                  <a:lnTo>
                    <a:pt x="127" y="22"/>
                  </a:lnTo>
                  <a:lnTo>
                    <a:pt x="122" y="17"/>
                  </a:lnTo>
                  <a:lnTo>
                    <a:pt x="117" y="13"/>
                  </a:lnTo>
                  <a:lnTo>
                    <a:pt x="110" y="9"/>
                  </a:lnTo>
                  <a:lnTo>
                    <a:pt x="104" y="6"/>
                  </a:lnTo>
                  <a:lnTo>
                    <a:pt x="97" y="3"/>
                  </a:lnTo>
                  <a:lnTo>
                    <a:pt x="90" y="1"/>
                  </a:lnTo>
                  <a:lnTo>
                    <a:pt x="82" y="0"/>
                  </a:lnTo>
                  <a:lnTo>
                    <a:pt x="7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8" name="Freeform 533">
              <a:extLst>
                <a:ext uri="{FF2B5EF4-FFF2-40B4-BE49-F238E27FC236}">
                  <a16:creationId xmlns:a16="http://schemas.microsoft.com/office/drawing/2014/main" id="{6D3DD28D-52F5-4B38-8390-DDA8AD25B366}"/>
                </a:ext>
              </a:extLst>
            </p:cNvPr>
            <p:cNvSpPr>
              <a:spLocks noEditPoints="1"/>
            </p:cNvSpPr>
            <p:nvPr/>
          </p:nvSpPr>
          <p:spPr bwMode="auto">
            <a:xfrm>
              <a:off x="2789238" y="2654300"/>
              <a:ext cx="96838" cy="106363"/>
            </a:xfrm>
            <a:custGeom>
              <a:avLst/>
              <a:gdLst>
                <a:gd name="T0" fmla="*/ 30 w 301"/>
                <a:gd name="T1" fmla="*/ 30 h 331"/>
                <a:gd name="T2" fmla="*/ 250 w 301"/>
                <a:gd name="T3" fmla="*/ 150 h 331"/>
                <a:gd name="T4" fmla="*/ 301 w 301"/>
                <a:gd name="T5" fmla="*/ 165 h 331"/>
                <a:gd name="T6" fmla="*/ 300 w 301"/>
                <a:gd name="T7" fmla="*/ 161 h 331"/>
                <a:gd name="T8" fmla="*/ 300 w 301"/>
                <a:gd name="T9" fmla="*/ 160 h 331"/>
                <a:gd name="T10" fmla="*/ 297 w 301"/>
                <a:gd name="T11" fmla="*/ 155 h 331"/>
                <a:gd name="T12" fmla="*/ 297 w 301"/>
                <a:gd name="T13" fmla="*/ 155 h 331"/>
                <a:gd name="T14" fmla="*/ 144 w 301"/>
                <a:gd name="T15" fmla="*/ 2 h 331"/>
                <a:gd name="T16" fmla="*/ 138 w 301"/>
                <a:gd name="T17" fmla="*/ 0 h 331"/>
                <a:gd name="T18" fmla="*/ 15 w 301"/>
                <a:gd name="T19" fmla="*/ 0 h 331"/>
                <a:gd name="T20" fmla="*/ 10 w 301"/>
                <a:gd name="T21" fmla="*/ 1 h 331"/>
                <a:gd name="T22" fmla="*/ 4 w 301"/>
                <a:gd name="T23" fmla="*/ 4 h 331"/>
                <a:gd name="T24" fmla="*/ 1 w 301"/>
                <a:gd name="T25" fmla="*/ 10 h 331"/>
                <a:gd name="T26" fmla="*/ 0 w 301"/>
                <a:gd name="T27" fmla="*/ 15 h 331"/>
                <a:gd name="T28" fmla="*/ 0 w 301"/>
                <a:gd name="T29" fmla="*/ 316 h 331"/>
                <a:gd name="T30" fmla="*/ 1 w 301"/>
                <a:gd name="T31" fmla="*/ 322 h 331"/>
                <a:gd name="T32" fmla="*/ 4 w 301"/>
                <a:gd name="T33" fmla="*/ 327 h 331"/>
                <a:gd name="T34" fmla="*/ 10 w 301"/>
                <a:gd name="T35" fmla="*/ 330 h 331"/>
                <a:gd name="T36" fmla="*/ 15 w 301"/>
                <a:gd name="T37" fmla="*/ 331 h 331"/>
                <a:gd name="T38" fmla="*/ 31 w 301"/>
                <a:gd name="T39" fmla="*/ 324 h 331"/>
                <a:gd name="T40" fmla="*/ 31 w 301"/>
                <a:gd name="T41" fmla="*/ 306 h 331"/>
                <a:gd name="T42" fmla="*/ 35 w 301"/>
                <a:gd name="T43" fmla="*/ 285 h 331"/>
                <a:gd name="T44" fmla="*/ 43 w 301"/>
                <a:gd name="T45" fmla="*/ 266 h 331"/>
                <a:gd name="T46" fmla="*/ 55 w 301"/>
                <a:gd name="T47" fmla="*/ 249 h 331"/>
                <a:gd name="T48" fmla="*/ 69 w 301"/>
                <a:gd name="T49" fmla="*/ 235 h 331"/>
                <a:gd name="T50" fmla="*/ 86 w 301"/>
                <a:gd name="T51" fmla="*/ 223 h 331"/>
                <a:gd name="T52" fmla="*/ 104 w 301"/>
                <a:gd name="T53" fmla="*/ 215 h 331"/>
                <a:gd name="T54" fmla="*/ 126 w 301"/>
                <a:gd name="T55" fmla="*/ 211 h 331"/>
                <a:gd name="T56" fmla="*/ 147 w 301"/>
                <a:gd name="T57" fmla="*/ 211 h 331"/>
                <a:gd name="T58" fmla="*/ 167 w 301"/>
                <a:gd name="T59" fmla="*/ 215 h 331"/>
                <a:gd name="T60" fmla="*/ 186 w 301"/>
                <a:gd name="T61" fmla="*/ 223 h 331"/>
                <a:gd name="T62" fmla="*/ 203 w 301"/>
                <a:gd name="T63" fmla="*/ 235 h 331"/>
                <a:gd name="T64" fmla="*/ 217 w 301"/>
                <a:gd name="T65" fmla="*/ 249 h 331"/>
                <a:gd name="T66" fmla="*/ 229 w 301"/>
                <a:gd name="T67" fmla="*/ 266 h 331"/>
                <a:gd name="T68" fmla="*/ 236 w 301"/>
                <a:gd name="T69" fmla="*/ 285 h 331"/>
                <a:gd name="T70" fmla="*/ 240 w 301"/>
                <a:gd name="T71" fmla="*/ 306 h 331"/>
                <a:gd name="T72" fmla="*/ 241 w 301"/>
                <a:gd name="T73" fmla="*/ 324 h 331"/>
                <a:gd name="T74" fmla="*/ 286 w 301"/>
                <a:gd name="T75" fmla="*/ 331 h 331"/>
                <a:gd name="T76" fmla="*/ 292 w 301"/>
                <a:gd name="T77" fmla="*/ 330 h 331"/>
                <a:gd name="T78" fmla="*/ 297 w 301"/>
                <a:gd name="T79" fmla="*/ 327 h 331"/>
                <a:gd name="T80" fmla="*/ 300 w 301"/>
                <a:gd name="T81" fmla="*/ 322 h 331"/>
                <a:gd name="T82" fmla="*/ 301 w 301"/>
                <a:gd name="T83" fmla="*/ 316 h 331"/>
                <a:gd name="T84" fmla="*/ 301 w 301"/>
                <a:gd name="T85" fmla="*/ 165 h 3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01" h="331">
                  <a:moveTo>
                    <a:pt x="30" y="150"/>
                  </a:moveTo>
                  <a:lnTo>
                    <a:pt x="30" y="30"/>
                  </a:lnTo>
                  <a:lnTo>
                    <a:pt x="130" y="30"/>
                  </a:lnTo>
                  <a:lnTo>
                    <a:pt x="250" y="150"/>
                  </a:lnTo>
                  <a:lnTo>
                    <a:pt x="30" y="150"/>
                  </a:lnTo>
                  <a:close/>
                  <a:moveTo>
                    <a:pt x="301" y="165"/>
                  </a:moveTo>
                  <a:lnTo>
                    <a:pt x="300" y="163"/>
                  </a:lnTo>
                  <a:lnTo>
                    <a:pt x="300" y="161"/>
                  </a:lnTo>
                  <a:lnTo>
                    <a:pt x="300" y="160"/>
                  </a:lnTo>
                  <a:lnTo>
                    <a:pt x="300" y="160"/>
                  </a:lnTo>
                  <a:lnTo>
                    <a:pt x="298" y="156"/>
                  </a:lnTo>
                  <a:lnTo>
                    <a:pt x="297" y="155"/>
                  </a:lnTo>
                  <a:lnTo>
                    <a:pt x="297" y="155"/>
                  </a:lnTo>
                  <a:lnTo>
                    <a:pt x="297" y="155"/>
                  </a:lnTo>
                  <a:lnTo>
                    <a:pt x="147" y="4"/>
                  </a:lnTo>
                  <a:lnTo>
                    <a:pt x="144" y="2"/>
                  </a:lnTo>
                  <a:lnTo>
                    <a:pt x="142" y="1"/>
                  </a:lnTo>
                  <a:lnTo>
                    <a:pt x="138" y="0"/>
                  </a:lnTo>
                  <a:lnTo>
                    <a:pt x="136" y="0"/>
                  </a:lnTo>
                  <a:lnTo>
                    <a:pt x="15" y="0"/>
                  </a:lnTo>
                  <a:lnTo>
                    <a:pt x="12" y="0"/>
                  </a:lnTo>
                  <a:lnTo>
                    <a:pt x="10" y="1"/>
                  </a:lnTo>
                  <a:lnTo>
                    <a:pt x="7" y="2"/>
                  </a:lnTo>
                  <a:lnTo>
                    <a:pt x="4" y="4"/>
                  </a:lnTo>
                  <a:lnTo>
                    <a:pt x="3" y="6"/>
                  </a:lnTo>
                  <a:lnTo>
                    <a:pt x="1" y="10"/>
                  </a:lnTo>
                  <a:lnTo>
                    <a:pt x="1" y="12"/>
                  </a:lnTo>
                  <a:lnTo>
                    <a:pt x="0" y="15"/>
                  </a:lnTo>
                  <a:lnTo>
                    <a:pt x="0" y="165"/>
                  </a:lnTo>
                  <a:lnTo>
                    <a:pt x="0" y="316"/>
                  </a:lnTo>
                  <a:lnTo>
                    <a:pt x="1" y="320"/>
                  </a:lnTo>
                  <a:lnTo>
                    <a:pt x="1" y="322"/>
                  </a:lnTo>
                  <a:lnTo>
                    <a:pt x="3" y="325"/>
                  </a:lnTo>
                  <a:lnTo>
                    <a:pt x="4" y="327"/>
                  </a:lnTo>
                  <a:lnTo>
                    <a:pt x="7" y="328"/>
                  </a:lnTo>
                  <a:lnTo>
                    <a:pt x="10" y="330"/>
                  </a:lnTo>
                  <a:lnTo>
                    <a:pt x="12" y="331"/>
                  </a:lnTo>
                  <a:lnTo>
                    <a:pt x="15" y="331"/>
                  </a:lnTo>
                  <a:lnTo>
                    <a:pt x="31" y="331"/>
                  </a:lnTo>
                  <a:lnTo>
                    <a:pt x="31" y="324"/>
                  </a:lnTo>
                  <a:lnTo>
                    <a:pt x="30" y="316"/>
                  </a:lnTo>
                  <a:lnTo>
                    <a:pt x="31" y="306"/>
                  </a:lnTo>
                  <a:lnTo>
                    <a:pt x="32" y="295"/>
                  </a:lnTo>
                  <a:lnTo>
                    <a:pt x="35" y="285"/>
                  </a:lnTo>
                  <a:lnTo>
                    <a:pt x="39" y="276"/>
                  </a:lnTo>
                  <a:lnTo>
                    <a:pt x="43" y="266"/>
                  </a:lnTo>
                  <a:lnTo>
                    <a:pt x="48" y="257"/>
                  </a:lnTo>
                  <a:lnTo>
                    <a:pt x="55" y="249"/>
                  </a:lnTo>
                  <a:lnTo>
                    <a:pt x="61" y="241"/>
                  </a:lnTo>
                  <a:lnTo>
                    <a:pt x="69" y="235"/>
                  </a:lnTo>
                  <a:lnTo>
                    <a:pt x="77" y="228"/>
                  </a:lnTo>
                  <a:lnTo>
                    <a:pt x="86" y="223"/>
                  </a:lnTo>
                  <a:lnTo>
                    <a:pt x="94" y="219"/>
                  </a:lnTo>
                  <a:lnTo>
                    <a:pt x="104" y="215"/>
                  </a:lnTo>
                  <a:lnTo>
                    <a:pt x="115" y="213"/>
                  </a:lnTo>
                  <a:lnTo>
                    <a:pt x="126" y="211"/>
                  </a:lnTo>
                  <a:lnTo>
                    <a:pt x="136" y="211"/>
                  </a:lnTo>
                  <a:lnTo>
                    <a:pt x="147" y="211"/>
                  </a:lnTo>
                  <a:lnTo>
                    <a:pt x="157" y="213"/>
                  </a:lnTo>
                  <a:lnTo>
                    <a:pt x="167" y="215"/>
                  </a:lnTo>
                  <a:lnTo>
                    <a:pt x="177" y="219"/>
                  </a:lnTo>
                  <a:lnTo>
                    <a:pt x="186" y="223"/>
                  </a:lnTo>
                  <a:lnTo>
                    <a:pt x="194" y="228"/>
                  </a:lnTo>
                  <a:lnTo>
                    <a:pt x="203" y="235"/>
                  </a:lnTo>
                  <a:lnTo>
                    <a:pt x="210" y="241"/>
                  </a:lnTo>
                  <a:lnTo>
                    <a:pt x="217" y="249"/>
                  </a:lnTo>
                  <a:lnTo>
                    <a:pt x="223" y="257"/>
                  </a:lnTo>
                  <a:lnTo>
                    <a:pt x="229" y="266"/>
                  </a:lnTo>
                  <a:lnTo>
                    <a:pt x="233" y="276"/>
                  </a:lnTo>
                  <a:lnTo>
                    <a:pt x="236" y="285"/>
                  </a:lnTo>
                  <a:lnTo>
                    <a:pt x="239" y="295"/>
                  </a:lnTo>
                  <a:lnTo>
                    <a:pt x="240" y="306"/>
                  </a:lnTo>
                  <a:lnTo>
                    <a:pt x="241" y="316"/>
                  </a:lnTo>
                  <a:lnTo>
                    <a:pt x="241" y="324"/>
                  </a:lnTo>
                  <a:lnTo>
                    <a:pt x="240" y="331"/>
                  </a:lnTo>
                  <a:lnTo>
                    <a:pt x="286" y="331"/>
                  </a:lnTo>
                  <a:lnTo>
                    <a:pt x="290" y="330"/>
                  </a:lnTo>
                  <a:lnTo>
                    <a:pt x="292" y="330"/>
                  </a:lnTo>
                  <a:lnTo>
                    <a:pt x="295" y="328"/>
                  </a:lnTo>
                  <a:lnTo>
                    <a:pt x="297" y="327"/>
                  </a:lnTo>
                  <a:lnTo>
                    <a:pt x="299" y="325"/>
                  </a:lnTo>
                  <a:lnTo>
                    <a:pt x="300" y="322"/>
                  </a:lnTo>
                  <a:lnTo>
                    <a:pt x="301" y="320"/>
                  </a:lnTo>
                  <a:lnTo>
                    <a:pt x="301" y="316"/>
                  </a:lnTo>
                  <a:lnTo>
                    <a:pt x="301" y="165"/>
                  </a:lnTo>
                  <a:lnTo>
                    <a:pt x="301" y="165"/>
                  </a:lnTo>
                  <a:lnTo>
                    <a:pt x="301" y="16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9" name="Freeform 534">
              <a:extLst>
                <a:ext uri="{FF2B5EF4-FFF2-40B4-BE49-F238E27FC236}">
                  <a16:creationId xmlns:a16="http://schemas.microsoft.com/office/drawing/2014/main" id="{2D77E4FC-731D-463A-A8FC-DC45F2A0E1AA}"/>
                </a:ext>
              </a:extLst>
            </p:cNvPr>
            <p:cNvSpPr>
              <a:spLocks/>
            </p:cNvSpPr>
            <p:nvPr/>
          </p:nvSpPr>
          <p:spPr bwMode="auto">
            <a:xfrm>
              <a:off x="2808288" y="2732088"/>
              <a:ext cx="49213" cy="47625"/>
            </a:xfrm>
            <a:custGeom>
              <a:avLst/>
              <a:gdLst>
                <a:gd name="T0" fmla="*/ 68 w 151"/>
                <a:gd name="T1" fmla="*/ 0 h 150"/>
                <a:gd name="T2" fmla="*/ 54 w 151"/>
                <a:gd name="T3" fmla="*/ 3 h 150"/>
                <a:gd name="T4" fmla="*/ 40 w 151"/>
                <a:gd name="T5" fmla="*/ 9 h 150"/>
                <a:gd name="T6" fmla="*/ 28 w 151"/>
                <a:gd name="T7" fmla="*/ 17 h 150"/>
                <a:gd name="T8" fmla="*/ 17 w 151"/>
                <a:gd name="T9" fmla="*/ 27 h 150"/>
                <a:gd name="T10" fmla="*/ 10 w 151"/>
                <a:gd name="T11" fmla="*/ 39 h 150"/>
                <a:gd name="T12" fmla="*/ 4 w 151"/>
                <a:gd name="T13" fmla="*/ 53 h 150"/>
                <a:gd name="T14" fmla="*/ 1 w 151"/>
                <a:gd name="T15" fmla="*/ 68 h 150"/>
                <a:gd name="T16" fmla="*/ 1 w 151"/>
                <a:gd name="T17" fmla="*/ 83 h 150"/>
                <a:gd name="T18" fmla="*/ 4 w 151"/>
                <a:gd name="T19" fmla="*/ 98 h 150"/>
                <a:gd name="T20" fmla="*/ 10 w 151"/>
                <a:gd name="T21" fmla="*/ 111 h 150"/>
                <a:gd name="T22" fmla="*/ 17 w 151"/>
                <a:gd name="T23" fmla="*/ 123 h 150"/>
                <a:gd name="T24" fmla="*/ 28 w 151"/>
                <a:gd name="T25" fmla="*/ 133 h 150"/>
                <a:gd name="T26" fmla="*/ 40 w 151"/>
                <a:gd name="T27" fmla="*/ 141 h 150"/>
                <a:gd name="T28" fmla="*/ 54 w 151"/>
                <a:gd name="T29" fmla="*/ 147 h 150"/>
                <a:gd name="T30" fmla="*/ 68 w 151"/>
                <a:gd name="T31" fmla="*/ 150 h 150"/>
                <a:gd name="T32" fmla="*/ 84 w 151"/>
                <a:gd name="T33" fmla="*/ 150 h 150"/>
                <a:gd name="T34" fmla="*/ 98 w 151"/>
                <a:gd name="T35" fmla="*/ 147 h 150"/>
                <a:gd name="T36" fmla="*/ 112 w 151"/>
                <a:gd name="T37" fmla="*/ 141 h 150"/>
                <a:gd name="T38" fmla="*/ 124 w 151"/>
                <a:gd name="T39" fmla="*/ 133 h 150"/>
                <a:gd name="T40" fmla="*/ 134 w 151"/>
                <a:gd name="T41" fmla="*/ 123 h 150"/>
                <a:gd name="T42" fmla="*/ 142 w 151"/>
                <a:gd name="T43" fmla="*/ 111 h 150"/>
                <a:gd name="T44" fmla="*/ 148 w 151"/>
                <a:gd name="T45" fmla="*/ 98 h 150"/>
                <a:gd name="T46" fmla="*/ 150 w 151"/>
                <a:gd name="T47" fmla="*/ 83 h 150"/>
                <a:gd name="T48" fmla="*/ 150 w 151"/>
                <a:gd name="T49" fmla="*/ 68 h 150"/>
                <a:gd name="T50" fmla="*/ 148 w 151"/>
                <a:gd name="T51" fmla="*/ 53 h 150"/>
                <a:gd name="T52" fmla="*/ 142 w 151"/>
                <a:gd name="T53" fmla="*/ 39 h 150"/>
                <a:gd name="T54" fmla="*/ 134 w 151"/>
                <a:gd name="T55" fmla="*/ 27 h 150"/>
                <a:gd name="T56" fmla="*/ 124 w 151"/>
                <a:gd name="T57" fmla="*/ 17 h 150"/>
                <a:gd name="T58" fmla="*/ 112 w 151"/>
                <a:gd name="T59" fmla="*/ 9 h 150"/>
                <a:gd name="T60" fmla="*/ 98 w 151"/>
                <a:gd name="T61" fmla="*/ 3 h 150"/>
                <a:gd name="T62" fmla="*/ 84 w 151"/>
                <a:gd name="T63" fmla="*/ 0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1" h="150">
                  <a:moveTo>
                    <a:pt x="76" y="0"/>
                  </a:moveTo>
                  <a:lnTo>
                    <a:pt x="68" y="0"/>
                  </a:lnTo>
                  <a:lnTo>
                    <a:pt x="60" y="1"/>
                  </a:lnTo>
                  <a:lnTo>
                    <a:pt x="54" y="3"/>
                  </a:lnTo>
                  <a:lnTo>
                    <a:pt x="46" y="6"/>
                  </a:lnTo>
                  <a:lnTo>
                    <a:pt x="40" y="9"/>
                  </a:lnTo>
                  <a:lnTo>
                    <a:pt x="33" y="13"/>
                  </a:lnTo>
                  <a:lnTo>
                    <a:pt x="28" y="17"/>
                  </a:lnTo>
                  <a:lnTo>
                    <a:pt x="23" y="22"/>
                  </a:lnTo>
                  <a:lnTo>
                    <a:pt x="17" y="27"/>
                  </a:lnTo>
                  <a:lnTo>
                    <a:pt x="13" y="33"/>
                  </a:lnTo>
                  <a:lnTo>
                    <a:pt x="10" y="39"/>
                  </a:lnTo>
                  <a:lnTo>
                    <a:pt x="7" y="45"/>
                  </a:lnTo>
                  <a:lnTo>
                    <a:pt x="4" y="53"/>
                  </a:lnTo>
                  <a:lnTo>
                    <a:pt x="2" y="60"/>
                  </a:lnTo>
                  <a:lnTo>
                    <a:pt x="1" y="68"/>
                  </a:lnTo>
                  <a:lnTo>
                    <a:pt x="0" y="75"/>
                  </a:lnTo>
                  <a:lnTo>
                    <a:pt x="1" y="83"/>
                  </a:lnTo>
                  <a:lnTo>
                    <a:pt x="2" y="90"/>
                  </a:lnTo>
                  <a:lnTo>
                    <a:pt x="4" y="98"/>
                  </a:lnTo>
                  <a:lnTo>
                    <a:pt x="7" y="104"/>
                  </a:lnTo>
                  <a:lnTo>
                    <a:pt x="10" y="111"/>
                  </a:lnTo>
                  <a:lnTo>
                    <a:pt x="13" y="117"/>
                  </a:lnTo>
                  <a:lnTo>
                    <a:pt x="17" y="123"/>
                  </a:lnTo>
                  <a:lnTo>
                    <a:pt x="23" y="128"/>
                  </a:lnTo>
                  <a:lnTo>
                    <a:pt x="28" y="133"/>
                  </a:lnTo>
                  <a:lnTo>
                    <a:pt x="33" y="138"/>
                  </a:lnTo>
                  <a:lnTo>
                    <a:pt x="40" y="141"/>
                  </a:lnTo>
                  <a:lnTo>
                    <a:pt x="46" y="144"/>
                  </a:lnTo>
                  <a:lnTo>
                    <a:pt x="54" y="147"/>
                  </a:lnTo>
                  <a:lnTo>
                    <a:pt x="60" y="149"/>
                  </a:lnTo>
                  <a:lnTo>
                    <a:pt x="68" y="150"/>
                  </a:lnTo>
                  <a:lnTo>
                    <a:pt x="76" y="150"/>
                  </a:lnTo>
                  <a:lnTo>
                    <a:pt x="84" y="150"/>
                  </a:lnTo>
                  <a:lnTo>
                    <a:pt x="91" y="149"/>
                  </a:lnTo>
                  <a:lnTo>
                    <a:pt x="98" y="147"/>
                  </a:lnTo>
                  <a:lnTo>
                    <a:pt x="105" y="144"/>
                  </a:lnTo>
                  <a:lnTo>
                    <a:pt x="112" y="141"/>
                  </a:lnTo>
                  <a:lnTo>
                    <a:pt x="118" y="138"/>
                  </a:lnTo>
                  <a:lnTo>
                    <a:pt x="124" y="133"/>
                  </a:lnTo>
                  <a:lnTo>
                    <a:pt x="129" y="128"/>
                  </a:lnTo>
                  <a:lnTo>
                    <a:pt x="134" y="123"/>
                  </a:lnTo>
                  <a:lnTo>
                    <a:pt x="139" y="117"/>
                  </a:lnTo>
                  <a:lnTo>
                    <a:pt x="142" y="111"/>
                  </a:lnTo>
                  <a:lnTo>
                    <a:pt x="145" y="104"/>
                  </a:lnTo>
                  <a:lnTo>
                    <a:pt x="148" y="98"/>
                  </a:lnTo>
                  <a:lnTo>
                    <a:pt x="149" y="90"/>
                  </a:lnTo>
                  <a:lnTo>
                    <a:pt x="150" y="83"/>
                  </a:lnTo>
                  <a:lnTo>
                    <a:pt x="151" y="75"/>
                  </a:lnTo>
                  <a:lnTo>
                    <a:pt x="150" y="68"/>
                  </a:lnTo>
                  <a:lnTo>
                    <a:pt x="149" y="60"/>
                  </a:lnTo>
                  <a:lnTo>
                    <a:pt x="148" y="53"/>
                  </a:lnTo>
                  <a:lnTo>
                    <a:pt x="145" y="45"/>
                  </a:lnTo>
                  <a:lnTo>
                    <a:pt x="142" y="39"/>
                  </a:lnTo>
                  <a:lnTo>
                    <a:pt x="139" y="33"/>
                  </a:lnTo>
                  <a:lnTo>
                    <a:pt x="134" y="27"/>
                  </a:lnTo>
                  <a:lnTo>
                    <a:pt x="129" y="22"/>
                  </a:lnTo>
                  <a:lnTo>
                    <a:pt x="124" y="17"/>
                  </a:lnTo>
                  <a:lnTo>
                    <a:pt x="118" y="13"/>
                  </a:lnTo>
                  <a:lnTo>
                    <a:pt x="112" y="9"/>
                  </a:lnTo>
                  <a:lnTo>
                    <a:pt x="105" y="6"/>
                  </a:lnTo>
                  <a:lnTo>
                    <a:pt x="98" y="3"/>
                  </a:lnTo>
                  <a:lnTo>
                    <a:pt x="91" y="1"/>
                  </a:lnTo>
                  <a:lnTo>
                    <a:pt x="84" y="0"/>
                  </a:lnTo>
                  <a:lnTo>
                    <a:pt x="7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0" name="Group 79" descr="This is an icon of a shopping cart. ">
            <a:extLst>
              <a:ext uri="{FF2B5EF4-FFF2-40B4-BE49-F238E27FC236}">
                <a16:creationId xmlns:a16="http://schemas.microsoft.com/office/drawing/2014/main" id="{EB0D6CB8-AC72-4E61-ACE6-A612058C5428}"/>
              </a:ext>
            </a:extLst>
          </p:cNvPr>
          <p:cNvGrpSpPr/>
          <p:nvPr/>
        </p:nvGrpSpPr>
        <p:grpSpPr>
          <a:xfrm>
            <a:off x="10517781" y="5490346"/>
            <a:ext cx="285750" cy="238125"/>
            <a:chOff x="9883775" y="857250"/>
            <a:chExt cx="285750" cy="238125"/>
          </a:xfrm>
          <a:solidFill>
            <a:srgbClr val="A6A6A6"/>
          </a:solidFill>
        </p:grpSpPr>
        <p:sp>
          <p:nvSpPr>
            <p:cNvPr id="81" name="Freeform 4137">
              <a:extLst>
                <a:ext uri="{FF2B5EF4-FFF2-40B4-BE49-F238E27FC236}">
                  <a16:creationId xmlns:a16="http://schemas.microsoft.com/office/drawing/2014/main" id="{187AEF94-AB0E-44BE-B416-0EAC342276D3}"/>
                </a:ext>
              </a:extLst>
            </p:cNvPr>
            <p:cNvSpPr>
              <a:spLocks/>
            </p:cNvSpPr>
            <p:nvPr/>
          </p:nvSpPr>
          <p:spPr bwMode="auto">
            <a:xfrm>
              <a:off x="9883775" y="857250"/>
              <a:ext cx="285750" cy="180975"/>
            </a:xfrm>
            <a:custGeom>
              <a:avLst/>
              <a:gdLst>
                <a:gd name="T0" fmla="*/ 790 w 901"/>
                <a:gd name="T1" fmla="*/ 0 h 571"/>
                <a:gd name="T2" fmla="*/ 777 w 901"/>
                <a:gd name="T3" fmla="*/ 2 h 571"/>
                <a:gd name="T4" fmla="*/ 767 w 901"/>
                <a:gd name="T5" fmla="*/ 8 h 571"/>
                <a:gd name="T6" fmla="*/ 760 w 901"/>
                <a:gd name="T7" fmla="*/ 18 h 571"/>
                <a:gd name="T8" fmla="*/ 755 w 901"/>
                <a:gd name="T9" fmla="*/ 30 h 571"/>
                <a:gd name="T10" fmla="*/ 744 w 901"/>
                <a:gd name="T11" fmla="*/ 122 h 571"/>
                <a:gd name="T12" fmla="*/ 742 w 901"/>
                <a:gd name="T13" fmla="*/ 136 h 571"/>
                <a:gd name="T14" fmla="*/ 735 w 901"/>
                <a:gd name="T15" fmla="*/ 147 h 571"/>
                <a:gd name="T16" fmla="*/ 723 w 901"/>
                <a:gd name="T17" fmla="*/ 150 h 571"/>
                <a:gd name="T18" fmla="*/ 62 w 901"/>
                <a:gd name="T19" fmla="*/ 151 h 571"/>
                <a:gd name="T20" fmla="*/ 46 w 901"/>
                <a:gd name="T21" fmla="*/ 156 h 571"/>
                <a:gd name="T22" fmla="*/ 31 w 901"/>
                <a:gd name="T23" fmla="*/ 164 h 571"/>
                <a:gd name="T24" fmla="*/ 19 w 901"/>
                <a:gd name="T25" fmla="*/ 175 h 571"/>
                <a:gd name="T26" fmla="*/ 9 w 901"/>
                <a:gd name="T27" fmla="*/ 188 h 571"/>
                <a:gd name="T28" fmla="*/ 3 w 901"/>
                <a:gd name="T29" fmla="*/ 203 h 571"/>
                <a:gd name="T30" fmla="*/ 0 w 901"/>
                <a:gd name="T31" fmla="*/ 220 h 571"/>
                <a:gd name="T32" fmla="*/ 1 w 901"/>
                <a:gd name="T33" fmla="*/ 237 h 571"/>
                <a:gd name="T34" fmla="*/ 62 w 901"/>
                <a:gd name="T35" fmla="*/ 434 h 571"/>
                <a:gd name="T36" fmla="*/ 72 w 901"/>
                <a:gd name="T37" fmla="*/ 453 h 571"/>
                <a:gd name="T38" fmla="*/ 87 w 901"/>
                <a:gd name="T39" fmla="*/ 468 h 571"/>
                <a:gd name="T40" fmla="*/ 106 w 901"/>
                <a:gd name="T41" fmla="*/ 478 h 571"/>
                <a:gd name="T42" fmla="*/ 127 w 901"/>
                <a:gd name="T43" fmla="*/ 481 h 571"/>
                <a:gd name="T44" fmla="*/ 136 w 901"/>
                <a:gd name="T45" fmla="*/ 481 h 571"/>
                <a:gd name="T46" fmla="*/ 680 w 901"/>
                <a:gd name="T47" fmla="*/ 482 h 571"/>
                <a:gd name="T48" fmla="*/ 686 w 901"/>
                <a:gd name="T49" fmla="*/ 489 h 571"/>
                <a:gd name="T50" fmla="*/ 690 w 901"/>
                <a:gd name="T51" fmla="*/ 501 h 571"/>
                <a:gd name="T52" fmla="*/ 691 w 901"/>
                <a:gd name="T53" fmla="*/ 516 h 571"/>
                <a:gd name="T54" fmla="*/ 689 w 901"/>
                <a:gd name="T55" fmla="*/ 525 h 571"/>
                <a:gd name="T56" fmla="*/ 685 w 901"/>
                <a:gd name="T57" fmla="*/ 533 h 571"/>
                <a:gd name="T58" fmla="*/ 678 w 901"/>
                <a:gd name="T59" fmla="*/ 538 h 571"/>
                <a:gd name="T60" fmla="*/ 148 w 901"/>
                <a:gd name="T61" fmla="*/ 541 h 571"/>
                <a:gd name="T62" fmla="*/ 141 w 901"/>
                <a:gd name="T63" fmla="*/ 542 h 571"/>
                <a:gd name="T64" fmla="*/ 137 w 901"/>
                <a:gd name="T65" fmla="*/ 545 h 571"/>
                <a:gd name="T66" fmla="*/ 134 w 901"/>
                <a:gd name="T67" fmla="*/ 550 h 571"/>
                <a:gd name="T68" fmla="*/ 133 w 901"/>
                <a:gd name="T69" fmla="*/ 556 h 571"/>
                <a:gd name="T70" fmla="*/ 134 w 901"/>
                <a:gd name="T71" fmla="*/ 562 h 571"/>
                <a:gd name="T72" fmla="*/ 137 w 901"/>
                <a:gd name="T73" fmla="*/ 567 h 571"/>
                <a:gd name="T74" fmla="*/ 141 w 901"/>
                <a:gd name="T75" fmla="*/ 570 h 571"/>
                <a:gd name="T76" fmla="*/ 148 w 901"/>
                <a:gd name="T77" fmla="*/ 571 h 571"/>
                <a:gd name="T78" fmla="*/ 685 w 901"/>
                <a:gd name="T79" fmla="*/ 569 h 571"/>
                <a:gd name="T80" fmla="*/ 701 w 901"/>
                <a:gd name="T81" fmla="*/ 558 h 571"/>
                <a:gd name="T82" fmla="*/ 713 w 901"/>
                <a:gd name="T83" fmla="*/ 545 h 571"/>
                <a:gd name="T84" fmla="*/ 719 w 901"/>
                <a:gd name="T85" fmla="*/ 530 h 571"/>
                <a:gd name="T86" fmla="*/ 721 w 901"/>
                <a:gd name="T87" fmla="*/ 511 h 571"/>
                <a:gd name="T88" fmla="*/ 720 w 901"/>
                <a:gd name="T89" fmla="*/ 499 h 571"/>
                <a:gd name="T90" fmla="*/ 772 w 901"/>
                <a:gd name="T91" fmla="*/ 138 h 571"/>
                <a:gd name="T92" fmla="*/ 785 w 901"/>
                <a:gd name="T93" fmla="*/ 33 h 571"/>
                <a:gd name="T94" fmla="*/ 790 w 901"/>
                <a:gd name="T95" fmla="*/ 30 h 571"/>
                <a:gd name="T96" fmla="*/ 889 w 901"/>
                <a:gd name="T97" fmla="*/ 30 h 571"/>
                <a:gd name="T98" fmla="*/ 895 w 901"/>
                <a:gd name="T99" fmla="*/ 28 h 571"/>
                <a:gd name="T100" fmla="*/ 899 w 901"/>
                <a:gd name="T101" fmla="*/ 23 h 571"/>
                <a:gd name="T102" fmla="*/ 901 w 901"/>
                <a:gd name="T103" fmla="*/ 18 h 571"/>
                <a:gd name="T104" fmla="*/ 901 w 901"/>
                <a:gd name="T105" fmla="*/ 12 h 571"/>
                <a:gd name="T106" fmla="*/ 899 w 901"/>
                <a:gd name="T107" fmla="*/ 6 h 571"/>
                <a:gd name="T108" fmla="*/ 895 w 901"/>
                <a:gd name="T109" fmla="*/ 3 h 571"/>
                <a:gd name="T110" fmla="*/ 889 w 901"/>
                <a:gd name="T111" fmla="*/ 0 h 5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901" h="571">
                  <a:moveTo>
                    <a:pt x="886" y="0"/>
                  </a:moveTo>
                  <a:lnTo>
                    <a:pt x="790" y="0"/>
                  </a:lnTo>
                  <a:lnTo>
                    <a:pt x="783" y="1"/>
                  </a:lnTo>
                  <a:lnTo>
                    <a:pt x="777" y="2"/>
                  </a:lnTo>
                  <a:lnTo>
                    <a:pt x="772" y="5"/>
                  </a:lnTo>
                  <a:lnTo>
                    <a:pt x="767" y="8"/>
                  </a:lnTo>
                  <a:lnTo>
                    <a:pt x="763" y="13"/>
                  </a:lnTo>
                  <a:lnTo>
                    <a:pt x="760" y="18"/>
                  </a:lnTo>
                  <a:lnTo>
                    <a:pt x="757" y="23"/>
                  </a:lnTo>
                  <a:lnTo>
                    <a:pt x="755" y="30"/>
                  </a:lnTo>
                  <a:lnTo>
                    <a:pt x="744" y="121"/>
                  </a:lnTo>
                  <a:lnTo>
                    <a:pt x="744" y="122"/>
                  </a:lnTo>
                  <a:lnTo>
                    <a:pt x="744" y="122"/>
                  </a:lnTo>
                  <a:lnTo>
                    <a:pt x="742" y="136"/>
                  </a:lnTo>
                  <a:lnTo>
                    <a:pt x="738" y="142"/>
                  </a:lnTo>
                  <a:lnTo>
                    <a:pt x="735" y="147"/>
                  </a:lnTo>
                  <a:lnTo>
                    <a:pt x="730" y="149"/>
                  </a:lnTo>
                  <a:lnTo>
                    <a:pt x="723" y="150"/>
                  </a:lnTo>
                  <a:lnTo>
                    <a:pt x="71" y="150"/>
                  </a:lnTo>
                  <a:lnTo>
                    <a:pt x="62" y="151"/>
                  </a:lnTo>
                  <a:lnTo>
                    <a:pt x="53" y="153"/>
                  </a:lnTo>
                  <a:lnTo>
                    <a:pt x="46" y="156"/>
                  </a:lnTo>
                  <a:lnTo>
                    <a:pt x="38" y="160"/>
                  </a:lnTo>
                  <a:lnTo>
                    <a:pt x="31" y="164"/>
                  </a:lnTo>
                  <a:lnTo>
                    <a:pt x="24" y="169"/>
                  </a:lnTo>
                  <a:lnTo>
                    <a:pt x="19" y="175"/>
                  </a:lnTo>
                  <a:lnTo>
                    <a:pt x="14" y="181"/>
                  </a:lnTo>
                  <a:lnTo>
                    <a:pt x="9" y="188"/>
                  </a:lnTo>
                  <a:lnTo>
                    <a:pt x="5" y="196"/>
                  </a:lnTo>
                  <a:lnTo>
                    <a:pt x="3" y="203"/>
                  </a:lnTo>
                  <a:lnTo>
                    <a:pt x="1" y="212"/>
                  </a:lnTo>
                  <a:lnTo>
                    <a:pt x="0" y="220"/>
                  </a:lnTo>
                  <a:lnTo>
                    <a:pt x="0" y="228"/>
                  </a:lnTo>
                  <a:lnTo>
                    <a:pt x="1" y="237"/>
                  </a:lnTo>
                  <a:lnTo>
                    <a:pt x="3" y="244"/>
                  </a:lnTo>
                  <a:lnTo>
                    <a:pt x="62" y="434"/>
                  </a:lnTo>
                  <a:lnTo>
                    <a:pt x="66" y="444"/>
                  </a:lnTo>
                  <a:lnTo>
                    <a:pt x="72" y="453"/>
                  </a:lnTo>
                  <a:lnTo>
                    <a:pt x="79" y="461"/>
                  </a:lnTo>
                  <a:lnTo>
                    <a:pt x="87" y="468"/>
                  </a:lnTo>
                  <a:lnTo>
                    <a:pt x="96" y="474"/>
                  </a:lnTo>
                  <a:lnTo>
                    <a:pt x="106" y="478"/>
                  </a:lnTo>
                  <a:lnTo>
                    <a:pt x="117" y="480"/>
                  </a:lnTo>
                  <a:lnTo>
                    <a:pt x="127" y="481"/>
                  </a:lnTo>
                  <a:lnTo>
                    <a:pt x="132" y="481"/>
                  </a:lnTo>
                  <a:lnTo>
                    <a:pt x="136" y="481"/>
                  </a:lnTo>
                  <a:lnTo>
                    <a:pt x="676" y="481"/>
                  </a:lnTo>
                  <a:lnTo>
                    <a:pt x="680" y="482"/>
                  </a:lnTo>
                  <a:lnTo>
                    <a:pt x="684" y="485"/>
                  </a:lnTo>
                  <a:lnTo>
                    <a:pt x="686" y="489"/>
                  </a:lnTo>
                  <a:lnTo>
                    <a:pt x="688" y="492"/>
                  </a:lnTo>
                  <a:lnTo>
                    <a:pt x="690" y="501"/>
                  </a:lnTo>
                  <a:lnTo>
                    <a:pt x="691" y="511"/>
                  </a:lnTo>
                  <a:lnTo>
                    <a:pt x="691" y="516"/>
                  </a:lnTo>
                  <a:lnTo>
                    <a:pt x="690" y="521"/>
                  </a:lnTo>
                  <a:lnTo>
                    <a:pt x="689" y="525"/>
                  </a:lnTo>
                  <a:lnTo>
                    <a:pt x="687" y="529"/>
                  </a:lnTo>
                  <a:lnTo>
                    <a:pt x="685" y="533"/>
                  </a:lnTo>
                  <a:lnTo>
                    <a:pt x="682" y="536"/>
                  </a:lnTo>
                  <a:lnTo>
                    <a:pt x="678" y="538"/>
                  </a:lnTo>
                  <a:lnTo>
                    <a:pt x="674" y="541"/>
                  </a:lnTo>
                  <a:lnTo>
                    <a:pt x="148" y="541"/>
                  </a:lnTo>
                  <a:lnTo>
                    <a:pt x="145" y="541"/>
                  </a:lnTo>
                  <a:lnTo>
                    <a:pt x="141" y="542"/>
                  </a:lnTo>
                  <a:lnTo>
                    <a:pt x="139" y="543"/>
                  </a:lnTo>
                  <a:lnTo>
                    <a:pt x="137" y="545"/>
                  </a:lnTo>
                  <a:lnTo>
                    <a:pt x="135" y="548"/>
                  </a:lnTo>
                  <a:lnTo>
                    <a:pt x="134" y="550"/>
                  </a:lnTo>
                  <a:lnTo>
                    <a:pt x="133" y="553"/>
                  </a:lnTo>
                  <a:lnTo>
                    <a:pt x="133" y="556"/>
                  </a:lnTo>
                  <a:lnTo>
                    <a:pt x="133" y="559"/>
                  </a:lnTo>
                  <a:lnTo>
                    <a:pt x="134" y="562"/>
                  </a:lnTo>
                  <a:lnTo>
                    <a:pt x="135" y="565"/>
                  </a:lnTo>
                  <a:lnTo>
                    <a:pt x="137" y="567"/>
                  </a:lnTo>
                  <a:lnTo>
                    <a:pt x="139" y="568"/>
                  </a:lnTo>
                  <a:lnTo>
                    <a:pt x="141" y="570"/>
                  </a:lnTo>
                  <a:lnTo>
                    <a:pt x="145" y="571"/>
                  </a:lnTo>
                  <a:lnTo>
                    <a:pt x="148" y="571"/>
                  </a:lnTo>
                  <a:lnTo>
                    <a:pt x="682" y="571"/>
                  </a:lnTo>
                  <a:lnTo>
                    <a:pt x="685" y="569"/>
                  </a:lnTo>
                  <a:lnTo>
                    <a:pt x="693" y="565"/>
                  </a:lnTo>
                  <a:lnTo>
                    <a:pt x="701" y="558"/>
                  </a:lnTo>
                  <a:lnTo>
                    <a:pt x="707" y="553"/>
                  </a:lnTo>
                  <a:lnTo>
                    <a:pt x="713" y="545"/>
                  </a:lnTo>
                  <a:lnTo>
                    <a:pt x="716" y="538"/>
                  </a:lnTo>
                  <a:lnTo>
                    <a:pt x="719" y="530"/>
                  </a:lnTo>
                  <a:lnTo>
                    <a:pt x="720" y="521"/>
                  </a:lnTo>
                  <a:lnTo>
                    <a:pt x="721" y="511"/>
                  </a:lnTo>
                  <a:lnTo>
                    <a:pt x="721" y="505"/>
                  </a:lnTo>
                  <a:lnTo>
                    <a:pt x="720" y="499"/>
                  </a:lnTo>
                  <a:lnTo>
                    <a:pt x="772" y="141"/>
                  </a:lnTo>
                  <a:lnTo>
                    <a:pt x="772" y="138"/>
                  </a:lnTo>
                  <a:lnTo>
                    <a:pt x="773" y="135"/>
                  </a:lnTo>
                  <a:lnTo>
                    <a:pt x="785" y="33"/>
                  </a:lnTo>
                  <a:lnTo>
                    <a:pt x="787" y="31"/>
                  </a:lnTo>
                  <a:lnTo>
                    <a:pt x="790" y="30"/>
                  </a:lnTo>
                  <a:lnTo>
                    <a:pt x="886" y="30"/>
                  </a:lnTo>
                  <a:lnTo>
                    <a:pt x="889" y="30"/>
                  </a:lnTo>
                  <a:lnTo>
                    <a:pt x="892" y="29"/>
                  </a:lnTo>
                  <a:lnTo>
                    <a:pt x="895" y="28"/>
                  </a:lnTo>
                  <a:lnTo>
                    <a:pt x="897" y="26"/>
                  </a:lnTo>
                  <a:lnTo>
                    <a:pt x="899" y="23"/>
                  </a:lnTo>
                  <a:lnTo>
                    <a:pt x="900" y="21"/>
                  </a:lnTo>
                  <a:lnTo>
                    <a:pt x="901" y="18"/>
                  </a:lnTo>
                  <a:lnTo>
                    <a:pt x="901" y="15"/>
                  </a:lnTo>
                  <a:lnTo>
                    <a:pt x="901" y="12"/>
                  </a:lnTo>
                  <a:lnTo>
                    <a:pt x="900" y="9"/>
                  </a:lnTo>
                  <a:lnTo>
                    <a:pt x="899" y="6"/>
                  </a:lnTo>
                  <a:lnTo>
                    <a:pt x="897" y="4"/>
                  </a:lnTo>
                  <a:lnTo>
                    <a:pt x="895" y="3"/>
                  </a:lnTo>
                  <a:lnTo>
                    <a:pt x="892" y="1"/>
                  </a:lnTo>
                  <a:lnTo>
                    <a:pt x="889" y="0"/>
                  </a:lnTo>
                  <a:lnTo>
                    <a:pt x="88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2" name="Freeform 4138">
              <a:extLst>
                <a:ext uri="{FF2B5EF4-FFF2-40B4-BE49-F238E27FC236}">
                  <a16:creationId xmlns:a16="http://schemas.microsoft.com/office/drawing/2014/main" id="{19BF56AF-F100-47D7-B763-6CDB88A2F127}"/>
                </a:ext>
              </a:extLst>
            </p:cNvPr>
            <p:cNvSpPr>
              <a:spLocks/>
            </p:cNvSpPr>
            <p:nvPr/>
          </p:nvSpPr>
          <p:spPr bwMode="auto">
            <a:xfrm>
              <a:off x="10064750" y="1047750"/>
              <a:ext cx="47625" cy="47625"/>
            </a:xfrm>
            <a:custGeom>
              <a:avLst/>
              <a:gdLst>
                <a:gd name="T0" fmla="*/ 68 w 150"/>
                <a:gd name="T1" fmla="*/ 0 h 150"/>
                <a:gd name="T2" fmla="*/ 53 w 150"/>
                <a:gd name="T3" fmla="*/ 3 h 150"/>
                <a:gd name="T4" fmla="*/ 39 w 150"/>
                <a:gd name="T5" fmla="*/ 9 h 150"/>
                <a:gd name="T6" fmla="*/ 27 w 150"/>
                <a:gd name="T7" fmla="*/ 17 h 150"/>
                <a:gd name="T8" fmla="*/ 17 w 150"/>
                <a:gd name="T9" fmla="*/ 27 h 150"/>
                <a:gd name="T10" fmla="*/ 9 w 150"/>
                <a:gd name="T11" fmla="*/ 40 h 150"/>
                <a:gd name="T12" fmla="*/ 3 w 150"/>
                <a:gd name="T13" fmla="*/ 53 h 150"/>
                <a:gd name="T14" fmla="*/ 0 w 150"/>
                <a:gd name="T15" fmla="*/ 68 h 150"/>
                <a:gd name="T16" fmla="*/ 0 w 150"/>
                <a:gd name="T17" fmla="*/ 83 h 150"/>
                <a:gd name="T18" fmla="*/ 3 w 150"/>
                <a:gd name="T19" fmla="*/ 98 h 150"/>
                <a:gd name="T20" fmla="*/ 9 w 150"/>
                <a:gd name="T21" fmla="*/ 111 h 150"/>
                <a:gd name="T22" fmla="*/ 17 w 150"/>
                <a:gd name="T23" fmla="*/ 122 h 150"/>
                <a:gd name="T24" fmla="*/ 27 w 150"/>
                <a:gd name="T25" fmla="*/ 133 h 150"/>
                <a:gd name="T26" fmla="*/ 39 w 150"/>
                <a:gd name="T27" fmla="*/ 142 h 150"/>
                <a:gd name="T28" fmla="*/ 53 w 150"/>
                <a:gd name="T29" fmla="*/ 147 h 150"/>
                <a:gd name="T30" fmla="*/ 68 w 150"/>
                <a:gd name="T31" fmla="*/ 150 h 150"/>
                <a:gd name="T32" fmla="*/ 83 w 150"/>
                <a:gd name="T33" fmla="*/ 150 h 150"/>
                <a:gd name="T34" fmla="*/ 97 w 150"/>
                <a:gd name="T35" fmla="*/ 147 h 150"/>
                <a:gd name="T36" fmla="*/ 111 w 150"/>
                <a:gd name="T37" fmla="*/ 142 h 150"/>
                <a:gd name="T38" fmla="*/ 122 w 150"/>
                <a:gd name="T39" fmla="*/ 133 h 150"/>
                <a:gd name="T40" fmla="*/ 133 w 150"/>
                <a:gd name="T41" fmla="*/ 122 h 150"/>
                <a:gd name="T42" fmla="*/ 141 w 150"/>
                <a:gd name="T43" fmla="*/ 111 h 150"/>
                <a:gd name="T44" fmla="*/ 147 w 150"/>
                <a:gd name="T45" fmla="*/ 98 h 150"/>
                <a:gd name="T46" fmla="*/ 149 w 150"/>
                <a:gd name="T47" fmla="*/ 83 h 150"/>
                <a:gd name="T48" fmla="*/ 149 w 150"/>
                <a:gd name="T49" fmla="*/ 68 h 150"/>
                <a:gd name="T50" fmla="*/ 147 w 150"/>
                <a:gd name="T51" fmla="*/ 53 h 150"/>
                <a:gd name="T52" fmla="*/ 141 w 150"/>
                <a:gd name="T53" fmla="*/ 40 h 150"/>
                <a:gd name="T54" fmla="*/ 133 w 150"/>
                <a:gd name="T55" fmla="*/ 27 h 150"/>
                <a:gd name="T56" fmla="*/ 122 w 150"/>
                <a:gd name="T57" fmla="*/ 17 h 150"/>
                <a:gd name="T58" fmla="*/ 111 w 150"/>
                <a:gd name="T59" fmla="*/ 9 h 150"/>
                <a:gd name="T60" fmla="*/ 97 w 150"/>
                <a:gd name="T61" fmla="*/ 3 h 150"/>
                <a:gd name="T62" fmla="*/ 83 w 150"/>
                <a:gd name="T63" fmla="*/ 0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0" h="150">
                  <a:moveTo>
                    <a:pt x="75" y="0"/>
                  </a:moveTo>
                  <a:lnTo>
                    <a:pt x="68" y="0"/>
                  </a:lnTo>
                  <a:lnTo>
                    <a:pt x="60" y="1"/>
                  </a:lnTo>
                  <a:lnTo>
                    <a:pt x="53" y="3"/>
                  </a:lnTo>
                  <a:lnTo>
                    <a:pt x="45" y="6"/>
                  </a:lnTo>
                  <a:lnTo>
                    <a:pt x="39" y="9"/>
                  </a:lnTo>
                  <a:lnTo>
                    <a:pt x="33" y="13"/>
                  </a:lnTo>
                  <a:lnTo>
                    <a:pt x="27" y="17"/>
                  </a:lnTo>
                  <a:lnTo>
                    <a:pt x="22" y="22"/>
                  </a:lnTo>
                  <a:lnTo>
                    <a:pt x="17" y="27"/>
                  </a:lnTo>
                  <a:lnTo>
                    <a:pt x="13" y="33"/>
                  </a:lnTo>
                  <a:lnTo>
                    <a:pt x="9" y="40"/>
                  </a:lnTo>
                  <a:lnTo>
                    <a:pt x="5" y="46"/>
                  </a:lnTo>
                  <a:lnTo>
                    <a:pt x="3" y="53"/>
                  </a:lnTo>
                  <a:lnTo>
                    <a:pt x="1" y="60"/>
                  </a:lnTo>
                  <a:lnTo>
                    <a:pt x="0" y="68"/>
                  </a:lnTo>
                  <a:lnTo>
                    <a:pt x="0" y="75"/>
                  </a:lnTo>
                  <a:lnTo>
                    <a:pt x="0" y="83"/>
                  </a:lnTo>
                  <a:lnTo>
                    <a:pt x="1" y="90"/>
                  </a:lnTo>
                  <a:lnTo>
                    <a:pt x="3" y="98"/>
                  </a:lnTo>
                  <a:lnTo>
                    <a:pt x="5" y="104"/>
                  </a:lnTo>
                  <a:lnTo>
                    <a:pt x="9" y="111"/>
                  </a:lnTo>
                  <a:lnTo>
                    <a:pt x="13" y="117"/>
                  </a:lnTo>
                  <a:lnTo>
                    <a:pt x="17" y="122"/>
                  </a:lnTo>
                  <a:lnTo>
                    <a:pt x="22" y="128"/>
                  </a:lnTo>
                  <a:lnTo>
                    <a:pt x="27" y="133"/>
                  </a:lnTo>
                  <a:lnTo>
                    <a:pt x="33" y="137"/>
                  </a:lnTo>
                  <a:lnTo>
                    <a:pt x="39" y="142"/>
                  </a:lnTo>
                  <a:lnTo>
                    <a:pt x="45" y="145"/>
                  </a:lnTo>
                  <a:lnTo>
                    <a:pt x="53" y="147"/>
                  </a:lnTo>
                  <a:lnTo>
                    <a:pt x="60" y="149"/>
                  </a:lnTo>
                  <a:lnTo>
                    <a:pt x="68" y="150"/>
                  </a:lnTo>
                  <a:lnTo>
                    <a:pt x="75" y="150"/>
                  </a:lnTo>
                  <a:lnTo>
                    <a:pt x="83" y="150"/>
                  </a:lnTo>
                  <a:lnTo>
                    <a:pt x="90" y="149"/>
                  </a:lnTo>
                  <a:lnTo>
                    <a:pt x="97" y="147"/>
                  </a:lnTo>
                  <a:lnTo>
                    <a:pt x="104" y="145"/>
                  </a:lnTo>
                  <a:lnTo>
                    <a:pt x="111" y="142"/>
                  </a:lnTo>
                  <a:lnTo>
                    <a:pt x="117" y="137"/>
                  </a:lnTo>
                  <a:lnTo>
                    <a:pt x="122" y="133"/>
                  </a:lnTo>
                  <a:lnTo>
                    <a:pt x="128" y="128"/>
                  </a:lnTo>
                  <a:lnTo>
                    <a:pt x="133" y="122"/>
                  </a:lnTo>
                  <a:lnTo>
                    <a:pt x="137" y="117"/>
                  </a:lnTo>
                  <a:lnTo>
                    <a:pt x="141" y="111"/>
                  </a:lnTo>
                  <a:lnTo>
                    <a:pt x="144" y="104"/>
                  </a:lnTo>
                  <a:lnTo>
                    <a:pt x="147" y="98"/>
                  </a:lnTo>
                  <a:lnTo>
                    <a:pt x="148" y="90"/>
                  </a:lnTo>
                  <a:lnTo>
                    <a:pt x="149" y="83"/>
                  </a:lnTo>
                  <a:lnTo>
                    <a:pt x="150" y="75"/>
                  </a:lnTo>
                  <a:lnTo>
                    <a:pt x="149" y="68"/>
                  </a:lnTo>
                  <a:lnTo>
                    <a:pt x="148" y="60"/>
                  </a:lnTo>
                  <a:lnTo>
                    <a:pt x="147" y="53"/>
                  </a:lnTo>
                  <a:lnTo>
                    <a:pt x="144" y="46"/>
                  </a:lnTo>
                  <a:lnTo>
                    <a:pt x="141" y="40"/>
                  </a:lnTo>
                  <a:lnTo>
                    <a:pt x="137" y="33"/>
                  </a:lnTo>
                  <a:lnTo>
                    <a:pt x="133" y="27"/>
                  </a:lnTo>
                  <a:lnTo>
                    <a:pt x="128" y="22"/>
                  </a:lnTo>
                  <a:lnTo>
                    <a:pt x="122" y="17"/>
                  </a:lnTo>
                  <a:lnTo>
                    <a:pt x="117" y="13"/>
                  </a:lnTo>
                  <a:lnTo>
                    <a:pt x="111" y="9"/>
                  </a:lnTo>
                  <a:lnTo>
                    <a:pt x="104" y="6"/>
                  </a:lnTo>
                  <a:lnTo>
                    <a:pt x="97" y="3"/>
                  </a:lnTo>
                  <a:lnTo>
                    <a:pt x="90" y="1"/>
                  </a:lnTo>
                  <a:lnTo>
                    <a:pt x="83" y="0"/>
                  </a:lnTo>
                  <a:lnTo>
                    <a:pt x="7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3" name="Freeform 4139">
              <a:extLst>
                <a:ext uri="{FF2B5EF4-FFF2-40B4-BE49-F238E27FC236}">
                  <a16:creationId xmlns:a16="http://schemas.microsoft.com/office/drawing/2014/main" id="{699A622B-60CB-4367-A225-15A778D102C4}"/>
                </a:ext>
              </a:extLst>
            </p:cNvPr>
            <p:cNvSpPr>
              <a:spLocks/>
            </p:cNvSpPr>
            <p:nvPr/>
          </p:nvSpPr>
          <p:spPr bwMode="auto">
            <a:xfrm>
              <a:off x="9931400" y="1047750"/>
              <a:ext cx="47625" cy="47625"/>
            </a:xfrm>
            <a:custGeom>
              <a:avLst/>
              <a:gdLst>
                <a:gd name="T0" fmla="*/ 67 w 150"/>
                <a:gd name="T1" fmla="*/ 0 h 150"/>
                <a:gd name="T2" fmla="*/ 52 w 150"/>
                <a:gd name="T3" fmla="*/ 3 h 150"/>
                <a:gd name="T4" fmla="*/ 40 w 150"/>
                <a:gd name="T5" fmla="*/ 9 h 150"/>
                <a:gd name="T6" fmla="*/ 28 w 150"/>
                <a:gd name="T7" fmla="*/ 17 h 150"/>
                <a:gd name="T8" fmla="*/ 17 w 150"/>
                <a:gd name="T9" fmla="*/ 27 h 150"/>
                <a:gd name="T10" fmla="*/ 10 w 150"/>
                <a:gd name="T11" fmla="*/ 40 h 150"/>
                <a:gd name="T12" fmla="*/ 3 w 150"/>
                <a:gd name="T13" fmla="*/ 53 h 150"/>
                <a:gd name="T14" fmla="*/ 0 w 150"/>
                <a:gd name="T15" fmla="*/ 68 h 150"/>
                <a:gd name="T16" fmla="*/ 0 w 150"/>
                <a:gd name="T17" fmla="*/ 83 h 150"/>
                <a:gd name="T18" fmla="*/ 3 w 150"/>
                <a:gd name="T19" fmla="*/ 98 h 150"/>
                <a:gd name="T20" fmla="*/ 10 w 150"/>
                <a:gd name="T21" fmla="*/ 111 h 150"/>
                <a:gd name="T22" fmla="*/ 17 w 150"/>
                <a:gd name="T23" fmla="*/ 122 h 150"/>
                <a:gd name="T24" fmla="*/ 28 w 150"/>
                <a:gd name="T25" fmla="*/ 133 h 150"/>
                <a:gd name="T26" fmla="*/ 40 w 150"/>
                <a:gd name="T27" fmla="*/ 142 h 150"/>
                <a:gd name="T28" fmla="*/ 52 w 150"/>
                <a:gd name="T29" fmla="*/ 147 h 150"/>
                <a:gd name="T30" fmla="*/ 67 w 150"/>
                <a:gd name="T31" fmla="*/ 150 h 150"/>
                <a:gd name="T32" fmla="*/ 82 w 150"/>
                <a:gd name="T33" fmla="*/ 150 h 150"/>
                <a:gd name="T34" fmla="*/ 97 w 150"/>
                <a:gd name="T35" fmla="*/ 147 h 150"/>
                <a:gd name="T36" fmla="*/ 111 w 150"/>
                <a:gd name="T37" fmla="*/ 142 h 150"/>
                <a:gd name="T38" fmla="*/ 123 w 150"/>
                <a:gd name="T39" fmla="*/ 133 h 150"/>
                <a:gd name="T40" fmla="*/ 133 w 150"/>
                <a:gd name="T41" fmla="*/ 122 h 150"/>
                <a:gd name="T42" fmla="*/ 141 w 150"/>
                <a:gd name="T43" fmla="*/ 111 h 150"/>
                <a:gd name="T44" fmla="*/ 147 w 150"/>
                <a:gd name="T45" fmla="*/ 98 h 150"/>
                <a:gd name="T46" fmla="*/ 150 w 150"/>
                <a:gd name="T47" fmla="*/ 83 h 150"/>
                <a:gd name="T48" fmla="*/ 150 w 150"/>
                <a:gd name="T49" fmla="*/ 68 h 150"/>
                <a:gd name="T50" fmla="*/ 147 w 150"/>
                <a:gd name="T51" fmla="*/ 53 h 150"/>
                <a:gd name="T52" fmla="*/ 141 w 150"/>
                <a:gd name="T53" fmla="*/ 40 h 150"/>
                <a:gd name="T54" fmla="*/ 133 w 150"/>
                <a:gd name="T55" fmla="*/ 27 h 150"/>
                <a:gd name="T56" fmla="*/ 123 w 150"/>
                <a:gd name="T57" fmla="*/ 17 h 150"/>
                <a:gd name="T58" fmla="*/ 111 w 150"/>
                <a:gd name="T59" fmla="*/ 9 h 150"/>
                <a:gd name="T60" fmla="*/ 97 w 150"/>
                <a:gd name="T61" fmla="*/ 3 h 150"/>
                <a:gd name="T62" fmla="*/ 82 w 150"/>
                <a:gd name="T63" fmla="*/ 0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0" h="150">
                  <a:moveTo>
                    <a:pt x="75" y="0"/>
                  </a:moveTo>
                  <a:lnTo>
                    <a:pt x="67" y="0"/>
                  </a:lnTo>
                  <a:lnTo>
                    <a:pt x="60" y="1"/>
                  </a:lnTo>
                  <a:lnTo>
                    <a:pt x="52" y="3"/>
                  </a:lnTo>
                  <a:lnTo>
                    <a:pt x="46" y="6"/>
                  </a:lnTo>
                  <a:lnTo>
                    <a:pt x="40" y="9"/>
                  </a:lnTo>
                  <a:lnTo>
                    <a:pt x="33" y="13"/>
                  </a:lnTo>
                  <a:lnTo>
                    <a:pt x="28" y="17"/>
                  </a:lnTo>
                  <a:lnTo>
                    <a:pt x="22" y="22"/>
                  </a:lnTo>
                  <a:lnTo>
                    <a:pt x="17" y="27"/>
                  </a:lnTo>
                  <a:lnTo>
                    <a:pt x="13" y="33"/>
                  </a:lnTo>
                  <a:lnTo>
                    <a:pt x="10" y="40"/>
                  </a:lnTo>
                  <a:lnTo>
                    <a:pt x="6" y="46"/>
                  </a:lnTo>
                  <a:lnTo>
                    <a:pt x="3" y="53"/>
                  </a:lnTo>
                  <a:lnTo>
                    <a:pt x="1" y="60"/>
                  </a:lnTo>
                  <a:lnTo>
                    <a:pt x="0" y="68"/>
                  </a:lnTo>
                  <a:lnTo>
                    <a:pt x="0" y="75"/>
                  </a:lnTo>
                  <a:lnTo>
                    <a:pt x="0" y="83"/>
                  </a:lnTo>
                  <a:lnTo>
                    <a:pt x="1" y="90"/>
                  </a:lnTo>
                  <a:lnTo>
                    <a:pt x="3" y="98"/>
                  </a:lnTo>
                  <a:lnTo>
                    <a:pt x="6" y="104"/>
                  </a:lnTo>
                  <a:lnTo>
                    <a:pt x="10" y="111"/>
                  </a:lnTo>
                  <a:lnTo>
                    <a:pt x="13" y="117"/>
                  </a:lnTo>
                  <a:lnTo>
                    <a:pt x="17" y="122"/>
                  </a:lnTo>
                  <a:lnTo>
                    <a:pt x="22" y="128"/>
                  </a:lnTo>
                  <a:lnTo>
                    <a:pt x="28" y="133"/>
                  </a:lnTo>
                  <a:lnTo>
                    <a:pt x="33" y="137"/>
                  </a:lnTo>
                  <a:lnTo>
                    <a:pt x="40" y="142"/>
                  </a:lnTo>
                  <a:lnTo>
                    <a:pt x="46" y="145"/>
                  </a:lnTo>
                  <a:lnTo>
                    <a:pt x="52" y="147"/>
                  </a:lnTo>
                  <a:lnTo>
                    <a:pt x="60" y="149"/>
                  </a:lnTo>
                  <a:lnTo>
                    <a:pt x="67" y="150"/>
                  </a:lnTo>
                  <a:lnTo>
                    <a:pt x="75" y="150"/>
                  </a:lnTo>
                  <a:lnTo>
                    <a:pt x="82" y="150"/>
                  </a:lnTo>
                  <a:lnTo>
                    <a:pt x="90" y="149"/>
                  </a:lnTo>
                  <a:lnTo>
                    <a:pt x="97" y="147"/>
                  </a:lnTo>
                  <a:lnTo>
                    <a:pt x="104" y="145"/>
                  </a:lnTo>
                  <a:lnTo>
                    <a:pt x="111" y="142"/>
                  </a:lnTo>
                  <a:lnTo>
                    <a:pt x="117" y="137"/>
                  </a:lnTo>
                  <a:lnTo>
                    <a:pt x="123" y="133"/>
                  </a:lnTo>
                  <a:lnTo>
                    <a:pt x="128" y="128"/>
                  </a:lnTo>
                  <a:lnTo>
                    <a:pt x="133" y="122"/>
                  </a:lnTo>
                  <a:lnTo>
                    <a:pt x="137" y="117"/>
                  </a:lnTo>
                  <a:lnTo>
                    <a:pt x="141" y="111"/>
                  </a:lnTo>
                  <a:lnTo>
                    <a:pt x="145" y="104"/>
                  </a:lnTo>
                  <a:lnTo>
                    <a:pt x="147" y="98"/>
                  </a:lnTo>
                  <a:lnTo>
                    <a:pt x="149" y="90"/>
                  </a:lnTo>
                  <a:lnTo>
                    <a:pt x="150" y="83"/>
                  </a:lnTo>
                  <a:lnTo>
                    <a:pt x="150" y="75"/>
                  </a:lnTo>
                  <a:lnTo>
                    <a:pt x="150" y="68"/>
                  </a:lnTo>
                  <a:lnTo>
                    <a:pt x="149" y="60"/>
                  </a:lnTo>
                  <a:lnTo>
                    <a:pt x="147" y="53"/>
                  </a:lnTo>
                  <a:lnTo>
                    <a:pt x="145" y="46"/>
                  </a:lnTo>
                  <a:lnTo>
                    <a:pt x="141" y="40"/>
                  </a:lnTo>
                  <a:lnTo>
                    <a:pt x="137" y="33"/>
                  </a:lnTo>
                  <a:lnTo>
                    <a:pt x="133" y="27"/>
                  </a:lnTo>
                  <a:lnTo>
                    <a:pt x="128" y="22"/>
                  </a:lnTo>
                  <a:lnTo>
                    <a:pt x="123" y="17"/>
                  </a:lnTo>
                  <a:lnTo>
                    <a:pt x="117" y="13"/>
                  </a:lnTo>
                  <a:lnTo>
                    <a:pt x="111" y="9"/>
                  </a:lnTo>
                  <a:lnTo>
                    <a:pt x="104" y="6"/>
                  </a:lnTo>
                  <a:lnTo>
                    <a:pt x="97" y="3"/>
                  </a:lnTo>
                  <a:lnTo>
                    <a:pt x="90" y="1"/>
                  </a:lnTo>
                  <a:lnTo>
                    <a:pt x="82" y="0"/>
                  </a:lnTo>
                  <a:lnTo>
                    <a:pt x="7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pic>
        <p:nvPicPr>
          <p:cNvPr id="1026" name="Picture 2" descr="Croydon house has warning about heroin users and needles on wall but  neighbours claim they have never seen any - MyLondon">
            <a:extLst>
              <a:ext uri="{FF2B5EF4-FFF2-40B4-BE49-F238E27FC236}">
                <a16:creationId xmlns:a16="http://schemas.microsoft.com/office/drawing/2014/main" id="{3548BB60-9A7B-7AF1-3EEA-B4EEB5301C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1687232"/>
            <a:ext cx="4521575" cy="427500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8673AD-817B-21C6-D67C-18A1D94D8F71}"/>
              </a:ext>
            </a:extLst>
          </p:cNvPr>
          <p:cNvSpPr txBox="1"/>
          <p:nvPr/>
        </p:nvSpPr>
        <p:spPr>
          <a:xfrm>
            <a:off x="8203179" y="6034375"/>
            <a:ext cx="2840856" cy="307777"/>
          </a:xfrm>
          <a:prstGeom prst="rect">
            <a:avLst/>
          </a:prstGeom>
          <a:noFill/>
        </p:spPr>
        <p:txBody>
          <a:bodyPr wrap="square" rtlCol="0">
            <a:spAutoFit/>
          </a:bodyPr>
          <a:lstStyle/>
          <a:p>
            <a:r>
              <a:rPr lang="en-US" sz="1400" i="1" dirty="0"/>
              <a:t>Source: Croydon Observatory, 2021</a:t>
            </a:r>
          </a:p>
        </p:txBody>
      </p:sp>
    </p:spTree>
    <p:extLst>
      <p:ext uri="{BB962C8B-B14F-4D97-AF65-F5344CB8AC3E}">
        <p14:creationId xmlns:p14="http://schemas.microsoft.com/office/powerpoint/2010/main" val="877929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E5014C7-520D-78DE-B899-AA154116F75B}"/>
              </a:ext>
            </a:extLst>
          </p:cNvPr>
          <p:cNvSpPr>
            <a:spLocks noGrp="1"/>
          </p:cNvSpPr>
          <p:nvPr>
            <p:ph type="sldNum" sz="quarter" idx="12"/>
          </p:nvPr>
        </p:nvSpPr>
        <p:spPr/>
        <p:txBody>
          <a:bodyPr/>
          <a:lstStyle/>
          <a:p>
            <a:fld id="{0FD50806-BABF-4915-9689-3B9956D1C75C}" type="slidenum">
              <a:rPr lang="en-US" smtClean="0"/>
              <a:pPr/>
              <a:t>4</a:t>
            </a:fld>
            <a:endParaRPr lang="en-US" dirty="0"/>
          </a:p>
        </p:txBody>
      </p:sp>
      <p:pic>
        <p:nvPicPr>
          <p:cNvPr id="6" name="Picture 5">
            <a:extLst>
              <a:ext uri="{FF2B5EF4-FFF2-40B4-BE49-F238E27FC236}">
                <a16:creationId xmlns:a16="http://schemas.microsoft.com/office/drawing/2014/main" id="{D9419BE0-8DF0-DE1A-2D54-0B21B1AFB939}"/>
              </a:ext>
            </a:extLst>
          </p:cNvPr>
          <p:cNvPicPr>
            <a:picLocks noChangeAspect="1"/>
          </p:cNvPicPr>
          <p:nvPr/>
        </p:nvPicPr>
        <p:blipFill>
          <a:blip r:embed="rId3"/>
          <a:stretch>
            <a:fillRect/>
          </a:stretch>
        </p:blipFill>
        <p:spPr>
          <a:xfrm>
            <a:off x="0" y="1046646"/>
            <a:ext cx="12192000" cy="2912795"/>
          </a:xfrm>
          <a:prstGeom prst="rect">
            <a:avLst/>
          </a:prstGeom>
        </p:spPr>
      </p:pic>
      <p:pic>
        <p:nvPicPr>
          <p:cNvPr id="12" name="Picture 11">
            <a:extLst>
              <a:ext uri="{FF2B5EF4-FFF2-40B4-BE49-F238E27FC236}">
                <a16:creationId xmlns:a16="http://schemas.microsoft.com/office/drawing/2014/main" id="{3D3C336A-210E-610D-ECE0-CFE59A6B80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051488"/>
            <a:ext cx="5291091" cy="2458222"/>
          </a:xfrm>
          <a:prstGeom prst="rect">
            <a:avLst/>
          </a:prstGeom>
        </p:spPr>
      </p:pic>
      <p:pic>
        <p:nvPicPr>
          <p:cNvPr id="14" name="Picture 13">
            <a:extLst>
              <a:ext uri="{FF2B5EF4-FFF2-40B4-BE49-F238E27FC236}">
                <a16:creationId xmlns:a16="http://schemas.microsoft.com/office/drawing/2014/main" id="{A4E598DE-A0D5-D7D9-BDA2-95969CA020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13578" y="3959441"/>
            <a:ext cx="6378421" cy="2550269"/>
          </a:xfrm>
          <a:prstGeom prst="rect">
            <a:avLst/>
          </a:prstGeom>
        </p:spPr>
      </p:pic>
    </p:spTree>
    <p:extLst>
      <p:ext uri="{BB962C8B-B14F-4D97-AF65-F5344CB8AC3E}">
        <p14:creationId xmlns:p14="http://schemas.microsoft.com/office/powerpoint/2010/main" val="3964527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91974D-94F5-468A-87AC-B7EFF95696CC}"/>
              </a:ext>
            </a:extLst>
          </p:cNvPr>
          <p:cNvSpPr/>
          <p:nvPr/>
        </p:nvSpPr>
        <p:spPr>
          <a:xfrm>
            <a:off x="0" y="1112379"/>
            <a:ext cx="12192000" cy="5295901"/>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Bef>
                <a:spcPts val="600"/>
              </a:spcBef>
            </a:pPr>
            <a:r>
              <a:rPr lang="en-US" dirty="0"/>
              <a:t>Upcoming Deposits</a:t>
            </a:r>
          </a:p>
        </p:txBody>
      </p:sp>
      <p:sp>
        <p:nvSpPr>
          <p:cNvPr id="2" name="Title 1">
            <a:extLst>
              <a:ext uri="{FF2B5EF4-FFF2-40B4-BE49-F238E27FC236}">
                <a16:creationId xmlns:a16="http://schemas.microsoft.com/office/drawing/2014/main" id="{CA98AD67-5AA4-441A-BB82-472C288413F8}"/>
              </a:ext>
            </a:extLst>
          </p:cNvPr>
          <p:cNvSpPr>
            <a:spLocks noGrp="1"/>
          </p:cNvSpPr>
          <p:nvPr>
            <p:ph type="title"/>
          </p:nvPr>
        </p:nvSpPr>
        <p:spPr>
          <a:xfrm>
            <a:off x="838200" y="525818"/>
            <a:ext cx="10515600" cy="498598"/>
          </a:xfrm>
        </p:spPr>
        <p:txBody>
          <a:bodyPr>
            <a:normAutofit fontScale="90000"/>
          </a:bodyPr>
          <a:lstStyle/>
          <a:p>
            <a:r>
              <a:rPr lang="en-US" dirty="0"/>
              <a:t>Demographics of Croydon</a:t>
            </a:r>
          </a:p>
        </p:txBody>
      </p:sp>
      <p:sp>
        <p:nvSpPr>
          <p:cNvPr id="4" name="Slide Number Placeholder 3">
            <a:extLst>
              <a:ext uri="{FF2B5EF4-FFF2-40B4-BE49-F238E27FC236}">
                <a16:creationId xmlns:a16="http://schemas.microsoft.com/office/drawing/2014/main" id="{FF6CA378-A42F-4D9C-A19A-0115D50F38CC}"/>
              </a:ext>
            </a:extLst>
          </p:cNvPr>
          <p:cNvSpPr>
            <a:spLocks noGrp="1"/>
          </p:cNvSpPr>
          <p:nvPr>
            <p:ph type="sldNum" sz="quarter" idx="12"/>
          </p:nvPr>
        </p:nvSpPr>
        <p:spPr/>
        <p:txBody>
          <a:bodyPr/>
          <a:lstStyle/>
          <a:p>
            <a:fld id="{0FD50806-BABF-4915-9689-3B9956D1C75C}" type="slidenum">
              <a:rPr lang="en-US" smtClean="0"/>
              <a:pPr/>
              <a:t>5</a:t>
            </a:fld>
            <a:endParaRPr lang="en-US" dirty="0"/>
          </a:p>
        </p:txBody>
      </p:sp>
      <p:grpSp>
        <p:nvGrpSpPr>
          <p:cNvPr id="10" name="Group 9">
            <a:extLst>
              <a:ext uri="{FF2B5EF4-FFF2-40B4-BE49-F238E27FC236}">
                <a16:creationId xmlns:a16="http://schemas.microsoft.com/office/drawing/2014/main" id="{66005BA2-1195-808B-0925-50798822BD8C}"/>
              </a:ext>
            </a:extLst>
          </p:cNvPr>
          <p:cNvGrpSpPr/>
          <p:nvPr/>
        </p:nvGrpSpPr>
        <p:grpSpPr>
          <a:xfrm>
            <a:off x="1965337" y="1311442"/>
            <a:ext cx="3769638" cy="2252615"/>
            <a:chOff x="304800" y="1242245"/>
            <a:chExt cx="3769638" cy="2527130"/>
          </a:xfrm>
        </p:grpSpPr>
        <p:grpSp>
          <p:nvGrpSpPr>
            <p:cNvPr id="43" name="Group 42">
              <a:extLst>
                <a:ext uri="{FF2B5EF4-FFF2-40B4-BE49-F238E27FC236}">
                  <a16:creationId xmlns:a16="http://schemas.microsoft.com/office/drawing/2014/main" id="{91550221-8258-42F2-8C5D-7698C3085D53}"/>
                </a:ext>
                <a:ext uri="{C183D7F6-B498-43B3-948B-1728B52AA6E4}">
                  <adec:decorative xmlns:adec="http://schemas.microsoft.com/office/drawing/2017/decorative" val="1"/>
                </a:ext>
              </a:extLst>
            </p:cNvPr>
            <p:cNvGrpSpPr/>
            <p:nvPr/>
          </p:nvGrpSpPr>
          <p:grpSpPr>
            <a:xfrm>
              <a:off x="304800" y="1548927"/>
              <a:ext cx="3769638" cy="2220448"/>
              <a:chOff x="304800" y="1548927"/>
              <a:chExt cx="3769638" cy="2220448"/>
            </a:xfrm>
            <a:effectLst>
              <a:outerShdw blurRad="50800" dist="38100" dir="5400000" algn="t" rotWithShape="0">
                <a:prstClr val="black">
                  <a:alpha val="20000"/>
                </a:prstClr>
              </a:outerShdw>
            </a:effectLst>
          </p:grpSpPr>
          <p:sp>
            <p:nvSpPr>
              <p:cNvPr id="5" name="Rectangle 4">
                <a:extLst>
                  <a:ext uri="{FF2B5EF4-FFF2-40B4-BE49-F238E27FC236}">
                    <a16:creationId xmlns:a16="http://schemas.microsoft.com/office/drawing/2014/main" id="{CDADA208-E23E-4B7A-8B30-503644571020}"/>
                  </a:ext>
                </a:extLst>
              </p:cNvPr>
              <p:cNvSpPr/>
              <p:nvPr/>
            </p:nvSpPr>
            <p:spPr>
              <a:xfrm>
                <a:off x="304800" y="1548927"/>
                <a:ext cx="3739475" cy="1795488"/>
              </a:xfrm>
              <a:prstGeom prst="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r>
                  <a:rPr lang="en-US" sz="3600" b="1" dirty="0">
                    <a:latin typeface="+mj-lt"/>
                  </a:rPr>
                  <a:t> </a:t>
                </a:r>
                <a:r>
                  <a:rPr lang="en-US" sz="3600" b="0" i="0" dirty="0">
                    <a:solidFill>
                      <a:srgbClr val="ECECF1"/>
                    </a:solidFill>
                    <a:effectLst/>
                    <a:latin typeface="Söhne"/>
                  </a:rPr>
                  <a:t>390,506</a:t>
                </a:r>
                <a:endParaRPr lang="en-US" sz="3600" b="1" dirty="0">
                  <a:latin typeface="+mj-lt"/>
                </a:endParaRPr>
              </a:p>
            </p:txBody>
          </p:sp>
          <p:sp>
            <p:nvSpPr>
              <p:cNvPr id="7" name="Rectangle 6">
                <a:extLst>
                  <a:ext uri="{FF2B5EF4-FFF2-40B4-BE49-F238E27FC236}">
                    <a16:creationId xmlns:a16="http://schemas.microsoft.com/office/drawing/2014/main" id="{35AF9DE5-C8D3-43F1-8647-AA7713F1FCEF}"/>
                  </a:ext>
                </a:extLst>
              </p:cNvPr>
              <p:cNvSpPr/>
              <p:nvPr/>
            </p:nvSpPr>
            <p:spPr>
              <a:xfrm>
                <a:off x="304800" y="3372670"/>
                <a:ext cx="3769638" cy="3967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chemeClr val="tx1">
                        <a:lumMod val="75000"/>
                        <a:lumOff val="25000"/>
                      </a:schemeClr>
                    </a:solidFill>
                  </a:rPr>
                  <a:t>Source: Population of Croydon (2023)</a:t>
                </a:r>
              </a:p>
            </p:txBody>
          </p:sp>
        </p:grpSp>
        <p:sp>
          <p:nvSpPr>
            <p:cNvPr id="6" name="Oval 5">
              <a:extLst>
                <a:ext uri="{FF2B5EF4-FFF2-40B4-BE49-F238E27FC236}">
                  <a16:creationId xmlns:a16="http://schemas.microsoft.com/office/drawing/2014/main" id="{97C50A8E-3918-4827-975A-99A3EAB66BFA}"/>
                </a:ext>
                <a:ext uri="{C183D7F6-B498-43B3-948B-1728B52AA6E4}">
                  <adec:decorative xmlns:adec="http://schemas.microsoft.com/office/drawing/2017/decorative" val="1"/>
                </a:ext>
              </a:extLst>
            </p:cNvPr>
            <p:cNvSpPr/>
            <p:nvPr/>
          </p:nvSpPr>
          <p:spPr>
            <a:xfrm>
              <a:off x="1685698" y="1242245"/>
              <a:ext cx="657225" cy="657225"/>
            </a:xfrm>
            <a:prstGeom prst="ellipse">
              <a:avLst/>
            </a:prstGeom>
            <a:solidFill>
              <a:srgbClr val="CE295E"/>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descr="This is an icon of coins.">
              <a:extLst>
                <a:ext uri="{FF2B5EF4-FFF2-40B4-BE49-F238E27FC236}">
                  <a16:creationId xmlns:a16="http://schemas.microsoft.com/office/drawing/2014/main" id="{75301E57-A6A4-4748-B362-9BA17072ED18}"/>
                </a:ext>
              </a:extLst>
            </p:cNvPr>
            <p:cNvGrpSpPr/>
            <p:nvPr/>
          </p:nvGrpSpPr>
          <p:grpSpPr>
            <a:xfrm>
              <a:off x="1870641" y="1439094"/>
              <a:ext cx="287338" cy="263526"/>
              <a:chOff x="3171825" y="1368425"/>
              <a:chExt cx="287338" cy="263526"/>
            </a:xfrm>
            <a:solidFill>
              <a:schemeClr val="bg1"/>
            </a:solidFill>
          </p:grpSpPr>
          <p:sp>
            <p:nvSpPr>
              <p:cNvPr id="13" name="Freeform 466">
                <a:extLst>
                  <a:ext uri="{FF2B5EF4-FFF2-40B4-BE49-F238E27FC236}">
                    <a16:creationId xmlns:a16="http://schemas.microsoft.com/office/drawing/2014/main" id="{385D5C6F-FE82-4E8C-8542-1BECD761D29C}"/>
                  </a:ext>
                </a:extLst>
              </p:cNvPr>
              <p:cNvSpPr>
                <a:spLocks/>
              </p:cNvSpPr>
              <p:nvPr/>
            </p:nvSpPr>
            <p:spPr bwMode="auto">
              <a:xfrm>
                <a:off x="3219450" y="1598613"/>
                <a:ext cx="49213" cy="33338"/>
              </a:xfrm>
              <a:custGeom>
                <a:avLst/>
                <a:gdLst>
                  <a:gd name="T0" fmla="*/ 0 w 151"/>
                  <a:gd name="T1" fmla="*/ 0 h 106"/>
                  <a:gd name="T2" fmla="*/ 0 w 151"/>
                  <a:gd name="T3" fmla="*/ 106 h 106"/>
                  <a:gd name="T4" fmla="*/ 151 w 151"/>
                  <a:gd name="T5" fmla="*/ 106 h 106"/>
                  <a:gd name="T6" fmla="*/ 151 w 151"/>
                  <a:gd name="T7" fmla="*/ 0 h 106"/>
                  <a:gd name="T8" fmla="*/ 136 w 151"/>
                  <a:gd name="T9" fmla="*/ 0 h 106"/>
                  <a:gd name="T10" fmla="*/ 0 w 151"/>
                  <a:gd name="T11" fmla="*/ 0 h 106"/>
                </a:gdLst>
                <a:ahLst/>
                <a:cxnLst>
                  <a:cxn ang="0">
                    <a:pos x="T0" y="T1"/>
                  </a:cxn>
                  <a:cxn ang="0">
                    <a:pos x="T2" y="T3"/>
                  </a:cxn>
                  <a:cxn ang="0">
                    <a:pos x="T4" y="T5"/>
                  </a:cxn>
                  <a:cxn ang="0">
                    <a:pos x="T6" y="T7"/>
                  </a:cxn>
                  <a:cxn ang="0">
                    <a:pos x="T8" y="T9"/>
                  </a:cxn>
                  <a:cxn ang="0">
                    <a:pos x="T10" y="T11"/>
                  </a:cxn>
                </a:cxnLst>
                <a:rect l="0" t="0" r="r" b="b"/>
                <a:pathLst>
                  <a:path w="151" h="106">
                    <a:moveTo>
                      <a:pt x="0" y="0"/>
                    </a:moveTo>
                    <a:lnTo>
                      <a:pt x="0" y="106"/>
                    </a:lnTo>
                    <a:lnTo>
                      <a:pt x="151" y="106"/>
                    </a:lnTo>
                    <a:lnTo>
                      <a:pt x="151" y="0"/>
                    </a:lnTo>
                    <a:lnTo>
                      <a:pt x="136"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467">
                <a:extLst>
                  <a:ext uri="{FF2B5EF4-FFF2-40B4-BE49-F238E27FC236}">
                    <a16:creationId xmlns:a16="http://schemas.microsoft.com/office/drawing/2014/main" id="{3F4AD88D-507E-4EB6-B578-88060D4CF4D0}"/>
                  </a:ext>
                </a:extLst>
              </p:cNvPr>
              <p:cNvSpPr>
                <a:spLocks/>
              </p:cNvSpPr>
              <p:nvPr/>
            </p:nvSpPr>
            <p:spPr bwMode="auto">
              <a:xfrm>
                <a:off x="3278188" y="1598613"/>
                <a:ext cx="28575" cy="33338"/>
              </a:xfrm>
              <a:custGeom>
                <a:avLst/>
                <a:gdLst>
                  <a:gd name="T0" fmla="*/ 75 w 90"/>
                  <a:gd name="T1" fmla="*/ 0 h 106"/>
                  <a:gd name="T2" fmla="*/ 0 w 90"/>
                  <a:gd name="T3" fmla="*/ 0 h 106"/>
                  <a:gd name="T4" fmla="*/ 0 w 90"/>
                  <a:gd name="T5" fmla="*/ 106 h 106"/>
                  <a:gd name="T6" fmla="*/ 75 w 90"/>
                  <a:gd name="T7" fmla="*/ 106 h 106"/>
                  <a:gd name="T8" fmla="*/ 78 w 90"/>
                  <a:gd name="T9" fmla="*/ 106 h 106"/>
                  <a:gd name="T10" fmla="*/ 80 w 90"/>
                  <a:gd name="T11" fmla="*/ 104 h 106"/>
                  <a:gd name="T12" fmla="*/ 84 w 90"/>
                  <a:gd name="T13" fmla="*/ 103 h 106"/>
                  <a:gd name="T14" fmla="*/ 86 w 90"/>
                  <a:gd name="T15" fmla="*/ 101 h 106"/>
                  <a:gd name="T16" fmla="*/ 88 w 90"/>
                  <a:gd name="T17" fmla="*/ 99 h 106"/>
                  <a:gd name="T18" fmla="*/ 89 w 90"/>
                  <a:gd name="T19" fmla="*/ 97 h 106"/>
                  <a:gd name="T20" fmla="*/ 90 w 90"/>
                  <a:gd name="T21" fmla="*/ 94 h 106"/>
                  <a:gd name="T22" fmla="*/ 90 w 90"/>
                  <a:gd name="T23" fmla="*/ 91 h 106"/>
                  <a:gd name="T24" fmla="*/ 90 w 90"/>
                  <a:gd name="T25" fmla="*/ 15 h 106"/>
                  <a:gd name="T26" fmla="*/ 90 w 90"/>
                  <a:gd name="T27" fmla="*/ 12 h 106"/>
                  <a:gd name="T28" fmla="*/ 89 w 90"/>
                  <a:gd name="T29" fmla="*/ 10 h 106"/>
                  <a:gd name="T30" fmla="*/ 88 w 90"/>
                  <a:gd name="T31" fmla="*/ 7 h 106"/>
                  <a:gd name="T32" fmla="*/ 86 w 90"/>
                  <a:gd name="T33" fmla="*/ 5 h 106"/>
                  <a:gd name="T34" fmla="*/ 84 w 90"/>
                  <a:gd name="T35" fmla="*/ 4 h 106"/>
                  <a:gd name="T36" fmla="*/ 80 w 90"/>
                  <a:gd name="T37" fmla="*/ 2 h 106"/>
                  <a:gd name="T38" fmla="*/ 78 w 90"/>
                  <a:gd name="T39" fmla="*/ 2 h 106"/>
                  <a:gd name="T40" fmla="*/ 75 w 90"/>
                  <a:gd name="T41" fmla="*/ 0 h 106"/>
                  <a:gd name="T42" fmla="*/ 75 w 90"/>
                  <a:gd name="T43"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0" h="106">
                    <a:moveTo>
                      <a:pt x="75" y="0"/>
                    </a:moveTo>
                    <a:lnTo>
                      <a:pt x="0" y="0"/>
                    </a:lnTo>
                    <a:lnTo>
                      <a:pt x="0" y="106"/>
                    </a:lnTo>
                    <a:lnTo>
                      <a:pt x="75" y="106"/>
                    </a:lnTo>
                    <a:lnTo>
                      <a:pt x="78" y="106"/>
                    </a:lnTo>
                    <a:lnTo>
                      <a:pt x="80" y="104"/>
                    </a:lnTo>
                    <a:lnTo>
                      <a:pt x="84" y="103"/>
                    </a:lnTo>
                    <a:lnTo>
                      <a:pt x="86" y="101"/>
                    </a:lnTo>
                    <a:lnTo>
                      <a:pt x="88" y="99"/>
                    </a:lnTo>
                    <a:lnTo>
                      <a:pt x="89" y="97"/>
                    </a:lnTo>
                    <a:lnTo>
                      <a:pt x="90" y="94"/>
                    </a:lnTo>
                    <a:lnTo>
                      <a:pt x="90" y="91"/>
                    </a:lnTo>
                    <a:lnTo>
                      <a:pt x="90" y="15"/>
                    </a:lnTo>
                    <a:lnTo>
                      <a:pt x="90" y="12"/>
                    </a:lnTo>
                    <a:lnTo>
                      <a:pt x="89" y="10"/>
                    </a:lnTo>
                    <a:lnTo>
                      <a:pt x="88" y="7"/>
                    </a:lnTo>
                    <a:lnTo>
                      <a:pt x="86" y="5"/>
                    </a:lnTo>
                    <a:lnTo>
                      <a:pt x="84" y="4"/>
                    </a:lnTo>
                    <a:lnTo>
                      <a:pt x="80" y="2"/>
                    </a:lnTo>
                    <a:lnTo>
                      <a:pt x="78" y="2"/>
                    </a:lnTo>
                    <a:lnTo>
                      <a:pt x="75" y="0"/>
                    </a:lnTo>
                    <a:lnTo>
                      <a:pt x="7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468">
                <a:extLst>
                  <a:ext uri="{FF2B5EF4-FFF2-40B4-BE49-F238E27FC236}">
                    <a16:creationId xmlns:a16="http://schemas.microsoft.com/office/drawing/2014/main" id="{25BE5FD6-A410-4824-9697-31FCF7983B6B}"/>
                  </a:ext>
                </a:extLst>
              </p:cNvPr>
              <p:cNvSpPr>
                <a:spLocks/>
              </p:cNvSpPr>
              <p:nvPr/>
            </p:nvSpPr>
            <p:spPr bwMode="auto">
              <a:xfrm>
                <a:off x="3181350" y="1598613"/>
                <a:ext cx="28575" cy="33338"/>
              </a:xfrm>
              <a:custGeom>
                <a:avLst/>
                <a:gdLst>
                  <a:gd name="T0" fmla="*/ 15 w 90"/>
                  <a:gd name="T1" fmla="*/ 0 h 106"/>
                  <a:gd name="T2" fmla="*/ 11 w 90"/>
                  <a:gd name="T3" fmla="*/ 0 h 106"/>
                  <a:gd name="T4" fmla="*/ 9 w 90"/>
                  <a:gd name="T5" fmla="*/ 2 h 106"/>
                  <a:gd name="T6" fmla="*/ 6 w 90"/>
                  <a:gd name="T7" fmla="*/ 4 h 106"/>
                  <a:gd name="T8" fmla="*/ 4 w 90"/>
                  <a:gd name="T9" fmla="*/ 5 h 106"/>
                  <a:gd name="T10" fmla="*/ 3 w 90"/>
                  <a:gd name="T11" fmla="*/ 7 h 106"/>
                  <a:gd name="T12" fmla="*/ 1 w 90"/>
                  <a:gd name="T13" fmla="*/ 10 h 106"/>
                  <a:gd name="T14" fmla="*/ 0 w 90"/>
                  <a:gd name="T15" fmla="*/ 12 h 106"/>
                  <a:gd name="T16" fmla="*/ 0 w 90"/>
                  <a:gd name="T17" fmla="*/ 15 h 106"/>
                  <a:gd name="T18" fmla="*/ 0 w 90"/>
                  <a:gd name="T19" fmla="*/ 91 h 106"/>
                  <a:gd name="T20" fmla="*/ 0 w 90"/>
                  <a:gd name="T21" fmla="*/ 94 h 106"/>
                  <a:gd name="T22" fmla="*/ 1 w 90"/>
                  <a:gd name="T23" fmla="*/ 97 h 106"/>
                  <a:gd name="T24" fmla="*/ 3 w 90"/>
                  <a:gd name="T25" fmla="*/ 99 h 106"/>
                  <a:gd name="T26" fmla="*/ 4 w 90"/>
                  <a:gd name="T27" fmla="*/ 101 h 106"/>
                  <a:gd name="T28" fmla="*/ 6 w 90"/>
                  <a:gd name="T29" fmla="*/ 103 h 106"/>
                  <a:gd name="T30" fmla="*/ 9 w 90"/>
                  <a:gd name="T31" fmla="*/ 104 h 106"/>
                  <a:gd name="T32" fmla="*/ 11 w 90"/>
                  <a:gd name="T33" fmla="*/ 106 h 106"/>
                  <a:gd name="T34" fmla="*/ 15 w 90"/>
                  <a:gd name="T35" fmla="*/ 106 h 106"/>
                  <a:gd name="T36" fmla="*/ 90 w 90"/>
                  <a:gd name="T37" fmla="*/ 106 h 106"/>
                  <a:gd name="T38" fmla="*/ 90 w 90"/>
                  <a:gd name="T39" fmla="*/ 0 h 106"/>
                  <a:gd name="T40" fmla="*/ 75 w 90"/>
                  <a:gd name="T41" fmla="*/ 0 h 106"/>
                  <a:gd name="T42" fmla="*/ 15 w 90"/>
                  <a:gd name="T43"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0" h="106">
                    <a:moveTo>
                      <a:pt x="15" y="0"/>
                    </a:moveTo>
                    <a:lnTo>
                      <a:pt x="11" y="0"/>
                    </a:lnTo>
                    <a:lnTo>
                      <a:pt x="9" y="2"/>
                    </a:lnTo>
                    <a:lnTo>
                      <a:pt x="6" y="4"/>
                    </a:lnTo>
                    <a:lnTo>
                      <a:pt x="4" y="5"/>
                    </a:lnTo>
                    <a:lnTo>
                      <a:pt x="3" y="7"/>
                    </a:lnTo>
                    <a:lnTo>
                      <a:pt x="1" y="10"/>
                    </a:lnTo>
                    <a:lnTo>
                      <a:pt x="0" y="12"/>
                    </a:lnTo>
                    <a:lnTo>
                      <a:pt x="0" y="15"/>
                    </a:lnTo>
                    <a:lnTo>
                      <a:pt x="0" y="91"/>
                    </a:lnTo>
                    <a:lnTo>
                      <a:pt x="0" y="94"/>
                    </a:lnTo>
                    <a:lnTo>
                      <a:pt x="1" y="97"/>
                    </a:lnTo>
                    <a:lnTo>
                      <a:pt x="3" y="99"/>
                    </a:lnTo>
                    <a:lnTo>
                      <a:pt x="4" y="101"/>
                    </a:lnTo>
                    <a:lnTo>
                      <a:pt x="6" y="103"/>
                    </a:lnTo>
                    <a:lnTo>
                      <a:pt x="9" y="104"/>
                    </a:lnTo>
                    <a:lnTo>
                      <a:pt x="11" y="106"/>
                    </a:lnTo>
                    <a:lnTo>
                      <a:pt x="15" y="106"/>
                    </a:lnTo>
                    <a:lnTo>
                      <a:pt x="90" y="106"/>
                    </a:lnTo>
                    <a:lnTo>
                      <a:pt x="90" y="0"/>
                    </a:lnTo>
                    <a:lnTo>
                      <a:pt x="75" y="0"/>
                    </a:lnTo>
                    <a:lnTo>
                      <a:pt x="1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469">
                <a:extLst>
                  <a:ext uri="{FF2B5EF4-FFF2-40B4-BE49-F238E27FC236}">
                    <a16:creationId xmlns:a16="http://schemas.microsoft.com/office/drawing/2014/main" id="{70C956FB-1840-44F1-8377-516D0A87B7F1}"/>
                  </a:ext>
                </a:extLst>
              </p:cNvPr>
              <p:cNvSpPr>
                <a:spLocks/>
              </p:cNvSpPr>
              <p:nvPr/>
            </p:nvSpPr>
            <p:spPr bwMode="auto">
              <a:xfrm>
                <a:off x="3219450" y="1522413"/>
                <a:ext cx="49213" cy="33338"/>
              </a:xfrm>
              <a:custGeom>
                <a:avLst/>
                <a:gdLst>
                  <a:gd name="T0" fmla="*/ 151 w 151"/>
                  <a:gd name="T1" fmla="*/ 105 h 105"/>
                  <a:gd name="T2" fmla="*/ 151 w 151"/>
                  <a:gd name="T3" fmla="*/ 0 h 105"/>
                  <a:gd name="T4" fmla="*/ 136 w 151"/>
                  <a:gd name="T5" fmla="*/ 0 h 105"/>
                  <a:gd name="T6" fmla="*/ 0 w 151"/>
                  <a:gd name="T7" fmla="*/ 0 h 105"/>
                  <a:gd name="T8" fmla="*/ 0 w 151"/>
                  <a:gd name="T9" fmla="*/ 105 h 105"/>
                  <a:gd name="T10" fmla="*/ 136 w 151"/>
                  <a:gd name="T11" fmla="*/ 105 h 105"/>
                  <a:gd name="T12" fmla="*/ 151 w 151"/>
                  <a:gd name="T13" fmla="*/ 105 h 105"/>
                </a:gdLst>
                <a:ahLst/>
                <a:cxnLst>
                  <a:cxn ang="0">
                    <a:pos x="T0" y="T1"/>
                  </a:cxn>
                  <a:cxn ang="0">
                    <a:pos x="T2" y="T3"/>
                  </a:cxn>
                  <a:cxn ang="0">
                    <a:pos x="T4" y="T5"/>
                  </a:cxn>
                  <a:cxn ang="0">
                    <a:pos x="T6" y="T7"/>
                  </a:cxn>
                  <a:cxn ang="0">
                    <a:pos x="T8" y="T9"/>
                  </a:cxn>
                  <a:cxn ang="0">
                    <a:pos x="T10" y="T11"/>
                  </a:cxn>
                  <a:cxn ang="0">
                    <a:pos x="T12" y="T13"/>
                  </a:cxn>
                </a:cxnLst>
                <a:rect l="0" t="0" r="r" b="b"/>
                <a:pathLst>
                  <a:path w="151" h="105">
                    <a:moveTo>
                      <a:pt x="151" y="105"/>
                    </a:moveTo>
                    <a:lnTo>
                      <a:pt x="151" y="0"/>
                    </a:lnTo>
                    <a:lnTo>
                      <a:pt x="136" y="0"/>
                    </a:lnTo>
                    <a:lnTo>
                      <a:pt x="0" y="0"/>
                    </a:lnTo>
                    <a:lnTo>
                      <a:pt x="0" y="105"/>
                    </a:lnTo>
                    <a:lnTo>
                      <a:pt x="136" y="105"/>
                    </a:lnTo>
                    <a:lnTo>
                      <a:pt x="151"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470">
                <a:extLst>
                  <a:ext uri="{FF2B5EF4-FFF2-40B4-BE49-F238E27FC236}">
                    <a16:creationId xmlns:a16="http://schemas.microsoft.com/office/drawing/2014/main" id="{31F34C55-620E-437B-84B4-9120D2B173BC}"/>
                  </a:ext>
                </a:extLst>
              </p:cNvPr>
              <p:cNvSpPr>
                <a:spLocks/>
              </p:cNvSpPr>
              <p:nvPr/>
            </p:nvSpPr>
            <p:spPr bwMode="auto">
              <a:xfrm>
                <a:off x="3181350" y="1522413"/>
                <a:ext cx="28575" cy="33338"/>
              </a:xfrm>
              <a:custGeom>
                <a:avLst/>
                <a:gdLst>
                  <a:gd name="T0" fmla="*/ 15 w 90"/>
                  <a:gd name="T1" fmla="*/ 0 h 105"/>
                  <a:gd name="T2" fmla="*/ 11 w 90"/>
                  <a:gd name="T3" fmla="*/ 0 h 105"/>
                  <a:gd name="T4" fmla="*/ 9 w 90"/>
                  <a:gd name="T5" fmla="*/ 1 h 105"/>
                  <a:gd name="T6" fmla="*/ 6 w 90"/>
                  <a:gd name="T7" fmla="*/ 2 h 105"/>
                  <a:gd name="T8" fmla="*/ 4 w 90"/>
                  <a:gd name="T9" fmla="*/ 4 h 105"/>
                  <a:gd name="T10" fmla="*/ 3 w 90"/>
                  <a:gd name="T11" fmla="*/ 7 h 105"/>
                  <a:gd name="T12" fmla="*/ 1 w 90"/>
                  <a:gd name="T13" fmla="*/ 9 h 105"/>
                  <a:gd name="T14" fmla="*/ 0 w 90"/>
                  <a:gd name="T15" fmla="*/ 12 h 105"/>
                  <a:gd name="T16" fmla="*/ 0 w 90"/>
                  <a:gd name="T17" fmla="*/ 15 h 105"/>
                  <a:gd name="T18" fmla="*/ 0 w 90"/>
                  <a:gd name="T19" fmla="*/ 90 h 105"/>
                  <a:gd name="T20" fmla="*/ 0 w 90"/>
                  <a:gd name="T21" fmla="*/ 93 h 105"/>
                  <a:gd name="T22" fmla="*/ 1 w 90"/>
                  <a:gd name="T23" fmla="*/ 96 h 105"/>
                  <a:gd name="T24" fmla="*/ 3 w 90"/>
                  <a:gd name="T25" fmla="*/ 99 h 105"/>
                  <a:gd name="T26" fmla="*/ 4 w 90"/>
                  <a:gd name="T27" fmla="*/ 101 h 105"/>
                  <a:gd name="T28" fmla="*/ 6 w 90"/>
                  <a:gd name="T29" fmla="*/ 102 h 105"/>
                  <a:gd name="T30" fmla="*/ 9 w 90"/>
                  <a:gd name="T31" fmla="*/ 104 h 105"/>
                  <a:gd name="T32" fmla="*/ 11 w 90"/>
                  <a:gd name="T33" fmla="*/ 105 h 105"/>
                  <a:gd name="T34" fmla="*/ 15 w 90"/>
                  <a:gd name="T35" fmla="*/ 105 h 105"/>
                  <a:gd name="T36" fmla="*/ 75 w 90"/>
                  <a:gd name="T37" fmla="*/ 105 h 105"/>
                  <a:gd name="T38" fmla="*/ 90 w 90"/>
                  <a:gd name="T39" fmla="*/ 105 h 105"/>
                  <a:gd name="T40" fmla="*/ 90 w 90"/>
                  <a:gd name="T41" fmla="*/ 0 h 105"/>
                  <a:gd name="T42" fmla="*/ 75 w 90"/>
                  <a:gd name="T43" fmla="*/ 0 h 105"/>
                  <a:gd name="T44" fmla="*/ 15 w 90"/>
                  <a:gd name="T45" fmla="*/ 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0" h="105">
                    <a:moveTo>
                      <a:pt x="15" y="0"/>
                    </a:moveTo>
                    <a:lnTo>
                      <a:pt x="11" y="0"/>
                    </a:lnTo>
                    <a:lnTo>
                      <a:pt x="9" y="1"/>
                    </a:lnTo>
                    <a:lnTo>
                      <a:pt x="6" y="2"/>
                    </a:lnTo>
                    <a:lnTo>
                      <a:pt x="4" y="4"/>
                    </a:lnTo>
                    <a:lnTo>
                      <a:pt x="3" y="7"/>
                    </a:lnTo>
                    <a:lnTo>
                      <a:pt x="1" y="9"/>
                    </a:lnTo>
                    <a:lnTo>
                      <a:pt x="0" y="12"/>
                    </a:lnTo>
                    <a:lnTo>
                      <a:pt x="0" y="15"/>
                    </a:lnTo>
                    <a:lnTo>
                      <a:pt x="0" y="90"/>
                    </a:lnTo>
                    <a:lnTo>
                      <a:pt x="0" y="93"/>
                    </a:lnTo>
                    <a:lnTo>
                      <a:pt x="1" y="96"/>
                    </a:lnTo>
                    <a:lnTo>
                      <a:pt x="3" y="99"/>
                    </a:lnTo>
                    <a:lnTo>
                      <a:pt x="4" y="101"/>
                    </a:lnTo>
                    <a:lnTo>
                      <a:pt x="6" y="102"/>
                    </a:lnTo>
                    <a:lnTo>
                      <a:pt x="9" y="104"/>
                    </a:lnTo>
                    <a:lnTo>
                      <a:pt x="11" y="105"/>
                    </a:lnTo>
                    <a:lnTo>
                      <a:pt x="15" y="105"/>
                    </a:lnTo>
                    <a:lnTo>
                      <a:pt x="75" y="105"/>
                    </a:lnTo>
                    <a:lnTo>
                      <a:pt x="90" y="105"/>
                    </a:lnTo>
                    <a:lnTo>
                      <a:pt x="90" y="0"/>
                    </a:lnTo>
                    <a:lnTo>
                      <a:pt x="75" y="0"/>
                    </a:lnTo>
                    <a:lnTo>
                      <a:pt x="1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471">
                <a:extLst>
                  <a:ext uri="{FF2B5EF4-FFF2-40B4-BE49-F238E27FC236}">
                    <a16:creationId xmlns:a16="http://schemas.microsoft.com/office/drawing/2014/main" id="{18397A4D-BBCC-464A-A388-9BDBF3FBC0C7}"/>
                  </a:ext>
                </a:extLst>
              </p:cNvPr>
              <p:cNvSpPr>
                <a:spLocks/>
              </p:cNvSpPr>
              <p:nvPr/>
            </p:nvSpPr>
            <p:spPr bwMode="auto">
              <a:xfrm>
                <a:off x="3278188" y="1522413"/>
                <a:ext cx="28575" cy="33338"/>
              </a:xfrm>
              <a:custGeom>
                <a:avLst/>
                <a:gdLst>
                  <a:gd name="T0" fmla="*/ 75 w 90"/>
                  <a:gd name="T1" fmla="*/ 0 h 105"/>
                  <a:gd name="T2" fmla="*/ 0 w 90"/>
                  <a:gd name="T3" fmla="*/ 0 h 105"/>
                  <a:gd name="T4" fmla="*/ 0 w 90"/>
                  <a:gd name="T5" fmla="*/ 105 h 105"/>
                  <a:gd name="T6" fmla="*/ 75 w 90"/>
                  <a:gd name="T7" fmla="*/ 105 h 105"/>
                  <a:gd name="T8" fmla="*/ 78 w 90"/>
                  <a:gd name="T9" fmla="*/ 105 h 105"/>
                  <a:gd name="T10" fmla="*/ 80 w 90"/>
                  <a:gd name="T11" fmla="*/ 104 h 105"/>
                  <a:gd name="T12" fmla="*/ 84 w 90"/>
                  <a:gd name="T13" fmla="*/ 102 h 105"/>
                  <a:gd name="T14" fmla="*/ 86 w 90"/>
                  <a:gd name="T15" fmla="*/ 101 h 105"/>
                  <a:gd name="T16" fmla="*/ 88 w 90"/>
                  <a:gd name="T17" fmla="*/ 99 h 105"/>
                  <a:gd name="T18" fmla="*/ 89 w 90"/>
                  <a:gd name="T19" fmla="*/ 96 h 105"/>
                  <a:gd name="T20" fmla="*/ 90 w 90"/>
                  <a:gd name="T21" fmla="*/ 93 h 105"/>
                  <a:gd name="T22" fmla="*/ 90 w 90"/>
                  <a:gd name="T23" fmla="*/ 90 h 105"/>
                  <a:gd name="T24" fmla="*/ 90 w 90"/>
                  <a:gd name="T25" fmla="*/ 15 h 105"/>
                  <a:gd name="T26" fmla="*/ 90 w 90"/>
                  <a:gd name="T27" fmla="*/ 12 h 105"/>
                  <a:gd name="T28" fmla="*/ 89 w 90"/>
                  <a:gd name="T29" fmla="*/ 9 h 105"/>
                  <a:gd name="T30" fmla="*/ 88 w 90"/>
                  <a:gd name="T31" fmla="*/ 7 h 105"/>
                  <a:gd name="T32" fmla="*/ 86 w 90"/>
                  <a:gd name="T33" fmla="*/ 4 h 105"/>
                  <a:gd name="T34" fmla="*/ 84 w 90"/>
                  <a:gd name="T35" fmla="*/ 2 h 105"/>
                  <a:gd name="T36" fmla="*/ 80 w 90"/>
                  <a:gd name="T37" fmla="*/ 1 h 105"/>
                  <a:gd name="T38" fmla="*/ 78 w 90"/>
                  <a:gd name="T39" fmla="*/ 0 h 105"/>
                  <a:gd name="T40" fmla="*/ 75 w 90"/>
                  <a:gd name="T41" fmla="*/ 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5">
                    <a:moveTo>
                      <a:pt x="75" y="0"/>
                    </a:moveTo>
                    <a:lnTo>
                      <a:pt x="0" y="0"/>
                    </a:lnTo>
                    <a:lnTo>
                      <a:pt x="0" y="105"/>
                    </a:lnTo>
                    <a:lnTo>
                      <a:pt x="75" y="105"/>
                    </a:lnTo>
                    <a:lnTo>
                      <a:pt x="78" y="105"/>
                    </a:lnTo>
                    <a:lnTo>
                      <a:pt x="80" y="104"/>
                    </a:lnTo>
                    <a:lnTo>
                      <a:pt x="84" y="102"/>
                    </a:lnTo>
                    <a:lnTo>
                      <a:pt x="86" y="101"/>
                    </a:lnTo>
                    <a:lnTo>
                      <a:pt x="88" y="99"/>
                    </a:lnTo>
                    <a:lnTo>
                      <a:pt x="89" y="96"/>
                    </a:lnTo>
                    <a:lnTo>
                      <a:pt x="90" y="93"/>
                    </a:lnTo>
                    <a:lnTo>
                      <a:pt x="90" y="90"/>
                    </a:lnTo>
                    <a:lnTo>
                      <a:pt x="90" y="15"/>
                    </a:lnTo>
                    <a:lnTo>
                      <a:pt x="90" y="12"/>
                    </a:lnTo>
                    <a:lnTo>
                      <a:pt x="89" y="9"/>
                    </a:lnTo>
                    <a:lnTo>
                      <a:pt x="88" y="7"/>
                    </a:lnTo>
                    <a:lnTo>
                      <a:pt x="86" y="4"/>
                    </a:lnTo>
                    <a:lnTo>
                      <a:pt x="84" y="2"/>
                    </a:lnTo>
                    <a:lnTo>
                      <a:pt x="80" y="1"/>
                    </a:lnTo>
                    <a:lnTo>
                      <a:pt x="78" y="0"/>
                    </a:lnTo>
                    <a:lnTo>
                      <a:pt x="7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472">
                <a:extLst>
                  <a:ext uri="{FF2B5EF4-FFF2-40B4-BE49-F238E27FC236}">
                    <a16:creationId xmlns:a16="http://schemas.microsoft.com/office/drawing/2014/main" id="{196FE97D-77A1-4D52-A288-82512B28D84C}"/>
                  </a:ext>
                </a:extLst>
              </p:cNvPr>
              <p:cNvSpPr>
                <a:spLocks/>
              </p:cNvSpPr>
              <p:nvPr/>
            </p:nvSpPr>
            <p:spPr bwMode="auto">
              <a:xfrm>
                <a:off x="3190875" y="1446213"/>
                <a:ext cx="28575" cy="33338"/>
              </a:xfrm>
              <a:custGeom>
                <a:avLst/>
                <a:gdLst>
                  <a:gd name="T0" fmla="*/ 90 w 90"/>
                  <a:gd name="T1" fmla="*/ 0 h 105"/>
                  <a:gd name="T2" fmla="*/ 15 w 90"/>
                  <a:gd name="T3" fmla="*/ 0 h 105"/>
                  <a:gd name="T4" fmla="*/ 11 w 90"/>
                  <a:gd name="T5" fmla="*/ 0 h 105"/>
                  <a:gd name="T6" fmla="*/ 9 w 90"/>
                  <a:gd name="T7" fmla="*/ 1 h 105"/>
                  <a:gd name="T8" fmla="*/ 6 w 90"/>
                  <a:gd name="T9" fmla="*/ 2 h 105"/>
                  <a:gd name="T10" fmla="*/ 4 w 90"/>
                  <a:gd name="T11" fmla="*/ 4 h 105"/>
                  <a:gd name="T12" fmla="*/ 3 w 90"/>
                  <a:gd name="T13" fmla="*/ 6 h 105"/>
                  <a:gd name="T14" fmla="*/ 1 w 90"/>
                  <a:gd name="T15" fmla="*/ 9 h 105"/>
                  <a:gd name="T16" fmla="*/ 0 w 90"/>
                  <a:gd name="T17" fmla="*/ 12 h 105"/>
                  <a:gd name="T18" fmla="*/ 0 w 90"/>
                  <a:gd name="T19" fmla="*/ 15 h 105"/>
                  <a:gd name="T20" fmla="*/ 0 w 90"/>
                  <a:gd name="T21" fmla="*/ 90 h 105"/>
                  <a:gd name="T22" fmla="*/ 0 w 90"/>
                  <a:gd name="T23" fmla="*/ 93 h 105"/>
                  <a:gd name="T24" fmla="*/ 1 w 90"/>
                  <a:gd name="T25" fmla="*/ 96 h 105"/>
                  <a:gd name="T26" fmla="*/ 3 w 90"/>
                  <a:gd name="T27" fmla="*/ 99 h 105"/>
                  <a:gd name="T28" fmla="*/ 4 w 90"/>
                  <a:gd name="T29" fmla="*/ 101 h 105"/>
                  <a:gd name="T30" fmla="*/ 6 w 90"/>
                  <a:gd name="T31" fmla="*/ 103 h 105"/>
                  <a:gd name="T32" fmla="*/ 9 w 90"/>
                  <a:gd name="T33" fmla="*/ 104 h 105"/>
                  <a:gd name="T34" fmla="*/ 11 w 90"/>
                  <a:gd name="T35" fmla="*/ 105 h 105"/>
                  <a:gd name="T36" fmla="*/ 15 w 90"/>
                  <a:gd name="T37" fmla="*/ 105 h 105"/>
                  <a:gd name="T38" fmla="*/ 45 w 90"/>
                  <a:gd name="T39" fmla="*/ 105 h 105"/>
                  <a:gd name="T40" fmla="*/ 90 w 90"/>
                  <a:gd name="T41" fmla="*/ 105 h 105"/>
                  <a:gd name="T42" fmla="*/ 90 w 90"/>
                  <a:gd name="T43" fmla="*/ 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0" h="105">
                    <a:moveTo>
                      <a:pt x="90" y="0"/>
                    </a:moveTo>
                    <a:lnTo>
                      <a:pt x="15" y="0"/>
                    </a:lnTo>
                    <a:lnTo>
                      <a:pt x="11" y="0"/>
                    </a:lnTo>
                    <a:lnTo>
                      <a:pt x="9" y="1"/>
                    </a:lnTo>
                    <a:lnTo>
                      <a:pt x="6" y="2"/>
                    </a:lnTo>
                    <a:lnTo>
                      <a:pt x="4" y="4"/>
                    </a:lnTo>
                    <a:lnTo>
                      <a:pt x="3" y="6"/>
                    </a:lnTo>
                    <a:lnTo>
                      <a:pt x="1" y="9"/>
                    </a:lnTo>
                    <a:lnTo>
                      <a:pt x="0" y="12"/>
                    </a:lnTo>
                    <a:lnTo>
                      <a:pt x="0" y="15"/>
                    </a:lnTo>
                    <a:lnTo>
                      <a:pt x="0" y="90"/>
                    </a:lnTo>
                    <a:lnTo>
                      <a:pt x="0" y="93"/>
                    </a:lnTo>
                    <a:lnTo>
                      <a:pt x="1" y="96"/>
                    </a:lnTo>
                    <a:lnTo>
                      <a:pt x="3" y="99"/>
                    </a:lnTo>
                    <a:lnTo>
                      <a:pt x="4" y="101"/>
                    </a:lnTo>
                    <a:lnTo>
                      <a:pt x="6" y="103"/>
                    </a:lnTo>
                    <a:lnTo>
                      <a:pt x="9" y="104"/>
                    </a:lnTo>
                    <a:lnTo>
                      <a:pt x="11" y="105"/>
                    </a:lnTo>
                    <a:lnTo>
                      <a:pt x="15" y="105"/>
                    </a:lnTo>
                    <a:lnTo>
                      <a:pt x="45" y="105"/>
                    </a:lnTo>
                    <a:lnTo>
                      <a:pt x="90" y="105"/>
                    </a:lnTo>
                    <a:lnTo>
                      <a:pt x="9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473">
                <a:extLst>
                  <a:ext uri="{FF2B5EF4-FFF2-40B4-BE49-F238E27FC236}">
                    <a16:creationId xmlns:a16="http://schemas.microsoft.com/office/drawing/2014/main" id="{AEEC57E4-9646-4A44-BD9D-7456C262463A}"/>
                  </a:ext>
                </a:extLst>
              </p:cNvPr>
              <p:cNvSpPr>
                <a:spLocks/>
              </p:cNvSpPr>
              <p:nvPr/>
            </p:nvSpPr>
            <p:spPr bwMode="auto">
              <a:xfrm>
                <a:off x="3228975" y="1446213"/>
                <a:ext cx="49213" cy="33338"/>
              </a:xfrm>
              <a:custGeom>
                <a:avLst/>
                <a:gdLst>
                  <a:gd name="T0" fmla="*/ 151 w 151"/>
                  <a:gd name="T1" fmla="*/ 0 h 105"/>
                  <a:gd name="T2" fmla="*/ 46 w 151"/>
                  <a:gd name="T3" fmla="*/ 0 h 105"/>
                  <a:gd name="T4" fmla="*/ 0 w 151"/>
                  <a:gd name="T5" fmla="*/ 0 h 105"/>
                  <a:gd name="T6" fmla="*/ 0 w 151"/>
                  <a:gd name="T7" fmla="*/ 105 h 105"/>
                  <a:gd name="T8" fmla="*/ 106 w 151"/>
                  <a:gd name="T9" fmla="*/ 105 h 105"/>
                  <a:gd name="T10" fmla="*/ 151 w 151"/>
                  <a:gd name="T11" fmla="*/ 105 h 105"/>
                  <a:gd name="T12" fmla="*/ 151 w 151"/>
                  <a:gd name="T13" fmla="*/ 0 h 105"/>
                </a:gdLst>
                <a:ahLst/>
                <a:cxnLst>
                  <a:cxn ang="0">
                    <a:pos x="T0" y="T1"/>
                  </a:cxn>
                  <a:cxn ang="0">
                    <a:pos x="T2" y="T3"/>
                  </a:cxn>
                  <a:cxn ang="0">
                    <a:pos x="T4" y="T5"/>
                  </a:cxn>
                  <a:cxn ang="0">
                    <a:pos x="T6" y="T7"/>
                  </a:cxn>
                  <a:cxn ang="0">
                    <a:pos x="T8" y="T9"/>
                  </a:cxn>
                  <a:cxn ang="0">
                    <a:pos x="T10" y="T11"/>
                  </a:cxn>
                  <a:cxn ang="0">
                    <a:pos x="T12" y="T13"/>
                  </a:cxn>
                </a:cxnLst>
                <a:rect l="0" t="0" r="r" b="b"/>
                <a:pathLst>
                  <a:path w="151" h="105">
                    <a:moveTo>
                      <a:pt x="151" y="0"/>
                    </a:moveTo>
                    <a:lnTo>
                      <a:pt x="46" y="0"/>
                    </a:lnTo>
                    <a:lnTo>
                      <a:pt x="0" y="0"/>
                    </a:lnTo>
                    <a:lnTo>
                      <a:pt x="0" y="105"/>
                    </a:lnTo>
                    <a:lnTo>
                      <a:pt x="106" y="105"/>
                    </a:lnTo>
                    <a:lnTo>
                      <a:pt x="151" y="105"/>
                    </a:lnTo>
                    <a:lnTo>
                      <a:pt x="15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474">
                <a:extLst>
                  <a:ext uri="{FF2B5EF4-FFF2-40B4-BE49-F238E27FC236}">
                    <a16:creationId xmlns:a16="http://schemas.microsoft.com/office/drawing/2014/main" id="{3033CFA5-C735-49A7-99D6-6BC7D8DA018E}"/>
                  </a:ext>
                </a:extLst>
              </p:cNvPr>
              <p:cNvSpPr>
                <a:spLocks/>
              </p:cNvSpPr>
              <p:nvPr/>
            </p:nvSpPr>
            <p:spPr bwMode="auto">
              <a:xfrm>
                <a:off x="3287713" y="1446213"/>
                <a:ext cx="28575" cy="33338"/>
              </a:xfrm>
              <a:custGeom>
                <a:avLst/>
                <a:gdLst>
                  <a:gd name="T0" fmla="*/ 90 w 90"/>
                  <a:gd name="T1" fmla="*/ 15 h 105"/>
                  <a:gd name="T2" fmla="*/ 90 w 90"/>
                  <a:gd name="T3" fmla="*/ 12 h 105"/>
                  <a:gd name="T4" fmla="*/ 89 w 90"/>
                  <a:gd name="T5" fmla="*/ 9 h 105"/>
                  <a:gd name="T6" fmla="*/ 88 w 90"/>
                  <a:gd name="T7" fmla="*/ 6 h 105"/>
                  <a:gd name="T8" fmla="*/ 86 w 90"/>
                  <a:gd name="T9" fmla="*/ 4 h 105"/>
                  <a:gd name="T10" fmla="*/ 84 w 90"/>
                  <a:gd name="T11" fmla="*/ 2 h 105"/>
                  <a:gd name="T12" fmla="*/ 81 w 90"/>
                  <a:gd name="T13" fmla="*/ 1 h 105"/>
                  <a:gd name="T14" fmla="*/ 78 w 90"/>
                  <a:gd name="T15" fmla="*/ 0 h 105"/>
                  <a:gd name="T16" fmla="*/ 75 w 90"/>
                  <a:gd name="T17" fmla="*/ 0 h 105"/>
                  <a:gd name="T18" fmla="*/ 45 w 90"/>
                  <a:gd name="T19" fmla="*/ 0 h 105"/>
                  <a:gd name="T20" fmla="*/ 0 w 90"/>
                  <a:gd name="T21" fmla="*/ 0 h 105"/>
                  <a:gd name="T22" fmla="*/ 0 w 90"/>
                  <a:gd name="T23" fmla="*/ 105 h 105"/>
                  <a:gd name="T24" fmla="*/ 75 w 90"/>
                  <a:gd name="T25" fmla="*/ 105 h 105"/>
                  <a:gd name="T26" fmla="*/ 78 w 90"/>
                  <a:gd name="T27" fmla="*/ 105 h 105"/>
                  <a:gd name="T28" fmla="*/ 81 w 90"/>
                  <a:gd name="T29" fmla="*/ 104 h 105"/>
                  <a:gd name="T30" fmla="*/ 84 w 90"/>
                  <a:gd name="T31" fmla="*/ 103 h 105"/>
                  <a:gd name="T32" fmla="*/ 86 w 90"/>
                  <a:gd name="T33" fmla="*/ 101 h 105"/>
                  <a:gd name="T34" fmla="*/ 88 w 90"/>
                  <a:gd name="T35" fmla="*/ 99 h 105"/>
                  <a:gd name="T36" fmla="*/ 89 w 90"/>
                  <a:gd name="T37" fmla="*/ 96 h 105"/>
                  <a:gd name="T38" fmla="*/ 90 w 90"/>
                  <a:gd name="T39" fmla="*/ 93 h 105"/>
                  <a:gd name="T40" fmla="*/ 90 w 90"/>
                  <a:gd name="T41" fmla="*/ 90 h 105"/>
                  <a:gd name="T42" fmla="*/ 90 w 90"/>
                  <a:gd name="T43" fmla="*/ 1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0" h="105">
                    <a:moveTo>
                      <a:pt x="90" y="15"/>
                    </a:moveTo>
                    <a:lnTo>
                      <a:pt x="90" y="12"/>
                    </a:lnTo>
                    <a:lnTo>
                      <a:pt x="89" y="9"/>
                    </a:lnTo>
                    <a:lnTo>
                      <a:pt x="88" y="6"/>
                    </a:lnTo>
                    <a:lnTo>
                      <a:pt x="86" y="4"/>
                    </a:lnTo>
                    <a:lnTo>
                      <a:pt x="84" y="2"/>
                    </a:lnTo>
                    <a:lnTo>
                      <a:pt x="81" y="1"/>
                    </a:lnTo>
                    <a:lnTo>
                      <a:pt x="78" y="0"/>
                    </a:lnTo>
                    <a:lnTo>
                      <a:pt x="75" y="0"/>
                    </a:lnTo>
                    <a:lnTo>
                      <a:pt x="45" y="0"/>
                    </a:lnTo>
                    <a:lnTo>
                      <a:pt x="0" y="0"/>
                    </a:lnTo>
                    <a:lnTo>
                      <a:pt x="0" y="105"/>
                    </a:lnTo>
                    <a:lnTo>
                      <a:pt x="75" y="105"/>
                    </a:lnTo>
                    <a:lnTo>
                      <a:pt x="78" y="105"/>
                    </a:lnTo>
                    <a:lnTo>
                      <a:pt x="81" y="104"/>
                    </a:lnTo>
                    <a:lnTo>
                      <a:pt x="84" y="103"/>
                    </a:lnTo>
                    <a:lnTo>
                      <a:pt x="86" y="101"/>
                    </a:lnTo>
                    <a:lnTo>
                      <a:pt x="88" y="99"/>
                    </a:lnTo>
                    <a:lnTo>
                      <a:pt x="89" y="96"/>
                    </a:lnTo>
                    <a:lnTo>
                      <a:pt x="90" y="93"/>
                    </a:lnTo>
                    <a:lnTo>
                      <a:pt x="90" y="90"/>
                    </a:lnTo>
                    <a:lnTo>
                      <a:pt x="90" y="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475">
                <a:extLst>
                  <a:ext uri="{FF2B5EF4-FFF2-40B4-BE49-F238E27FC236}">
                    <a16:creationId xmlns:a16="http://schemas.microsoft.com/office/drawing/2014/main" id="{065F74B0-847F-49F5-9074-1CED108D176F}"/>
                  </a:ext>
                </a:extLst>
              </p:cNvPr>
              <p:cNvSpPr>
                <a:spLocks/>
              </p:cNvSpPr>
              <p:nvPr/>
            </p:nvSpPr>
            <p:spPr bwMode="auto">
              <a:xfrm>
                <a:off x="3209925" y="1408113"/>
                <a:ext cx="30163" cy="33338"/>
              </a:xfrm>
              <a:custGeom>
                <a:avLst/>
                <a:gdLst>
                  <a:gd name="T0" fmla="*/ 0 w 91"/>
                  <a:gd name="T1" fmla="*/ 90 h 105"/>
                  <a:gd name="T2" fmla="*/ 1 w 91"/>
                  <a:gd name="T3" fmla="*/ 93 h 105"/>
                  <a:gd name="T4" fmla="*/ 1 w 91"/>
                  <a:gd name="T5" fmla="*/ 95 h 105"/>
                  <a:gd name="T6" fmla="*/ 3 w 91"/>
                  <a:gd name="T7" fmla="*/ 98 h 105"/>
                  <a:gd name="T8" fmla="*/ 4 w 91"/>
                  <a:gd name="T9" fmla="*/ 101 h 105"/>
                  <a:gd name="T10" fmla="*/ 7 w 91"/>
                  <a:gd name="T11" fmla="*/ 103 h 105"/>
                  <a:gd name="T12" fmla="*/ 9 w 91"/>
                  <a:gd name="T13" fmla="*/ 104 h 105"/>
                  <a:gd name="T14" fmla="*/ 13 w 91"/>
                  <a:gd name="T15" fmla="*/ 105 h 105"/>
                  <a:gd name="T16" fmla="*/ 15 w 91"/>
                  <a:gd name="T17" fmla="*/ 105 h 105"/>
                  <a:gd name="T18" fmla="*/ 45 w 91"/>
                  <a:gd name="T19" fmla="*/ 105 h 105"/>
                  <a:gd name="T20" fmla="*/ 91 w 91"/>
                  <a:gd name="T21" fmla="*/ 105 h 105"/>
                  <a:gd name="T22" fmla="*/ 91 w 91"/>
                  <a:gd name="T23" fmla="*/ 0 h 105"/>
                  <a:gd name="T24" fmla="*/ 15 w 91"/>
                  <a:gd name="T25" fmla="*/ 0 h 105"/>
                  <a:gd name="T26" fmla="*/ 13 w 91"/>
                  <a:gd name="T27" fmla="*/ 0 h 105"/>
                  <a:gd name="T28" fmla="*/ 9 w 91"/>
                  <a:gd name="T29" fmla="*/ 1 h 105"/>
                  <a:gd name="T30" fmla="*/ 7 w 91"/>
                  <a:gd name="T31" fmla="*/ 2 h 105"/>
                  <a:gd name="T32" fmla="*/ 4 w 91"/>
                  <a:gd name="T33" fmla="*/ 4 h 105"/>
                  <a:gd name="T34" fmla="*/ 3 w 91"/>
                  <a:gd name="T35" fmla="*/ 6 h 105"/>
                  <a:gd name="T36" fmla="*/ 1 w 91"/>
                  <a:gd name="T37" fmla="*/ 8 h 105"/>
                  <a:gd name="T38" fmla="*/ 1 w 91"/>
                  <a:gd name="T39" fmla="*/ 11 h 105"/>
                  <a:gd name="T40" fmla="*/ 0 w 91"/>
                  <a:gd name="T41" fmla="*/ 15 h 105"/>
                  <a:gd name="T42" fmla="*/ 0 w 91"/>
                  <a:gd name="T43" fmla="*/ 9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1" h="105">
                    <a:moveTo>
                      <a:pt x="0" y="90"/>
                    </a:moveTo>
                    <a:lnTo>
                      <a:pt x="1" y="93"/>
                    </a:lnTo>
                    <a:lnTo>
                      <a:pt x="1" y="95"/>
                    </a:lnTo>
                    <a:lnTo>
                      <a:pt x="3" y="98"/>
                    </a:lnTo>
                    <a:lnTo>
                      <a:pt x="4" y="101"/>
                    </a:lnTo>
                    <a:lnTo>
                      <a:pt x="7" y="103"/>
                    </a:lnTo>
                    <a:lnTo>
                      <a:pt x="9" y="104"/>
                    </a:lnTo>
                    <a:lnTo>
                      <a:pt x="13" y="105"/>
                    </a:lnTo>
                    <a:lnTo>
                      <a:pt x="15" y="105"/>
                    </a:lnTo>
                    <a:lnTo>
                      <a:pt x="45" y="105"/>
                    </a:lnTo>
                    <a:lnTo>
                      <a:pt x="91" y="105"/>
                    </a:lnTo>
                    <a:lnTo>
                      <a:pt x="91" y="0"/>
                    </a:lnTo>
                    <a:lnTo>
                      <a:pt x="15" y="0"/>
                    </a:lnTo>
                    <a:lnTo>
                      <a:pt x="13" y="0"/>
                    </a:lnTo>
                    <a:lnTo>
                      <a:pt x="9" y="1"/>
                    </a:lnTo>
                    <a:lnTo>
                      <a:pt x="7" y="2"/>
                    </a:lnTo>
                    <a:lnTo>
                      <a:pt x="4" y="4"/>
                    </a:lnTo>
                    <a:lnTo>
                      <a:pt x="3" y="6"/>
                    </a:lnTo>
                    <a:lnTo>
                      <a:pt x="1" y="8"/>
                    </a:lnTo>
                    <a:lnTo>
                      <a:pt x="1" y="11"/>
                    </a:lnTo>
                    <a:lnTo>
                      <a:pt x="0" y="15"/>
                    </a:lnTo>
                    <a:lnTo>
                      <a:pt x="0" y="9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476">
                <a:extLst>
                  <a:ext uri="{FF2B5EF4-FFF2-40B4-BE49-F238E27FC236}">
                    <a16:creationId xmlns:a16="http://schemas.microsoft.com/office/drawing/2014/main" id="{DB22E8D4-6BB2-4D40-BB88-1C39D4F8EBBD}"/>
                  </a:ext>
                </a:extLst>
              </p:cNvPr>
              <p:cNvSpPr>
                <a:spLocks/>
              </p:cNvSpPr>
              <p:nvPr/>
            </p:nvSpPr>
            <p:spPr bwMode="auto">
              <a:xfrm>
                <a:off x="3249613" y="1408113"/>
                <a:ext cx="47625" cy="33338"/>
              </a:xfrm>
              <a:custGeom>
                <a:avLst/>
                <a:gdLst>
                  <a:gd name="T0" fmla="*/ 0 w 150"/>
                  <a:gd name="T1" fmla="*/ 105 h 105"/>
                  <a:gd name="T2" fmla="*/ 105 w 150"/>
                  <a:gd name="T3" fmla="*/ 105 h 105"/>
                  <a:gd name="T4" fmla="*/ 150 w 150"/>
                  <a:gd name="T5" fmla="*/ 105 h 105"/>
                  <a:gd name="T6" fmla="*/ 150 w 150"/>
                  <a:gd name="T7" fmla="*/ 0 h 105"/>
                  <a:gd name="T8" fmla="*/ 75 w 150"/>
                  <a:gd name="T9" fmla="*/ 0 h 105"/>
                  <a:gd name="T10" fmla="*/ 0 w 150"/>
                  <a:gd name="T11" fmla="*/ 0 h 105"/>
                  <a:gd name="T12" fmla="*/ 0 w 150"/>
                  <a:gd name="T13" fmla="*/ 105 h 105"/>
                </a:gdLst>
                <a:ahLst/>
                <a:cxnLst>
                  <a:cxn ang="0">
                    <a:pos x="T0" y="T1"/>
                  </a:cxn>
                  <a:cxn ang="0">
                    <a:pos x="T2" y="T3"/>
                  </a:cxn>
                  <a:cxn ang="0">
                    <a:pos x="T4" y="T5"/>
                  </a:cxn>
                  <a:cxn ang="0">
                    <a:pos x="T6" y="T7"/>
                  </a:cxn>
                  <a:cxn ang="0">
                    <a:pos x="T8" y="T9"/>
                  </a:cxn>
                  <a:cxn ang="0">
                    <a:pos x="T10" y="T11"/>
                  </a:cxn>
                  <a:cxn ang="0">
                    <a:pos x="T12" y="T13"/>
                  </a:cxn>
                </a:cxnLst>
                <a:rect l="0" t="0" r="r" b="b"/>
                <a:pathLst>
                  <a:path w="150" h="105">
                    <a:moveTo>
                      <a:pt x="0" y="105"/>
                    </a:moveTo>
                    <a:lnTo>
                      <a:pt x="105" y="105"/>
                    </a:lnTo>
                    <a:lnTo>
                      <a:pt x="150" y="105"/>
                    </a:lnTo>
                    <a:lnTo>
                      <a:pt x="150" y="0"/>
                    </a:lnTo>
                    <a:lnTo>
                      <a:pt x="75" y="0"/>
                    </a:lnTo>
                    <a:lnTo>
                      <a:pt x="0" y="0"/>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478">
                <a:extLst>
                  <a:ext uri="{FF2B5EF4-FFF2-40B4-BE49-F238E27FC236}">
                    <a16:creationId xmlns:a16="http://schemas.microsoft.com/office/drawing/2014/main" id="{87F52D03-CB49-4783-A300-614548CAD092}"/>
                  </a:ext>
                </a:extLst>
              </p:cNvPr>
              <p:cNvSpPr>
                <a:spLocks/>
              </p:cNvSpPr>
              <p:nvPr/>
            </p:nvSpPr>
            <p:spPr bwMode="auto">
              <a:xfrm>
                <a:off x="3306763" y="1408113"/>
                <a:ext cx="28575" cy="33338"/>
              </a:xfrm>
              <a:custGeom>
                <a:avLst/>
                <a:gdLst>
                  <a:gd name="T0" fmla="*/ 0 w 90"/>
                  <a:gd name="T1" fmla="*/ 105 h 105"/>
                  <a:gd name="T2" fmla="*/ 75 w 90"/>
                  <a:gd name="T3" fmla="*/ 105 h 105"/>
                  <a:gd name="T4" fmla="*/ 78 w 90"/>
                  <a:gd name="T5" fmla="*/ 105 h 105"/>
                  <a:gd name="T6" fmla="*/ 82 w 90"/>
                  <a:gd name="T7" fmla="*/ 104 h 105"/>
                  <a:gd name="T8" fmla="*/ 84 w 90"/>
                  <a:gd name="T9" fmla="*/ 103 h 105"/>
                  <a:gd name="T10" fmla="*/ 86 w 90"/>
                  <a:gd name="T11" fmla="*/ 101 h 105"/>
                  <a:gd name="T12" fmla="*/ 88 w 90"/>
                  <a:gd name="T13" fmla="*/ 98 h 105"/>
                  <a:gd name="T14" fmla="*/ 89 w 90"/>
                  <a:gd name="T15" fmla="*/ 95 h 105"/>
                  <a:gd name="T16" fmla="*/ 90 w 90"/>
                  <a:gd name="T17" fmla="*/ 93 h 105"/>
                  <a:gd name="T18" fmla="*/ 90 w 90"/>
                  <a:gd name="T19" fmla="*/ 90 h 105"/>
                  <a:gd name="T20" fmla="*/ 90 w 90"/>
                  <a:gd name="T21" fmla="*/ 15 h 105"/>
                  <a:gd name="T22" fmla="*/ 90 w 90"/>
                  <a:gd name="T23" fmla="*/ 11 h 105"/>
                  <a:gd name="T24" fmla="*/ 89 w 90"/>
                  <a:gd name="T25" fmla="*/ 8 h 105"/>
                  <a:gd name="T26" fmla="*/ 88 w 90"/>
                  <a:gd name="T27" fmla="*/ 6 h 105"/>
                  <a:gd name="T28" fmla="*/ 86 w 90"/>
                  <a:gd name="T29" fmla="*/ 4 h 105"/>
                  <a:gd name="T30" fmla="*/ 84 w 90"/>
                  <a:gd name="T31" fmla="*/ 2 h 105"/>
                  <a:gd name="T32" fmla="*/ 82 w 90"/>
                  <a:gd name="T33" fmla="*/ 1 h 105"/>
                  <a:gd name="T34" fmla="*/ 78 w 90"/>
                  <a:gd name="T35" fmla="*/ 0 h 105"/>
                  <a:gd name="T36" fmla="*/ 75 w 90"/>
                  <a:gd name="T37" fmla="*/ 0 h 105"/>
                  <a:gd name="T38" fmla="*/ 0 w 90"/>
                  <a:gd name="T39" fmla="*/ 0 h 105"/>
                  <a:gd name="T40" fmla="*/ 0 w 90"/>
                  <a:gd name="T41" fmla="*/ 10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5">
                    <a:moveTo>
                      <a:pt x="0" y="105"/>
                    </a:moveTo>
                    <a:lnTo>
                      <a:pt x="75" y="105"/>
                    </a:lnTo>
                    <a:lnTo>
                      <a:pt x="78" y="105"/>
                    </a:lnTo>
                    <a:lnTo>
                      <a:pt x="82" y="104"/>
                    </a:lnTo>
                    <a:lnTo>
                      <a:pt x="84" y="103"/>
                    </a:lnTo>
                    <a:lnTo>
                      <a:pt x="86" y="101"/>
                    </a:lnTo>
                    <a:lnTo>
                      <a:pt x="88" y="98"/>
                    </a:lnTo>
                    <a:lnTo>
                      <a:pt x="89" y="95"/>
                    </a:lnTo>
                    <a:lnTo>
                      <a:pt x="90" y="93"/>
                    </a:lnTo>
                    <a:lnTo>
                      <a:pt x="90" y="90"/>
                    </a:lnTo>
                    <a:lnTo>
                      <a:pt x="90" y="15"/>
                    </a:lnTo>
                    <a:lnTo>
                      <a:pt x="90" y="11"/>
                    </a:lnTo>
                    <a:lnTo>
                      <a:pt x="89" y="8"/>
                    </a:lnTo>
                    <a:lnTo>
                      <a:pt x="88" y="6"/>
                    </a:lnTo>
                    <a:lnTo>
                      <a:pt x="86" y="4"/>
                    </a:lnTo>
                    <a:lnTo>
                      <a:pt x="84" y="2"/>
                    </a:lnTo>
                    <a:lnTo>
                      <a:pt x="82" y="1"/>
                    </a:lnTo>
                    <a:lnTo>
                      <a:pt x="78" y="0"/>
                    </a:lnTo>
                    <a:lnTo>
                      <a:pt x="75" y="0"/>
                    </a:lnTo>
                    <a:lnTo>
                      <a:pt x="0" y="0"/>
                    </a:lnTo>
                    <a:lnTo>
                      <a:pt x="0"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479">
                <a:extLst>
                  <a:ext uri="{FF2B5EF4-FFF2-40B4-BE49-F238E27FC236}">
                    <a16:creationId xmlns:a16="http://schemas.microsoft.com/office/drawing/2014/main" id="{DBADE0C6-806F-47B9-9C52-13B9C417A824}"/>
                  </a:ext>
                </a:extLst>
              </p:cNvPr>
              <p:cNvSpPr>
                <a:spLocks/>
              </p:cNvSpPr>
              <p:nvPr/>
            </p:nvSpPr>
            <p:spPr bwMode="auto">
              <a:xfrm>
                <a:off x="3268663" y="1560513"/>
                <a:ext cx="28575" cy="33338"/>
              </a:xfrm>
              <a:custGeom>
                <a:avLst/>
                <a:gdLst>
                  <a:gd name="T0" fmla="*/ 90 w 90"/>
                  <a:gd name="T1" fmla="*/ 90 h 105"/>
                  <a:gd name="T2" fmla="*/ 90 w 90"/>
                  <a:gd name="T3" fmla="*/ 15 h 105"/>
                  <a:gd name="T4" fmla="*/ 90 w 90"/>
                  <a:gd name="T5" fmla="*/ 12 h 105"/>
                  <a:gd name="T6" fmla="*/ 89 w 90"/>
                  <a:gd name="T7" fmla="*/ 9 h 105"/>
                  <a:gd name="T8" fmla="*/ 88 w 90"/>
                  <a:gd name="T9" fmla="*/ 7 h 105"/>
                  <a:gd name="T10" fmla="*/ 86 w 90"/>
                  <a:gd name="T11" fmla="*/ 5 h 105"/>
                  <a:gd name="T12" fmla="*/ 84 w 90"/>
                  <a:gd name="T13" fmla="*/ 2 h 105"/>
                  <a:gd name="T14" fmla="*/ 80 w 90"/>
                  <a:gd name="T15" fmla="*/ 1 h 105"/>
                  <a:gd name="T16" fmla="*/ 78 w 90"/>
                  <a:gd name="T17" fmla="*/ 0 h 105"/>
                  <a:gd name="T18" fmla="*/ 75 w 90"/>
                  <a:gd name="T19" fmla="*/ 0 h 105"/>
                  <a:gd name="T20" fmla="*/ 15 w 90"/>
                  <a:gd name="T21" fmla="*/ 0 h 105"/>
                  <a:gd name="T22" fmla="*/ 0 w 90"/>
                  <a:gd name="T23" fmla="*/ 0 h 105"/>
                  <a:gd name="T24" fmla="*/ 0 w 90"/>
                  <a:gd name="T25" fmla="*/ 105 h 105"/>
                  <a:gd name="T26" fmla="*/ 15 w 90"/>
                  <a:gd name="T27" fmla="*/ 105 h 105"/>
                  <a:gd name="T28" fmla="*/ 75 w 90"/>
                  <a:gd name="T29" fmla="*/ 105 h 105"/>
                  <a:gd name="T30" fmla="*/ 78 w 90"/>
                  <a:gd name="T31" fmla="*/ 105 h 105"/>
                  <a:gd name="T32" fmla="*/ 80 w 90"/>
                  <a:gd name="T33" fmla="*/ 104 h 105"/>
                  <a:gd name="T34" fmla="*/ 84 w 90"/>
                  <a:gd name="T35" fmla="*/ 103 h 105"/>
                  <a:gd name="T36" fmla="*/ 86 w 90"/>
                  <a:gd name="T37" fmla="*/ 101 h 105"/>
                  <a:gd name="T38" fmla="*/ 88 w 90"/>
                  <a:gd name="T39" fmla="*/ 99 h 105"/>
                  <a:gd name="T40" fmla="*/ 89 w 90"/>
                  <a:gd name="T41" fmla="*/ 97 h 105"/>
                  <a:gd name="T42" fmla="*/ 90 w 90"/>
                  <a:gd name="T43" fmla="*/ 94 h 105"/>
                  <a:gd name="T44" fmla="*/ 90 w 90"/>
                  <a:gd name="T45" fmla="*/ 90 h 105"/>
                  <a:gd name="T46" fmla="*/ 90 w 90"/>
                  <a:gd name="T47" fmla="*/ 9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90" h="105">
                    <a:moveTo>
                      <a:pt x="90" y="90"/>
                    </a:moveTo>
                    <a:lnTo>
                      <a:pt x="90" y="15"/>
                    </a:lnTo>
                    <a:lnTo>
                      <a:pt x="90" y="12"/>
                    </a:lnTo>
                    <a:lnTo>
                      <a:pt x="89" y="9"/>
                    </a:lnTo>
                    <a:lnTo>
                      <a:pt x="88" y="7"/>
                    </a:lnTo>
                    <a:lnTo>
                      <a:pt x="86" y="5"/>
                    </a:lnTo>
                    <a:lnTo>
                      <a:pt x="84" y="2"/>
                    </a:lnTo>
                    <a:lnTo>
                      <a:pt x="80" y="1"/>
                    </a:lnTo>
                    <a:lnTo>
                      <a:pt x="78" y="0"/>
                    </a:lnTo>
                    <a:lnTo>
                      <a:pt x="75" y="0"/>
                    </a:lnTo>
                    <a:lnTo>
                      <a:pt x="15" y="0"/>
                    </a:lnTo>
                    <a:lnTo>
                      <a:pt x="0" y="0"/>
                    </a:lnTo>
                    <a:lnTo>
                      <a:pt x="0" y="105"/>
                    </a:lnTo>
                    <a:lnTo>
                      <a:pt x="15" y="105"/>
                    </a:lnTo>
                    <a:lnTo>
                      <a:pt x="75" y="105"/>
                    </a:lnTo>
                    <a:lnTo>
                      <a:pt x="78" y="105"/>
                    </a:lnTo>
                    <a:lnTo>
                      <a:pt x="80" y="104"/>
                    </a:lnTo>
                    <a:lnTo>
                      <a:pt x="84" y="103"/>
                    </a:lnTo>
                    <a:lnTo>
                      <a:pt x="86" y="101"/>
                    </a:lnTo>
                    <a:lnTo>
                      <a:pt x="88" y="99"/>
                    </a:lnTo>
                    <a:lnTo>
                      <a:pt x="89" y="97"/>
                    </a:lnTo>
                    <a:lnTo>
                      <a:pt x="90" y="94"/>
                    </a:lnTo>
                    <a:lnTo>
                      <a:pt x="90" y="90"/>
                    </a:lnTo>
                    <a:lnTo>
                      <a:pt x="90" y="9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480">
                <a:extLst>
                  <a:ext uri="{FF2B5EF4-FFF2-40B4-BE49-F238E27FC236}">
                    <a16:creationId xmlns:a16="http://schemas.microsoft.com/office/drawing/2014/main" id="{C8E574A7-2E84-4B27-8D39-E8F428DC11A5}"/>
                  </a:ext>
                </a:extLst>
              </p:cNvPr>
              <p:cNvSpPr>
                <a:spLocks/>
              </p:cNvSpPr>
              <p:nvPr/>
            </p:nvSpPr>
            <p:spPr bwMode="auto">
              <a:xfrm>
                <a:off x="3209925" y="1560513"/>
                <a:ext cx="49213" cy="33338"/>
              </a:xfrm>
              <a:custGeom>
                <a:avLst/>
                <a:gdLst>
                  <a:gd name="T0" fmla="*/ 151 w 151"/>
                  <a:gd name="T1" fmla="*/ 0 h 105"/>
                  <a:gd name="T2" fmla="*/ 15 w 151"/>
                  <a:gd name="T3" fmla="*/ 0 h 105"/>
                  <a:gd name="T4" fmla="*/ 0 w 151"/>
                  <a:gd name="T5" fmla="*/ 0 h 105"/>
                  <a:gd name="T6" fmla="*/ 0 w 151"/>
                  <a:gd name="T7" fmla="*/ 105 h 105"/>
                  <a:gd name="T8" fmla="*/ 15 w 151"/>
                  <a:gd name="T9" fmla="*/ 105 h 105"/>
                  <a:gd name="T10" fmla="*/ 151 w 151"/>
                  <a:gd name="T11" fmla="*/ 105 h 105"/>
                  <a:gd name="T12" fmla="*/ 151 w 151"/>
                  <a:gd name="T13" fmla="*/ 0 h 105"/>
                </a:gdLst>
                <a:ahLst/>
                <a:cxnLst>
                  <a:cxn ang="0">
                    <a:pos x="T0" y="T1"/>
                  </a:cxn>
                  <a:cxn ang="0">
                    <a:pos x="T2" y="T3"/>
                  </a:cxn>
                  <a:cxn ang="0">
                    <a:pos x="T4" y="T5"/>
                  </a:cxn>
                  <a:cxn ang="0">
                    <a:pos x="T6" y="T7"/>
                  </a:cxn>
                  <a:cxn ang="0">
                    <a:pos x="T8" y="T9"/>
                  </a:cxn>
                  <a:cxn ang="0">
                    <a:pos x="T10" y="T11"/>
                  </a:cxn>
                  <a:cxn ang="0">
                    <a:pos x="T12" y="T13"/>
                  </a:cxn>
                </a:cxnLst>
                <a:rect l="0" t="0" r="r" b="b"/>
                <a:pathLst>
                  <a:path w="151" h="105">
                    <a:moveTo>
                      <a:pt x="151" y="0"/>
                    </a:moveTo>
                    <a:lnTo>
                      <a:pt x="15" y="0"/>
                    </a:lnTo>
                    <a:lnTo>
                      <a:pt x="0" y="0"/>
                    </a:lnTo>
                    <a:lnTo>
                      <a:pt x="0" y="105"/>
                    </a:lnTo>
                    <a:lnTo>
                      <a:pt x="15" y="105"/>
                    </a:lnTo>
                    <a:lnTo>
                      <a:pt x="151" y="105"/>
                    </a:lnTo>
                    <a:lnTo>
                      <a:pt x="15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481">
                <a:extLst>
                  <a:ext uri="{FF2B5EF4-FFF2-40B4-BE49-F238E27FC236}">
                    <a16:creationId xmlns:a16="http://schemas.microsoft.com/office/drawing/2014/main" id="{8B0D6F72-7A5D-4B7E-BC3D-3CDDA28ECDDB}"/>
                  </a:ext>
                </a:extLst>
              </p:cNvPr>
              <p:cNvSpPr>
                <a:spLocks/>
              </p:cNvSpPr>
              <p:nvPr/>
            </p:nvSpPr>
            <p:spPr bwMode="auto">
              <a:xfrm>
                <a:off x="3171825" y="1560513"/>
                <a:ext cx="28575" cy="33338"/>
              </a:xfrm>
              <a:custGeom>
                <a:avLst/>
                <a:gdLst>
                  <a:gd name="T0" fmla="*/ 90 w 90"/>
                  <a:gd name="T1" fmla="*/ 0 h 105"/>
                  <a:gd name="T2" fmla="*/ 15 w 90"/>
                  <a:gd name="T3" fmla="*/ 0 h 105"/>
                  <a:gd name="T4" fmla="*/ 11 w 90"/>
                  <a:gd name="T5" fmla="*/ 0 h 105"/>
                  <a:gd name="T6" fmla="*/ 9 w 90"/>
                  <a:gd name="T7" fmla="*/ 1 h 105"/>
                  <a:gd name="T8" fmla="*/ 6 w 90"/>
                  <a:gd name="T9" fmla="*/ 2 h 105"/>
                  <a:gd name="T10" fmla="*/ 4 w 90"/>
                  <a:gd name="T11" fmla="*/ 5 h 105"/>
                  <a:gd name="T12" fmla="*/ 2 w 90"/>
                  <a:gd name="T13" fmla="*/ 7 h 105"/>
                  <a:gd name="T14" fmla="*/ 1 w 90"/>
                  <a:gd name="T15" fmla="*/ 10 h 105"/>
                  <a:gd name="T16" fmla="*/ 0 w 90"/>
                  <a:gd name="T17" fmla="*/ 12 h 105"/>
                  <a:gd name="T18" fmla="*/ 0 w 90"/>
                  <a:gd name="T19" fmla="*/ 15 h 105"/>
                  <a:gd name="T20" fmla="*/ 0 w 90"/>
                  <a:gd name="T21" fmla="*/ 90 h 105"/>
                  <a:gd name="T22" fmla="*/ 0 w 90"/>
                  <a:gd name="T23" fmla="*/ 94 h 105"/>
                  <a:gd name="T24" fmla="*/ 1 w 90"/>
                  <a:gd name="T25" fmla="*/ 97 h 105"/>
                  <a:gd name="T26" fmla="*/ 2 w 90"/>
                  <a:gd name="T27" fmla="*/ 99 h 105"/>
                  <a:gd name="T28" fmla="*/ 4 w 90"/>
                  <a:gd name="T29" fmla="*/ 101 h 105"/>
                  <a:gd name="T30" fmla="*/ 6 w 90"/>
                  <a:gd name="T31" fmla="*/ 103 h 105"/>
                  <a:gd name="T32" fmla="*/ 9 w 90"/>
                  <a:gd name="T33" fmla="*/ 104 h 105"/>
                  <a:gd name="T34" fmla="*/ 11 w 90"/>
                  <a:gd name="T35" fmla="*/ 105 h 105"/>
                  <a:gd name="T36" fmla="*/ 15 w 90"/>
                  <a:gd name="T37" fmla="*/ 105 h 105"/>
                  <a:gd name="T38" fmla="*/ 90 w 90"/>
                  <a:gd name="T39" fmla="*/ 105 h 105"/>
                  <a:gd name="T40" fmla="*/ 90 w 90"/>
                  <a:gd name="T41" fmla="*/ 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5">
                    <a:moveTo>
                      <a:pt x="90" y="0"/>
                    </a:moveTo>
                    <a:lnTo>
                      <a:pt x="15" y="0"/>
                    </a:lnTo>
                    <a:lnTo>
                      <a:pt x="11" y="0"/>
                    </a:lnTo>
                    <a:lnTo>
                      <a:pt x="9" y="1"/>
                    </a:lnTo>
                    <a:lnTo>
                      <a:pt x="6" y="2"/>
                    </a:lnTo>
                    <a:lnTo>
                      <a:pt x="4" y="5"/>
                    </a:lnTo>
                    <a:lnTo>
                      <a:pt x="2" y="7"/>
                    </a:lnTo>
                    <a:lnTo>
                      <a:pt x="1" y="10"/>
                    </a:lnTo>
                    <a:lnTo>
                      <a:pt x="0" y="12"/>
                    </a:lnTo>
                    <a:lnTo>
                      <a:pt x="0" y="15"/>
                    </a:lnTo>
                    <a:lnTo>
                      <a:pt x="0" y="90"/>
                    </a:lnTo>
                    <a:lnTo>
                      <a:pt x="0" y="94"/>
                    </a:lnTo>
                    <a:lnTo>
                      <a:pt x="1" y="97"/>
                    </a:lnTo>
                    <a:lnTo>
                      <a:pt x="2" y="99"/>
                    </a:lnTo>
                    <a:lnTo>
                      <a:pt x="4" y="101"/>
                    </a:lnTo>
                    <a:lnTo>
                      <a:pt x="6" y="103"/>
                    </a:lnTo>
                    <a:lnTo>
                      <a:pt x="9" y="104"/>
                    </a:lnTo>
                    <a:lnTo>
                      <a:pt x="11" y="105"/>
                    </a:lnTo>
                    <a:lnTo>
                      <a:pt x="15" y="105"/>
                    </a:lnTo>
                    <a:lnTo>
                      <a:pt x="90" y="105"/>
                    </a:lnTo>
                    <a:lnTo>
                      <a:pt x="9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482">
                <a:extLst>
                  <a:ext uri="{FF2B5EF4-FFF2-40B4-BE49-F238E27FC236}">
                    <a16:creationId xmlns:a16="http://schemas.microsoft.com/office/drawing/2014/main" id="{A018FEA5-42F8-45D6-903D-DEDCEE104CF3}"/>
                  </a:ext>
                </a:extLst>
              </p:cNvPr>
              <p:cNvSpPr>
                <a:spLocks/>
              </p:cNvSpPr>
              <p:nvPr/>
            </p:nvSpPr>
            <p:spPr bwMode="auto">
              <a:xfrm>
                <a:off x="3209925" y="1484313"/>
                <a:ext cx="49213" cy="33338"/>
              </a:xfrm>
              <a:custGeom>
                <a:avLst/>
                <a:gdLst>
                  <a:gd name="T0" fmla="*/ 151 w 151"/>
                  <a:gd name="T1" fmla="*/ 106 h 106"/>
                  <a:gd name="T2" fmla="*/ 151 w 151"/>
                  <a:gd name="T3" fmla="*/ 0 h 106"/>
                  <a:gd name="T4" fmla="*/ 45 w 151"/>
                  <a:gd name="T5" fmla="*/ 0 h 106"/>
                  <a:gd name="T6" fmla="*/ 0 w 151"/>
                  <a:gd name="T7" fmla="*/ 0 h 106"/>
                  <a:gd name="T8" fmla="*/ 0 w 151"/>
                  <a:gd name="T9" fmla="*/ 106 h 106"/>
                  <a:gd name="T10" fmla="*/ 15 w 151"/>
                  <a:gd name="T11" fmla="*/ 106 h 106"/>
                  <a:gd name="T12" fmla="*/ 151 w 151"/>
                  <a:gd name="T13" fmla="*/ 106 h 106"/>
                </a:gdLst>
                <a:ahLst/>
                <a:cxnLst>
                  <a:cxn ang="0">
                    <a:pos x="T0" y="T1"/>
                  </a:cxn>
                  <a:cxn ang="0">
                    <a:pos x="T2" y="T3"/>
                  </a:cxn>
                  <a:cxn ang="0">
                    <a:pos x="T4" y="T5"/>
                  </a:cxn>
                  <a:cxn ang="0">
                    <a:pos x="T6" y="T7"/>
                  </a:cxn>
                  <a:cxn ang="0">
                    <a:pos x="T8" y="T9"/>
                  </a:cxn>
                  <a:cxn ang="0">
                    <a:pos x="T10" y="T11"/>
                  </a:cxn>
                  <a:cxn ang="0">
                    <a:pos x="T12" y="T13"/>
                  </a:cxn>
                </a:cxnLst>
                <a:rect l="0" t="0" r="r" b="b"/>
                <a:pathLst>
                  <a:path w="151" h="106">
                    <a:moveTo>
                      <a:pt x="151" y="106"/>
                    </a:moveTo>
                    <a:lnTo>
                      <a:pt x="151" y="0"/>
                    </a:lnTo>
                    <a:lnTo>
                      <a:pt x="45" y="0"/>
                    </a:lnTo>
                    <a:lnTo>
                      <a:pt x="0" y="0"/>
                    </a:lnTo>
                    <a:lnTo>
                      <a:pt x="0" y="106"/>
                    </a:lnTo>
                    <a:lnTo>
                      <a:pt x="15" y="106"/>
                    </a:lnTo>
                    <a:lnTo>
                      <a:pt x="151" y="10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483">
                <a:extLst>
                  <a:ext uri="{FF2B5EF4-FFF2-40B4-BE49-F238E27FC236}">
                    <a16:creationId xmlns:a16="http://schemas.microsoft.com/office/drawing/2014/main" id="{9420C61C-BD63-442B-856D-C607C2060E72}"/>
                  </a:ext>
                </a:extLst>
              </p:cNvPr>
              <p:cNvSpPr>
                <a:spLocks/>
              </p:cNvSpPr>
              <p:nvPr/>
            </p:nvSpPr>
            <p:spPr bwMode="auto">
              <a:xfrm>
                <a:off x="3268663" y="1484313"/>
                <a:ext cx="28575" cy="33338"/>
              </a:xfrm>
              <a:custGeom>
                <a:avLst/>
                <a:gdLst>
                  <a:gd name="T0" fmla="*/ 75 w 90"/>
                  <a:gd name="T1" fmla="*/ 106 h 106"/>
                  <a:gd name="T2" fmla="*/ 78 w 90"/>
                  <a:gd name="T3" fmla="*/ 105 h 106"/>
                  <a:gd name="T4" fmla="*/ 80 w 90"/>
                  <a:gd name="T5" fmla="*/ 104 h 106"/>
                  <a:gd name="T6" fmla="*/ 84 w 90"/>
                  <a:gd name="T7" fmla="*/ 103 h 106"/>
                  <a:gd name="T8" fmla="*/ 86 w 90"/>
                  <a:gd name="T9" fmla="*/ 101 h 106"/>
                  <a:gd name="T10" fmla="*/ 88 w 90"/>
                  <a:gd name="T11" fmla="*/ 99 h 106"/>
                  <a:gd name="T12" fmla="*/ 89 w 90"/>
                  <a:gd name="T13" fmla="*/ 96 h 106"/>
                  <a:gd name="T14" fmla="*/ 90 w 90"/>
                  <a:gd name="T15" fmla="*/ 93 h 106"/>
                  <a:gd name="T16" fmla="*/ 90 w 90"/>
                  <a:gd name="T17" fmla="*/ 91 h 106"/>
                  <a:gd name="T18" fmla="*/ 90 w 90"/>
                  <a:gd name="T19" fmla="*/ 15 h 106"/>
                  <a:gd name="T20" fmla="*/ 90 w 90"/>
                  <a:gd name="T21" fmla="*/ 13 h 106"/>
                  <a:gd name="T22" fmla="*/ 89 w 90"/>
                  <a:gd name="T23" fmla="*/ 10 h 106"/>
                  <a:gd name="T24" fmla="*/ 88 w 90"/>
                  <a:gd name="T25" fmla="*/ 7 h 106"/>
                  <a:gd name="T26" fmla="*/ 86 w 90"/>
                  <a:gd name="T27" fmla="*/ 4 h 106"/>
                  <a:gd name="T28" fmla="*/ 84 w 90"/>
                  <a:gd name="T29" fmla="*/ 3 h 106"/>
                  <a:gd name="T30" fmla="*/ 80 w 90"/>
                  <a:gd name="T31" fmla="*/ 1 h 106"/>
                  <a:gd name="T32" fmla="*/ 78 w 90"/>
                  <a:gd name="T33" fmla="*/ 1 h 106"/>
                  <a:gd name="T34" fmla="*/ 75 w 90"/>
                  <a:gd name="T35" fmla="*/ 0 h 106"/>
                  <a:gd name="T36" fmla="*/ 45 w 90"/>
                  <a:gd name="T37" fmla="*/ 0 h 106"/>
                  <a:gd name="T38" fmla="*/ 0 w 90"/>
                  <a:gd name="T39" fmla="*/ 0 h 106"/>
                  <a:gd name="T40" fmla="*/ 0 w 90"/>
                  <a:gd name="T41" fmla="*/ 106 h 106"/>
                  <a:gd name="T42" fmla="*/ 15 w 90"/>
                  <a:gd name="T43" fmla="*/ 106 h 106"/>
                  <a:gd name="T44" fmla="*/ 75 w 90"/>
                  <a:gd name="T45" fmla="*/ 106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0" h="106">
                    <a:moveTo>
                      <a:pt x="75" y="106"/>
                    </a:moveTo>
                    <a:lnTo>
                      <a:pt x="78" y="105"/>
                    </a:lnTo>
                    <a:lnTo>
                      <a:pt x="80" y="104"/>
                    </a:lnTo>
                    <a:lnTo>
                      <a:pt x="84" y="103"/>
                    </a:lnTo>
                    <a:lnTo>
                      <a:pt x="86" y="101"/>
                    </a:lnTo>
                    <a:lnTo>
                      <a:pt x="88" y="99"/>
                    </a:lnTo>
                    <a:lnTo>
                      <a:pt x="89" y="96"/>
                    </a:lnTo>
                    <a:lnTo>
                      <a:pt x="90" y="93"/>
                    </a:lnTo>
                    <a:lnTo>
                      <a:pt x="90" y="91"/>
                    </a:lnTo>
                    <a:lnTo>
                      <a:pt x="90" y="15"/>
                    </a:lnTo>
                    <a:lnTo>
                      <a:pt x="90" y="13"/>
                    </a:lnTo>
                    <a:lnTo>
                      <a:pt x="89" y="10"/>
                    </a:lnTo>
                    <a:lnTo>
                      <a:pt x="88" y="7"/>
                    </a:lnTo>
                    <a:lnTo>
                      <a:pt x="86" y="4"/>
                    </a:lnTo>
                    <a:lnTo>
                      <a:pt x="84" y="3"/>
                    </a:lnTo>
                    <a:lnTo>
                      <a:pt x="80" y="1"/>
                    </a:lnTo>
                    <a:lnTo>
                      <a:pt x="78" y="1"/>
                    </a:lnTo>
                    <a:lnTo>
                      <a:pt x="75" y="0"/>
                    </a:lnTo>
                    <a:lnTo>
                      <a:pt x="45" y="0"/>
                    </a:lnTo>
                    <a:lnTo>
                      <a:pt x="0" y="0"/>
                    </a:lnTo>
                    <a:lnTo>
                      <a:pt x="0" y="106"/>
                    </a:lnTo>
                    <a:lnTo>
                      <a:pt x="15" y="106"/>
                    </a:lnTo>
                    <a:lnTo>
                      <a:pt x="75" y="10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0" name="Freeform 484">
                <a:extLst>
                  <a:ext uri="{FF2B5EF4-FFF2-40B4-BE49-F238E27FC236}">
                    <a16:creationId xmlns:a16="http://schemas.microsoft.com/office/drawing/2014/main" id="{71355AF3-97FA-44F4-8CED-39EABD799716}"/>
                  </a:ext>
                </a:extLst>
              </p:cNvPr>
              <p:cNvSpPr>
                <a:spLocks/>
              </p:cNvSpPr>
              <p:nvPr/>
            </p:nvSpPr>
            <p:spPr bwMode="auto">
              <a:xfrm>
                <a:off x="3171825" y="1484313"/>
                <a:ext cx="28575" cy="33338"/>
              </a:xfrm>
              <a:custGeom>
                <a:avLst/>
                <a:gdLst>
                  <a:gd name="T0" fmla="*/ 15 w 90"/>
                  <a:gd name="T1" fmla="*/ 106 h 106"/>
                  <a:gd name="T2" fmla="*/ 90 w 90"/>
                  <a:gd name="T3" fmla="*/ 106 h 106"/>
                  <a:gd name="T4" fmla="*/ 90 w 90"/>
                  <a:gd name="T5" fmla="*/ 0 h 106"/>
                  <a:gd name="T6" fmla="*/ 15 w 90"/>
                  <a:gd name="T7" fmla="*/ 0 h 106"/>
                  <a:gd name="T8" fmla="*/ 11 w 90"/>
                  <a:gd name="T9" fmla="*/ 1 h 106"/>
                  <a:gd name="T10" fmla="*/ 9 w 90"/>
                  <a:gd name="T11" fmla="*/ 1 h 106"/>
                  <a:gd name="T12" fmla="*/ 6 w 90"/>
                  <a:gd name="T13" fmla="*/ 3 h 106"/>
                  <a:gd name="T14" fmla="*/ 4 w 90"/>
                  <a:gd name="T15" fmla="*/ 4 h 106"/>
                  <a:gd name="T16" fmla="*/ 2 w 90"/>
                  <a:gd name="T17" fmla="*/ 7 h 106"/>
                  <a:gd name="T18" fmla="*/ 1 w 90"/>
                  <a:gd name="T19" fmla="*/ 10 h 106"/>
                  <a:gd name="T20" fmla="*/ 0 w 90"/>
                  <a:gd name="T21" fmla="*/ 13 h 106"/>
                  <a:gd name="T22" fmla="*/ 0 w 90"/>
                  <a:gd name="T23" fmla="*/ 15 h 106"/>
                  <a:gd name="T24" fmla="*/ 0 w 90"/>
                  <a:gd name="T25" fmla="*/ 90 h 106"/>
                  <a:gd name="T26" fmla="*/ 0 w 90"/>
                  <a:gd name="T27" fmla="*/ 93 h 106"/>
                  <a:gd name="T28" fmla="*/ 1 w 90"/>
                  <a:gd name="T29" fmla="*/ 96 h 106"/>
                  <a:gd name="T30" fmla="*/ 2 w 90"/>
                  <a:gd name="T31" fmla="*/ 99 h 106"/>
                  <a:gd name="T32" fmla="*/ 4 w 90"/>
                  <a:gd name="T33" fmla="*/ 101 h 106"/>
                  <a:gd name="T34" fmla="*/ 6 w 90"/>
                  <a:gd name="T35" fmla="*/ 103 h 106"/>
                  <a:gd name="T36" fmla="*/ 9 w 90"/>
                  <a:gd name="T37" fmla="*/ 104 h 106"/>
                  <a:gd name="T38" fmla="*/ 11 w 90"/>
                  <a:gd name="T39" fmla="*/ 105 h 106"/>
                  <a:gd name="T40" fmla="*/ 15 w 90"/>
                  <a:gd name="T41" fmla="*/ 106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6">
                    <a:moveTo>
                      <a:pt x="15" y="106"/>
                    </a:moveTo>
                    <a:lnTo>
                      <a:pt x="90" y="106"/>
                    </a:lnTo>
                    <a:lnTo>
                      <a:pt x="90" y="0"/>
                    </a:lnTo>
                    <a:lnTo>
                      <a:pt x="15" y="0"/>
                    </a:lnTo>
                    <a:lnTo>
                      <a:pt x="11" y="1"/>
                    </a:lnTo>
                    <a:lnTo>
                      <a:pt x="9" y="1"/>
                    </a:lnTo>
                    <a:lnTo>
                      <a:pt x="6" y="3"/>
                    </a:lnTo>
                    <a:lnTo>
                      <a:pt x="4" y="4"/>
                    </a:lnTo>
                    <a:lnTo>
                      <a:pt x="2" y="7"/>
                    </a:lnTo>
                    <a:lnTo>
                      <a:pt x="1" y="10"/>
                    </a:lnTo>
                    <a:lnTo>
                      <a:pt x="0" y="13"/>
                    </a:lnTo>
                    <a:lnTo>
                      <a:pt x="0" y="15"/>
                    </a:lnTo>
                    <a:lnTo>
                      <a:pt x="0" y="90"/>
                    </a:lnTo>
                    <a:lnTo>
                      <a:pt x="0" y="93"/>
                    </a:lnTo>
                    <a:lnTo>
                      <a:pt x="1" y="96"/>
                    </a:lnTo>
                    <a:lnTo>
                      <a:pt x="2" y="99"/>
                    </a:lnTo>
                    <a:lnTo>
                      <a:pt x="4" y="101"/>
                    </a:lnTo>
                    <a:lnTo>
                      <a:pt x="6" y="103"/>
                    </a:lnTo>
                    <a:lnTo>
                      <a:pt x="9" y="104"/>
                    </a:lnTo>
                    <a:lnTo>
                      <a:pt x="11" y="105"/>
                    </a:lnTo>
                    <a:lnTo>
                      <a:pt x="15" y="10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485">
                <a:extLst>
                  <a:ext uri="{FF2B5EF4-FFF2-40B4-BE49-F238E27FC236}">
                    <a16:creationId xmlns:a16="http://schemas.microsoft.com/office/drawing/2014/main" id="{1D1D6786-F147-423B-8681-E0DF2232874B}"/>
                  </a:ext>
                </a:extLst>
              </p:cNvPr>
              <p:cNvSpPr>
                <a:spLocks/>
              </p:cNvSpPr>
              <p:nvPr/>
            </p:nvSpPr>
            <p:spPr bwMode="auto">
              <a:xfrm>
                <a:off x="3278188" y="1368425"/>
                <a:ext cx="28575" cy="34925"/>
              </a:xfrm>
              <a:custGeom>
                <a:avLst/>
                <a:gdLst>
                  <a:gd name="T0" fmla="*/ 90 w 90"/>
                  <a:gd name="T1" fmla="*/ 92 h 107"/>
                  <a:gd name="T2" fmla="*/ 90 w 90"/>
                  <a:gd name="T3" fmla="*/ 15 h 107"/>
                  <a:gd name="T4" fmla="*/ 90 w 90"/>
                  <a:gd name="T5" fmla="*/ 13 h 107"/>
                  <a:gd name="T6" fmla="*/ 89 w 90"/>
                  <a:gd name="T7" fmla="*/ 10 h 107"/>
                  <a:gd name="T8" fmla="*/ 88 w 90"/>
                  <a:gd name="T9" fmla="*/ 8 h 107"/>
                  <a:gd name="T10" fmla="*/ 86 w 90"/>
                  <a:gd name="T11" fmla="*/ 6 h 107"/>
                  <a:gd name="T12" fmla="*/ 84 w 90"/>
                  <a:gd name="T13" fmla="*/ 4 h 107"/>
                  <a:gd name="T14" fmla="*/ 80 w 90"/>
                  <a:gd name="T15" fmla="*/ 3 h 107"/>
                  <a:gd name="T16" fmla="*/ 78 w 90"/>
                  <a:gd name="T17" fmla="*/ 2 h 107"/>
                  <a:gd name="T18" fmla="*/ 75 w 90"/>
                  <a:gd name="T19" fmla="*/ 2 h 107"/>
                  <a:gd name="T20" fmla="*/ 0 w 90"/>
                  <a:gd name="T21" fmla="*/ 0 h 107"/>
                  <a:gd name="T22" fmla="*/ 0 w 90"/>
                  <a:gd name="T23" fmla="*/ 107 h 107"/>
                  <a:gd name="T24" fmla="*/ 75 w 90"/>
                  <a:gd name="T25" fmla="*/ 107 h 107"/>
                  <a:gd name="T26" fmla="*/ 78 w 90"/>
                  <a:gd name="T27" fmla="*/ 106 h 107"/>
                  <a:gd name="T28" fmla="*/ 80 w 90"/>
                  <a:gd name="T29" fmla="*/ 106 h 107"/>
                  <a:gd name="T30" fmla="*/ 84 w 90"/>
                  <a:gd name="T31" fmla="*/ 103 h 107"/>
                  <a:gd name="T32" fmla="*/ 86 w 90"/>
                  <a:gd name="T33" fmla="*/ 102 h 107"/>
                  <a:gd name="T34" fmla="*/ 88 w 90"/>
                  <a:gd name="T35" fmla="*/ 100 h 107"/>
                  <a:gd name="T36" fmla="*/ 89 w 90"/>
                  <a:gd name="T37" fmla="*/ 97 h 107"/>
                  <a:gd name="T38" fmla="*/ 90 w 90"/>
                  <a:gd name="T39" fmla="*/ 95 h 107"/>
                  <a:gd name="T40" fmla="*/ 90 w 90"/>
                  <a:gd name="T41" fmla="*/ 92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7">
                    <a:moveTo>
                      <a:pt x="90" y="92"/>
                    </a:moveTo>
                    <a:lnTo>
                      <a:pt x="90" y="15"/>
                    </a:lnTo>
                    <a:lnTo>
                      <a:pt x="90" y="13"/>
                    </a:lnTo>
                    <a:lnTo>
                      <a:pt x="89" y="10"/>
                    </a:lnTo>
                    <a:lnTo>
                      <a:pt x="88" y="8"/>
                    </a:lnTo>
                    <a:lnTo>
                      <a:pt x="86" y="6"/>
                    </a:lnTo>
                    <a:lnTo>
                      <a:pt x="84" y="4"/>
                    </a:lnTo>
                    <a:lnTo>
                      <a:pt x="80" y="3"/>
                    </a:lnTo>
                    <a:lnTo>
                      <a:pt x="78" y="2"/>
                    </a:lnTo>
                    <a:lnTo>
                      <a:pt x="75" y="2"/>
                    </a:lnTo>
                    <a:lnTo>
                      <a:pt x="0" y="0"/>
                    </a:lnTo>
                    <a:lnTo>
                      <a:pt x="0" y="107"/>
                    </a:lnTo>
                    <a:lnTo>
                      <a:pt x="75" y="107"/>
                    </a:lnTo>
                    <a:lnTo>
                      <a:pt x="78" y="106"/>
                    </a:lnTo>
                    <a:lnTo>
                      <a:pt x="80" y="106"/>
                    </a:lnTo>
                    <a:lnTo>
                      <a:pt x="84" y="103"/>
                    </a:lnTo>
                    <a:lnTo>
                      <a:pt x="86" y="102"/>
                    </a:lnTo>
                    <a:lnTo>
                      <a:pt x="88" y="100"/>
                    </a:lnTo>
                    <a:lnTo>
                      <a:pt x="89" y="97"/>
                    </a:lnTo>
                    <a:lnTo>
                      <a:pt x="90" y="95"/>
                    </a:lnTo>
                    <a:lnTo>
                      <a:pt x="9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486">
                <a:extLst>
                  <a:ext uri="{FF2B5EF4-FFF2-40B4-BE49-F238E27FC236}">
                    <a16:creationId xmlns:a16="http://schemas.microsoft.com/office/drawing/2014/main" id="{7EF27FE8-5FBD-4924-9F78-02B9C47D56D2}"/>
                  </a:ext>
                </a:extLst>
              </p:cNvPr>
              <p:cNvSpPr>
                <a:spLocks/>
              </p:cNvSpPr>
              <p:nvPr/>
            </p:nvSpPr>
            <p:spPr bwMode="auto">
              <a:xfrm>
                <a:off x="3181350" y="1368425"/>
                <a:ext cx="28575" cy="34925"/>
              </a:xfrm>
              <a:custGeom>
                <a:avLst/>
                <a:gdLst>
                  <a:gd name="T0" fmla="*/ 15 w 90"/>
                  <a:gd name="T1" fmla="*/ 107 h 107"/>
                  <a:gd name="T2" fmla="*/ 90 w 90"/>
                  <a:gd name="T3" fmla="*/ 107 h 107"/>
                  <a:gd name="T4" fmla="*/ 90 w 90"/>
                  <a:gd name="T5" fmla="*/ 0 h 107"/>
                  <a:gd name="T6" fmla="*/ 15 w 90"/>
                  <a:gd name="T7" fmla="*/ 0 h 107"/>
                  <a:gd name="T8" fmla="*/ 11 w 90"/>
                  <a:gd name="T9" fmla="*/ 2 h 107"/>
                  <a:gd name="T10" fmla="*/ 9 w 90"/>
                  <a:gd name="T11" fmla="*/ 3 h 107"/>
                  <a:gd name="T12" fmla="*/ 6 w 90"/>
                  <a:gd name="T13" fmla="*/ 4 h 107"/>
                  <a:gd name="T14" fmla="*/ 4 w 90"/>
                  <a:gd name="T15" fmla="*/ 6 h 107"/>
                  <a:gd name="T16" fmla="*/ 3 w 90"/>
                  <a:gd name="T17" fmla="*/ 8 h 107"/>
                  <a:gd name="T18" fmla="*/ 1 w 90"/>
                  <a:gd name="T19" fmla="*/ 10 h 107"/>
                  <a:gd name="T20" fmla="*/ 0 w 90"/>
                  <a:gd name="T21" fmla="*/ 13 h 107"/>
                  <a:gd name="T22" fmla="*/ 0 w 90"/>
                  <a:gd name="T23" fmla="*/ 17 h 107"/>
                  <a:gd name="T24" fmla="*/ 0 w 90"/>
                  <a:gd name="T25" fmla="*/ 92 h 107"/>
                  <a:gd name="T26" fmla="*/ 0 w 90"/>
                  <a:gd name="T27" fmla="*/ 95 h 107"/>
                  <a:gd name="T28" fmla="*/ 1 w 90"/>
                  <a:gd name="T29" fmla="*/ 97 h 107"/>
                  <a:gd name="T30" fmla="*/ 3 w 90"/>
                  <a:gd name="T31" fmla="*/ 100 h 107"/>
                  <a:gd name="T32" fmla="*/ 4 w 90"/>
                  <a:gd name="T33" fmla="*/ 102 h 107"/>
                  <a:gd name="T34" fmla="*/ 6 w 90"/>
                  <a:gd name="T35" fmla="*/ 103 h 107"/>
                  <a:gd name="T36" fmla="*/ 9 w 90"/>
                  <a:gd name="T37" fmla="*/ 106 h 107"/>
                  <a:gd name="T38" fmla="*/ 11 w 90"/>
                  <a:gd name="T39" fmla="*/ 106 h 107"/>
                  <a:gd name="T40" fmla="*/ 15 w 90"/>
                  <a:gd name="T41" fmla="*/ 107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7">
                    <a:moveTo>
                      <a:pt x="15" y="107"/>
                    </a:moveTo>
                    <a:lnTo>
                      <a:pt x="90" y="107"/>
                    </a:lnTo>
                    <a:lnTo>
                      <a:pt x="90" y="0"/>
                    </a:lnTo>
                    <a:lnTo>
                      <a:pt x="15" y="0"/>
                    </a:lnTo>
                    <a:lnTo>
                      <a:pt x="11" y="2"/>
                    </a:lnTo>
                    <a:lnTo>
                      <a:pt x="9" y="3"/>
                    </a:lnTo>
                    <a:lnTo>
                      <a:pt x="6" y="4"/>
                    </a:lnTo>
                    <a:lnTo>
                      <a:pt x="4" y="6"/>
                    </a:lnTo>
                    <a:lnTo>
                      <a:pt x="3" y="8"/>
                    </a:lnTo>
                    <a:lnTo>
                      <a:pt x="1" y="10"/>
                    </a:lnTo>
                    <a:lnTo>
                      <a:pt x="0" y="13"/>
                    </a:lnTo>
                    <a:lnTo>
                      <a:pt x="0" y="17"/>
                    </a:lnTo>
                    <a:lnTo>
                      <a:pt x="0" y="92"/>
                    </a:lnTo>
                    <a:lnTo>
                      <a:pt x="0" y="95"/>
                    </a:lnTo>
                    <a:lnTo>
                      <a:pt x="1" y="97"/>
                    </a:lnTo>
                    <a:lnTo>
                      <a:pt x="3" y="100"/>
                    </a:lnTo>
                    <a:lnTo>
                      <a:pt x="4" y="102"/>
                    </a:lnTo>
                    <a:lnTo>
                      <a:pt x="6" y="103"/>
                    </a:lnTo>
                    <a:lnTo>
                      <a:pt x="9" y="106"/>
                    </a:lnTo>
                    <a:lnTo>
                      <a:pt x="11" y="106"/>
                    </a:lnTo>
                    <a:lnTo>
                      <a:pt x="15" y="10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487">
                <a:extLst>
                  <a:ext uri="{FF2B5EF4-FFF2-40B4-BE49-F238E27FC236}">
                    <a16:creationId xmlns:a16="http://schemas.microsoft.com/office/drawing/2014/main" id="{CF46FD9E-E244-467B-8525-9D7D4A9D1B80}"/>
                  </a:ext>
                </a:extLst>
              </p:cNvPr>
              <p:cNvSpPr>
                <a:spLocks/>
              </p:cNvSpPr>
              <p:nvPr/>
            </p:nvSpPr>
            <p:spPr bwMode="auto">
              <a:xfrm>
                <a:off x="3219450" y="1368425"/>
                <a:ext cx="49213" cy="34925"/>
              </a:xfrm>
              <a:custGeom>
                <a:avLst/>
                <a:gdLst>
                  <a:gd name="T0" fmla="*/ 151 w 151"/>
                  <a:gd name="T1" fmla="*/ 107 h 107"/>
                  <a:gd name="T2" fmla="*/ 151 w 151"/>
                  <a:gd name="T3" fmla="*/ 0 h 107"/>
                  <a:gd name="T4" fmla="*/ 0 w 151"/>
                  <a:gd name="T5" fmla="*/ 0 h 107"/>
                  <a:gd name="T6" fmla="*/ 0 w 151"/>
                  <a:gd name="T7" fmla="*/ 107 h 107"/>
                  <a:gd name="T8" fmla="*/ 76 w 151"/>
                  <a:gd name="T9" fmla="*/ 107 h 107"/>
                  <a:gd name="T10" fmla="*/ 151 w 151"/>
                  <a:gd name="T11" fmla="*/ 107 h 107"/>
                </a:gdLst>
                <a:ahLst/>
                <a:cxnLst>
                  <a:cxn ang="0">
                    <a:pos x="T0" y="T1"/>
                  </a:cxn>
                  <a:cxn ang="0">
                    <a:pos x="T2" y="T3"/>
                  </a:cxn>
                  <a:cxn ang="0">
                    <a:pos x="T4" y="T5"/>
                  </a:cxn>
                  <a:cxn ang="0">
                    <a:pos x="T6" y="T7"/>
                  </a:cxn>
                  <a:cxn ang="0">
                    <a:pos x="T8" y="T9"/>
                  </a:cxn>
                  <a:cxn ang="0">
                    <a:pos x="T10" y="T11"/>
                  </a:cxn>
                </a:cxnLst>
                <a:rect l="0" t="0" r="r" b="b"/>
                <a:pathLst>
                  <a:path w="151" h="107">
                    <a:moveTo>
                      <a:pt x="151" y="107"/>
                    </a:moveTo>
                    <a:lnTo>
                      <a:pt x="151" y="0"/>
                    </a:lnTo>
                    <a:lnTo>
                      <a:pt x="0" y="0"/>
                    </a:lnTo>
                    <a:lnTo>
                      <a:pt x="0" y="107"/>
                    </a:lnTo>
                    <a:lnTo>
                      <a:pt x="76" y="107"/>
                    </a:lnTo>
                    <a:lnTo>
                      <a:pt x="151" y="10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4" name="Freeform 488">
                <a:extLst>
                  <a:ext uri="{FF2B5EF4-FFF2-40B4-BE49-F238E27FC236}">
                    <a16:creationId xmlns:a16="http://schemas.microsoft.com/office/drawing/2014/main" id="{88D57E34-34BA-47A7-98D6-DB982DAFEA35}"/>
                  </a:ext>
                </a:extLst>
              </p:cNvPr>
              <p:cNvSpPr>
                <a:spLocks/>
              </p:cNvSpPr>
              <p:nvPr/>
            </p:nvSpPr>
            <p:spPr bwMode="auto">
              <a:xfrm>
                <a:off x="3411538" y="1598613"/>
                <a:ext cx="28575" cy="33338"/>
              </a:xfrm>
              <a:custGeom>
                <a:avLst/>
                <a:gdLst>
                  <a:gd name="T0" fmla="*/ 75 w 91"/>
                  <a:gd name="T1" fmla="*/ 0 h 106"/>
                  <a:gd name="T2" fmla="*/ 45 w 91"/>
                  <a:gd name="T3" fmla="*/ 0 h 106"/>
                  <a:gd name="T4" fmla="*/ 0 w 91"/>
                  <a:gd name="T5" fmla="*/ 0 h 106"/>
                  <a:gd name="T6" fmla="*/ 0 w 91"/>
                  <a:gd name="T7" fmla="*/ 106 h 106"/>
                  <a:gd name="T8" fmla="*/ 75 w 91"/>
                  <a:gd name="T9" fmla="*/ 106 h 106"/>
                  <a:gd name="T10" fmla="*/ 79 w 91"/>
                  <a:gd name="T11" fmla="*/ 106 h 106"/>
                  <a:gd name="T12" fmla="*/ 81 w 91"/>
                  <a:gd name="T13" fmla="*/ 104 h 106"/>
                  <a:gd name="T14" fmla="*/ 84 w 91"/>
                  <a:gd name="T15" fmla="*/ 103 h 106"/>
                  <a:gd name="T16" fmla="*/ 86 w 91"/>
                  <a:gd name="T17" fmla="*/ 101 h 106"/>
                  <a:gd name="T18" fmla="*/ 88 w 91"/>
                  <a:gd name="T19" fmla="*/ 99 h 106"/>
                  <a:gd name="T20" fmla="*/ 89 w 91"/>
                  <a:gd name="T21" fmla="*/ 97 h 106"/>
                  <a:gd name="T22" fmla="*/ 91 w 91"/>
                  <a:gd name="T23" fmla="*/ 94 h 106"/>
                  <a:gd name="T24" fmla="*/ 91 w 91"/>
                  <a:gd name="T25" fmla="*/ 91 h 106"/>
                  <a:gd name="T26" fmla="*/ 91 w 91"/>
                  <a:gd name="T27" fmla="*/ 15 h 106"/>
                  <a:gd name="T28" fmla="*/ 91 w 91"/>
                  <a:gd name="T29" fmla="*/ 12 h 106"/>
                  <a:gd name="T30" fmla="*/ 89 w 91"/>
                  <a:gd name="T31" fmla="*/ 10 h 106"/>
                  <a:gd name="T32" fmla="*/ 88 w 91"/>
                  <a:gd name="T33" fmla="*/ 7 h 106"/>
                  <a:gd name="T34" fmla="*/ 86 w 91"/>
                  <a:gd name="T35" fmla="*/ 5 h 106"/>
                  <a:gd name="T36" fmla="*/ 84 w 91"/>
                  <a:gd name="T37" fmla="*/ 4 h 106"/>
                  <a:gd name="T38" fmla="*/ 81 w 91"/>
                  <a:gd name="T39" fmla="*/ 2 h 106"/>
                  <a:gd name="T40" fmla="*/ 79 w 91"/>
                  <a:gd name="T41" fmla="*/ 2 h 106"/>
                  <a:gd name="T42" fmla="*/ 75 w 91"/>
                  <a:gd name="T43" fmla="*/ 0 h 106"/>
                  <a:gd name="T44" fmla="*/ 75 w 91"/>
                  <a:gd name="T45"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1" h="106">
                    <a:moveTo>
                      <a:pt x="75" y="0"/>
                    </a:moveTo>
                    <a:lnTo>
                      <a:pt x="45" y="0"/>
                    </a:lnTo>
                    <a:lnTo>
                      <a:pt x="0" y="0"/>
                    </a:lnTo>
                    <a:lnTo>
                      <a:pt x="0" y="106"/>
                    </a:lnTo>
                    <a:lnTo>
                      <a:pt x="75" y="106"/>
                    </a:lnTo>
                    <a:lnTo>
                      <a:pt x="79" y="106"/>
                    </a:lnTo>
                    <a:lnTo>
                      <a:pt x="81" y="104"/>
                    </a:lnTo>
                    <a:lnTo>
                      <a:pt x="84" y="103"/>
                    </a:lnTo>
                    <a:lnTo>
                      <a:pt x="86" y="101"/>
                    </a:lnTo>
                    <a:lnTo>
                      <a:pt x="88" y="99"/>
                    </a:lnTo>
                    <a:lnTo>
                      <a:pt x="89" y="97"/>
                    </a:lnTo>
                    <a:lnTo>
                      <a:pt x="91" y="94"/>
                    </a:lnTo>
                    <a:lnTo>
                      <a:pt x="91" y="91"/>
                    </a:lnTo>
                    <a:lnTo>
                      <a:pt x="91" y="15"/>
                    </a:lnTo>
                    <a:lnTo>
                      <a:pt x="91" y="12"/>
                    </a:lnTo>
                    <a:lnTo>
                      <a:pt x="89" y="10"/>
                    </a:lnTo>
                    <a:lnTo>
                      <a:pt x="88" y="7"/>
                    </a:lnTo>
                    <a:lnTo>
                      <a:pt x="86" y="5"/>
                    </a:lnTo>
                    <a:lnTo>
                      <a:pt x="84" y="4"/>
                    </a:lnTo>
                    <a:lnTo>
                      <a:pt x="81" y="2"/>
                    </a:lnTo>
                    <a:lnTo>
                      <a:pt x="79" y="2"/>
                    </a:lnTo>
                    <a:lnTo>
                      <a:pt x="75" y="0"/>
                    </a:lnTo>
                    <a:lnTo>
                      <a:pt x="7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489">
                <a:extLst>
                  <a:ext uri="{FF2B5EF4-FFF2-40B4-BE49-F238E27FC236}">
                    <a16:creationId xmlns:a16="http://schemas.microsoft.com/office/drawing/2014/main" id="{F30E7BFE-901E-4881-9F33-4F3776C879FD}"/>
                  </a:ext>
                </a:extLst>
              </p:cNvPr>
              <p:cNvSpPr>
                <a:spLocks/>
              </p:cNvSpPr>
              <p:nvPr/>
            </p:nvSpPr>
            <p:spPr bwMode="auto">
              <a:xfrm>
                <a:off x="3316288" y="1598613"/>
                <a:ext cx="28575" cy="33338"/>
              </a:xfrm>
              <a:custGeom>
                <a:avLst/>
                <a:gdLst>
                  <a:gd name="T0" fmla="*/ 0 w 90"/>
                  <a:gd name="T1" fmla="*/ 15 h 106"/>
                  <a:gd name="T2" fmla="*/ 0 w 90"/>
                  <a:gd name="T3" fmla="*/ 91 h 106"/>
                  <a:gd name="T4" fmla="*/ 0 w 90"/>
                  <a:gd name="T5" fmla="*/ 94 h 106"/>
                  <a:gd name="T6" fmla="*/ 1 w 90"/>
                  <a:gd name="T7" fmla="*/ 97 h 106"/>
                  <a:gd name="T8" fmla="*/ 3 w 90"/>
                  <a:gd name="T9" fmla="*/ 99 h 106"/>
                  <a:gd name="T10" fmla="*/ 4 w 90"/>
                  <a:gd name="T11" fmla="*/ 101 h 106"/>
                  <a:gd name="T12" fmla="*/ 6 w 90"/>
                  <a:gd name="T13" fmla="*/ 103 h 106"/>
                  <a:gd name="T14" fmla="*/ 10 w 90"/>
                  <a:gd name="T15" fmla="*/ 104 h 106"/>
                  <a:gd name="T16" fmla="*/ 12 w 90"/>
                  <a:gd name="T17" fmla="*/ 106 h 106"/>
                  <a:gd name="T18" fmla="*/ 15 w 90"/>
                  <a:gd name="T19" fmla="*/ 106 h 106"/>
                  <a:gd name="T20" fmla="*/ 90 w 90"/>
                  <a:gd name="T21" fmla="*/ 106 h 106"/>
                  <a:gd name="T22" fmla="*/ 90 w 90"/>
                  <a:gd name="T23" fmla="*/ 0 h 106"/>
                  <a:gd name="T24" fmla="*/ 15 w 90"/>
                  <a:gd name="T25" fmla="*/ 0 h 106"/>
                  <a:gd name="T26" fmla="*/ 12 w 90"/>
                  <a:gd name="T27" fmla="*/ 0 h 106"/>
                  <a:gd name="T28" fmla="*/ 10 w 90"/>
                  <a:gd name="T29" fmla="*/ 2 h 106"/>
                  <a:gd name="T30" fmla="*/ 6 w 90"/>
                  <a:gd name="T31" fmla="*/ 4 h 106"/>
                  <a:gd name="T32" fmla="*/ 4 w 90"/>
                  <a:gd name="T33" fmla="*/ 5 h 106"/>
                  <a:gd name="T34" fmla="*/ 3 w 90"/>
                  <a:gd name="T35" fmla="*/ 7 h 106"/>
                  <a:gd name="T36" fmla="*/ 1 w 90"/>
                  <a:gd name="T37" fmla="*/ 10 h 106"/>
                  <a:gd name="T38" fmla="*/ 0 w 90"/>
                  <a:gd name="T39" fmla="*/ 12 h 106"/>
                  <a:gd name="T40" fmla="*/ 0 w 90"/>
                  <a:gd name="T41" fmla="*/ 15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6">
                    <a:moveTo>
                      <a:pt x="0" y="15"/>
                    </a:moveTo>
                    <a:lnTo>
                      <a:pt x="0" y="91"/>
                    </a:lnTo>
                    <a:lnTo>
                      <a:pt x="0" y="94"/>
                    </a:lnTo>
                    <a:lnTo>
                      <a:pt x="1" y="97"/>
                    </a:lnTo>
                    <a:lnTo>
                      <a:pt x="3" y="99"/>
                    </a:lnTo>
                    <a:lnTo>
                      <a:pt x="4" y="101"/>
                    </a:lnTo>
                    <a:lnTo>
                      <a:pt x="6" y="103"/>
                    </a:lnTo>
                    <a:lnTo>
                      <a:pt x="10" y="104"/>
                    </a:lnTo>
                    <a:lnTo>
                      <a:pt x="12" y="106"/>
                    </a:lnTo>
                    <a:lnTo>
                      <a:pt x="15" y="106"/>
                    </a:lnTo>
                    <a:lnTo>
                      <a:pt x="90" y="106"/>
                    </a:lnTo>
                    <a:lnTo>
                      <a:pt x="90" y="0"/>
                    </a:lnTo>
                    <a:lnTo>
                      <a:pt x="15" y="0"/>
                    </a:lnTo>
                    <a:lnTo>
                      <a:pt x="12" y="0"/>
                    </a:lnTo>
                    <a:lnTo>
                      <a:pt x="10" y="2"/>
                    </a:lnTo>
                    <a:lnTo>
                      <a:pt x="6" y="4"/>
                    </a:lnTo>
                    <a:lnTo>
                      <a:pt x="4" y="5"/>
                    </a:lnTo>
                    <a:lnTo>
                      <a:pt x="3" y="7"/>
                    </a:lnTo>
                    <a:lnTo>
                      <a:pt x="1" y="10"/>
                    </a:lnTo>
                    <a:lnTo>
                      <a:pt x="0" y="12"/>
                    </a:lnTo>
                    <a:lnTo>
                      <a:pt x="0" y="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6" name="Freeform 490">
                <a:extLst>
                  <a:ext uri="{FF2B5EF4-FFF2-40B4-BE49-F238E27FC236}">
                    <a16:creationId xmlns:a16="http://schemas.microsoft.com/office/drawing/2014/main" id="{3B4BB294-3F58-429D-AD93-7B23F68F0B5D}"/>
                  </a:ext>
                </a:extLst>
              </p:cNvPr>
              <p:cNvSpPr>
                <a:spLocks/>
              </p:cNvSpPr>
              <p:nvPr/>
            </p:nvSpPr>
            <p:spPr bwMode="auto">
              <a:xfrm>
                <a:off x="3354388" y="1598613"/>
                <a:ext cx="47625" cy="33338"/>
              </a:xfrm>
              <a:custGeom>
                <a:avLst/>
                <a:gdLst>
                  <a:gd name="T0" fmla="*/ 0 w 151"/>
                  <a:gd name="T1" fmla="*/ 0 h 106"/>
                  <a:gd name="T2" fmla="*/ 0 w 151"/>
                  <a:gd name="T3" fmla="*/ 106 h 106"/>
                  <a:gd name="T4" fmla="*/ 151 w 151"/>
                  <a:gd name="T5" fmla="*/ 106 h 106"/>
                  <a:gd name="T6" fmla="*/ 151 w 151"/>
                  <a:gd name="T7" fmla="*/ 0 h 106"/>
                  <a:gd name="T8" fmla="*/ 45 w 151"/>
                  <a:gd name="T9" fmla="*/ 0 h 106"/>
                  <a:gd name="T10" fmla="*/ 0 w 151"/>
                  <a:gd name="T11" fmla="*/ 0 h 106"/>
                </a:gdLst>
                <a:ahLst/>
                <a:cxnLst>
                  <a:cxn ang="0">
                    <a:pos x="T0" y="T1"/>
                  </a:cxn>
                  <a:cxn ang="0">
                    <a:pos x="T2" y="T3"/>
                  </a:cxn>
                  <a:cxn ang="0">
                    <a:pos x="T4" y="T5"/>
                  </a:cxn>
                  <a:cxn ang="0">
                    <a:pos x="T6" y="T7"/>
                  </a:cxn>
                  <a:cxn ang="0">
                    <a:pos x="T8" y="T9"/>
                  </a:cxn>
                  <a:cxn ang="0">
                    <a:pos x="T10" y="T11"/>
                  </a:cxn>
                </a:cxnLst>
                <a:rect l="0" t="0" r="r" b="b"/>
                <a:pathLst>
                  <a:path w="151" h="106">
                    <a:moveTo>
                      <a:pt x="0" y="0"/>
                    </a:moveTo>
                    <a:lnTo>
                      <a:pt x="0" y="106"/>
                    </a:lnTo>
                    <a:lnTo>
                      <a:pt x="151" y="106"/>
                    </a:lnTo>
                    <a:lnTo>
                      <a:pt x="151" y="0"/>
                    </a:lnTo>
                    <a:lnTo>
                      <a:pt x="45"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7" name="Freeform 491">
                <a:extLst>
                  <a:ext uri="{FF2B5EF4-FFF2-40B4-BE49-F238E27FC236}">
                    <a16:creationId xmlns:a16="http://schemas.microsoft.com/office/drawing/2014/main" id="{8322FD8B-1448-4FFE-A201-5D316158652D}"/>
                  </a:ext>
                </a:extLst>
              </p:cNvPr>
              <p:cNvSpPr>
                <a:spLocks/>
              </p:cNvSpPr>
              <p:nvPr/>
            </p:nvSpPr>
            <p:spPr bwMode="auto">
              <a:xfrm>
                <a:off x="3373438" y="1560513"/>
                <a:ext cx="47625" cy="33338"/>
              </a:xfrm>
              <a:custGeom>
                <a:avLst/>
                <a:gdLst>
                  <a:gd name="T0" fmla="*/ 150 w 150"/>
                  <a:gd name="T1" fmla="*/ 0 h 105"/>
                  <a:gd name="T2" fmla="*/ 105 w 150"/>
                  <a:gd name="T3" fmla="*/ 0 h 105"/>
                  <a:gd name="T4" fmla="*/ 0 w 150"/>
                  <a:gd name="T5" fmla="*/ 0 h 105"/>
                  <a:gd name="T6" fmla="*/ 0 w 150"/>
                  <a:gd name="T7" fmla="*/ 105 h 105"/>
                  <a:gd name="T8" fmla="*/ 105 w 150"/>
                  <a:gd name="T9" fmla="*/ 105 h 105"/>
                  <a:gd name="T10" fmla="*/ 150 w 150"/>
                  <a:gd name="T11" fmla="*/ 105 h 105"/>
                  <a:gd name="T12" fmla="*/ 150 w 150"/>
                  <a:gd name="T13" fmla="*/ 0 h 105"/>
                </a:gdLst>
                <a:ahLst/>
                <a:cxnLst>
                  <a:cxn ang="0">
                    <a:pos x="T0" y="T1"/>
                  </a:cxn>
                  <a:cxn ang="0">
                    <a:pos x="T2" y="T3"/>
                  </a:cxn>
                  <a:cxn ang="0">
                    <a:pos x="T4" y="T5"/>
                  </a:cxn>
                  <a:cxn ang="0">
                    <a:pos x="T6" y="T7"/>
                  </a:cxn>
                  <a:cxn ang="0">
                    <a:pos x="T8" y="T9"/>
                  </a:cxn>
                  <a:cxn ang="0">
                    <a:pos x="T10" y="T11"/>
                  </a:cxn>
                  <a:cxn ang="0">
                    <a:pos x="T12" y="T13"/>
                  </a:cxn>
                </a:cxnLst>
                <a:rect l="0" t="0" r="r" b="b"/>
                <a:pathLst>
                  <a:path w="150" h="105">
                    <a:moveTo>
                      <a:pt x="150" y="0"/>
                    </a:moveTo>
                    <a:lnTo>
                      <a:pt x="105" y="0"/>
                    </a:lnTo>
                    <a:lnTo>
                      <a:pt x="0" y="0"/>
                    </a:lnTo>
                    <a:lnTo>
                      <a:pt x="0" y="105"/>
                    </a:lnTo>
                    <a:lnTo>
                      <a:pt x="105" y="105"/>
                    </a:lnTo>
                    <a:lnTo>
                      <a:pt x="150" y="105"/>
                    </a:lnTo>
                    <a:lnTo>
                      <a:pt x="15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492">
                <a:extLst>
                  <a:ext uri="{FF2B5EF4-FFF2-40B4-BE49-F238E27FC236}">
                    <a16:creationId xmlns:a16="http://schemas.microsoft.com/office/drawing/2014/main" id="{EE943E9D-D099-460E-BED6-3461B3C982CE}"/>
                  </a:ext>
                </a:extLst>
              </p:cNvPr>
              <p:cNvSpPr>
                <a:spLocks/>
              </p:cNvSpPr>
              <p:nvPr/>
            </p:nvSpPr>
            <p:spPr bwMode="auto">
              <a:xfrm>
                <a:off x="3335338" y="1560513"/>
                <a:ext cx="28575" cy="33338"/>
              </a:xfrm>
              <a:custGeom>
                <a:avLst/>
                <a:gdLst>
                  <a:gd name="T0" fmla="*/ 90 w 90"/>
                  <a:gd name="T1" fmla="*/ 0 h 105"/>
                  <a:gd name="T2" fmla="*/ 45 w 90"/>
                  <a:gd name="T3" fmla="*/ 0 h 105"/>
                  <a:gd name="T4" fmla="*/ 15 w 90"/>
                  <a:gd name="T5" fmla="*/ 0 h 105"/>
                  <a:gd name="T6" fmla="*/ 12 w 90"/>
                  <a:gd name="T7" fmla="*/ 0 h 105"/>
                  <a:gd name="T8" fmla="*/ 10 w 90"/>
                  <a:gd name="T9" fmla="*/ 1 h 105"/>
                  <a:gd name="T10" fmla="*/ 7 w 90"/>
                  <a:gd name="T11" fmla="*/ 2 h 105"/>
                  <a:gd name="T12" fmla="*/ 4 w 90"/>
                  <a:gd name="T13" fmla="*/ 5 h 105"/>
                  <a:gd name="T14" fmla="*/ 3 w 90"/>
                  <a:gd name="T15" fmla="*/ 7 h 105"/>
                  <a:gd name="T16" fmla="*/ 1 w 90"/>
                  <a:gd name="T17" fmla="*/ 10 h 105"/>
                  <a:gd name="T18" fmla="*/ 1 w 90"/>
                  <a:gd name="T19" fmla="*/ 12 h 105"/>
                  <a:gd name="T20" fmla="*/ 0 w 90"/>
                  <a:gd name="T21" fmla="*/ 15 h 105"/>
                  <a:gd name="T22" fmla="*/ 0 w 90"/>
                  <a:gd name="T23" fmla="*/ 90 h 105"/>
                  <a:gd name="T24" fmla="*/ 1 w 90"/>
                  <a:gd name="T25" fmla="*/ 94 h 105"/>
                  <a:gd name="T26" fmla="*/ 1 w 90"/>
                  <a:gd name="T27" fmla="*/ 97 h 105"/>
                  <a:gd name="T28" fmla="*/ 3 w 90"/>
                  <a:gd name="T29" fmla="*/ 99 h 105"/>
                  <a:gd name="T30" fmla="*/ 4 w 90"/>
                  <a:gd name="T31" fmla="*/ 101 h 105"/>
                  <a:gd name="T32" fmla="*/ 7 w 90"/>
                  <a:gd name="T33" fmla="*/ 103 h 105"/>
                  <a:gd name="T34" fmla="*/ 10 w 90"/>
                  <a:gd name="T35" fmla="*/ 104 h 105"/>
                  <a:gd name="T36" fmla="*/ 12 w 90"/>
                  <a:gd name="T37" fmla="*/ 105 h 105"/>
                  <a:gd name="T38" fmla="*/ 15 w 90"/>
                  <a:gd name="T39" fmla="*/ 105 h 105"/>
                  <a:gd name="T40" fmla="*/ 45 w 90"/>
                  <a:gd name="T41" fmla="*/ 105 h 105"/>
                  <a:gd name="T42" fmla="*/ 90 w 90"/>
                  <a:gd name="T43" fmla="*/ 105 h 105"/>
                  <a:gd name="T44" fmla="*/ 90 w 90"/>
                  <a:gd name="T45" fmla="*/ 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0" h="105">
                    <a:moveTo>
                      <a:pt x="90" y="0"/>
                    </a:moveTo>
                    <a:lnTo>
                      <a:pt x="45" y="0"/>
                    </a:lnTo>
                    <a:lnTo>
                      <a:pt x="15" y="0"/>
                    </a:lnTo>
                    <a:lnTo>
                      <a:pt x="12" y="0"/>
                    </a:lnTo>
                    <a:lnTo>
                      <a:pt x="10" y="1"/>
                    </a:lnTo>
                    <a:lnTo>
                      <a:pt x="7" y="2"/>
                    </a:lnTo>
                    <a:lnTo>
                      <a:pt x="4" y="5"/>
                    </a:lnTo>
                    <a:lnTo>
                      <a:pt x="3" y="7"/>
                    </a:lnTo>
                    <a:lnTo>
                      <a:pt x="1" y="10"/>
                    </a:lnTo>
                    <a:lnTo>
                      <a:pt x="1" y="12"/>
                    </a:lnTo>
                    <a:lnTo>
                      <a:pt x="0" y="15"/>
                    </a:lnTo>
                    <a:lnTo>
                      <a:pt x="0" y="90"/>
                    </a:lnTo>
                    <a:lnTo>
                      <a:pt x="1" y="94"/>
                    </a:lnTo>
                    <a:lnTo>
                      <a:pt x="1" y="97"/>
                    </a:lnTo>
                    <a:lnTo>
                      <a:pt x="3" y="99"/>
                    </a:lnTo>
                    <a:lnTo>
                      <a:pt x="4" y="101"/>
                    </a:lnTo>
                    <a:lnTo>
                      <a:pt x="7" y="103"/>
                    </a:lnTo>
                    <a:lnTo>
                      <a:pt x="10" y="104"/>
                    </a:lnTo>
                    <a:lnTo>
                      <a:pt x="12" y="105"/>
                    </a:lnTo>
                    <a:lnTo>
                      <a:pt x="15" y="105"/>
                    </a:lnTo>
                    <a:lnTo>
                      <a:pt x="45" y="105"/>
                    </a:lnTo>
                    <a:lnTo>
                      <a:pt x="90" y="105"/>
                    </a:lnTo>
                    <a:lnTo>
                      <a:pt x="9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9" name="Freeform 493">
                <a:extLst>
                  <a:ext uri="{FF2B5EF4-FFF2-40B4-BE49-F238E27FC236}">
                    <a16:creationId xmlns:a16="http://schemas.microsoft.com/office/drawing/2014/main" id="{72E69C20-B8DF-4566-BBFE-E0C94A5C2D26}"/>
                  </a:ext>
                </a:extLst>
              </p:cNvPr>
              <p:cNvSpPr>
                <a:spLocks/>
              </p:cNvSpPr>
              <p:nvPr/>
            </p:nvSpPr>
            <p:spPr bwMode="auto">
              <a:xfrm>
                <a:off x="3430588" y="1560513"/>
                <a:ext cx="28575" cy="33338"/>
              </a:xfrm>
              <a:custGeom>
                <a:avLst/>
                <a:gdLst>
                  <a:gd name="T0" fmla="*/ 76 w 91"/>
                  <a:gd name="T1" fmla="*/ 0 h 105"/>
                  <a:gd name="T2" fmla="*/ 0 w 91"/>
                  <a:gd name="T3" fmla="*/ 0 h 105"/>
                  <a:gd name="T4" fmla="*/ 0 w 91"/>
                  <a:gd name="T5" fmla="*/ 105 h 105"/>
                  <a:gd name="T6" fmla="*/ 76 w 91"/>
                  <a:gd name="T7" fmla="*/ 105 h 105"/>
                  <a:gd name="T8" fmla="*/ 79 w 91"/>
                  <a:gd name="T9" fmla="*/ 105 h 105"/>
                  <a:gd name="T10" fmla="*/ 82 w 91"/>
                  <a:gd name="T11" fmla="*/ 104 h 105"/>
                  <a:gd name="T12" fmla="*/ 84 w 91"/>
                  <a:gd name="T13" fmla="*/ 103 h 105"/>
                  <a:gd name="T14" fmla="*/ 86 w 91"/>
                  <a:gd name="T15" fmla="*/ 101 h 105"/>
                  <a:gd name="T16" fmla="*/ 88 w 91"/>
                  <a:gd name="T17" fmla="*/ 99 h 105"/>
                  <a:gd name="T18" fmla="*/ 89 w 91"/>
                  <a:gd name="T19" fmla="*/ 97 h 105"/>
                  <a:gd name="T20" fmla="*/ 91 w 91"/>
                  <a:gd name="T21" fmla="*/ 94 h 105"/>
                  <a:gd name="T22" fmla="*/ 91 w 91"/>
                  <a:gd name="T23" fmla="*/ 90 h 105"/>
                  <a:gd name="T24" fmla="*/ 91 w 91"/>
                  <a:gd name="T25" fmla="*/ 15 h 105"/>
                  <a:gd name="T26" fmla="*/ 91 w 91"/>
                  <a:gd name="T27" fmla="*/ 12 h 105"/>
                  <a:gd name="T28" fmla="*/ 89 w 91"/>
                  <a:gd name="T29" fmla="*/ 9 h 105"/>
                  <a:gd name="T30" fmla="*/ 88 w 91"/>
                  <a:gd name="T31" fmla="*/ 7 h 105"/>
                  <a:gd name="T32" fmla="*/ 86 w 91"/>
                  <a:gd name="T33" fmla="*/ 5 h 105"/>
                  <a:gd name="T34" fmla="*/ 84 w 91"/>
                  <a:gd name="T35" fmla="*/ 2 h 105"/>
                  <a:gd name="T36" fmla="*/ 82 w 91"/>
                  <a:gd name="T37" fmla="*/ 1 h 105"/>
                  <a:gd name="T38" fmla="*/ 79 w 91"/>
                  <a:gd name="T39" fmla="*/ 0 h 105"/>
                  <a:gd name="T40" fmla="*/ 76 w 91"/>
                  <a:gd name="T41" fmla="*/ 0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1" h="105">
                    <a:moveTo>
                      <a:pt x="76" y="0"/>
                    </a:moveTo>
                    <a:lnTo>
                      <a:pt x="0" y="0"/>
                    </a:lnTo>
                    <a:lnTo>
                      <a:pt x="0" y="105"/>
                    </a:lnTo>
                    <a:lnTo>
                      <a:pt x="76" y="105"/>
                    </a:lnTo>
                    <a:lnTo>
                      <a:pt x="79" y="105"/>
                    </a:lnTo>
                    <a:lnTo>
                      <a:pt x="82" y="104"/>
                    </a:lnTo>
                    <a:lnTo>
                      <a:pt x="84" y="103"/>
                    </a:lnTo>
                    <a:lnTo>
                      <a:pt x="86" y="101"/>
                    </a:lnTo>
                    <a:lnTo>
                      <a:pt x="88" y="99"/>
                    </a:lnTo>
                    <a:lnTo>
                      <a:pt x="89" y="97"/>
                    </a:lnTo>
                    <a:lnTo>
                      <a:pt x="91" y="94"/>
                    </a:lnTo>
                    <a:lnTo>
                      <a:pt x="91" y="90"/>
                    </a:lnTo>
                    <a:lnTo>
                      <a:pt x="91" y="15"/>
                    </a:lnTo>
                    <a:lnTo>
                      <a:pt x="91" y="12"/>
                    </a:lnTo>
                    <a:lnTo>
                      <a:pt x="89" y="9"/>
                    </a:lnTo>
                    <a:lnTo>
                      <a:pt x="88" y="7"/>
                    </a:lnTo>
                    <a:lnTo>
                      <a:pt x="86" y="5"/>
                    </a:lnTo>
                    <a:lnTo>
                      <a:pt x="84" y="2"/>
                    </a:lnTo>
                    <a:lnTo>
                      <a:pt x="82" y="1"/>
                    </a:lnTo>
                    <a:lnTo>
                      <a:pt x="79" y="0"/>
                    </a:lnTo>
                    <a:lnTo>
                      <a:pt x="7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0" name="Freeform 494">
                <a:extLst>
                  <a:ext uri="{FF2B5EF4-FFF2-40B4-BE49-F238E27FC236}">
                    <a16:creationId xmlns:a16="http://schemas.microsoft.com/office/drawing/2014/main" id="{3EF09789-E73A-4CFB-9FCF-08DA00003161}"/>
                  </a:ext>
                </a:extLst>
              </p:cNvPr>
              <p:cNvSpPr>
                <a:spLocks/>
              </p:cNvSpPr>
              <p:nvPr/>
            </p:nvSpPr>
            <p:spPr bwMode="auto">
              <a:xfrm>
                <a:off x="3411538" y="1522413"/>
                <a:ext cx="28575" cy="33338"/>
              </a:xfrm>
              <a:custGeom>
                <a:avLst/>
                <a:gdLst>
                  <a:gd name="T0" fmla="*/ 75 w 91"/>
                  <a:gd name="T1" fmla="*/ 105 h 105"/>
                  <a:gd name="T2" fmla="*/ 79 w 91"/>
                  <a:gd name="T3" fmla="*/ 105 h 105"/>
                  <a:gd name="T4" fmla="*/ 81 w 91"/>
                  <a:gd name="T5" fmla="*/ 104 h 105"/>
                  <a:gd name="T6" fmla="*/ 84 w 91"/>
                  <a:gd name="T7" fmla="*/ 102 h 105"/>
                  <a:gd name="T8" fmla="*/ 86 w 91"/>
                  <a:gd name="T9" fmla="*/ 101 h 105"/>
                  <a:gd name="T10" fmla="*/ 88 w 91"/>
                  <a:gd name="T11" fmla="*/ 99 h 105"/>
                  <a:gd name="T12" fmla="*/ 89 w 91"/>
                  <a:gd name="T13" fmla="*/ 96 h 105"/>
                  <a:gd name="T14" fmla="*/ 91 w 91"/>
                  <a:gd name="T15" fmla="*/ 93 h 105"/>
                  <a:gd name="T16" fmla="*/ 91 w 91"/>
                  <a:gd name="T17" fmla="*/ 90 h 105"/>
                  <a:gd name="T18" fmla="*/ 91 w 91"/>
                  <a:gd name="T19" fmla="*/ 15 h 105"/>
                  <a:gd name="T20" fmla="*/ 91 w 91"/>
                  <a:gd name="T21" fmla="*/ 12 h 105"/>
                  <a:gd name="T22" fmla="*/ 89 w 91"/>
                  <a:gd name="T23" fmla="*/ 9 h 105"/>
                  <a:gd name="T24" fmla="*/ 88 w 91"/>
                  <a:gd name="T25" fmla="*/ 7 h 105"/>
                  <a:gd name="T26" fmla="*/ 86 w 91"/>
                  <a:gd name="T27" fmla="*/ 4 h 105"/>
                  <a:gd name="T28" fmla="*/ 84 w 91"/>
                  <a:gd name="T29" fmla="*/ 2 h 105"/>
                  <a:gd name="T30" fmla="*/ 81 w 91"/>
                  <a:gd name="T31" fmla="*/ 1 h 105"/>
                  <a:gd name="T32" fmla="*/ 79 w 91"/>
                  <a:gd name="T33" fmla="*/ 0 h 105"/>
                  <a:gd name="T34" fmla="*/ 75 w 91"/>
                  <a:gd name="T35" fmla="*/ 0 h 105"/>
                  <a:gd name="T36" fmla="*/ 0 w 91"/>
                  <a:gd name="T37" fmla="*/ 0 h 105"/>
                  <a:gd name="T38" fmla="*/ 0 w 91"/>
                  <a:gd name="T39" fmla="*/ 105 h 105"/>
                  <a:gd name="T40" fmla="*/ 45 w 91"/>
                  <a:gd name="T41" fmla="*/ 105 h 105"/>
                  <a:gd name="T42" fmla="*/ 75 w 91"/>
                  <a:gd name="T43" fmla="*/ 10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1" h="105">
                    <a:moveTo>
                      <a:pt x="75" y="105"/>
                    </a:moveTo>
                    <a:lnTo>
                      <a:pt x="79" y="105"/>
                    </a:lnTo>
                    <a:lnTo>
                      <a:pt x="81" y="104"/>
                    </a:lnTo>
                    <a:lnTo>
                      <a:pt x="84" y="102"/>
                    </a:lnTo>
                    <a:lnTo>
                      <a:pt x="86" y="101"/>
                    </a:lnTo>
                    <a:lnTo>
                      <a:pt x="88" y="99"/>
                    </a:lnTo>
                    <a:lnTo>
                      <a:pt x="89" y="96"/>
                    </a:lnTo>
                    <a:lnTo>
                      <a:pt x="91" y="93"/>
                    </a:lnTo>
                    <a:lnTo>
                      <a:pt x="91" y="90"/>
                    </a:lnTo>
                    <a:lnTo>
                      <a:pt x="91" y="15"/>
                    </a:lnTo>
                    <a:lnTo>
                      <a:pt x="91" y="12"/>
                    </a:lnTo>
                    <a:lnTo>
                      <a:pt x="89" y="9"/>
                    </a:lnTo>
                    <a:lnTo>
                      <a:pt x="88" y="7"/>
                    </a:lnTo>
                    <a:lnTo>
                      <a:pt x="86" y="4"/>
                    </a:lnTo>
                    <a:lnTo>
                      <a:pt x="84" y="2"/>
                    </a:lnTo>
                    <a:lnTo>
                      <a:pt x="81" y="1"/>
                    </a:lnTo>
                    <a:lnTo>
                      <a:pt x="79" y="0"/>
                    </a:lnTo>
                    <a:lnTo>
                      <a:pt x="75" y="0"/>
                    </a:lnTo>
                    <a:lnTo>
                      <a:pt x="0" y="0"/>
                    </a:lnTo>
                    <a:lnTo>
                      <a:pt x="0" y="105"/>
                    </a:lnTo>
                    <a:lnTo>
                      <a:pt x="45" y="105"/>
                    </a:lnTo>
                    <a:lnTo>
                      <a:pt x="75"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95">
                <a:extLst>
                  <a:ext uri="{FF2B5EF4-FFF2-40B4-BE49-F238E27FC236}">
                    <a16:creationId xmlns:a16="http://schemas.microsoft.com/office/drawing/2014/main" id="{35F9925A-D080-4D49-928B-2EF534E31D1C}"/>
                  </a:ext>
                </a:extLst>
              </p:cNvPr>
              <p:cNvSpPr>
                <a:spLocks/>
              </p:cNvSpPr>
              <p:nvPr/>
            </p:nvSpPr>
            <p:spPr bwMode="auto">
              <a:xfrm>
                <a:off x="3354388" y="1522413"/>
                <a:ext cx="47625" cy="33338"/>
              </a:xfrm>
              <a:custGeom>
                <a:avLst/>
                <a:gdLst>
                  <a:gd name="T0" fmla="*/ 151 w 151"/>
                  <a:gd name="T1" fmla="*/ 105 h 105"/>
                  <a:gd name="T2" fmla="*/ 151 w 151"/>
                  <a:gd name="T3" fmla="*/ 0 h 105"/>
                  <a:gd name="T4" fmla="*/ 0 w 151"/>
                  <a:gd name="T5" fmla="*/ 0 h 105"/>
                  <a:gd name="T6" fmla="*/ 0 w 151"/>
                  <a:gd name="T7" fmla="*/ 105 h 105"/>
                  <a:gd name="T8" fmla="*/ 45 w 151"/>
                  <a:gd name="T9" fmla="*/ 105 h 105"/>
                  <a:gd name="T10" fmla="*/ 151 w 151"/>
                  <a:gd name="T11" fmla="*/ 105 h 105"/>
                </a:gdLst>
                <a:ahLst/>
                <a:cxnLst>
                  <a:cxn ang="0">
                    <a:pos x="T0" y="T1"/>
                  </a:cxn>
                  <a:cxn ang="0">
                    <a:pos x="T2" y="T3"/>
                  </a:cxn>
                  <a:cxn ang="0">
                    <a:pos x="T4" y="T5"/>
                  </a:cxn>
                  <a:cxn ang="0">
                    <a:pos x="T6" y="T7"/>
                  </a:cxn>
                  <a:cxn ang="0">
                    <a:pos x="T8" y="T9"/>
                  </a:cxn>
                  <a:cxn ang="0">
                    <a:pos x="T10" y="T11"/>
                  </a:cxn>
                </a:cxnLst>
                <a:rect l="0" t="0" r="r" b="b"/>
                <a:pathLst>
                  <a:path w="151" h="105">
                    <a:moveTo>
                      <a:pt x="151" y="105"/>
                    </a:moveTo>
                    <a:lnTo>
                      <a:pt x="151" y="0"/>
                    </a:lnTo>
                    <a:lnTo>
                      <a:pt x="0" y="0"/>
                    </a:lnTo>
                    <a:lnTo>
                      <a:pt x="0" y="105"/>
                    </a:lnTo>
                    <a:lnTo>
                      <a:pt x="45" y="105"/>
                    </a:lnTo>
                    <a:lnTo>
                      <a:pt x="151" y="10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2" name="Freeform 496">
                <a:extLst>
                  <a:ext uri="{FF2B5EF4-FFF2-40B4-BE49-F238E27FC236}">
                    <a16:creationId xmlns:a16="http://schemas.microsoft.com/office/drawing/2014/main" id="{4D7DF8E6-7B8D-412C-9307-FAE2CA5C8236}"/>
                  </a:ext>
                </a:extLst>
              </p:cNvPr>
              <p:cNvSpPr>
                <a:spLocks/>
              </p:cNvSpPr>
              <p:nvPr/>
            </p:nvSpPr>
            <p:spPr bwMode="auto">
              <a:xfrm>
                <a:off x="3316288" y="1522413"/>
                <a:ext cx="28575" cy="33338"/>
              </a:xfrm>
              <a:custGeom>
                <a:avLst/>
                <a:gdLst>
                  <a:gd name="T0" fmla="*/ 0 w 90"/>
                  <a:gd name="T1" fmla="*/ 15 h 105"/>
                  <a:gd name="T2" fmla="*/ 0 w 90"/>
                  <a:gd name="T3" fmla="*/ 90 h 105"/>
                  <a:gd name="T4" fmla="*/ 0 w 90"/>
                  <a:gd name="T5" fmla="*/ 93 h 105"/>
                  <a:gd name="T6" fmla="*/ 1 w 90"/>
                  <a:gd name="T7" fmla="*/ 96 h 105"/>
                  <a:gd name="T8" fmla="*/ 3 w 90"/>
                  <a:gd name="T9" fmla="*/ 99 h 105"/>
                  <a:gd name="T10" fmla="*/ 4 w 90"/>
                  <a:gd name="T11" fmla="*/ 101 h 105"/>
                  <a:gd name="T12" fmla="*/ 6 w 90"/>
                  <a:gd name="T13" fmla="*/ 102 h 105"/>
                  <a:gd name="T14" fmla="*/ 10 w 90"/>
                  <a:gd name="T15" fmla="*/ 104 h 105"/>
                  <a:gd name="T16" fmla="*/ 12 w 90"/>
                  <a:gd name="T17" fmla="*/ 105 h 105"/>
                  <a:gd name="T18" fmla="*/ 15 w 90"/>
                  <a:gd name="T19" fmla="*/ 105 h 105"/>
                  <a:gd name="T20" fmla="*/ 90 w 90"/>
                  <a:gd name="T21" fmla="*/ 105 h 105"/>
                  <a:gd name="T22" fmla="*/ 90 w 90"/>
                  <a:gd name="T23" fmla="*/ 0 h 105"/>
                  <a:gd name="T24" fmla="*/ 15 w 90"/>
                  <a:gd name="T25" fmla="*/ 0 h 105"/>
                  <a:gd name="T26" fmla="*/ 12 w 90"/>
                  <a:gd name="T27" fmla="*/ 0 h 105"/>
                  <a:gd name="T28" fmla="*/ 10 w 90"/>
                  <a:gd name="T29" fmla="*/ 1 h 105"/>
                  <a:gd name="T30" fmla="*/ 6 w 90"/>
                  <a:gd name="T31" fmla="*/ 2 h 105"/>
                  <a:gd name="T32" fmla="*/ 4 w 90"/>
                  <a:gd name="T33" fmla="*/ 4 h 105"/>
                  <a:gd name="T34" fmla="*/ 3 w 90"/>
                  <a:gd name="T35" fmla="*/ 7 h 105"/>
                  <a:gd name="T36" fmla="*/ 1 w 90"/>
                  <a:gd name="T37" fmla="*/ 9 h 105"/>
                  <a:gd name="T38" fmla="*/ 0 w 90"/>
                  <a:gd name="T39" fmla="*/ 12 h 105"/>
                  <a:gd name="T40" fmla="*/ 0 w 90"/>
                  <a:gd name="T41" fmla="*/ 1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0" h="105">
                    <a:moveTo>
                      <a:pt x="0" y="15"/>
                    </a:moveTo>
                    <a:lnTo>
                      <a:pt x="0" y="90"/>
                    </a:lnTo>
                    <a:lnTo>
                      <a:pt x="0" y="93"/>
                    </a:lnTo>
                    <a:lnTo>
                      <a:pt x="1" y="96"/>
                    </a:lnTo>
                    <a:lnTo>
                      <a:pt x="3" y="99"/>
                    </a:lnTo>
                    <a:lnTo>
                      <a:pt x="4" y="101"/>
                    </a:lnTo>
                    <a:lnTo>
                      <a:pt x="6" y="102"/>
                    </a:lnTo>
                    <a:lnTo>
                      <a:pt x="10" y="104"/>
                    </a:lnTo>
                    <a:lnTo>
                      <a:pt x="12" y="105"/>
                    </a:lnTo>
                    <a:lnTo>
                      <a:pt x="15" y="105"/>
                    </a:lnTo>
                    <a:lnTo>
                      <a:pt x="90" y="105"/>
                    </a:lnTo>
                    <a:lnTo>
                      <a:pt x="90" y="0"/>
                    </a:lnTo>
                    <a:lnTo>
                      <a:pt x="15" y="0"/>
                    </a:lnTo>
                    <a:lnTo>
                      <a:pt x="12" y="0"/>
                    </a:lnTo>
                    <a:lnTo>
                      <a:pt x="10" y="1"/>
                    </a:lnTo>
                    <a:lnTo>
                      <a:pt x="6" y="2"/>
                    </a:lnTo>
                    <a:lnTo>
                      <a:pt x="4" y="4"/>
                    </a:lnTo>
                    <a:lnTo>
                      <a:pt x="3" y="7"/>
                    </a:lnTo>
                    <a:lnTo>
                      <a:pt x="1" y="9"/>
                    </a:lnTo>
                    <a:lnTo>
                      <a:pt x="0" y="12"/>
                    </a:lnTo>
                    <a:lnTo>
                      <a:pt x="0" y="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9" name="Group 8">
            <a:extLst>
              <a:ext uri="{FF2B5EF4-FFF2-40B4-BE49-F238E27FC236}">
                <a16:creationId xmlns:a16="http://schemas.microsoft.com/office/drawing/2014/main" id="{005E5089-F0D9-2D0C-94AA-5CD39058CE00}"/>
              </a:ext>
            </a:extLst>
          </p:cNvPr>
          <p:cNvGrpSpPr/>
          <p:nvPr/>
        </p:nvGrpSpPr>
        <p:grpSpPr>
          <a:xfrm>
            <a:off x="7258259" y="1311442"/>
            <a:ext cx="3769638" cy="2252615"/>
            <a:chOff x="4386489" y="1242245"/>
            <a:chExt cx="3419021" cy="2549525"/>
          </a:xfrm>
        </p:grpSpPr>
        <p:grpSp>
          <p:nvGrpSpPr>
            <p:cNvPr id="45" name="Group 44">
              <a:extLst>
                <a:ext uri="{FF2B5EF4-FFF2-40B4-BE49-F238E27FC236}">
                  <a16:creationId xmlns:a16="http://schemas.microsoft.com/office/drawing/2014/main" id="{82DC834D-A801-489D-B18E-A3C9646F4D2E}"/>
                </a:ext>
                <a:ext uri="{C183D7F6-B498-43B3-948B-1728B52AA6E4}">
                  <adec:decorative xmlns:adec="http://schemas.microsoft.com/office/drawing/2017/decorative" val="1"/>
                </a:ext>
              </a:extLst>
            </p:cNvPr>
            <p:cNvGrpSpPr/>
            <p:nvPr/>
          </p:nvGrpSpPr>
          <p:grpSpPr>
            <a:xfrm>
              <a:off x="4386489" y="1577182"/>
              <a:ext cx="3419021" cy="2214588"/>
              <a:chOff x="304800" y="1577182"/>
              <a:chExt cx="3419021" cy="2214588"/>
            </a:xfrm>
            <a:effectLst>
              <a:outerShdw blurRad="50800" dist="38100" dir="5400000" algn="t" rotWithShape="0">
                <a:prstClr val="black">
                  <a:alpha val="20000"/>
                </a:prstClr>
              </a:outerShdw>
            </a:effectLst>
          </p:grpSpPr>
          <p:sp>
            <p:nvSpPr>
              <p:cNvPr id="46" name="Rectangle 45">
                <a:extLst>
                  <a:ext uri="{FF2B5EF4-FFF2-40B4-BE49-F238E27FC236}">
                    <a16:creationId xmlns:a16="http://schemas.microsoft.com/office/drawing/2014/main" id="{0A0A31DB-DD27-4F64-AB8C-EC7887B70CFD}"/>
                  </a:ext>
                </a:extLst>
              </p:cNvPr>
              <p:cNvSpPr/>
              <p:nvPr/>
            </p:nvSpPr>
            <p:spPr>
              <a:xfrm>
                <a:off x="304800" y="1577182"/>
                <a:ext cx="3419021" cy="1795488"/>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r>
                  <a:rPr lang="en-US" sz="3600" b="1" dirty="0">
                    <a:latin typeface="+mj-lt"/>
                  </a:rPr>
                  <a:t>0.50%</a:t>
                </a:r>
              </a:p>
            </p:txBody>
          </p:sp>
          <p:sp>
            <p:nvSpPr>
              <p:cNvPr id="47" name="Rectangle 46">
                <a:extLst>
                  <a:ext uri="{FF2B5EF4-FFF2-40B4-BE49-F238E27FC236}">
                    <a16:creationId xmlns:a16="http://schemas.microsoft.com/office/drawing/2014/main" id="{AC6A4160-8BE0-4F42-8528-A692DB7BDCCE}"/>
                  </a:ext>
                </a:extLst>
              </p:cNvPr>
              <p:cNvSpPr/>
              <p:nvPr/>
            </p:nvSpPr>
            <p:spPr>
              <a:xfrm>
                <a:off x="304800" y="3372670"/>
                <a:ext cx="3419021" cy="419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chemeClr val="tx1">
                        <a:lumMod val="75000"/>
                        <a:lumOff val="25000"/>
                      </a:schemeClr>
                    </a:solidFill>
                  </a:rPr>
                  <a:t>Source: Population of Croydon (2023)</a:t>
                </a:r>
              </a:p>
            </p:txBody>
          </p:sp>
        </p:grpSp>
        <p:sp>
          <p:nvSpPr>
            <p:cNvPr id="48" name="Oval 47">
              <a:extLst>
                <a:ext uri="{FF2B5EF4-FFF2-40B4-BE49-F238E27FC236}">
                  <a16:creationId xmlns:a16="http://schemas.microsoft.com/office/drawing/2014/main" id="{151F8D54-5195-4686-B421-E1F7E4D42652}"/>
                </a:ext>
                <a:ext uri="{C183D7F6-B498-43B3-948B-1728B52AA6E4}">
                  <adec:decorative xmlns:adec="http://schemas.microsoft.com/office/drawing/2017/decorative" val="1"/>
                </a:ext>
              </a:extLst>
            </p:cNvPr>
            <p:cNvSpPr/>
            <p:nvPr/>
          </p:nvSpPr>
          <p:spPr>
            <a:xfrm>
              <a:off x="5767387" y="1242245"/>
              <a:ext cx="657225" cy="657225"/>
            </a:xfrm>
            <a:prstGeom prst="ellipse">
              <a:avLst/>
            </a:prstGeom>
            <a:solidFill>
              <a:srgbClr val="404040"/>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 name="Group 81" descr="This is an icon of a cash register.">
              <a:extLst>
                <a:ext uri="{FF2B5EF4-FFF2-40B4-BE49-F238E27FC236}">
                  <a16:creationId xmlns:a16="http://schemas.microsoft.com/office/drawing/2014/main" id="{B98E995E-9B1D-4A56-ACB0-682E15B8ABE6}"/>
                </a:ext>
              </a:extLst>
            </p:cNvPr>
            <p:cNvGrpSpPr/>
            <p:nvPr/>
          </p:nvGrpSpPr>
          <p:grpSpPr>
            <a:xfrm>
              <a:off x="5952331" y="1427188"/>
              <a:ext cx="287338" cy="287338"/>
              <a:chOff x="304800" y="771525"/>
              <a:chExt cx="287338" cy="287338"/>
            </a:xfrm>
            <a:solidFill>
              <a:schemeClr val="bg1"/>
            </a:solidFill>
          </p:grpSpPr>
          <p:sp>
            <p:nvSpPr>
              <p:cNvPr id="83" name="Freeform 321">
                <a:extLst>
                  <a:ext uri="{FF2B5EF4-FFF2-40B4-BE49-F238E27FC236}">
                    <a16:creationId xmlns:a16="http://schemas.microsoft.com/office/drawing/2014/main" id="{F92A0E3D-9293-4005-9591-93C80117F133}"/>
                  </a:ext>
                </a:extLst>
              </p:cNvPr>
              <p:cNvSpPr>
                <a:spLocks noEditPoints="1"/>
              </p:cNvSpPr>
              <p:nvPr/>
            </p:nvSpPr>
            <p:spPr bwMode="auto">
              <a:xfrm>
                <a:off x="306388" y="923925"/>
                <a:ext cx="284163" cy="68263"/>
              </a:xfrm>
              <a:custGeom>
                <a:avLst/>
                <a:gdLst>
                  <a:gd name="T0" fmla="*/ 694 w 895"/>
                  <a:gd name="T1" fmla="*/ 159 h 211"/>
                  <a:gd name="T2" fmla="*/ 657 w 895"/>
                  <a:gd name="T3" fmla="*/ 159 h 211"/>
                  <a:gd name="T4" fmla="*/ 657 w 895"/>
                  <a:gd name="T5" fmla="*/ 122 h 211"/>
                  <a:gd name="T6" fmla="*/ 694 w 895"/>
                  <a:gd name="T7" fmla="*/ 122 h 211"/>
                  <a:gd name="T8" fmla="*/ 694 w 895"/>
                  <a:gd name="T9" fmla="*/ 159 h 211"/>
                  <a:gd name="T10" fmla="*/ 637 w 895"/>
                  <a:gd name="T11" fmla="*/ 103 h 211"/>
                  <a:gd name="T12" fmla="*/ 600 w 895"/>
                  <a:gd name="T13" fmla="*/ 103 h 211"/>
                  <a:gd name="T14" fmla="*/ 600 w 895"/>
                  <a:gd name="T15" fmla="*/ 65 h 211"/>
                  <a:gd name="T16" fmla="*/ 637 w 895"/>
                  <a:gd name="T17" fmla="*/ 65 h 211"/>
                  <a:gd name="T18" fmla="*/ 637 w 895"/>
                  <a:gd name="T19" fmla="*/ 103 h 211"/>
                  <a:gd name="T20" fmla="*/ 581 w 895"/>
                  <a:gd name="T21" fmla="*/ 159 h 211"/>
                  <a:gd name="T22" fmla="*/ 543 w 895"/>
                  <a:gd name="T23" fmla="*/ 159 h 211"/>
                  <a:gd name="T24" fmla="*/ 543 w 895"/>
                  <a:gd name="T25" fmla="*/ 122 h 211"/>
                  <a:gd name="T26" fmla="*/ 581 w 895"/>
                  <a:gd name="T27" fmla="*/ 122 h 211"/>
                  <a:gd name="T28" fmla="*/ 581 w 895"/>
                  <a:gd name="T29" fmla="*/ 159 h 211"/>
                  <a:gd name="T30" fmla="*/ 524 w 895"/>
                  <a:gd name="T31" fmla="*/ 103 h 211"/>
                  <a:gd name="T32" fmla="*/ 485 w 895"/>
                  <a:gd name="T33" fmla="*/ 103 h 211"/>
                  <a:gd name="T34" fmla="*/ 485 w 895"/>
                  <a:gd name="T35" fmla="*/ 65 h 211"/>
                  <a:gd name="T36" fmla="*/ 524 w 895"/>
                  <a:gd name="T37" fmla="*/ 65 h 211"/>
                  <a:gd name="T38" fmla="*/ 524 w 895"/>
                  <a:gd name="T39" fmla="*/ 103 h 211"/>
                  <a:gd name="T40" fmla="*/ 467 w 895"/>
                  <a:gd name="T41" fmla="*/ 159 h 211"/>
                  <a:gd name="T42" fmla="*/ 428 w 895"/>
                  <a:gd name="T43" fmla="*/ 159 h 211"/>
                  <a:gd name="T44" fmla="*/ 428 w 895"/>
                  <a:gd name="T45" fmla="*/ 122 h 211"/>
                  <a:gd name="T46" fmla="*/ 467 w 895"/>
                  <a:gd name="T47" fmla="*/ 122 h 211"/>
                  <a:gd name="T48" fmla="*/ 467 w 895"/>
                  <a:gd name="T49" fmla="*/ 159 h 211"/>
                  <a:gd name="T50" fmla="*/ 410 w 895"/>
                  <a:gd name="T51" fmla="*/ 103 h 211"/>
                  <a:gd name="T52" fmla="*/ 371 w 895"/>
                  <a:gd name="T53" fmla="*/ 103 h 211"/>
                  <a:gd name="T54" fmla="*/ 371 w 895"/>
                  <a:gd name="T55" fmla="*/ 65 h 211"/>
                  <a:gd name="T56" fmla="*/ 410 w 895"/>
                  <a:gd name="T57" fmla="*/ 65 h 211"/>
                  <a:gd name="T58" fmla="*/ 410 w 895"/>
                  <a:gd name="T59" fmla="*/ 103 h 211"/>
                  <a:gd name="T60" fmla="*/ 353 w 895"/>
                  <a:gd name="T61" fmla="*/ 159 h 211"/>
                  <a:gd name="T62" fmla="*/ 315 w 895"/>
                  <a:gd name="T63" fmla="*/ 159 h 211"/>
                  <a:gd name="T64" fmla="*/ 315 w 895"/>
                  <a:gd name="T65" fmla="*/ 122 h 211"/>
                  <a:gd name="T66" fmla="*/ 353 w 895"/>
                  <a:gd name="T67" fmla="*/ 122 h 211"/>
                  <a:gd name="T68" fmla="*/ 353 w 895"/>
                  <a:gd name="T69" fmla="*/ 159 h 211"/>
                  <a:gd name="T70" fmla="*/ 295 w 895"/>
                  <a:gd name="T71" fmla="*/ 103 h 211"/>
                  <a:gd name="T72" fmla="*/ 258 w 895"/>
                  <a:gd name="T73" fmla="*/ 103 h 211"/>
                  <a:gd name="T74" fmla="*/ 258 w 895"/>
                  <a:gd name="T75" fmla="*/ 65 h 211"/>
                  <a:gd name="T76" fmla="*/ 295 w 895"/>
                  <a:gd name="T77" fmla="*/ 65 h 211"/>
                  <a:gd name="T78" fmla="*/ 295 w 895"/>
                  <a:gd name="T79" fmla="*/ 103 h 211"/>
                  <a:gd name="T80" fmla="*/ 238 w 895"/>
                  <a:gd name="T81" fmla="*/ 159 h 211"/>
                  <a:gd name="T82" fmla="*/ 201 w 895"/>
                  <a:gd name="T83" fmla="*/ 159 h 211"/>
                  <a:gd name="T84" fmla="*/ 201 w 895"/>
                  <a:gd name="T85" fmla="*/ 122 h 211"/>
                  <a:gd name="T86" fmla="*/ 238 w 895"/>
                  <a:gd name="T87" fmla="*/ 122 h 211"/>
                  <a:gd name="T88" fmla="*/ 238 w 895"/>
                  <a:gd name="T89" fmla="*/ 159 h 211"/>
                  <a:gd name="T90" fmla="*/ 815 w 895"/>
                  <a:gd name="T91" fmla="*/ 0 h 211"/>
                  <a:gd name="T92" fmla="*/ 80 w 895"/>
                  <a:gd name="T93" fmla="*/ 0 h 211"/>
                  <a:gd name="T94" fmla="*/ 0 w 895"/>
                  <a:gd name="T95" fmla="*/ 211 h 211"/>
                  <a:gd name="T96" fmla="*/ 895 w 895"/>
                  <a:gd name="T97" fmla="*/ 211 h 211"/>
                  <a:gd name="T98" fmla="*/ 815 w 895"/>
                  <a:gd name="T99" fmla="*/ 0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895" h="211">
                    <a:moveTo>
                      <a:pt x="694" y="159"/>
                    </a:moveTo>
                    <a:lnTo>
                      <a:pt x="657" y="159"/>
                    </a:lnTo>
                    <a:lnTo>
                      <a:pt x="657" y="122"/>
                    </a:lnTo>
                    <a:lnTo>
                      <a:pt x="694" y="122"/>
                    </a:lnTo>
                    <a:lnTo>
                      <a:pt x="694" y="159"/>
                    </a:lnTo>
                    <a:close/>
                    <a:moveTo>
                      <a:pt x="637" y="103"/>
                    </a:moveTo>
                    <a:lnTo>
                      <a:pt x="600" y="103"/>
                    </a:lnTo>
                    <a:lnTo>
                      <a:pt x="600" y="65"/>
                    </a:lnTo>
                    <a:lnTo>
                      <a:pt x="637" y="65"/>
                    </a:lnTo>
                    <a:lnTo>
                      <a:pt x="637" y="103"/>
                    </a:lnTo>
                    <a:close/>
                    <a:moveTo>
                      <a:pt x="581" y="159"/>
                    </a:moveTo>
                    <a:lnTo>
                      <a:pt x="543" y="159"/>
                    </a:lnTo>
                    <a:lnTo>
                      <a:pt x="543" y="122"/>
                    </a:lnTo>
                    <a:lnTo>
                      <a:pt x="581" y="122"/>
                    </a:lnTo>
                    <a:lnTo>
                      <a:pt x="581" y="159"/>
                    </a:lnTo>
                    <a:close/>
                    <a:moveTo>
                      <a:pt x="524" y="103"/>
                    </a:moveTo>
                    <a:lnTo>
                      <a:pt x="485" y="103"/>
                    </a:lnTo>
                    <a:lnTo>
                      <a:pt x="485" y="65"/>
                    </a:lnTo>
                    <a:lnTo>
                      <a:pt x="524" y="65"/>
                    </a:lnTo>
                    <a:lnTo>
                      <a:pt x="524" y="103"/>
                    </a:lnTo>
                    <a:close/>
                    <a:moveTo>
                      <a:pt x="467" y="159"/>
                    </a:moveTo>
                    <a:lnTo>
                      <a:pt x="428" y="159"/>
                    </a:lnTo>
                    <a:lnTo>
                      <a:pt x="428" y="122"/>
                    </a:lnTo>
                    <a:lnTo>
                      <a:pt x="467" y="122"/>
                    </a:lnTo>
                    <a:lnTo>
                      <a:pt x="467" y="159"/>
                    </a:lnTo>
                    <a:close/>
                    <a:moveTo>
                      <a:pt x="410" y="103"/>
                    </a:moveTo>
                    <a:lnTo>
                      <a:pt x="371" y="103"/>
                    </a:lnTo>
                    <a:lnTo>
                      <a:pt x="371" y="65"/>
                    </a:lnTo>
                    <a:lnTo>
                      <a:pt x="410" y="65"/>
                    </a:lnTo>
                    <a:lnTo>
                      <a:pt x="410" y="103"/>
                    </a:lnTo>
                    <a:close/>
                    <a:moveTo>
                      <a:pt x="353" y="159"/>
                    </a:moveTo>
                    <a:lnTo>
                      <a:pt x="315" y="159"/>
                    </a:lnTo>
                    <a:lnTo>
                      <a:pt x="315" y="122"/>
                    </a:lnTo>
                    <a:lnTo>
                      <a:pt x="353" y="122"/>
                    </a:lnTo>
                    <a:lnTo>
                      <a:pt x="353" y="159"/>
                    </a:lnTo>
                    <a:close/>
                    <a:moveTo>
                      <a:pt x="295" y="103"/>
                    </a:moveTo>
                    <a:lnTo>
                      <a:pt x="258" y="103"/>
                    </a:lnTo>
                    <a:lnTo>
                      <a:pt x="258" y="65"/>
                    </a:lnTo>
                    <a:lnTo>
                      <a:pt x="295" y="65"/>
                    </a:lnTo>
                    <a:lnTo>
                      <a:pt x="295" y="103"/>
                    </a:lnTo>
                    <a:close/>
                    <a:moveTo>
                      <a:pt x="238" y="159"/>
                    </a:moveTo>
                    <a:lnTo>
                      <a:pt x="201" y="159"/>
                    </a:lnTo>
                    <a:lnTo>
                      <a:pt x="201" y="122"/>
                    </a:lnTo>
                    <a:lnTo>
                      <a:pt x="238" y="122"/>
                    </a:lnTo>
                    <a:lnTo>
                      <a:pt x="238" y="159"/>
                    </a:lnTo>
                    <a:close/>
                    <a:moveTo>
                      <a:pt x="815" y="0"/>
                    </a:moveTo>
                    <a:lnTo>
                      <a:pt x="80" y="0"/>
                    </a:lnTo>
                    <a:lnTo>
                      <a:pt x="0" y="211"/>
                    </a:lnTo>
                    <a:lnTo>
                      <a:pt x="895" y="211"/>
                    </a:lnTo>
                    <a:lnTo>
                      <a:pt x="81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4" name="Freeform 322">
                <a:extLst>
                  <a:ext uri="{FF2B5EF4-FFF2-40B4-BE49-F238E27FC236}">
                    <a16:creationId xmlns:a16="http://schemas.microsoft.com/office/drawing/2014/main" id="{5E64CAF0-0E1E-4978-B131-81EF0ABB8DA8}"/>
                  </a:ext>
                </a:extLst>
              </p:cNvPr>
              <p:cNvSpPr>
                <a:spLocks noEditPoints="1"/>
              </p:cNvSpPr>
              <p:nvPr/>
            </p:nvSpPr>
            <p:spPr bwMode="auto">
              <a:xfrm>
                <a:off x="304800" y="1001713"/>
                <a:ext cx="287338" cy="57150"/>
              </a:xfrm>
              <a:custGeom>
                <a:avLst/>
                <a:gdLst>
                  <a:gd name="T0" fmla="*/ 572 w 903"/>
                  <a:gd name="T1" fmla="*/ 78 h 180"/>
                  <a:gd name="T2" fmla="*/ 569 w 903"/>
                  <a:gd name="T3" fmla="*/ 84 h 180"/>
                  <a:gd name="T4" fmla="*/ 565 w 903"/>
                  <a:gd name="T5" fmla="*/ 88 h 180"/>
                  <a:gd name="T6" fmla="*/ 560 w 903"/>
                  <a:gd name="T7" fmla="*/ 90 h 180"/>
                  <a:gd name="T8" fmla="*/ 554 w 903"/>
                  <a:gd name="T9" fmla="*/ 90 h 180"/>
                  <a:gd name="T10" fmla="*/ 548 w 903"/>
                  <a:gd name="T11" fmla="*/ 88 h 180"/>
                  <a:gd name="T12" fmla="*/ 545 w 903"/>
                  <a:gd name="T13" fmla="*/ 84 h 180"/>
                  <a:gd name="T14" fmla="*/ 543 w 903"/>
                  <a:gd name="T15" fmla="*/ 78 h 180"/>
                  <a:gd name="T16" fmla="*/ 542 w 903"/>
                  <a:gd name="T17" fmla="*/ 60 h 180"/>
                  <a:gd name="T18" fmla="*/ 331 w 903"/>
                  <a:gd name="T19" fmla="*/ 75 h 180"/>
                  <a:gd name="T20" fmla="*/ 330 w 903"/>
                  <a:gd name="T21" fmla="*/ 80 h 180"/>
                  <a:gd name="T22" fmla="*/ 327 w 903"/>
                  <a:gd name="T23" fmla="*/ 86 h 180"/>
                  <a:gd name="T24" fmla="*/ 322 w 903"/>
                  <a:gd name="T25" fmla="*/ 89 h 180"/>
                  <a:gd name="T26" fmla="*/ 316 w 903"/>
                  <a:gd name="T27" fmla="*/ 90 h 180"/>
                  <a:gd name="T28" fmla="*/ 310 w 903"/>
                  <a:gd name="T29" fmla="*/ 89 h 180"/>
                  <a:gd name="T30" fmla="*/ 306 w 903"/>
                  <a:gd name="T31" fmla="*/ 86 h 180"/>
                  <a:gd name="T32" fmla="*/ 302 w 903"/>
                  <a:gd name="T33" fmla="*/ 80 h 180"/>
                  <a:gd name="T34" fmla="*/ 301 w 903"/>
                  <a:gd name="T35" fmla="*/ 75 h 180"/>
                  <a:gd name="T36" fmla="*/ 301 w 903"/>
                  <a:gd name="T37" fmla="*/ 42 h 180"/>
                  <a:gd name="T38" fmla="*/ 304 w 903"/>
                  <a:gd name="T39" fmla="*/ 36 h 180"/>
                  <a:gd name="T40" fmla="*/ 308 w 903"/>
                  <a:gd name="T41" fmla="*/ 32 h 180"/>
                  <a:gd name="T42" fmla="*/ 313 w 903"/>
                  <a:gd name="T43" fmla="*/ 30 h 180"/>
                  <a:gd name="T44" fmla="*/ 557 w 903"/>
                  <a:gd name="T45" fmla="*/ 30 h 180"/>
                  <a:gd name="T46" fmla="*/ 563 w 903"/>
                  <a:gd name="T47" fmla="*/ 31 h 180"/>
                  <a:gd name="T48" fmla="*/ 567 w 903"/>
                  <a:gd name="T49" fmla="*/ 34 h 180"/>
                  <a:gd name="T50" fmla="*/ 571 w 903"/>
                  <a:gd name="T51" fmla="*/ 39 h 180"/>
                  <a:gd name="T52" fmla="*/ 572 w 903"/>
                  <a:gd name="T53" fmla="*/ 45 h 180"/>
                  <a:gd name="T54" fmla="*/ 0 w 903"/>
                  <a:gd name="T55" fmla="*/ 0 h 180"/>
                  <a:gd name="T56" fmla="*/ 0 w 903"/>
                  <a:gd name="T57" fmla="*/ 168 h 180"/>
                  <a:gd name="T58" fmla="*/ 2 w 903"/>
                  <a:gd name="T59" fmla="*/ 174 h 180"/>
                  <a:gd name="T60" fmla="*/ 6 w 903"/>
                  <a:gd name="T61" fmla="*/ 178 h 180"/>
                  <a:gd name="T62" fmla="*/ 12 w 903"/>
                  <a:gd name="T63" fmla="*/ 180 h 180"/>
                  <a:gd name="T64" fmla="*/ 888 w 903"/>
                  <a:gd name="T65" fmla="*/ 180 h 180"/>
                  <a:gd name="T66" fmla="*/ 894 w 903"/>
                  <a:gd name="T67" fmla="*/ 179 h 180"/>
                  <a:gd name="T68" fmla="*/ 899 w 903"/>
                  <a:gd name="T69" fmla="*/ 176 h 180"/>
                  <a:gd name="T70" fmla="*/ 902 w 903"/>
                  <a:gd name="T71" fmla="*/ 172 h 180"/>
                  <a:gd name="T72" fmla="*/ 903 w 903"/>
                  <a:gd name="T73" fmla="*/ 165 h 180"/>
                  <a:gd name="T74" fmla="*/ 0 w 903"/>
                  <a:gd name="T75" fmla="*/ 0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03" h="180">
                    <a:moveTo>
                      <a:pt x="572" y="75"/>
                    </a:moveTo>
                    <a:lnTo>
                      <a:pt x="572" y="78"/>
                    </a:lnTo>
                    <a:lnTo>
                      <a:pt x="571" y="80"/>
                    </a:lnTo>
                    <a:lnTo>
                      <a:pt x="569" y="84"/>
                    </a:lnTo>
                    <a:lnTo>
                      <a:pt x="567" y="86"/>
                    </a:lnTo>
                    <a:lnTo>
                      <a:pt x="565" y="88"/>
                    </a:lnTo>
                    <a:lnTo>
                      <a:pt x="563" y="89"/>
                    </a:lnTo>
                    <a:lnTo>
                      <a:pt x="560" y="90"/>
                    </a:lnTo>
                    <a:lnTo>
                      <a:pt x="557" y="90"/>
                    </a:lnTo>
                    <a:lnTo>
                      <a:pt x="554" y="90"/>
                    </a:lnTo>
                    <a:lnTo>
                      <a:pt x="551" y="89"/>
                    </a:lnTo>
                    <a:lnTo>
                      <a:pt x="548" y="88"/>
                    </a:lnTo>
                    <a:lnTo>
                      <a:pt x="546" y="86"/>
                    </a:lnTo>
                    <a:lnTo>
                      <a:pt x="545" y="84"/>
                    </a:lnTo>
                    <a:lnTo>
                      <a:pt x="543" y="80"/>
                    </a:lnTo>
                    <a:lnTo>
                      <a:pt x="543" y="78"/>
                    </a:lnTo>
                    <a:lnTo>
                      <a:pt x="542" y="75"/>
                    </a:lnTo>
                    <a:lnTo>
                      <a:pt x="542" y="60"/>
                    </a:lnTo>
                    <a:lnTo>
                      <a:pt x="331" y="60"/>
                    </a:lnTo>
                    <a:lnTo>
                      <a:pt x="331" y="75"/>
                    </a:lnTo>
                    <a:lnTo>
                      <a:pt x="331" y="78"/>
                    </a:lnTo>
                    <a:lnTo>
                      <a:pt x="330" y="80"/>
                    </a:lnTo>
                    <a:lnTo>
                      <a:pt x="328" y="84"/>
                    </a:lnTo>
                    <a:lnTo>
                      <a:pt x="327" y="86"/>
                    </a:lnTo>
                    <a:lnTo>
                      <a:pt x="325" y="88"/>
                    </a:lnTo>
                    <a:lnTo>
                      <a:pt x="322" y="89"/>
                    </a:lnTo>
                    <a:lnTo>
                      <a:pt x="320" y="90"/>
                    </a:lnTo>
                    <a:lnTo>
                      <a:pt x="316" y="90"/>
                    </a:lnTo>
                    <a:lnTo>
                      <a:pt x="313" y="90"/>
                    </a:lnTo>
                    <a:lnTo>
                      <a:pt x="310" y="89"/>
                    </a:lnTo>
                    <a:lnTo>
                      <a:pt x="308" y="88"/>
                    </a:lnTo>
                    <a:lnTo>
                      <a:pt x="306" y="86"/>
                    </a:lnTo>
                    <a:lnTo>
                      <a:pt x="304" y="84"/>
                    </a:lnTo>
                    <a:lnTo>
                      <a:pt x="302" y="80"/>
                    </a:lnTo>
                    <a:lnTo>
                      <a:pt x="301" y="78"/>
                    </a:lnTo>
                    <a:lnTo>
                      <a:pt x="301" y="75"/>
                    </a:lnTo>
                    <a:lnTo>
                      <a:pt x="301" y="45"/>
                    </a:lnTo>
                    <a:lnTo>
                      <a:pt x="301" y="42"/>
                    </a:lnTo>
                    <a:lnTo>
                      <a:pt x="302" y="39"/>
                    </a:lnTo>
                    <a:lnTo>
                      <a:pt x="304" y="36"/>
                    </a:lnTo>
                    <a:lnTo>
                      <a:pt x="306" y="34"/>
                    </a:lnTo>
                    <a:lnTo>
                      <a:pt x="308" y="32"/>
                    </a:lnTo>
                    <a:lnTo>
                      <a:pt x="310" y="31"/>
                    </a:lnTo>
                    <a:lnTo>
                      <a:pt x="313" y="30"/>
                    </a:lnTo>
                    <a:lnTo>
                      <a:pt x="316" y="30"/>
                    </a:lnTo>
                    <a:lnTo>
                      <a:pt x="557" y="30"/>
                    </a:lnTo>
                    <a:lnTo>
                      <a:pt x="560" y="30"/>
                    </a:lnTo>
                    <a:lnTo>
                      <a:pt x="563" y="31"/>
                    </a:lnTo>
                    <a:lnTo>
                      <a:pt x="565" y="32"/>
                    </a:lnTo>
                    <a:lnTo>
                      <a:pt x="567" y="34"/>
                    </a:lnTo>
                    <a:lnTo>
                      <a:pt x="569" y="36"/>
                    </a:lnTo>
                    <a:lnTo>
                      <a:pt x="571" y="39"/>
                    </a:lnTo>
                    <a:lnTo>
                      <a:pt x="572" y="42"/>
                    </a:lnTo>
                    <a:lnTo>
                      <a:pt x="572" y="45"/>
                    </a:lnTo>
                    <a:lnTo>
                      <a:pt x="572" y="75"/>
                    </a:lnTo>
                    <a:close/>
                    <a:moveTo>
                      <a:pt x="0" y="0"/>
                    </a:moveTo>
                    <a:lnTo>
                      <a:pt x="0" y="165"/>
                    </a:lnTo>
                    <a:lnTo>
                      <a:pt x="0" y="168"/>
                    </a:lnTo>
                    <a:lnTo>
                      <a:pt x="1" y="172"/>
                    </a:lnTo>
                    <a:lnTo>
                      <a:pt x="2" y="174"/>
                    </a:lnTo>
                    <a:lnTo>
                      <a:pt x="4" y="176"/>
                    </a:lnTo>
                    <a:lnTo>
                      <a:pt x="6" y="178"/>
                    </a:lnTo>
                    <a:lnTo>
                      <a:pt x="10" y="179"/>
                    </a:lnTo>
                    <a:lnTo>
                      <a:pt x="12" y="180"/>
                    </a:lnTo>
                    <a:lnTo>
                      <a:pt x="15" y="180"/>
                    </a:lnTo>
                    <a:lnTo>
                      <a:pt x="888" y="180"/>
                    </a:lnTo>
                    <a:lnTo>
                      <a:pt x="891" y="180"/>
                    </a:lnTo>
                    <a:lnTo>
                      <a:pt x="894" y="179"/>
                    </a:lnTo>
                    <a:lnTo>
                      <a:pt x="897" y="178"/>
                    </a:lnTo>
                    <a:lnTo>
                      <a:pt x="899" y="176"/>
                    </a:lnTo>
                    <a:lnTo>
                      <a:pt x="901" y="174"/>
                    </a:lnTo>
                    <a:lnTo>
                      <a:pt x="902" y="172"/>
                    </a:lnTo>
                    <a:lnTo>
                      <a:pt x="903" y="168"/>
                    </a:lnTo>
                    <a:lnTo>
                      <a:pt x="903" y="165"/>
                    </a:lnTo>
                    <a:lnTo>
                      <a:pt x="90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5" name="Freeform 323">
                <a:extLst>
                  <a:ext uri="{FF2B5EF4-FFF2-40B4-BE49-F238E27FC236}">
                    <a16:creationId xmlns:a16="http://schemas.microsoft.com/office/drawing/2014/main" id="{4F8D27CA-EA67-412D-83F2-F661D003B3C9}"/>
                  </a:ext>
                </a:extLst>
              </p:cNvPr>
              <p:cNvSpPr>
                <a:spLocks noEditPoints="1"/>
              </p:cNvSpPr>
              <p:nvPr/>
            </p:nvSpPr>
            <p:spPr bwMode="auto">
              <a:xfrm>
                <a:off x="333375" y="771525"/>
                <a:ext cx="230188" cy="142875"/>
              </a:xfrm>
              <a:custGeom>
                <a:avLst/>
                <a:gdLst>
                  <a:gd name="T0" fmla="*/ 448 w 723"/>
                  <a:gd name="T1" fmla="*/ 361 h 452"/>
                  <a:gd name="T2" fmla="*/ 441 w 723"/>
                  <a:gd name="T3" fmla="*/ 357 h 452"/>
                  <a:gd name="T4" fmla="*/ 438 w 723"/>
                  <a:gd name="T5" fmla="*/ 350 h 452"/>
                  <a:gd name="T6" fmla="*/ 438 w 723"/>
                  <a:gd name="T7" fmla="*/ 340 h 452"/>
                  <a:gd name="T8" fmla="*/ 443 w 723"/>
                  <a:gd name="T9" fmla="*/ 334 h 452"/>
                  <a:gd name="T10" fmla="*/ 452 w 723"/>
                  <a:gd name="T11" fmla="*/ 331 h 452"/>
                  <a:gd name="T12" fmla="*/ 608 w 723"/>
                  <a:gd name="T13" fmla="*/ 333 h 452"/>
                  <a:gd name="T14" fmla="*/ 615 w 723"/>
                  <a:gd name="T15" fmla="*/ 338 h 452"/>
                  <a:gd name="T16" fmla="*/ 618 w 723"/>
                  <a:gd name="T17" fmla="*/ 346 h 452"/>
                  <a:gd name="T18" fmla="*/ 615 w 723"/>
                  <a:gd name="T19" fmla="*/ 355 h 452"/>
                  <a:gd name="T20" fmla="*/ 608 w 723"/>
                  <a:gd name="T21" fmla="*/ 360 h 452"/>
                  <a:gd name="T22" fmla="*/ 331 w 723"/>
                  <a:gd name="T23" fmla="*/ 407 h 452"/>
                  <a:gd name="T24" fmla="*/ 329 w 723"/>
                  <a:gd name="T25" fmla="*/ 415 h 452"/>
                  <a:gd name="T26" fmla="*/ 322 w 723"/>
                  <a:gd name="T27" fmla="*/ 420 h 452"/>
                  <a:gd name="T28" fmla="*/ 105 w 723"/>
                  <a:gd name="T29" fmla="*/ 422 h 452"/>
                  <a:gd name="T30" fmla="*/ 98 w 723"/>
                  <a:gd name="T31" fmla="*/ 419 h 452"/>
                  <a:gd name="T32" fmla="*/ 92 w 723"/>
                  <a:gd name="T33" fmla="*/ 412 h 452"/>
                  <a:gd name="T34" fmla="*/ 90 w 723"/>
                  <a:gd name="T35" fmla="*/ 286 h 452"/>
                  <a:gd name="T36" fmla="*/ 93 w 723"/>
                  <a:gd name="T37" fmla="*/ 278 h 452"/>
                  <a:gd name="T38" fmla="*/ 100 w 723"/>
                  <a:gd name="T39" fmla="*/ 272 h 452"/>
                  <a:gd name="T40" fmla="*/ 316 w 723"/>
                  <a:gd name="T41" fmla="*/ 271 h 452"/>
                  <a:gd name="T42" fmla="*/ 325 w 723"/>
                  <a:gd name="T43" fmla="*/ 274 h 452"/>
                  <a:gd name="T44" fmla="*/ 330 w 723"/>
                  <a:gd name="T45" fmla="*/ 280 h 452"/>
                  <a:gd name="T46" fmla="*/ 331 w 723"/>
                  <a:gd name="T47" fmla="*/ 407 h 452"/>
                  <a:gd name="T48" fmla="*/ 722 w 723"/>
                  <a:gd name="T49" fmla="*/ 220 h 452"/>
                  <a:gd name="T50" fmla="*/ 717 w 723"/>
                  <a:gd name="T51" fmla="*/ 213 h 452"/>
                  <a:gd name="T52" fmla="*/ 708 w 723"/>
                  <a:gd name="T53" fmla="*/ 211 h 452"/>
                  <a:gd name="T54" fmla="*/ 678 w 723"/>
                  <a:gd name="T55" fmla="*/ 150 h 452"/>
                  <a:gd name="T56" fmla="*/ 703 w 723"/>
                  <a:gd name="T57" fmla="*/ 143 h 452"/>
                  <a:gd name="T58" fmla="*/ 720 w 723"/>
                  <a:gd name="T59" fmla="*/ 123 h 452"/>
                  <a:gd name="T60" fmla="*/ 723 w 723"/>
                  <a:gd name="T61" fmla="*/ 45 h 452"/>
                  <a:gd name="T62" fmla="*/ 715 w 723"/>
                  <a:gd name="T63" fmla="*/ 20 h 452"/>
                  <a:gd name="T64" fmla="*/ 695 w 723"/>
                  <a:gd name="T65" fmla="*/ 3 h 452"/>
                  <a:gd name="T66" fmla="*/ 497 w 723"/>
                  <a:gd name="T67" fmla="*/ 0 h 452"/>
                  <a:gd name="T68" fmla="*/ 472 w 723"/>
                  <a:gd name="T69" fmla="*/ 8 h 452"/>
                  <a:gd name="T70" fmla="*/ 456 w 723"/>
                  <a:gd name="T71" fmla="*/ 28 h 452"/>
                  <a:gd name="T72" fmla="*/ 452 w 723"/>
                  <a:gd name="T73" fmla="*/ 105 h 452"/>
                  <a:gd name="T74" fmla="*/ 460 w 723"/>
                  <a:gd name="T75" fmla="*/ 131 h 452"/>
                  <a:gd name="T76" fmla="*/ 479 w 723"/>
                  <a:gd name="T77" fmla="*/ 147 h 452"/>
                  <a:gd name="T78" fmla="*/ 573 w 723"/>
                  <a:gd name="T79" fmla="*/ 150 h 452"/>
                  <a:gd name="T80" fmla="*/ 301 w 723"/>
                  <a:gd name="T81" fmla="*/ 75 h 452"/>
                  <a:gd name="T82" fmla="*/ 297 w 723"/>
                  <a:gd name="T83" fmla="*/ 65 h 452"/>
                  <a:gd name="T84" fmla="*/ 288 w 723"/>
                  <a:gd name="T85" fmla="*/ 60 h 452"/>
                  <a:gd name="T86" fmla="*/ 130 w 723"/>
                  <a:gd name="T87" fmla="*/ 121 h 452"/>
                  <a:gd name="T88" fmla="*/ 121 w 723"/>
                  <a:gd name="T89" fmla="*/ 131 h 452"/>
                  <a:gd name="T90" fmla="*/ 15 w 723"/>
                  <a:gd name="T91" fmla="*/ 211 h 452"/>
                  <a:gd name="T92" fmla="*/ 7 w 723"/>
                  <a:gd name="T93" fmla="*/ 213 h 452"/>
                  <a:gd name="T94" fmla="*/ 1 w 723"/>
                  <a:gd name="T95" fmla="*/ 220 h 452"/>
                  <a:gd name="T96" fmla="*/ 0 w 723"/>
                  <a:gd name="T97" fmla="*/ 452 h 4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23" h="452">
                    <a:moveTo>
                      <a:pt x="603" y="361"/>
                    </a:moveTo>
                    <a:lnTo>
                      <a:pt x="452" y="361"/>
                    </a:lnTo>
                    <a:lnTo>
                      <a:pt x="448" y="361"/>
                    </a:lnTo>
                    <a:lnTo>
                      <a:pt x="446" y="360"/>
                    </a:lnTo>
                    <a:lnTo>
                      <a:pt x="443" y="359"/>
                    </a:lnTo>
                    <a:lnTo>
                      <a:pt x="441" y="357"/>
                    </a:lnTo>
                    <a:lnTo>
                      <a:pt x="440" y="355"/>
                    </a:lnTo>
                    <a:lnTo>
                      <a:pt x="438" y="352"/>
                    </a:lnTo>
                    <a:lnTo>
                      <a:pt x="438" y="350"/>
                    </a:lnTo>
                    <a:lnTo>
                      <a:pt x="437" y="346"/>
                    </a:lnTo>
                    <a:lnTo>
                      <a:pt x="438" y="343"/>
                    </a:lnTo>
                    <a:lnTo>
                      <a:pt x="438" y="340"/>
                    </a:lnTo>
                    <a:lnTo>
                      <a:pt x="440" y="338"/>
                    </a:lnTo>
                    <a:lnTo>
                      <a:pt x="441" y="336"/>
                    </a:lnTo>
                    <a:lnTo>
                      <a:pt x="443" y="334"/>
                    </a:lnTo>
                    <a:lnTo>
                      <a:pt x="446" y="333"/>
                    </a:lnTo>
                    <a:lnTo>
                      <a:pt x="448" y="331"/>
                    </a:lnTo>
                    <a:lnTo>
                      <a:pt x="452" y="331"/>
                    </a:lnTo>
                    <a:lnTo>
                      <a:pt x="603" y="331"/>
                    </a:lnTo>
                    <a:lnTo>
                      <a:pt x="605" y="331"/>
                    </a:lnTo>
                    <a:lnTo>
                      <a:pt x="608" y="333"/>
                    </a:lnTo>
                    <a:lnTo>
                      <a:pt x="610" y="334"/>
                    </a:lnTo>
                    <a:lnTo>
                      <a:pt x="614" y="336"/>
                    </a:lnTo>
                    <a:lnTo>
                      <a:pt x="615" y="338"/>
                    </a:lnTo>
                    <a:lnTo>
                      <a:pt x="617" y="340"/>
                    </a:lnTo>
                    <a:lnTo>
                      <a:pt x="617" y="343"/>
                    </a:lnTo>
                    <a:lnTo>
                      <a:pt x="618" y="346"/>
                    </a:lnTo>
                    <a:lnTo>
                      <a:pt x="617" y="350"/>
                    </a:lnTo>
                    <a:lnTo>
                      <a:pt x="617" y="352"/>
                    </a:lnTo>
                    <a:lnTo>
                      <a:pt x="615" y="355"/>
                    </a:lnTo>
                    <a:lnTo>
                      <a:pt x="614" y="357"/>
                    </a:lnTo>
                    <a:lnTo>
                      <a:pt x="610" y="359"/>
                    </a:lnTo>
                    <a:lnTo>
                      <a:pt x="608" y="360"/>
                    </a:lnTo>
                    <a:lnTo>
                      <a:pt x="605" y="361"/>
                    </a:lnTo>
                    <a:lnTo>
                      <a:pt x="603" y="361"/>
                    </a:lnTo>
                    <a:close/>
                    <a:moveTo>
                      <a:pt x="331" y="407"/>
                    </a:moveTo>
                    <a:lnTo>
                      <a:pt x="331" y="410"/>
                    </a:lnTo>
                    <a:lnTo>
                      <a:pt x="330" y="412"/>
                    </a:lnTo>
                    <a:lnTo>
                      <a:pt x="329" y="415"/>
                    </a:lnTo>
                    <a:lnTo>
                      <a:pt x="327" y="417"/>
                    </a:lnTo>
                    <a:lnTo>
                      <a:pt x="325" y="419"/>
                    </a:lnTo>
                    <a:lnTo>
                      <a:pt x="322" y="420"/>
                    </a:lnTo>
                    <a:lnTo>
                      <a:pt x="320" y="422"/>
                    </a:lnTo>
                    <a:lnTo>
                      <a:pt x="316" y="422"/>
                    </a:lnTo>
                    <a:lnTo>
                      <a:pt x="105" y="422"/>
                    </a:lnTo>
                    <a:lnTo>
                      <a:pt x="103" y="422"/>
                    </a:lnTo>
                    <a:lnTo>
                      <a:pt x="100" y="420"/>
                    </a:lnTo>
                    <a:lnTo>
                      <a:pt x="98" y="419"/>
                    </a:lnTo>
                    <a:lnTo>
                      <a:pt x="96" y="417"/>
                    </a:lnTo>
                    <a:lnTo>
                      <a:pt x="93" y="415"/>
                    </a:lnTo>
                    <a:lnTo>
                      <a:pt x="92" y="412"/>
                    </a:lnTo>
                    <a:lnTo>
                      <a:pt x="91" y="410"/>
                    </a:lnTo>
                    <a:lnTo>
                      <a:pt x="90" y="407"/>
                    </a:lnTo>
                    <a:lnTo>
                      <a:pt x="90" y="286"/>
                    </a:lnTo>
                    <a:lnTo>
                      <a:pt x="91" y="283"/>
                    </a:lnTo>
                    <a:lnTo>
                      <a:pt x="92" y="280"/>
                    </a:lnTo>
                    <a:lnTo>
                      <a:pt x="93" y="278"/>
                    </a:lnTo>
                    <a:lnTo>
                      <a:pt x="96" y="276"/>
                    </a:lnTo>
                    <a:lnTo>
                      <a:pt x="98" y="274"/>
                    </a:lnTo>
                    <a:lnTo>
                      <a:pt x="100" y="272"/>
                    </a:lnTo>
                    <a:lnTo>
                      <a:pt x="103" y="271"/>
                    </a:lnTo>
                    <a:lnTo>
                      <a:pt x="105" y="271"/>
                    </a:lnTo>
                    <a:lnTo>
                      <a:pt x="316" y="271"/>
                    </a:lnTo>
                    <a:lnTo>
                      <a:pt x="320" y="271"/>
                    </a:lnTo>
                    <a:lnTo>
                      <a:pt x="322" y="272"/>
                    </a:lnTo>
                    <a:lnTo>
                      <a:pt x="325" y="274"/>
                    </a:lnTo>
                    <a:lnTo>
                      <a:pt x="327" y="276"/>
                    </a:lnTo>
                    <a:lnTo>
                      <a:pt x="329" y="278"/>
                    </a:lnTo>
                    <a:lnTo>
                      <a:pt x="330" y="280"/>
                    </a:lnTo>
                    <a:lnTo>
                      <a:pt x="331" y="283"/>
                    </a:lnTo>
                    <a:lnTo>
                      <a:pt x="331" y="286"/>
                    </a:lnTo>
                    <a:lnTo>
                      <a:pt x="331" y="407"/>
                    </a:lnTo>
                    <a:close/>
                    <a:moveTo>
                      <a:pt x="723" y="226"/>
                    </a:moveTo>
                    <a:lnTo>
                      <a:pt x="723" y="223"/>
                    </a:lnTo>
                    <a:lnTo>
                      <a:pt x="722" y="220"/>
                    </a:lnTo>
                    <a:lnTo>
                      <a:pt x="721" y="218"/>
                    </a:lnTo>
                    <a:lnTo>
                      <a:pt x="719" y="216"/>
                    </a:lnTo>
                    <a:lnTo>
                      <a:pt x="717" y="213"/>
                    </a:lnTo>
                    <a:lnTo>
                      <a:pt x="713" y="212"/>
                    </a:lnTo>
                    <a:lnTo>
                      <a:pt x="711" y="211"/>
                    </a:lnTo>
                    <a:lnTo>
                      <a:pt x="708" y="211"/>
                    </a:lnTo>
                    <a:lnTo>
                      <a:pt x="603" y="211"/>
                    </a:lnTo>
                    <a:lnTo>
                      <a:pt x="603" y="150"/>
                    </a:lnTo>
                    <a:lnTo>
                      <a:pt x="678" y="150"/>
                    </a:lnTo>
                    <a:lnTo>
                      <a:pt x="686" y="149"/>
                    </a:lnTo>
                    <a:lnTo>
                      <a:pt x="695" y="147"/>
                    </a:lnTo>
                    <a:lnTo>
                      <a:pt x="703" y="143"/>
                    </a:lnTo>
                    <a:lnTo>
                      <a:pt x="710" y="137"/>
                    </a:lnTo>
                    <a:lnTo>
                      <a:pt x="715" y="131"/>
                    </a:lnTo>
                    <a:lnTo>
                      <a:pt x="720" y="123"/>
                    </a:lnTo>
                    <a:lnTo>
                      <a:pt x="722" y="115"/>
                    </a:lnTo>
                    <a:lnTo>
                      <a:pt x="723" y="105"/>
                    </a:lnTo>
                    <a:lnTo>
                      <a:pt x="723" y="45"/>
                    </a:lnTo>
                    <a:lnTo>
                      <a:pt x="722" y="36"/>
                    </a:lnTo>
                    <a:lnTo>
                      <a:pt x="720" y="28"/>
                    </a:lnTo>
                    <a:lnTo>
                      <a:pt x="715" y="20"/>
                    </a:lnTo>
                    <a:lnTo>
                      <a:pt x="710" y="13"/>
                    </a:lnTo>
                    <a:lnTo>
                      <a:pt x="703" y="8"/>
                    </a:lnTo>
                    <a:lnTo>
                      <a:pt x="695" y="3"/>
                    </a:lnTo>
                    <a:lnTo>
                      <a:pt x="686" y="1"/>
                    </a:lnTo>
                    <a:lnTo>
                      <a:pt x="678" y="0"/>
                    </a:lnTo>
                    <a:lnTo>
                      <a:pt x="497" y="0"/>
                    </a:lnTo>
                    <a:lnTo>
                      <a:pt x="488" y="1"/>
                    </a:lnTo>
                    <a:lnTo>
                      <a:pt x="479" y="3"/>
                    </a:lnTo>
                    <a:lnTo>
                      <a:pt x="472" y="8"/>
                    </a:lnTo>
                    <a:lnTo>
                      <a:pt x="466" y="13"/>
                    </a:lnTo>
                    <a:lnTo>
                      <a:pt x="460" y="20"/>
                    </a:lnTo>
                    <a:lnTo>
                      <a:pt x="456" y="28"/>
                    </a:lnTo>
                    <a:lnTo>
                      <a:pt x="453" y="36"/>
                    </a:lnTo>
                    <a:lnTo>
                      <a:pt x="452" y="45"/>
                    </a:lnTo>
                    <a:lnTo>
                      <a:pt x="452" y="105"/>
                    </a:lnTo>
                    <a:lnTo>
                      <a:pt x="453" y="115"/>
                    </a:lnTo>
                    <a:lnTo>
                      <a:pt x="456" y="123"/>
                    </a:lnTo>
                    <a:lnTo>
                      <a:pt x="460" y="131"/>
                    </a:lnTo>
                    <a:lnTo>
                      <a:pt x="466" y="137"/>
                    </a:lnTo>
                    <a:lnTo>
                      <a:pt x="472" y="143"/>
                    </a:lnTo>
                    <a:lnTo>
                      <a:pt x="479" y="147"/>
                    </a:lnTo>
                    <a:lnTo>
                      <a:pt x="488" y="150"/>
                    </a:lnTo>
                    <a:lnTo>
                      <a:pt x="497" y="150"/>
                    </a:lnTo>
                    <a:lnTo>
                      <a:pt x="573" y="150"/>
                    </a:lnTo>
                    <a:lnTo>
                      <a:pt x="573" y="211"/>
                    </a:lnTo>
                    <a:lnTo>
                      <a:pt x="301" y="211"/>
                    </a:lnTo>
                    <a:lnTo>
                      <a:pt x="301" y="75"/>
                    </a:lnTo>
                    <a:lnTo>
                      <a:pt x="301" y="72"/>
                    </a:lnTo>
                    <a:lnTo>
                      <a:pt x="299" y="69"/>
                    </a:lnTo>
                    <a:lnTo>
                      <a:pt x="297" y="65"/>
                    </a:lnTo>
                    <a:lnTo>
                      <a:pt x="295" y="63"/>
                    </a:lnTo>
                    <a:lnTo>
                      <a:pt x="292" y="61"/>
                    </a:lnTo>
                    <a:lnTo>
                      <a:pt x="288" y="60"/>
                    </a:lnTo>
                    <a:lnTo>
                      <a:pt x="284" y="60"/>
                    </a:lnTo>
                    <a:lnTo>
                      <a:pt x="281" y="61"/>
                    </a:lnTo>
                    <a:lnTo>
                      <a:pt x="130" y="121"/>
                    </a:lnTo>
                    <a:lnTo>
                      <a:pt x="127" y="123"/>
                    </a:lnTo>
                    <a:lnTo>
                      <a:pt x="123" y="128"/>
                    </a:lnTo>
                    <a:lnTo>
                      <a:pt x="121" y="131"/>
                    </a:lnTo>
                    <a:lnTo>
                      <a:pt x="121" y="135"/>
                    </a:lnTo>
                    <a:lnTo>
                      <a:pt x="121" y="211"/>
                    </a:lnTo>
                    <a:lnTo>
                      <a:pt x="15" y="211"/>
                    </a:lnTo>
                    <a:lnTo>
                      <a:pt x="12" y="211"/>
                    </a:lnTo>
                    <a:lnTo>
                      <a:pt x="10" y="212"/>
                    </a:lnTo>
                    <a:lnTo>
                      <a:pt x="7" y="213"/>
                    </a:lnTo>
                    <a:lnTo>
                      <a:pt x="4" y="216"/>
                    </a:lnTo>
                    <a:lnTo>
                      <a:pt x="3" y="218"/>
                    </a:lnTo>
                    <a:lnTo>
                      <a:pt x="1" y="220"/>
                    </a:lnTo>
                    <a:lnTo>
                      <a:pt x="1" y="223"/>
                    </a:lnTo>
                    <a:lnTo>
                      <a:pt x="0" y="226"/>
                    </a:lnTo>
                    <a:lnTo>
                      <a:pt x="0" y="452"/>
                    </a:lnTo>
                    <a:lnTo>
                      <a:pt x="723" y="452"/>
                    </a:lnTo>
                    <a:lnTo>
                      <a:pt x="723" y="2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8" name="Group 7">
            <a:extLst>
              <a:ext uri="{FF2B5EF4-FFF2-40B4-BE49-F238E27FC236}">
                <a16:creationId xmlns:a16="http://schemas.microsoft.com/office/drawing/2014/main" id="{98966E50-178D-31BB-F211-95F3301DBEBB}"/>
              </a:ext>
            </a:extLst>
          </p:cNvPr>
          <p:cNvGrpSpPr/>
          <p:nvPr/>
        </p:nvGrpSpPr>
        <p:grpSpPr>
          <a:xfrm>
            <a:off x="7279858" y="3658297"/>
            <a:ext cx="3748039" cy="2549525"/>
            <a:chOff x="8211845" y="1242245"/>
            <a:chExt cx="3674561" cy="2549525"/>
          </a:xfrm>
        </p:grpSpPr>
        <p:sp>
          <p:nvSpPr>
            <p:cNvPr id="87" name="Rectangle 86">
              <a:extLst>
                <a:ext uri="{FF2B5EF4-FFF2-40B4-BE49-F238E27FC236}">
                  <a16:creationId xmlns:a16="http://schemas.microsoft.com/office/drawing/2014/main" id="{BF061177-3A0B-4D94-95FF-46770B8B2E9B}"/>
                </a:ext>
              </a:extLst>
            </p:cNvPr>
            <p:cNvSpPr/>
            <p:nvPr/>
          </p:nvSpPr>
          <p:spPr>
            <a:xfrm>
              <a:off x="8211845" y="1577181"/>
              <a:ext cx="3674561" cy="962601"/>
            </a:xfrm>
            <a:prstGeom prst="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Bef>
                  <a:spcPts val="600"/>
                </a:spcBef>
              </a:pPr>
              <a:r>
                <a:rPr lang="en-US" sz="2400" dirty="0"/>
                <a:t>Ethnic Group </a:t>
              </a:r>
              <a:r>
                <a:rPr lang="en-US" sz="2400" i="1" dirty="0"/>
                <a:t>(Census 2021)</a:t>
              </a:r>
            </a:p>
          </p:txBody>
        </p:sp>
        <p:sp>
          <p:nvSpPr>
            <p:cNvPr id="88" name="Rectangle 87">
              <a:extLst>
                <a:ext uri="{FF2B5EF4-FFF2-40B4-BE49-F238E27FC236}">
                  <a16:creationId xmlns:a16="http://schemas.microsoft.com/office/drawing/2014/main" id="{C441B089-8C78-493A-B640-E4942D9BE68E}"/>
                </a:ext>
              </a:extLst>
            </p:cNvPr>
            <p:cNvSpPr/>
            <p:nvPr/>
          </p:nvSpPr>
          <p:spPr>
            <a:xfrm>
              <a:off x="8211845" y="3390013"/>
              <a:ext cx="3674561" cy="401757"/>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bg1"/>
                  </a:solidFill>
                </a:rPr>
                <a:t>Mixed or Multiple</a:t>
              </a:r>
            </a:p>
          </p:txBody>
        </p:sp>
        <p:sp>
          <p:nvSpPr>
            <p:cNvPr id="95" name="Rectangle 94">
              <a:extLst>
                <a:ext uri="{FF2B5EF4-FFF2-40B4-BE49-F238E27FC236}">
                  <a16:creationId xmlns:a16="http://schemas.microsoft.com/office/drawing/2014/main" id="{8D0359B6-238F-4B5E-B1A4-229F370E96D7}"/>
                </a:ext>
              </a:extLst>
            </p:cNvPr>
            <p:cNvSpPr/>
            <p:nvPr/>
          </p:nvSpPr>
          <p:spPr>
            <a:xfrm>
              <a:off x="8211845" y="2956228"/>
              <a:ext cx="3674561" cy="472772"/>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bg1"/>
                  </a:solidFill>
                </a:rPr>
                <a:t>Black, Black British, Black Welsh, Caribbean or African</a:t>
              </a:r>
            </a:p>
          </p:txBody>
        </p:sp>
        <p:sp>
          <p:nvSpPr>
            <p:cNvPr id="96" name="Rectangle 95">
              <a:extLst>
                <a:ext uri="{FF2B5EF4-FFF2-40B4-BE49-F238E27FC236}">
                  <a16:creationId xmlns:a16="http://schemas.microsoft.com/office/drawing/2014/main" id="{C14F284B-6377-4804-9C82-CA1083F54D5A}"/>
                </a:ext>
              </a:extLst>
            </p:cNvPr>
            <p:cNvSpPr/>
            <p:nvPr/>
          </p:nvSpPr>
          <p:spPr>
            <a:xfrm>
              <a:off x="8211845" y="2539783"/>
              <a:ext cx="3674561" cy="4191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bg1"/>
                  </a:solidFill>
                </a:rPr>
                <a:t>White</a:t>
              </a:r>
            </a:p>
          </p:txBody>
        </p:sp>
        <p:sp>
          <p:nvSpPr>
            <p:cNvPr id="89" name="Oval 88">
              <a:extLst>
                <a:ext uri="{FF2B5EF4-FFF2-40B4-BE49-F238E27FC236}">
                  <a16:creationId xmlns:a16="http://schemas.microsoft.com/office/drawing/2014/main" id="{1710653A-F5C8-47DE-8D3E-A0B5438ED781}"/>
                </a:ext>
                <a:ext uri="{C183D7F6-B498-43B3-948B-1728B52AA6E4}">
                  <adec:decorative xmlns:adec="http://schemas.microsoft.com/office/drawing/2017/decorative" val="1"/>
                </a:ext>
              </a:extLst>
            </p:cNvPr>
            <p:cNvSpPr/>
            <p:nvPr/>
          </p:nvSpPr>
          <p:spPr>
            <a:xfrm>
              <a:off x="9848283" y="1242245"/>
              <a:ext cx="657225" cy="657225"/>
            </a:xfrm>
            <a:prstGeom prst="ellipse">
              <a:avLst/>
            </a:prstGeom>
            <a:solidFill>
              <a:srgbClr val="CE295E"/>
            </a:solidFill>
            <a:ln w="28575">
              <a:solidFill>
                <a:schemeClr val="bg1"/>
              </a:solidFill>
            </a:ln>
            <a:effectLst>
              <a:outerShdw blurRad="508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Rectangle 97">
              <a:extLst>
                <a:ext uri="{FF2B5EF4-FFF2-40B4-BE49-F238E27FC236}">
                  <a16:creationId xmlns:a16="http://schemas.microsoft.com/office/drawing/2014/main" id="{576948FB-CC34-4B03-88DC-8401A5A57F4D}"/>
                </a:ext>
              </a:extLst>
            </p:cNvPr>
            <p:cNvSpPr/>
            <p:nvPr/>
          </p:nvSpPr>
          <p:spPr>
            <a:xfrm>
              <a:off x="10857390" y="2580055"/>
              <a:ext cx="942433" cy="338554"/>
            </a:xfrm>
            <a:prstGeom prst="rect">
              <a:avLst/>
            </a:prstGeom>
          </p:spPr>
          <p:txBody>
            <a:bodyPr wrap="none" anchor="ctr">
              <a:normAutofit/>
            </a:bodyPr>
            <a:lstStyle/>
            <a:p>
              <a:pPr algn="r">
                <a:spcBef>
                  <a:spcPts val="600"/>
                </a:spcBef>
              </a:pPr>
              <a:r>
                <a:rPr lang="en-US" sz="1600" dirty="0">
                  <a:solidFill>
                    <a:schemeClr val="bg1"/>
                  </a:solidFill>
                </a:rPr>
                <a:t>48.4%</a:t>
              </a:r>
            </a:p>
          </p:txBody>
        </p:sp>
        <p:sp>
          <p:nvSpPr>
            <p:cNvPr id="99" name="Rectangle 98">
              <a:extLst>
                <a:ext uri="{FF2B5EF4-FFF2-40B4-BE49-F238E27FC236}">
                  <a16:creationId xmlns:a16="http://schemas.microsoft.com/office/drawing/2014/main" id="{7A6E0B43-CBC1-4B75-A350-E61BB761761E}"/>
                </a:ext>
              </a:extLst>
            </p:cNvPr>
            <p:cNvSpPr/>
            <p:nvPr/>
          </p:nvSpPr>
          <p:spPr>
            <a:xfrm>
              <a:off x="10885423" y="2994209"/>
              <a:ext cx="914400" cy="338554"/>
            </a:xfrm>
            <a:prstGeom prst="rect">
              <a:avLst/>
            </a:prstGeom>
          </p:spPr>
          <p:txBody>
            <a:bodyPr wrap="none" anchor="ctr">
              <a:normAutofit/>
            </a:bodyPr>
            <a:lstStyle/>
            <a:p>
              <a:pPr algn="r">
                <a:spcBef>
                  <a:spcPts val="600"/>
                </a:spcBef>
              </a:pPr>
              <a:r>
                <a:rPr lang="en-US" sz="1600" dirty="0">
                  <a:solidFill>
                    <a:schemeClr val="bg1"/>
                  </a:solidFill>
                </a:rPr>
                <a:t>22.6%</a:t>
              </a:r>
            </a:p>
          </p:txBody>
        </p:sp>
        <p:sp>
          <p:nvSpPr>
            <p:cNvPr id="100" name="Rectangle 99">
              <a:extLst>
                <a:ext uri="{FF2B5EF4-FFF2-40B4-BE49-F238E27FC236}">
                  <a16:creationId xmlns:a16="http://schemas.microsoft.com/office/drawing/2014/main" id="{C4B4557E-2EE3-41E0-8A59-E60F50BDB6EC}"/>
                </a:ext>
              </a:extLst>
            </p:cNvPr>
            <p:cNvSpPr/>
            <p:nvPr/>
          </p:nvSpPr>
          <p:spPr>
            <a:xfrm>
              <a:off x="10885423" y="3412943"/>
              <a:ext cx="914400" cy="338554"/>
            </a:xfrm>
            <a:prstGeom prst="rect">
              <a:avLst/>
            </a:prstGeom>
          </p:spPr>
          <p:txBody>
            <a:bodyPr wrap="none" anchor="ctr">
              <a:normAutofit/>
            </a:bodyPr>
            <a:lstStyle/>
            <a:p>
              <a:pPr algn="r">
                <a:spcBef>
                  <a:spcPts val="600"/>
                </a:spcBef>
              </a:pPr>
              <a:r>
                <a:rPr lang="en-US" sz="1600" dirty="0">
                  <a:solidFill>
                    <a:schemeClr val="bg1"/>
                  </a:solidFill>
                </a:rPr>
                <a:t>7.6%</a:t>
              </a:r>
            </a:p>
          </p:txBody>
        </p:sp>
        <p:grpSp>
          <p:nvGrpSpPr>
            <p:cNvPr id="101" name="Group 100" descr="This is an icon of a credit card. ">
              <a:extLst>
                <a:ext uri="{FF2B5EF4-FFF2-40B4-BE49-F238E27FC236}">
                  <a16:creationId xmlns:a16="http://schemas.microsoft.com/office/drawing/2014/main" id="{3F8007BE-3B68-4A53-AEE4-024A0881F8D7}"/>
                </a:ext>
              </a:extLst>
            </p:cNvPr>
            <p:cNvGrpSpPr/>
            <p:nvPr/>
          </p:nvGrpSpPr>
          <p:grpSpPr>
            <a:xfrm>
              <a:off x="10033226" y="1470845"/>
              <a:ext cx="287338" cy="200025"/>
              <a:chOff x="877888" y="1966913"/>
              <a:chExt cx="287338" cy="200025"/>
            </a:xfrm>
            <a:solidFill>
              <a:schemeClr val="bg1"/>
            </a:solidFill>
          </p:grpSpPr>
          <p:sp>
            <p:nvSpPr>
              <p:cNvPr id="102" name="Freeform 433">
                <a:extLst>
                  <a:ext uri="{FF2B5EF4-FFF2-40B4-BE49-F238E27FC236}">
                    <a16:creationId xmlns:a16="http://schemas.microsoft.com/office/drawing/2014/main" id="{D0CE91C6-2C66-47F1-A984-605FA356B2E9}"/>
                  </a:ext>
                </a:extLst>
              </p:cNvPr>
              <p:cNvSpPr>
                <a:spLocks noEditPoints="1"/>
              </p:cNvSpPr>
              <p:nvPr/>
            </p:nvSpPr>
            <p:spPr bwMode="auto">
              <a:xfrm>
                <a:off x="877888" y="1966913"/>
                <a:ext cx="287338" cy="200025"/>
              </a:xfrm>
              <a:custGeom>
                <a:avLst/>
                <a:gdLst>
                  <a:gd name="T0" fmla="*/ 550 w 903"/>
                  <a:gd name="T1" fmla="*/ 473 h 632"/>
                  <a:gd name="T2" fmla="*/ 491 w 903"/>
                  <a:gd name="T3" fmla="*/ 438 h 632"/>
                  <a:gd name="T4" fmla="*/ 499 w 903"/>
                  <a:gd name="T5" fmla="*/ 388 h 632"/>
                  <a:gd name="T6" fmla="*/ 512 w 903"/>
                  <a:gd name="T7" fmla="*/ 331 h 632"/>
                  <a:gd name="T8" fmla="*/ 507 w 903"/>
                  <a:gd name="T9" fmla="*/ 272 h 632"/>
                  <a:gd name="T10" fmla="*/ 486 w 903"/>
                  <a:gd name="T11" fmla="*/ 219 h 632"/>
                  <a:gd name="T12" fmla="*/ 519 w 903"/>
                  <a:gd name="T13" fmla="*/ 173 h 632"/>
                  <a:gd name="T14" fmla="*/ 585 w 903"/>
                  <a:gd name="T15" fmla="*/ 151 h 632"/>
                  <a:gd name="T16" fmla="*/ 651 w 903"/>
                  <a:gd name="T17" fmla="*/ 158 h 632"/>
                  <a:gd name="T18" fmla="*/ 708 w 903"/>
                  <a:gd name="T19" fmla="*/ 189 h 632"/>
                  <a:gd name="T20" fmla="*/ 748 w 903"/>
                  <a:gd name="T21" fmla="*/ 237 h 632"/>
                  <a:gd name="T22" fmla="*/ 767 w 903"/>
                  <a:gd name="T23" fmla="*/ 299 h 632"/>
                  <a:gd name="T24" fmla="*/ 760 w 903"/>
                  <a:gd name="T25" fmla="*/ 366 h 632"/>
                  <a:gd name="T26" fmla="*/ 730 w 903"/>
                  <a:gd name="T27" fmla="*/ 422 h 632"/>
                  <a:gd name="T28" fmla="*/ 681 w 903"/>
                  <a:gd name="T29" fmla="*/ 461 h 632"/>
                  <a:gd name="T30" fmla="*/ 619 w 903"/>
                  <a:gd name="T31" fmla="*/ 481 h 632"/>
                  <a:gd name="T32" fmla="*/ 392 w 903"/>
                  <a:gd name="T33" fmla="*/ 422 h 632"/>
                  <a:gd name="T34" fmla="*/ 387 w 903"/>
                  <a:gd name="T35" fmla="*/ 466 h 632"/>
                  <a:gd name="T36" fmla="*/ 331 w 903"/>
                  <a:gd name="T37" fmla="*/ 452 h 632"/>
                  <a:gd name="T38" fmla="*/ 307 w 903"/>
                  <a:gd name="T39" fmla="*/ 482 h 632"/>
                  <a:gd name="T40" fmla="*/ 268 w 903"/>
                  <a:gd name="T41" fmla="*/ 474 h 632"/>
                  <a:gd name="T42" fmla="*/ 241 w 903"/>
                  <a:gd name="T43" fmla="*/ 452 h 632"/>
                  <a:gd name="T44" fmla="*/ 199 w 903"/>
                  <a:gd name="T45" fmla="*/ 432 h 632"/>
                  <a:gd name="T46" fmla="*/ 174 w 903"/>
                  <a:gd name="T47" fmla="*/ 400 h 632"/>
                  <a:gd name="T48" fmla="*/ 158 w 903"/>
                  <a:gd name="T49" fmla="*/ 361 h 632"/>
                  <a:gd name="T50" fmla="*/ 181 w 903"/>
                  <a:gd name="T51" fmla="*/ 301 h 632"/>
                  <a:gd name="T52" fmla="*/ 181 w 903"/>
                  <a:gd name="T53" fmla="*/ 271 h 632"/>
                  <a:gd name="T54" fmla="*/ 179 w 903"/>
                  <a:gd name="T55" fmla="*/ 223 h 632"/>
                  <a:gd name="T56" fmla="*/ 206 w 903"/>
                  <a:gd name="T57" fmla="*/ 193 h 632"/>
                  <a:gd name="T58" fmla="*/ 241 w 903"/>
                  <a:gd name="T59" fmla="*/ 168 h 632"/>
                  <a:gd name="T60" fmla="*/ 277 w 903"/>
                  <a:gd name="T61" fmla="*/ 156 h 632"/>
                  <a:gd name="T62" fmla="*/ 316 w 903"/>
                  <a:gd name="T63" fmla="*/ 150 h 632"/>
                  <a:gd name="T64" fmla="*/ 362 w 903"/>
                  <a:gd name="T65" fmla="*/ 180 h 632"/>
                  <a:gd name="T66" fmla="*/ 400 w 903"/>
                  <a:gd name="T67" fmla="*/ 173 h 632"/>
                  <a:gd name="T68" fmla="*/ 422 w 903"/>
                  <a:gd name="T69" fmla="*/ 210 h 632"/>
                  <a:gd name="T70" fmla="*/ 447 w 903"/>
                  <a:gd name="T71" fmla="*/ 216 h 632"/>
                  <a:gd name="T72" fmla="*/ 472 w 903"/>
                  <a:gd name="T73" fmla="*/ 259 h 632"/>
                  <a:gd name="T74" fmla="*/ 482 w 903"/>
                  <a:gd name="T75" fmla="*/ 301 h 632"/>
                  <a:gd name="T76" fmla="*/ 482 w 903"/>
                  <a:gd name="T77" fmla="*/ 331 h 632"/>
                  <a:gd name="T78" fmla="*/ 472 w 903"/>
                  <a:gd name="T79" fmla="*/ 373 h 632"/>
                  <a:gd name="T80" fmla="*/ 447 w 903"/>
                  <a:gd name="T81" fmla="*/ 417 h 632"/>
                  <a:gd name="T82" fmla="*/ 422 w 903"/>
                  <a:gd name="T83" fmla="*/ 444 h 632"/>
                  <a:gd name="T84" fmla="*/ 60 w 903"/>
                  <a:gd name="T85" fmla="*/ 1 h 632"/>
                  <a:gd name="T86" fmla="*/ 33 w 903"/>
                  <a:gd name="T87" fmla="*/ 13 h 632"/>
                  <a:gd name="T88" fmla="*/ 13 w 903"/>
                  <a:gd name="T89" fmla="*/ 33 h 632"/>
                  <a:gd name="T90" fmla="*/ 2 w 903"/>
                  <a:gd name="T91" fmla="*/ 60 h 632"/>
                  <a:gd name="T92" fmla="*/ 1 w 903"/>
                  <a:gd name="T93" fmla="*/ 564 h 632"/>
                  <a:gd name="T94" fmla="*/ 10 w 903"/>
                  <a:gd name="T95" fmla="*/ 593 h 632"/>
                  <a:gd name="T96" fmla="*/ 28 w 903"/>
                  <a:gd name="T97" fmla="*/ 615 h 632"/>
                  <a:gd name="T98" fmla="*/ 54 w 903"/>
                  <a:gd name="T99" fmla="*/ 629 h 632"/>
                  <a:gd name="T100" fmla="*/ 828 w 903"/>
                  <a:gd name="T101" fmla="*/ 632 h 632"/>
                  <a:gd name="T102" fmla="*/ 857 w 903"/>
                  <a:gd name="T103" fmla="*/ 626 h 632"/>
                  <a:gd name="T104" fmla="*/ 882 w 903"/>
                  <a:gd name="T105" fmla="*/ 610 h 632"/>
                  <a:gd name="T106" fmla="*/ 898 w 903"/>
                  <a:gd name="T107" fmla="*/ 587 h 632"/>
                  <a:gd name="T108" fmla="*/ 903 w 903"/>
                  <a:gd name="T109" fmla="*/ 557 h 632"/>
                  <a:gd name="T110" fmla="*/ 900 w 903"/>
                  <a:gd name="T111" fmla="*/ 53 h 632"/>
                  <a:gd name="T112" fmla="*/ 886 w 903"/>
                  <a:gd name="T113" fmla="*/ 27 h 632"/>
                  <a:gd name="T114" fmla="*/ 865 w 903"/>
                  <a:gd name="T115" fmla="*/ 9 h 632"/>
                  <a:gd name="T116" fmla="*/ 836 w 903"/>
                  <a:gd name="T117" fmla="*/ 0 h 6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903" h="632">
                    <a:moveTo>
                      <a:pt x="603" y="482"/>
                    </a:moveTo>
                    <a:lnTo>
                      <a:pt x="585" y="481"/>
                    </a:lnTo>
                    <a:lnTo>
                      <a:pt x="567" y="478"/>
                    </a:lnTo>
                    <a:lnTo>
                      <a:pt x="550" y="473"/>
                    </a:lnTo>
                    <a:lnTo>
                      <a:pt x="534" y="467"/>
                    </a:lnTo>
                    <a:lnTo>
                      <a:pt x="519" y="459"/>
                    </a:lnTo>
                    <a:lnTo>
                      <a:pt x="504" y="449"/>
                    </a:lnTo>
                    <a:lnTo>
                      <a:pt x="491" y="438"/>
                    </a:lnTo>
                    <a:lnTo>
                      <a:pt x="478" y="426"/>
                    </a:lnTo>
                    <a:lnTo>
                      <a:pt x="486" y="413"/>
                    </a:lnTo>
                    <a:lnTo>
                      <a:pt x="492" y="401"/>
                    </a:lnTo>
                    <a:lnTo>
                      <a:pt x="499" y="388"/>
                    </a:lnTo>
                    <a:lnTo>
                      <a:pt x="503" y="374"/>
                    </a:lnTo>
                    <a:lnTo>
                      <a:pt x="507" y="360"/>
                    </a:lnTo>
                    <a:lnTo>
                      <a:pt x="510" y="345"/>
                    </a:lnTo>
                    <a:lnTo>
                      <a:pt x="512" y="331"/>
                    </a:lnTo>
                    <a:lnTo>
                      <a:pt x="512" y="316"/>
                    </a:lnTo>
                    <a:lnTo>
                      <a:pt x="512" y="301"/>
                    </a:lnTo>
                    <a:lnTo>
                      <a:pt x="510" y="286"/>
                    </a:lnTo>
                    <a:lnTo>
                      <a:pt x="507" y="272"/>
                    </a:lnTo>
                    <a:lnTo>
                      <a:pt x="503" y="257"/>
                    </a:lnTo>
                    <a:lnTo>
                      <a:pt x="499" y="245"/>
                    </a:lnTo>
                    <a:lnTo>
                      <a:pt x="492" y="232"/>
                    </a:lnTo>
                    <a:lnTo>
                      <a:pt x="486" y="219"/>
                    </a:lnTo>
                    <a:lnTo>
                      <a:pt x="478" y="207"/>
                    </a:lnTo>
                    <a:lnTo>
                      <a:pt x="491" y="194"/>
                    </a:lnTo>
                    <a:lnTo>
                      <a:pt x="504" y="182"/>
                    </a:lnTo>
                    <a:lnTo>
                      <a:pt x="519" y="173"/>
                    </a:lnTo>
                    <a:lnTo>
                      <a:pt x="534" y="165"/>
                    </a:lnTo>
                    <a:lnTo>
                      <a:pt x="550" y="159"/>
                    </a:lnTo>
                    <a:lnTo>
                      <a:pt x="567" y="154"/>
                    </a:lnTo>
                    <a:lnTo>
                      <a:pt x="585" y="151"/>
                    </a:lnTo>
                    <a:lnTo>
                      <a:pt x="603" y="150"/>
                    </a:lnTo>
                    <a:lnTo>
                      <a:pt x="619" y="151"/>
                    </a:lnTo>
                    <a:lnTo>
                      <a:pt x="636" y="153"/>
                    </a:lnTo>
                    <a:lnTo>
                      <a:pt x="651" y="158"/>
                    </a:lnTo>
                    <a:lnTo>
                      <a:pt x="667" y="163"/>
                    </a:lnTo>
                    <a:lnTo>
                      <a:pt x="681" y="171"/>
                    </a:lnTo>
                    <a:lnTo>
                      <a:pt x="695" y="179"/>
                    </a:lnTo>
                    <a:lnTo>
                      <a:pt x="708" y="189"/>
                    </a:lnTo>
                    <a:lnTo>
                      <a:pt x="720" y="200"/>
                    </a:lnTo>
                    <a:lnTo>
                      <a:pt x="730" y="211"/>
                    </a:lnTo>
                    <a:lnTo>
                      <a:pt x="740" y="223"/>
                    </a:lnTo>
                    <a:lnTo>
                      <a:pt x="748" y="237"/>
                    </a:lnTo>
                    <a:lnTo>
                      <a:pt x="755" y="252"/>
                    </a:lnTo>
                    <a:lnTo>
                      <a:pt x="760" y="267"/>
                    </a:lnTo>
                    <a:lnTo>
                      <a:pt x="765" y="283"/>
                    </a:lnTo>
                    <a:lnTo>
                      <a:pt x="767" y="299"/>
                    </a:lnTo>
                    <a:lnTo>
                      <a:pt x="768" y="316"/>
                    </a:lnTo>
                    <a:lnTo>
                      <a:pt x="767" y="333"/>
                    </a:lnTo>
                    <a:lnTo>
                      <a:pt x="765" y="350"/>
                    </a:lnTo>
                    <a:lnTo>
                      <a:pt x="760" y="366"/>
                    </a:lnTo>
                    <a:lnTo>
                      <a:pt x="755" y="381"/>
                    </a:lnTo>
                    <a:lnTo>
                      <a:pt x="748" y="395"/>
                    </a:lnTo>
                    <a:lnTo>
                      <a:pt x="740" y="409"/>
                    </a:lnTo>
                    <a:lnTo>
                      <a:pt x="730" y="422"/>
                    </a:lnTo>
                    <a:lnTo>
                      <a:pt x="720" y="433"/>
                    </a:lnTo>
                    <a:lnTo>
                      <a:pt x="708" y="444"/>
                    </a:lnTo>
                    <a:lnTo>
                      <a:pt x="695" y="454"/>
                    </a:lnTo>
                    <a:lnTo>
                      <a:pt x="681" y="461"/>
                    </a:lnTo>
                    <a:lnTo>
                      <a:pt x="667" y="469"/>
                    </a:lnTo>
                    <a:lnTo>
                      <a:pt x="651" y="474"/>
                    </a:lnTo>
                    <a:lnTo>
                      <a:pt x="636" y="478"/>
                    </a:lnTo>
                    <a:lnTo>
                      <a:pt x="619" y="481"/>
                    </a:lnTo>
                    <a:lnTo>
                      <a:pt x="603" y="482"/>
                    </a:lnTo>
                    <a:close/>
                    <a:moveTo>
                      <a:pt x="422" y="444"/>
                    </a:moveTo>
                    <a:lnTo>
                      <a:pt x="422" y="422"/>
                    </a:lnTo>
                    <a:lnTo>
                      <a:pt x="392" y="422"/>
                    </a:lnTo>
                    <a:lnTo>
                      <a:pt x="392" y="452"/>
                    </a:lnTo>
                    <a:lnTo>
                      <a:pt x="411" y="452"/>
                    </a:lnTo>
                    <a:lnTo>
                      <a:pt x="400" y="459"/>
                    </a:lnTo>
                    <a:lnTo>
                      <a:pt x="387" y="466"/>
                    </a:lnTo>
                    <a:lnTo>
                      <a:pt x="374" y="471"/>
                    </a:lnTo>
                    <a:lnTo>
                      <a:pt x="362" y="475"/>
                    </a:lnTo>
                    <a:lnTo>
                      <a:pt x="362" y="452"/>
                    </a:lnTo>
                    <a:lnTo>
                      <a:pt x="331" y="452"/>
                    </a:lnTo>
                    <a:lnTo>
                      <a:pt x="331" y="481"/>
                    </a:lnTo>
                    <a:lnTo>
                      <a:pt x="324" y="482"/>
                    </a:lnTo>
                    <a:lnTo>
                      <a:pt x="316" y="482"/>
                    </a:lnTo>
                    <a:lnTo>
                      <a:pt x="307" y="482"/>
                    </a:lnTo>
                    <a:lnTo>
                      <a:pt x="296" y="481"/>
                    </a:lnTo>
                    <a:lnTo>
                      <a:pt x="286" y="479"/>
                    </a:lnTo>
                    <a:lnTo>
                      <a:pt x="277" y="477"/>
                    </a:lnTo>
                    <a:lnTo>
                      <a:pt x="268" y="474"/>
                    </a:lnTo>
                    <a:lnTo>
                      <a:pt x="259" y="471"/>
                    </a:lnTo>
                    <a:lnTo>
                      <a:pt x="250" y="468"/>
                    </a:lnTo>
                    <a:lnTo>
                      <a:pt x="241" y="463"/>
                    </a:lnTo>
                    <a:lnTo>
                      <a:pt x="241" y="452"/>
                    </a:lnTo>
                    <a:lnTo>
                      <a:pt x="221" y="452"/>
                    </a:lnTo>
                    <a:lnTo>
                      <a:pt x="214" y="445"/>
                    </a:lnTo>
                    <a:lnTo>
                      <a:pt x="206" y="439"/>
                    </a:lnTo>
                    <a:lnTo>
                      <a:pt x="199" y="432"/>
                    </a:lnTo>
                    <a:lnTo>
                      <a:pt x="192" y="425"/>
                    </a:lnTo>
                    <a:lnTo>
                      <a:pt x="186" y="417"/>
                    </a:lnTo>
                    <a:lnTo>
                      <a:pt x="179" y="409"/>
                    </a:lnTo>
                    <a:lnTo>
                      <a:pt x="174" y="400"/>
                    </a:lnTo>
                    <a:lnTo>
                      <a:pt x="170" y="392"/>
                    </a:lnTo>
                    <a:lnTo>
                      <a:pt x="181" y="392"/>
                    </a:lnTo>
                    <a:lnTo>
                      <a:pt x="181" y="361"/>
                    </a:lnTo>
                    <a:lnTo>
                      <a:pt x="158" y="361"/>
                    </a:lnTo>
                    <a:lnTo>
                      <a:pt x="153" y="346"/>
                    </a:lnTo>
                    <a:lnTo>
                      <a:pt x="151" y="331"/>
                    </a:lnTo>
                    <a:lnTo>
                      <a:pt x="181" y="331"/>
                    </a:lnTo>
                    <a:lnTo>
                      <a:pt x="181" y="301"/>
                    </a:lnTo>
                    <a:lnTo>
                      <a:pt x="151" y="301"/>
                    </a:lnTo>
                    <a:lnTo>
                      <a:pt x="153" y="285"/>
                    </a:lnTo>
                    <a:lnTo>
                      <a:pt x="158" y="271"/>
                    </a:lnTo>
                    <a:lnTo>
                      <a:pt x="181" y="271"/>
                    </a:lnTo>
                    <a:lnTo>
                      <a:pt x="181" y="240"/>
                    </a:lnTo>
                    <a:lnTo>
                      <a:pt x="170" y="240"/>
                    </a:lnTo>
                    <a:lnTo>
                      <a:pt x="174" y="232"/>
                    </a:lnTo>
                    <a:lnTo>
                      <a:pt x="179" y="223"/>
                    </a:lnTo>
                    <a:lnTo>
                      <a:pt x="186" y="216"/>
                    </a:lnTo>
                    <a:lnTo>
                      <a:pt x="192" y="207"/>
                    </a:lnTo>
                    <a:lnTo>
                      <a:pt x="199" y="201"/>
                    </a:lnTo>
                    <a:lnTo>
                      <a:pt x="206" y="193"/>
                    </a:lnTo>
                    <a:lnTo>
                      <a:pt x="214" y="187"/>
                    </a:lnTo>
                    <a:lnTo>
                      <a:pt x="221" y="180"/>
                    </a:lnTo>
                    <a:lnTo>
                      <a:pt x="241" y="180"/>
                    </a:lnTo>
                    <a:lnTo>
                      <a:pt x="241" y="168"/>
                    </a:lnTo>
                    <a:lnTo>
                      <a:pt x="250" y="164"/>
                    </a:lnTo>
                    <a:lnTo>
                      <a:pt x="259" y="161"/>
                    </a:lnTo>
                    <a:lnTo>
                      <a:pt x="268" y="158"/>
                    </a:lnTo>
                    <a:lnTo>
                      <a:pt x="277" y="156"/>
                    </a:lnTo>
                    <a:lnTo>
                      <a:pt x="286" y="153"/>
                    </a:lnTo>
                    <a:lnTo>
                      <a:pt x="296" y="151"/>
                    </a:lnTo>
                    <a:lnTo>
                      <a:pt x="307" y="151"/>
                    </a:lnTo>
                    <a:lnTo>
                      <a:pt x="316" y="150"/>
                    </a:lnTo>
                    <a:lnTo>
                      <a:pt x="324" y="150"/>
                    </a:lnTo>
                    <a:lnTo>
                      <a:pt x="331" y="151"/>
                    </a:lnTo>
                    <a:lnTo>
                      <a:pt x="331" y="180"/>
                    </a:lnTo>
                    <a:lnTo>
                      <a:pt x="362" y="180"/>
                    </a:lnTo>
                    <a:lnTo>
                      <a:pt x="362" y="157"/>
                    </a:lnTo>
                    <a:lnTo>
                      <a:pt x="374" y="161"/>
                    </a:lnTo>
                    <a:lnTo>
                      <a:pt x="387" y="166"/>
                    </a:lnTo>
                    <a:lnTo>
                      <a:pt x="400" y="173"/>
                    </a:lnTo>
                    <a:lnTo>
                      <a:pt x="411" y="180"/>
                    </a:lnTo>
                    <a:lnTo>
                      <a:pt x="392" y="180"/>
                    </a:lnTo>
                    <a:lnTo>
                      <a:pt x="392" y="210"/>
                    </a:lnTo>
                    <a:lnTo>
                      <a:pt x="422" y="210"/>
                    </a:lnTo>
                    <a:lnTo>
                      <a:pt x="422" y="189"/>
                    </a:lnTo>
                    <a:lnTo>
                      <a:pt x="431" y="196"/>
                    </a:lnTo>
                    <a:lnTo>
                      <a:pt x="440" y="206"/>
                    </a:lnTo>
                    <a:lnTo>
                      <a:pt x="447" y="216"/>
                    </a:lnTo>
                    <a:lnTo>
                      <a:pt x="455" y="225"/>
                    </a:lnTo>
                    <a:lnTo>
                      <a:pt x="461" y="236"/>
                    </a:lnTo>
                    <a:lnTo>
                      <a:pt x="467" y="247"/>
                    </a:lnTo>
                    <a:lnTo>
                      <a:pt x="472" y="259"/>
                    </a:lnTo>
                    <a:lnTo>
                      <a:pt x="475" y="271"/>
                    </a:lnTo>
                    <a:lnTo>
                      <a:pt x="452" y="271"/>
                    </a:lnTo>
                    <a:lnTo>
                      <a:pt x="452" y="301"/>
                    </a:lnTo>
                    <a:lnTo>
                      <a:pt x="482" y="301"/>
                    </a:lnTo>
                    <a:lnTo>
                      <a:pt x="482" y="309"/>
                    </a:lnTo>
                    <a:lnTo>
                      <a:pt x="482" y="316"/>
                    </a:lnTo>
                    <a:lnTo>
                      <a:pt x="482" y="324"/>
                    </a:lnTo>
                    <a:lnTo>
                      <a:pt x="482" y="331"/>
                    </a:lnTo>
                    <a:lnTo>
                      <a:pt x="452" y="331"/>
                    </a:lnTo>
                    <a:lnTo>
                      <a:pt x="452" y="361"/>
                    </a:lnTo>
                    <a:lnTo>
                      <a:pt x="475" y="361"/>
                    </a:lnTo>
                    <a:lnTo>
                      <a:pt x="472" y="373"/>
                    </a:lnTo>
                    <a:lnTo>
                      <a:pt x="467" y="385"/>
                    </a:lnTo>
                    <a:lnTo>
                      <a:pt x="461" y="396"/>
                    </a:lnTo>
                    <a:lnTo>
                      <a:pt x="455" y="407"/>
                    </a:lnTo>
                    <a:lnTo>
                      <a:pt x="447" y="417"/>
                    </a:lnTo>
                    <a:lnTo>
                      <a:pt x="440" y="427"/>
                    </a:lnTo>
                    <a:lnTo>
                      <a:pt x="431" y="436"/>
                    </a:lnTo>
                    <a:lnTo>
                      <a:pt x="422" y="444"/>
                    </a:lnTo>
                    <a:lnTo>
                      <a:pt x="422" y="444"/>
                    </a:lnTo>
                    <a:close/>
                    <a:moveTo>
                      <a:pt x="828" y="0"/>
                    </a:moveTo>
                    <a:lnTo>
                      <a:pt x="75" y="0"/>
                    </a:lnTo>
                    <a:lnTo>
                      <a:pt x="68" y="0"/>
                    </a:lnTo>
                    <a:lnTo>
                      <a:pt x="60" y="1"/>
                    </a:lnTo>
                    <a:lnTo>
                      <a:pt x="54" y="3"/>
                    </a:lnTo>
                    <a:lnTo>
                      <a:pt x="46" y="5"/>
                    </a:lnTo>
                    <a:lnTo>
                      <a:pt x="40" y="9"/>
                    </a:lnTo>
                    <a:lnTo>
                      <a:pt x="33" y="13"/>
                    </a:lnTo>
                    <a:lnTo>
                      <a:pt x="28" y="17"/>
                    </a:lnTo>
                    <a:lnTo>
                      <a:pt x="23" y="21"/>
                    </a:lnTo>
                    <a:lnTo>
                      <a:pt x="17" y="27"/>
                    </a:lnTo>
                    <a:lnTo>
                      <a:pt x="13" y="33"/>
                    </a:lnTo>
                    <a:lnTo>
                      <a:pt x="10" y="40"/>
                    </a:lnTo>
                    <a:lnTo>
                      <a:pt x="7" y="46"/>
                    </a:lnTo>
                    <a:lnTo>
                      <a:pt x="3" y="53"/>
                    </a:lnTo>
                    <a:lnTo>
                      <a:pt x="2" y="60"/>
                    </a:lnTo>
                    <a:lnTo>
                      <a:pt x="1" y="68"/>
                    </a:lnTo>
                    <a:lnTo>
                      <a:pt x="0" y="75"/>
                    </a:lnTo>
                    <a:lnTo>
                      <a:pt x="0" y="557"/>
                    </a:lnTo>
                    <a:lnTo>
                      <a:pt x="1" y="564"/>
                    </a:lnTo>
                    <a:lnTo>
                      <a:pt x="2" y="572"/>
                    </a:lnTo>
                    <a:lnTo>
                      <a:pt x="3" y="579"/>
                    </a:lnTo>
                    <a:lnTo>
                      <a:pt x="7" y="586"/>
                    </a:lnTo>
                    <a:lnTo>
                      <a:pt x="10" y="593"/>
                    </a:lnTo>
                    <a:lnTo>
                      <a:pt x="13" y="599"/>
                    </a:lnTo>
                    <a:lnTo>
                      <a:pt x="17" y="605"/>
                    </a:lnTo>
                    <a:lnTo>
                      <a:pt x="23" y="610"/>
                    </a:lnTo>
                    <a:lnTo>
                      <a:pt x="28" y="615"/>
                    </a:lnTo>
                    <a:lnTo>
                      <a:pt x="33" y="619"/>
                    </a:lnTo>
                    <a:lnTo>
                      <a:pt x="40" y="623"/>
                    </a:lnTo>
                    <a:lnTo>
                      <a:pt x="46" y="626"/>
                    </a:lnTo>
                    <a:lnTo>
                      <a:pt x="54" y="629"/>
                    </a:lnTo>
                    <a:lnTo>
                      <a:pt x="60" y="631"/>
                    </a:lnTo>
                    <a:lnTo>
                      <a:pt x="68" y="632"/>
                    </a:lnTo>
                    <a:lnTo>
                      <a:pt x="75" y="632"/>
                    </a:lnTo>
                    <a:lnTo>
                      <a:pt x="828" y="632"/>
                    </a:lnTo>
                    <a:lnTo>
                      <a:pt x="836" y="632"/>
                    </a:lnTo>
                    <a:lnTo>
                      <a:pt x="843" y="631"/>
                    </a:lnTo>
                    <a:lnTo>
                      <a:pt x="851" y="629"/>
                    </a:lnTo>
                    <a:lnTo>
                      <a:pt x="857" y="626"/>
                    </a:lnTo>
                    <a:lnTo>
                      <a:pt x="865" y="623"/>
                    </a:lnTo>
                    <a:lnTo>
                      <a:pt x="870" y="619"/>
                    </a:lnTo>
                    <a:lnTo>
                      <a:pt x="876" y="615"/>
                    </a:lnTo>
                    <a:lnTo>
                      <a:pt x="882" y="610"/>
                    </a:lnTo>
                    <a:lnTo>
                      <a:pt x="886" y="605"/>
                    </a:lnTo>
                    <a:lnTo>
                      <a:pt x="890" y="599"/>
                    </a:lnTo>
                    <a:lnTo>
                      <a:pt x="895" y="593"/>
                    </a:lnTo>
                    <a:lnTo>
                      <a:pt x="898" y="587"/>
                    </a:lnTo>
                    <a:lnTo>
                      <a:pt x="900" y="579"/>
                    </a:lnTo>
                    <a:lnTo>
                      <a:pt x="902" y="572"/>
                    </a:lnTo>
                    <a:lnTo>
                      <a:pt x="903" y="564"/>
                    </a:lnTo>
                    <a:lnTo>
                      <a:pt x="903" y="557"/>
                    </a:lnTo>
                    <a:lnTo>
                      <a:pt x="903" y="75"/>
                    </a:lnTo>
                    <a:lnTo>
                      <a:pt x="903" y="68"/>
                    </a:lnTo>
                    <a:lnTo>
                      <a:pt x="902" y="60"/>
                    </a:lnTo>
                    <a:lnTo>
                      <a:pt x="900" y="53"/>
                    </a:lnTo>
                    <a:lnTo>
                      <a:pt x="898" y="46"/>
                    </a:lnTo>
                    <a:lnTo>
                      <a:pt x="895" y="40"/>
                    </a:lnTo>
                    <a:lnTo>
                      <a:pt x="890" y="33"/>
                    </a:lnTo>
                    <a:lnTo>
                      <a:pt x="886" y="27"/>
                    </a:lnTo>
                    <a:lnTo>
                      <a:pt x="882" y="21"/>
                    </a:lnTo>
                    <a:lnTo>
                      <a:pt x="876" y="17"/>
                    </a:lnTo>
                    <a:lnTo>
                      <a:pt x="870" y="13"/>
                    </a:lnTo>
                    <a:lnTo>
                      <a:pt x="865" y="9"/>
                    </a:lnTo>
                    <a:lnTo>
                      <a:pt x="857" y="5"/>
                    </a:lnTo>
                    <a:lnTo>
                      <a:pt x="851" y="3"/>
                    </a:lnTo>
                    <a:lnTo>
                      <a:pt x="843" y="1"/>
                    </a:lnTo>
                    <a:lnTo>
                      <a:pt x="836" y="0"/>
                    </a:lnTo>
                    <a:lnTo>
                      <a:pt x="82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3" name="Rectangle 434">
                <a:extLst>
                  <a:ext uri="{FF2B5EF4-FFF2-40B4-BE49-F238E27FC236}">
                    <a16:creationId xmlns:a16="http://schemas.microsoft.com/office/drawing/2014/main" id="{30899386-DA20-45F7-9F80-B28EF46BC13F}"/>
                  </a:ext>
                </a:extLst>
              </p:cNvPr>
              <p:cNvSpPr>
                <a:spLocks noChangeArrowheads="1"/>
              </p:cNvSpPr>
              <p:nvPr/>
            </p:nvSpPr>
            <p:spPr bwMode="auto">
              <a:xfrm>
                <a:off x="944563" y="2052638"/>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4" name="Rectangle 435">
                <a:extLst>
                  <a:ext uri="{FF2B5EF4-FFF2-40B4-BE49-F238E27FC236}">
                    <a16:creationId xmlns:a16="http://schemas.microsoft.com/office/drawing/2014/main" id="{834CEF6D-25BC-4467-90F0-FCB8E616CC0C}"/>
                  </a:ext>
                </a:extLst>
              </p:cNvPr>
              <p:cNvSpPr>
                <a:spLocks noChangeArrowheads="1"/>
              </p:cNvSpPr>
              <p:nvPr/>
            </p:nvSpPr>
            <p:spPr bwMode="auto">
              <a:xfrm>
                <a:off x="944563" y="2071688"/>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5" name="Rectangle 436">
                <a:extLst>
                  <a:ext uri="{FF2B5EF4-FFF2-40B4-BE49-F238E27FC236}">
                    <a16:creationId xmlns:a16="http://schemas.microsoft.com/office/drawing/2014/main" id="{5A07BE7D-17A5-48AF-BBAE-2F8EDCE81936}"/>
                  </a:ext>
                </a:extLst>
              </p:cNvPr>
              <p:cNvSpPr>
                <a:spLocks noChangeArrowheads="1"/>
              </p:cNvSpPr>
              <p:nvPr/>
            </p:nvSpPr>
            <p:spPr bwMode="auto">
              <a:xfrm>
                <a:off x="963613" y="208121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6" name="Rectangle 437">
                <a:extLst>
                  <a:ext uri="{FF2B5EF4-FFF2-40B4-BE49-F238E27FC236}">
                    <a16:creationId xmlns:a16="http://schemas.microsoft.com/office/drawing/2014/main" id="{ABCE1F96-72C3-41F5-9324-133CEA8B5287}"/>
                  </a:ext>
                </a:extLst>
              </p:cNvPr>
              <p:cNvSpPr>
                <a:spLocks noChangeArrowheads="1"/>
              </p:cNvSpPr>
              <p:nvPr/>
            </p:nvSpPr>
            <p:spPr bwMode="auto">
              <a:xfrm>
                <a:off x="963613" y="210026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7" name="Rectangle 438">
                <a:extLst>
                  <a:ext uri="{FF2B5EF4-FFF2-40B4-BE49-F238E27FC236}">
                    <a16:creationId xmlns:a16="http://schemas.microsoft.com/office/drawing/2014/main" id="{F30470D5-34E0-4759-9B13-ECD38D2073EB}"/>
                  </a:ext>
                </a:extLst>
              </p:cNvPr>
              <p:cNvSpPr>
                <a:spLocks noChangeArrowheads="1"/>
              </p:cNvSpPr>
              <p:nvPr/>
            </p:nvSpPr>
            <p:spPr bwMode="auto">
              <a:xfrm>
                <a:off x="963613" y="202406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8" name="Rectangle 439">
                <a:extLst>
                  <a:ext uri="{FF2B5EF4-FFF2-40B4-BE49-F238E27FC236}">
                    <a16:creationId xmlns:a16="http://schemas.microsoft.com/office/drawing/2014/main" id="{25219C16-596F-4188-8E6E-1C56615455E7}"/>
                  </a:ext>
                </a:extLst>
              </p:cNvPr>
              <p:cNvSpPr>
                <a:spLocks noChangeArrowheads="1"/>
              </p:cNvSpPr>
              <p:nvPr/>
            </p:nvSpPr>
            <p:spPr bwMode="auto">
              <a:xfrm>
                <a:off x="963613" y="206216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9" name="Rectangle 440">
                <a:extLst>
                  <a:ext uri="{FF2B5EF4-FFF2-40B4-BE49-F238E27FC236}">
                    <a16:creationId xmlns:a16="http://schemas.microsoft.com/office/drawing/2014/main" id="{DC624ED0-73A8-494E-A006-0DBAE587923F}"/>
                  </a:ext>
                </a:extLst>
              </p:cNvPr>
              <p:cNvSpPr>
                <a:spLocks noChangeArrowheads="1"/>
              </p:cNvSpPr>
              <p:nvPr/>
            </p:nvSpPr>
            <p:spPr bwMode="auto">
              <a:xfrm>
                <a:off x="963613" y="204311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0" name="Rectangle 441">
                <a:extLst>
                  <a:ext uri="{FF2B5EF4-FFF2-40B4-BE49-F238E27FC236}">
                    <a16:creationId xmlns:a16="http://schemas.microsoft.com/office/drawing/2014/main" id="{669F6E53-A695-4E1F-AB85-A34FE43DBF03}"/>
                  </a:ext>
                </a:extLst>
              </p:cNvPr>
              <p:cNvSpPr>
                <a:spLocks noChangeArrowheads="1"/>
              </p:cNvSpPr>
              <p:nvPr/>
            </p:nvSpPr>
            <p:spPr bwMode="auto">
              <a:xfrm>
                <a:off x="1003300" y="208121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1" name="Rectangle 442">
                <a:extLst>
                  <a:ext uri="{FF2B5EF4-FFF2-40B4-BE49-F238E27FC236}">
                    <a16:creationId xmlns:a16="http://schemas.microsoft.com/office/drawing/2014/main" id="{C17D0782-16A5-4FE1-8F4B-BD0C1111CCA4}"/>
                  </a:ext>
                </a:extLst>
              </p:cNvPr>
              <p:cNvSpPr>
                <a:spLocks noChangeArrowheads="1"/>
              </p:cNvSpPr>
              <p:nvPr/>
            </p:nvSpPr>
            <p:spPr bwMode="auto">
              <a:xfrm>
                <a:off x="1003300" y="206216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2" name="Rectangle 443">
                <a:extLst>
                  <a:ext uri="{FF2B5EF4-FFF2-40B4-BE49-F238E27FC236}">
                    <a16:creationId xmlns:a16="http://schemas.microsoft.com/office/drawing/2014/main" id="{272E8601-9310-490D-94F6-63CEEB8F7A15}"/>
                  </a:ext>
                </a:extLst>
              </p:cNvPr>
              <p:cNvSpPr>
                <a:spLocks noChangeArrowheads="1"/>
              </p:cNvSpPr>
              <p:nvPr/>
            </p:nvSpPr>
            <p:spPr bwMode="auto">
              <a:xfrm>
                <a:off x="1003300" y="2043113"/>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3" name="Rectangle 444">
                <a:extLst>
                  <a:ext uri="{FF2B5EF4-FFF2-40B4-BE49-F238E27FC236}">
                    <a16:creationId xmlns:a16="http://schemas.microsoft.com/office/drawing/2014/main" id="{FE61DE21-6C27-46D8-842D-BDD3C8EF711D}"/>
                  </a:ext>
                </a:extLst>
              </p:cNvPr>
              <p:cNvSpPr>
                <a:spLocks noChangeArrowheads="1"/>
              </p:cNvSpPr>
              <p:nvPr/>
            </p:nvSpPr>
            <p:spPr bwMode="auto">
              <a:xfrm>
                <a:off x="944563" y="2090738"/>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4" name="Rectangle 445">
                <a:extLst>
                  <a:ext uri="{FF2B5EF4-FFF2-40B4-BE49-F238E27FC236}">
                    <a16:creationId xmlns:a16="http://schemas.microsoft.com/office/drawing/2014/main" id="{6CCE631C-12A5-4752-8E65-BA8787F570F8}"/>
                  </a:ext>
                </a:extLst>
              </p:cNvPr>
              <p:cNvSpPr>
                <a:spLocks noChangeArrowheads="1"/>
              </p:cNvSpPr>
              <p:nvPr/>
            </p:nvSpPr>
            <p:spPr bwMode="auto">
              <a:xfrm>
                <a:off x="944563" y="2033588"/>
                <a:ext cx="9525"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5" name="Rectangle 446">
                <a:extLst>
                  <a:ext uri="{FF2B5EF4-FFF2-40B4-BE49-F238E27FC236}">
                    <a16:creationId xmlns:a16="http://schemas.microsoft.com/office/drawing/2014/main" id="{3CB2E858-A7D8-4E87-AE5E-5399DC5D8B7A}"/>
                  </a:ext>
                </a:extLst>
              </p:cNvPr>
              <p:cNvSpPr>
                <a:spLocks noChangeArrowheads="1"/>
              </p:cNvSpPr>
              <p:nvPr/>
            </p:nvSpPr>
            <p:spPr bwMode="auto">
              <a:xfrm>
                <a:off x="982663" y="2052638"/>
                <a:ext cx="11113"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6" name="Rectangle 447">
                <a:extLst>
                  <a:ext uri="{FF2B5EF4-FFF2-40B4-BE49-F238E27FC236}">
                    <a16:creationId xmlns:a16="http://schemas.microsoft.com/office/drawing/2014/main" id="{B78B1C91-9EA0-420D-AB04-82322F7DF815}"/>
                  </a:ext>
                </a:extLst>
              </p:cNvPr>
              <p:cNvSpPr>
                <a:spLocks noChangeArrowheads="1"/>
              </p:cNvSpPr>
              <p:nvPr/>
            </p:nvSpPr>
            <p:spPr bwMode="auto">
              <a:xfrm>
                <a:off x="982663" y="2071688"/>
                <a:ext cx="11113"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7" name="Rectangle 448">
                <a:extLst>
                  <a:ext uri="{FF2B5EF4-FFF2-40B4-BE49-F238E27FC236}">
                    <a16:creationId xmlns:a16="http://schemas.microsoft.com/office/drawing/2014/main" id="{9BBF9638-FA96-4436-AE58-8EBA61CBA46E}"/>
                  </a:ext>
                </a:extLst>
              </p:cNvPr>
              <p:cNvSpPr>
                <a:spLocks noChangeArrowheads="1"/>
              </p:cNvSpPr>
              <p:nvPr/>
            </p:nvSpPr>
            <p:spPr bwMode="auto">
              <a:xfrm>
                <a:off x="982663" y="2090738"/>
                <a:ext cx="11113"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8" name="Rectangle 449">
                <a:extLst>
                  <a:ext uri="{FF2B5EF4-FFF2-40B4-BE49-F238E27FC236}">
                    <a16:creationId xmlns:a16="http://schemas.microsoft.com/office/drawing/2014/main" id="{919C5518-E69B-42C0-AFDE-170FE83E28DB}"/>
                  </a:ext>
                </a:extLst>
              </p:cNvPr>
              <p:cNvSpPr>
                <a:spLocks noChangeArrowheads="1"/>
              </p:cNvSpPr>
              <p:nvPr/>
            </p:nvSpPr>
            <p:spPr bwMode="auto">
              <a:xfrm>
                <a:off x="982663" y="2033588"/>
                <a:ext cx="11113" cy="95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44" name="Group 43">
            <a:extLst>
              <a:ext uri="{FF2B5EF4-FFF2-40B4-BE49-F238E27FC236}">
                <a16:creationId xmlns:a16="http://schemas.microsoft.com/office/drawing/2014/main" id="{EA124615-8F54-A356-0051-5EE50CEC791E}"/>
              </a:ext>
            </a:extLst>
          </p:cNvPr>
          <p:cNvGrpSpPr/>
          <p:nvPr/>
        </p:nvGrpSpPr>
        <p:grpSpPr>
          <a:xfrm>
            <a:off x="1919987" y="3950572"/>
            <a:ext cx="3814988" cy="2214588"/>
            <a:chOff x="304800" y="4014221"/>
            <a:chExt cx="3419021" cy="2214588"/>
          </a:xfrm>
        </p:grpSpPr>
        <p:grpSp>
          <p:nvGrpSpPr>
            <p:cNvPr id="184" name="Group 183">
              <a:extLst>
                <a:ext uri="{FF2B5EF4-FFF2-40B4-BE49-F238E27FC236}">
                  <a16:creationId xmlns:a16="http://schemas.microsoft.com/office/drawing/2014/main" id="{337509D2-0CBC-4371-A05E-AF36659B07F3}"/>
                </a:ext>
                <a:ext uri="{C183D7F6-B498-43B3-948B-1728B52AA6E4}">
                  <adec:decorative xmlns:adec="http://schemas.microsoft.com/office/drawing/2017/decorative" val="1"/>
                </a:ext>
              </a:extLst>
            </p:cNvPr>
            <p:cNvGrpSpPr/>
            <p:nvPr/>
          </p:nvGrpSpPr>
          <p:grpSpPr>
            <a:xfrm>
              <a:off x="304800" y="4014221"/>
              <a:ext cx="3419021" cy="2214588"/>
              <a:chOff x="304800" y="4060864"/>
              <a:chExt cx="3419021" cy="2214588"/>
            </a:xfrm>
            <a:effectLst>
              <a:outerShdw blurRad="50800" dist="38100" dir="2700000" algn="tl" rotWithShape="0">
                <a:prstClr val="black">
                  <a:alpha val="20000"/>
                </a:prstClr>
              </a:outerShdw>
            </a:effectLst>
          </p:grpSpPr>
          <p:sp>
            <p:nvSpPr>
              <p:cNvPr id="185" name="Rectangle 184">
                <a:extLst>
                  <a:ext uri="{FF2B5EF4-FFF2-40B4-BE49-F238E27FC236}">
                    <a16:creationId xmlns:a16="http://schemas.microsoft.com/office/drawing/2014/main" id="{AA28CFA6-1725-41B9-AFC0-2D9C4C887905}"/>
                  </a:ext>
                </a:extLst>
              </p:cNvPr>
              <p:cNvSpPr/>
              <p:nvPr/>
            </p:nvSpPr>
            <p:spPr>
              <a:xfrm>
                <a:off x="304800" y="4060864"/>
                <a:ext cx="3419021" cy="2214588"/>
              </a:xfrm>
              <a:prstGeom prst="rect">
                <a:avLst/>
              </a:prstGeom>
              <a:solidFill>
                <a:srgbClr val="F2F2F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600"/>
                  </a:spcBef>
                </a:pPr>
                <a:endParaRPr lang="en-US" sz="3600" b="1" dirty="0">
                  <a:latin typeface="+mj-lt"/>
                </a:endParaRPr>
              </a:p>
            </p:txBody>
          </p:sp>
          <p:sp>
            <p:nvSpPr>
              <p:cNvPr id="186" name="Rectangle 185">
                <a:extLst>
                  <a:ext uri="{FF2B5EF4-FFF2-40B4-BE49-F238E27FC236}">
                    <a16:creationId xmlns:a16="http://schemas.microsoft.com/office/drawing/2014/main" id="{AE0232FB-F1E3-4951-A55C-3F3342DF6A13}"/>
                  </a:ext>
                </a:extLst>
              </p:cNvPr>
              <p:cNvSpPr/>
              <p:nvPr/>
            </p:nvSpPr>
            <p:spPr>
              <a:xfrm>
                <a:off x="304800" y="4060864"/>
                <a:ext cx="3419021" cy="419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75000"/>
                        <a:lumOff val="25000"/>
                      </a:schemeClr>
                    </a:solidFill>
                  </a:rPr>
                  <a:t>Religion </a:t>
                </a:r>
                <a:r>
                  <a:rPr lang="en-US" i="1" dirty="0">
                    <a:solidFill>
                      <a:schemeClr val="tx1">
                        <a:lumMod val="75000"/>
                        <a:lumOff val="25000"/>
                      </a:schemeClr>
                    </a:solidFill>
                  </a:rPr>
                  <a:t>(Census 2021)</a:t>
                </a:r>
              </a:p>
            </p:txBody>
          </p:sp>
        </p:grpSp>
        <p:sp>
          <p:nvSpPr>
            <p:cNvPr id="187" name="Rectangle 186">
              <a:extLst>
                <a:ext uri="{FF2B5EF4-FFF2-40B4-BE49-F238E27FC236}">
                  <a16:creationId xmlns:a16="http://schemas.microsoft.com/office/drawing/2014/main" id="{B46D891C-8009-4D3A-AE8D-056B662B8089}"/>
                </a:ext>
              </a:extLst>
            </p:cNvPr>
            <p:cNvSpPr/>
            <p:nvPr/>
          </p:nvSpPr>
          <p:spPr>
            <a:xfrm>
              <a:off x="354562" y="4989799"/>
              <a:ext cx="1331136" cy="276999"/>
            </a:xfrm>
            <a:prstGeom prst="rect">
              <a:avLst/>
            </a:prstGeom>
            <a:solidFill>
              <a:srgbClr val="CE295E"/>
            </a:solidFill>
          </p:spPr>
          <p:txBody>
            <a:bodyPr wrap="none">
              <a:noAutofit/>
            </a:bodyPr>
            <a:lstStyle/>
            <a:p>
              <a:pPr algn="ctr">
                <a:spcBef>
                  <a:spcPts val="600"/>
                </a:spcBef>
              </a:pPr>
              <a:r>
                <a:rPr lang="en-US" sz="1200" dirty="0">
                  <a:solidFill>
                    <a:schemeClr val="bg1"/>
                  </a:solidFill>
                </a:rPr>
                <a:t>Christian</a:t>
              </a:r>
            </a:p>
          </p:txBody>
        </p:sp>
        <p:sp>
          <p:nvSpPr>
            <p:cNvPr id="188" name="Rectangle 187">
              <a:extLst>
                <a:ext uri="{FF2B5EF4-FFF2-40B4-BE49-F238E27FC236}">
                  <a16:creationId xmlns:a16="http://schemas.microsoft.com/office/drawing/2014/main" id="{0A5AD744-30BD-4F9E-88ED-80B7CB0B905E}"/>
                </a:ext>
              </a:extLst>
            </p:cNvPr>
            <p:cNvSpPr/>
            <p:nvPr/>
          </p:nvSpPr>
          <p:spPr>
            <a:xfrm>
              <a:off x="354562" y="5794370"/>
              <a:ext cx="1331136" cy="276999"/>
            </a:xfrm>
            <a:prstGeom prst="rect">
              <a:avLst/>
            </a:prstGeom>
            <a:solidFill>
              <a:srgbClr val="404040"/>
            </a:solidFill>
          </p:spPr>
          <p:txBody>
            <a:bodyPr wrap="none">
              <a:noAutofit/>
            </a:bodyPr>
            <a:lstStyle/>
            <a:p>
              <a:pPr algn="ctr">
                <a:spcBef>
                  <a:spcPts val="600"/>
                </a:spcBef>
              </a:pPr>
              <a:r>
                <a:rPr lang="en-US" sz="1200" dirty="0">
                  <a:solidFill>
                    <a:schemeClr val="bg1"/>
                  </a:solidFill>
                </a:rPr>
                <a:t>No religion</a:t>
              </a:r>
            </a:p>
          </p:txBody>
        </p:sp>
        <p:sp>
          <p:nvSpPr>
            <p:cNvPr id="189" name="Rectangle 188">
              <a:extLst>
                <a:ext uri="{FF2B5EF4-FFF2-40B4-BE49-F238E27FC236}">
                  <a16:creationId xmlns:a16="http://schemas.microsoft.com/office/drawing/2014/main" id="{BAB1ACF7-5AEB-4633-8F49-D88B53378400}"/>
                </a:ext>
              </a:extLst>
            </p:cNvPr>
            <p:cNvSpPr/>
            <p:nvPr/>
          </p:nvSpPr>
          <p:spPr>
            <a:xfrm>
              <a:off x="490094" y="4594967"/>
              <a:ext cx="1033294" cy="430887"/>
            </a:xfrm>
            <a:prstGeom prst="rect">
              <a:avLst/>
            </a:prstGeom>
          </p:spPr>
          <p:txBody>
            <a:bodyPr wrap="square" lIns="0" tIns="0" rIns="0" bIns="0">
              <a:spAutoFit/>
            </a:bodyPr>
            <a:lstStyle/>
            <a:p>
              <a:pPr algn="ctr">
                <a:spcBef>
                  <a:spcPts val="600"/>
                </a:spcBef>
              </a:pPr>
              <a:r>
                <a:rPr lang="en-US" sz="2800" b="1" dirty="0">
                  <a:solidFill>
                    <a:srgbClr val="CE295E"/>
                  </a:solidFill>
                  <a:latin typeface="+mj-lt"/>
                </a:rPr>
                <a:t>48.9%</a:t>
              </a:r>
            </a:p>
          </p:txBody>
        </p:sp>
        <p:sp>
          <p:nvSpPr>
            <p:cNvPr id="190" name="Rectangle 189">
              <a:extLst>
                <a:ext uri="{FF2B5EF4-FFF2-40B4-BE49-F238E27FC236}">
                  <a16:creationId xmlns:a16="http://schemas.microsoft.com/office/drawing/2014/main" id="{D47EB548-7973-4FFC-B967-63DC95FCDF00}"/>
                </a:ext>
              </a:extLst>
            </p:cNvPr>
            <p:cNvSpPr/>
            <p:nvPr/>
          </p:nvSpPr>
          <p:spPr>
            <a:xfrm>
              <a:off x="503483" y="5381132"/>
              <a:ext cx="1033294" cy="430887"/>
            </a:xfrm>
            <a:prstGeom prst="rect">
              <a:avLst/>
            </a:prstGeom>
          </p:spPr>
          <p:txBody>
            <a:bodyPr wrap="square" lIns="0" tIns="0" rIns="0" bIns="0">
              <a:spAutoFit/>
            </a:bodyPr>
            <a:lstStyle/>
            <a:p>
              <a:pPr algn="ctr">
                <a:spcBef>
                  <a:spcPts val="600"/>
                </a:spcBef>
              </a:pPr>
              <a:r>
                <a:rPr lang="en-US" sz="2800" b="1" dirty="0">
                  <a:solidFill>
                    <a:srgbClr val="404040"/>
                  </a:solidFill>
                  <a:latin typeface="+mj-lt"/>
                </a:rPr>
                <a:t>25.9%</a:t>
              </a:r>
            </a:p>
          </p:txBody>
        </p:sp>
        <p:sp>
          <p:nvSpPr>
            <p:cNvPr id="51" name="Rectangle 50">
              <a:extLst>
                <a:ext uri="{FF2B5EF4-FFF2-40B4-BE49-F238E27FC236}">
                  <a16:creationId xmlns:a16="http://schemas.microsoft.com/office/drawing/2014/main" id="{B450B2F7-C14C-B244-4E50-3C375D9E6C3E}"/>
                </a:ext>
              </a:extLst>
            </p:cNvPr>
            <p:cNvSpPr/>
            <p:nvPr/>
          </p:nvSpPr>
          <p:spPr>
            <a:xfrm>
              <a:off x="2334289" y="5428930"/>
              <a:ext cx="959790" cy="430887"/>
            </a:xfrm>
            <a:prstGeom prst="rect">
              <a:avLst/>
            </a:prstGeom>
          </p:spPr>
          <p:txBody>
            <a:bodyPr wrap="square" lIns="0" tIns="0" rIns="0" bIns="0">
              <a:spAutoFit/>
            </a:bodyPr>
            <a:lstStyle/>
            <a:p>
              <a:pPr algn="ctr">
                <a:spcBef>
                  <a:spcPts val="600"/>
                </a:spcBef>
              </a:pPr>
              <a:r>
                <a:rPr lang="en-US" sz="2800" b="1" dirty="0">
                  <a:solidFill>
                    <a:srgbClr val="404040"/>
                  </a:solidFill>
                  <a:latin typeface="+mj-lt"/>
                </a:rPr>
                <a:t>5.9%</a:t>
              </a:r>
            </a:p>
          </p:txBody>
        </p:sp>
        <p:sp>
          <p:nvSpPr>
            <p:cNvPr id="52" name="Rectangle 51">
              <a:extLst>
                <a:ext uri="{FF2B5EF4-FFF2-40B4-BE49-F238E27FC236}">
                  <a16:creationId xmlns:a16="http://schemas.microsoft.com/office/drawing/2014/main" id="{3BEA679A-E4EB-131F-9A08-DCC6E84BD4D9}"/>
                </a:ext>
              </a:extLst>
            </p:cNvPr>
            <p:cNvSpPr/>
            <p:nvPr/>
          </p:nvSpPr>
          <p:spPr>
            <a:xfrm>
              <a:off x="2267172" y="4558912"/>
              <a:ext cx="1013168" cy="430887"/>
            </a:xfrm>
            <a:prstGeom prst="rect">
              <a:avLst/>
            </a:prstGeom>
          </p:spPr>
          <p:txBody>
            <a:bodyPr wrap="square" lIns="0" tIns="0" rIns="0" bIns="0">
              <a:spAutoFit/>
            </a:bodyPr>
            <a:lstStyle/>
            <a:p>
              <a:pPr algn="ctr">
                <a:spcBef>
                  <a:spcPts val="600"/>
                </a:spcBef>
              </a:pPr>
              <a:r>
                <a:rPr lang="en-US" sz="2800" b="1" dirty="0">
                  <a:solidFill>
                    <a:srgbClr val="404040"/>
                  </a:solidFill>
                  <a:latin typeface="+mj-lt"/>
                </a:rPr>
                <a:t>10.4%</a:t>
              </a:r>
            </a:p>
          </p:txBody>
        </p:sp>
        <p:sp>
          <p:nvSpPr>
            <p:cNvPr id="57" name="Rectangle 56">
              <a:extLst>
                <a:ext uri="{FF2B5EF4-FFF2-40B4-BE49-F238E27FC236}">
                  <a16:creationId xmlns:a16="http://schemas.microsoft.com/office/drawing/2014/main" id="{62FF5CFB-FC67-1974-8837-E10EC188558E}"/>
                </a:ext>
              </a:extLst>
            </p:cNvPr>
            <p:cNvSpPr/>
            <p:nvPr/>
          </p:nvSpPr>
          <p:spPr>
            <a:xfrm>
              <a:off x="2096066" y="5821594"/>
              <a:ext cx="1331136" cy="276999"/>
            </a:xfrm>
            <a:prstGeom prst="rect">
              <a:avLst/>
            </a:prstGeom>
            <a:solidFill>
              <a:srgbClr val="404040"/>
            </a:solidFill>
          </p:spPr>
          <p:txBody>
            <a:bodyPr wrap="none">
              <a:noAutofit/>
            </a:bodyPr>
            <a:lstStyle/>
            <a:p>
              <a:pPr algn="ctr">
                <a:spcBef>
                  <a:spcPts val="600"/>
                </a:spcBef>
              </a:pPr>
              <a:r>
                <a:rPr lang="en-US" sz="1200" dirty="0">
                  <a:solidFill>
                    <a:schemeClr val="bg1"/>
                  </a:solidFill>
                </a:rPr>
                <a:t>Hindu</a:t>
              </a:r>
            </a:p>
          </p:txBody>
        </p:sp>
        <p:sp>
          <p:nvSpPr>
            <p:cNvPr id="58" name="Rectangle 57">
              <a:extLst>
                <a:ext uri="{FF2B5EF4-FFF2-40B4-BE49-F238E27FC236}">
                  <a16:creationId xmlns:a16="http://schemas.microsoft.com/office/drawing/2014/main" id="{BC821397-7CFB-3CF6-1350-D05247026906}"/>
                </a:ext>
              </a:extLst>
            </p:cNvPr>
            <p:cNvSpPr/>
            <p:nvPr/>
          </p:nvSpPr>
          <p:spPr>
            <a:xfrm>
              <a:off x="2108188" y="4971306"/>
              <a:ext cx="1331136" cy="276999"/>
            </a:xfrm>
            <a:prstGeom prst="rect">
              <a:avLst/>
            </a:prstGeom>
            <a:solidFill>
              <a:srgbClr val="404040"/>
            </a:solidFill>
          </p:spPr>
          <p:txBody>
            <a:bodyPr wrap="none">
              <a:noAutofit/>
            </a:bodyPr>
            <a:lstStyle/>
            <a:p>
              <a:pPr algn="ctr">
                <a:spcBef>
                  <a:spcPts val="600"/>
                </a:spcBef>
              </a:pPr>
              <a:r>
                <a:rPr lang="en-US" sz="1200" dirty="0">
                  <a:solidFill>
                    <a:schemeClr val="bg1"/>
                  </a:solidFill>
                </a:rPr>
                <a:t>Muslim</a:t>
              </a:r>
            </a:p>
          </p:txBody>
        </p:sp>
      </p:grpSp>
      <p:sp>
        <p:nvSpPr>
          <p:cNvPr id="3" name="TextBox 2">
            <a:extLst>
              <a:ext uri="{FF2B5EF4-FFF2-40B4-BE49-F238E27FC236}">
                <a16:creationId xmlns:a16="http://schemas.microsoft.com/office/drawing/2014/main" id="{BFDB1864-6D9A-B709-91DE-7F28A481D98D}"/>
              </a:ext>
            </a:extLst>
          </p:cNvPr>
          <p:cNvSpPr txBox="1"/>
          <p:nvPr/>
        </p:nvSpPr>
        <p:spPr>
          <a:xfrm>
            <a:off x="3197274" y="2719210"/>
            <a:ext cx="984109" cy="307777"/>
          </a:xfrm>
          <a:prstGeom prst="rect">
            <a:avLst/>
          </a:prstGeom>
          <a:noFill/>
        </p:spPr>
        <p:txBody>
          <a:bodyPr wrap="square" rtlCol="0">
            <a:spAutoFit/>
          </a:bodyPr>
          <a:lstStyle/>
          <a:p>
            <a:r>
              <a:rPr lang="en-US" sz="1400" dirty="0">
                <a:solidFill>
                  <a:schemeClr val="bg1"/>
                </a:solidFill>
              </a:rPr>
              <a:t>Population</a:t>
            </a:r>
          </a:p>
        </p:txBody>
      </p:sp>
      <p:sp>
        <p:nvSpPr>
          <p:cNvPr id="49" name="TextBox 48">
            <a:extLst>
              <a:ext uri="{FF2B5EF4-FFF2-40B4-BE49-F238E27FC236}">
                <a16:creationId xmlns:a16="http://schemas.microsoft.com/office/drawing/2014/main" id="{75A77615-5FC1-8860-2939-A349E2715691}"/>
              </a:ext>
            </a:extLst>
          </p:cNvPr>
          <p:cNvSpPr txBox="1"/>
          <p:nvPr/>
        </p:nvSpPr>
        <p:spPr>
          <a:xfrm>
            <a:off x="8334315" y="2594941"/>
            <a:ext cx="1619122" cy="307777"/>
          </a:xfrm>
          <a:prstGeom prst="rect">
            <a:avLst/>
          </a:prstGeom>
          <a:noFill/>
        </p:spPr>
        <p:txBody>
          <a:bodyPr wrap="square" rtlCol="0">
            <a:spAutoFit/>
          </a:bodyPr>
          <a:lstStyle/>
          <a:p>
            <a:r>
              <a:rPr lang="en-US" sz="1400" dirty="0">
                <a:solidFill>
                  <a:schemeClr val="bg1"/>
                </a:solidFill>
              </a:rPr>
              <a:t>Population Growth</a:t>
            </a:r>
          </a:p>
        </p:txBody>
      </p:sp>
    </p:spTree>
    <p:extLst>
      <p:ext uri="{BB962C8B-B14F-4D97-AF65-F5344CB8AC3E}">
        <p14:creationId xmlns:p14="http://schemas.microsoft.com/office/powerpoint/2010/main" val="2442960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B643-7A91-4DF8-A7B1-B57A95B3E49A}"/>
              </a:ext>
            </a:extLst>
          </p:cNvPr>
          <p:cNvSpPr>
            <a:spLocks noGrp="1"/>
          </p:cNvSpPr>
          <p:nvPr>
            <p:ph type="title"/>
          </p:nvPr>
        </p:nvSpPr>
        <p:spPr/>
        <p:txBody>
          <a:bodyPr/>
          <a:lstStyle/>
          <a:p>
            <a:r>
              <a:rPr lang="en-US" dirty="0"/>
              <a:t>Existing means of communication</a:t>
            </a:r>
          </a:p>
        </p:txBody>
      </p:sp>
      <p:sp>
        <p:nvSpPr>
          <p:cNvPr id="4" name="Slide Number Placeholder 3">
            <a:extLst>
              <a:ext uri="{FF2B5EF4-FFF2-40B4-BE49-F238E27FC236}">
                <a16:creationId xmlns:a16="http://schemas.microsoft.com/office/drawing/2014/main" id="{CD976851-FE21-4646-98F0-F5FC65E04F9E}"/>
              </a:ext>
            </a:extLst>
          </p:cNvPr>
          <p:cNvSpPr>
            <a:spLocks noGrp="1"/>
          </p:cNvSpPr>
          <p:nvPr>
            <p:ph type="sldNum" sz="quarter" idx="12"/>
          </p:nvPr>
        </p:nvSpPr>
        <p:spPr/>
        <p:txBody>
          <a:bodyPr/>
          <a:lstStyle/>
          <a:p>
            <a:fld id="{0FD50806-BABF-4915-9689-3B9956D1C75C}" type="slidenum">
              <a:rPr lang="en-US" smtClean="0"/>
              <a:pPr/>
              <a:t>6</a:t>
            </a:fld>
            <a:endParaRPr lang="en-US" dirty="0"/>
          </a:p>
        </p:txBody>
      </p:sp>
      <p:grpSp>
        <p:nvGrpSpPr>
          <p:cNvPr id="10" name="Group 9">
            <a:extLst>
              <a:ext uri="{FF2B5EF4-FFF2-40B4-BE49-F238E27FC236}">
                <a16:creationId xmlns:a16="http://schemas.microsoft.com/office/drawing/2014/main" id="{CCAE9C21-B3D7-4679-B837-F4BA7320CFB2}"/>
              </a:ext>
              <a:ext uri="{C183D7F6-B498-43B3-948B-1728B52AA6E4}">
                <adec:decorative xmlns:adec="http://schemas.microsoft.com/office/drawing/2017/decorative" val="1"/>
              </a:ext>
            </a:extLst>
          </p:cNvPr>
          <p:cNvGrpSpPr/>
          <p:nvPr/>
        </p:nvGrpSpPr>
        <p:grpSpPr>
          <a:xfrm>
            <a:off x="4836526" y="2743555"/>
            <a:ext cx="3028950" cy="3588626"/>
            <a:chOff x="4600575" y="3752849"/>
            <a:chExt cx="3028950" cy="2458689"/>
          </a:xfrm>
        </p:grpSpPr>
        <p:sp>
          <p:nvSpPr>
            <p:cNvPr id="60" name="Rectangle 59">
              <a:extLst>
                <a:ext uri="{FF2B5EF4-FFF2-40B4-BE49-F238E27FC236}">
                  <a16:creationId xmlns:a16="http://schemas.microsoft.com/office/drawing/2014/main" id="{CE964EA2-E75F-4ACF-84AC-8F703B06F6D6}"/>
                </a:ext>
              </a:extLst>
            </p:cNvPr>
            <p:cNvSpPr/>
            <p:nvPr/>
          </p:nvSpPr>
          <p:spPr>
            <a:xfrm>
              <a:off x="4600575" y="4002149"/>
              <a:ext cx="30289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Rounded Corners 87">
              <a:extLst>
                <a:ext uri="{FF2B5EF4-FFF2-40B4-BE49-F238E27FC236}">
                  <a16:creationId xmlns:a16="http://schemas.microsoft.com/office/drawing/2014/main" id="{5B1D1B62-74EE-4306-A194-676901404487}"/>
                </a:ext>
              </a:extLst>
            </p:cNvPr>
            <p:cNvSpPr/>
            <p:nvPr/>
          </p:nvSpPr>
          <p:spPr>
            <a:xfrm>
              <a:off x="4829175" y="3752849"/>
              <a:ext cx="2533650" cy="498598"/>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Croydon Council internal communication channels</a:t>
              </a:r>
            </a:p>
          </p:txBody>
        </p:sp>
        <p:sp>
          <p:nvSpPr>
            <p:cNvPr id="89" name="TextBox 47">
              <a:extLst>
                <a:ext uri="{FF2B5EF4-FFF2-40B4-BE49-F238E27FC236}">
                  <a16:creationId xmlns:a16="http://schemas.microsoft.com/office/drawing/2014/main" id="{1DD221D1-F384-4A12-B3A1-9380E515AA4D}"/>
                </a:ext>
              </a:extLst>
            </p:cNvPr>
            <p:cNvSpPr txBox="1"/>
            <p:nvPr/>
          </p:nvSpPr>
          <p:spPr>
            <a:xfrm>
              <a:off x="4768339" y="4311818"/>
              <a:ext cx="2693422" cy="1623685"/>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council uses various internal communication channels such as email, newsletters, and staff briefings to share information and updates related to drug abuse prevention and treatment with its employees.</a:t>
              </a:r>
            </a:p>
            <a:p>
              <a:pPr algn="just"/>
              <a:endParaRPr lang="en-US" sz="1400" dirty="0">
                <a:solidFill>
                  <a:schemeClr val="tx1">
                    <a:lumMod val="75000"/>
                    <a:lumOff val="25000"/>
                  </a:schemeClr>
                </a:solidFill>
              </a:endParaRPr>
            </a:p>
            <a:p>
              <a:pPr algn="just"/>
              <a:endParaRPr lang="en-US" sz="1400" dirty="0">
                <a:solidFill>
                  <a:schemeClr val="tx1">
                    <a:lumMod val="75000"/>
                    <a:lumOff val="25000"/>
                  </a:schemeClr>
                </a:solidFill>
              </a:endParaRPr>
            </a:p>
            <a:p>
              <a:pPr algn="just"/>
              <a:endParaRPr lang="en-US" sz="1400" dirty="0">
                <a:solidFill>
                  <a:schemeClr val="tx1">
                    <a:lumMod val="75000"/>
                    <a:lumOff val="25000"/>
                  </a:schemeClr>
                </a:solidFill>
              </a:endParaRPr>
            </a:p>
            <a:p>
              <a:pPr algn="just"/>
              <a:r>
                <a:rPr lang="en-US" sz="1400" i="1" dirty="0">
                  <a:solidFill>
                    <a:schemeClr val="tx1">
                      <a:lumMod val="75000"/>
                      <a:lumOff val="25000"/>
                    </a:schemeClr>
                  </a:solidFill>
                </a:rPr>
                <a:t>Croydon News (2021)</a:t>
              </a:r>
            </a:p>
          </p:txBody>
        </p:sp>
        <p:grpSp>
          <p:nvGrpSpPr>
            <p:cNvPr id="90" name="Group 89">
              <a:extLst>
                <a:ext uri="{FF2B5EF4-FFF2-40B4-BE49-F238E27FC236}">
                  <a16:creationId xmlns:a16="http://schemas.microsoft.com/office/drawing/2014/main" id="{084F8638-3DFE-40FD-854B-409E4CB30D48}"/>
                </a:ext>
              </a:extLst>
            </p:cNvPr>
            <p:cNvGrpSpPr/>
            <p:nvPr/>
          </p:nvGrpSpPr>
          <p:grpSpPr>
            <a:xfrm>
              <a:off x="5781726" y="5999642"/>
              <a:ext cx="666649" cy="116554"/>
              <a:chOff x="2000299" y="6003628"/>
              <a:chExt cx="666649" cy="116554"/>
            </a:xfrm>
          </p:grpSpPr>
          <p:sp>
            <p:nvSpPr>
              <p:cNvPr id="91" name="Rectangle: Rounded Corners 90">
                <a:extLst>
                  <a:ext uri="{FF2B5EF4-FFF2-40B4-BE49-F238E27FC236}">
                    <a16:creationId xmlns:a16="http://schemas.microsoft.com/office/drawing/2014/main" id="{892C806D-C45F-463A-AFE9-40722447233E}"/>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Rounded Corners 91">
                <a:extLst>
                  <a:ext uri="{FF2B5EF4-FFF2-40B4-BE49-F238E27FC236}">
                    <a16:creationId xmlns:a16="http://schemas.microsoft.com/office/drawing/2014/main" id="{9BFF84D4-4EC3-4945-B13B-66B4E4959D5E}"/>
                  </a:ext>
                </a:extLst>
              </p:cNvPr>
              <p:cNvSpPr/>
              <p:nvPr/>
            </p:nvSpPr>
            <p:spPr>
              <a:xfrm rot="18900000">
                <a:off x="2275346"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Rounded Corners 92">
                <a:extLst>
                  <a:ext uri="{FF2B5EF4-FFF2-40B4-BE49-F238E27FC236}">
                    <a16:creationId xmlns:a16="http://schemas.microsoft.com/office/drawing/2014/main" id="{51D44F5C-0BBA-4717-8784-6F4AACC29B26}"/>
                  </a:ext>
                </a:extLst>
              </p:cNvPr>
              <p:cNvSpPr/>
              <p:nvPr/>
            </p:nvSpPr>
            <p:spPr>
              <a:xfrm rot="18900000">
                <a:off x="2550394"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5" name="Rectangle: Rounded Corners 4">
            <a:extLst>
              <a:ext uri="{FF2B5EF4-FFF2-40B4-BE49-F238E27FC236}">
                <a16:creationId xmlns:a16="http://schemas.microsoft.com/office/drawing/2014/main" id="{B4844471-927E-0BF4-40C0-52356E63EFD7}"/>
              </a:ext>
              <a:ext uri="{C183D7F6-B498-43B3-948B-1728B52AA6E4}">
                <adec:decorative xmlns:adec="http://schemas.microsoft.com/office/drawing/2017/decorative" val="1"/>
              </a:ext>
            </a:extLst>
          </p:cNvPr>
          <p:cNvSpPr/>
          <p:nvPr/>
        </p:nvSpPr>
        <p:spPr>
          <a:xfrm>
            <a:off x="838200" y="1580036"/>
            <a:ext cx="10515600" cy="943163"/>
          </a:xfrm>
          <a:prstGeom prst="roundRect">
            <a:avLst>
              <a:gd name="adj" fmla="val 50000"/>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47">
            <a:extLst>
              <a:ext uri="{FF2B5EF4-FFF2-40B4-BE49-F238E27FC236}">
                <a16:creationId xmlns:a16="http://schemas.microsoft.com/office/drawing/2014/main" id="{F275C125-BEF5-C2B3-CC0C-F0D3917D16A1}"/>
              </a:ext>
            </a:extLst>
          </p:cNvPr>
          <p:cNvSpPr txBox="1"/>
          <p:nvPr/>
        </p:nvSpPr>
        <p:spPr>
          <a:xfrm>
            <a:off x="1411550" y="1733924"/>
            <a:ext cx="9445840" cy="615553"/>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solidFill>
                  <a:schemeClr val="bg1"/>
                </a:solidFill>
              </a:rPr>
              <a:t>Within the community groups, healthcare services, and social care providers, some of the existing means of </a:t>
            </a:r>
            <a:r>
              <a:rPr lang="en-US" sz="2000" b="1" i="1" dirty="0">
                <a:solidFill>
                  <a:schemeClr val="bg1"/>
                </a:solidFill>
                <a:effectLst>
                  <a:outerShdw blurRad="38100" dist="38100" dir="2700000" algn="tl">
                    <a:srgbClr val="000000">
                      <a:alpha val="43137"/>
                    </a:srgbClr>
                  </a:outerShdw>
                </a:effectLst>
              </a:rPr>
              <a:t>internal communication </a:t>
            </a:r>
            <a:r>
              <a:rPr lang="en-US" sz="2000" dirty="0">
                <a:solidFill>
                  <a:schemeClr val="bg1"/>
                </a:solidFill>
              </a:rPr>
              <a:t>include:</a:t>
            </a:r>
          </a:p>
        </p:txBody>
      </p:sp>
      <p:grpSp>
        <p:nvGrpSpPr>
          <p:cNvPr id="15" name="Group 14">
            <a:extLst>
              <a:ext uri="{FF2B5EF4-FFF2-40B4-BE49-F238E27FC236}">
                <a16:creationId xmlns:a16="http://schemas.microsoft.com/office/drawing/2014/main" id="{04CDD73C-478D-D540-7E89-A386CA758D5B}"/>
              </a:ext>
            </a:extLst>
          </p:cNvPr>
          <p:cNvGrpSpPr/>
          <p:nvPr/>
        </p:nvGrpSpPr>
        <p:grpSpPr>
          <a:xfrm>
            <a:off x="940744" y="2743555"/>
            <a:ext cx="3462056" cy="3588626"/>
            <a:chOff x="861369" y="2927928"/>
            <a:chExt cx="3462056" cy="3110905"/>
          </a:xfrm>
        </p:grpSpPr>
        <p:grpSp>
          <p:nvGrpSpPr>
            <p:cNvPr id="11" name="Group 10">
              <a:extLst>
                <a:ext uri="{FF2B5EF4-FFF2-40B4-BE49-F238E27FC236}">
                  <a16:creationId xmlns:a16="http://schemas.microsoft.com/office/drawing/2014/main" id="{095571C6-E78B-432E-820B-E4F5E4306FBF}"/>
                </a:ext>
                <a:ext uri="{C183D7F6-B498-43B3-948B-1728B52AA6E4}">
                  <adec:decorative xmlns:adec="http://schemas.microsoft.com/office/drawing/2017/decorative" val="1"/>
                </a:ext>
              </a:extLst>
            </p:cNvPr>
            <p:cNvGrpSpPr/>
            <p:nvPr/>
          </p:nvGrpSpPr>
          <p:grpSpPr>
            <a:xfrm>
              <a:off x="861369" y="3243359"/>
              <a:ext cx="3462056" cy="2795474"/>
              <a:chOff x="838200" y="4002149"/>
              <a:chExt cx="3067050" cy="2209389"/>
            </a:xfrm>
          </p:grpSpPr>
          <p:sp>
            <p:nvSpPr>
              <p:cNvPr id="84" name="Rectangle 83">
                <a:extLst>
                  <a:ext uri="{FF2B5EF4-FFF2-40B4-BE49-F238E27FC236}">
                    <a16:creationId xmlns:a16="http://schemas.microsoft.com/office/drawing/2014/main" id="{5517C826-C471-4169-9892-EEBF4B4D8645}"/>
                  </a:ext>
                </a:extLst>
              </p:cNvPr>
              <p:cNvSpPr/>
              <p:nvPr/>
            </p:nvSpPr>
            <p:spPr>
              <a:xfrm>
                <a:off x="838200" y="4002149"/>
                <a:ext cx="30670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Box 47">
                <a:extLst>
                  <a:ext uri="{FF2B5EF4-FFF2-40B4-BE49-F238E27FC236}">
                    <a16:creationId xmlns:a16="http://schemas.microsoft.com/office/drawing/2014/main" id="{93A7AF6A-22BC-4CD2-A354-D732C3FA233C}"/>
                  </a:ext>
                </a:extLst>
              </p:cNvPr>
              <p:cNvSpPr txBox="1"/>
              <p:nvPr/>
            </p:nvSpPr>
            <p:spPr>
              <a:xfrm>
                <a:off x="876300" y="4288947"/>
                <a:ext cx="3028950" cy="1623685"/>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This is a partnership between Croydon Council and the Croydon Clinical Commissioning Group (CCG) which is responsible for planning and commissioning health and social care services in the community. The group provides a forum for health and social care providers to discuss and coordinate drug abuse prevention and treatment services. </a:t>
                </a:r>
              </a:p>
              <a:p>
                <a:pPr algn="just"/>
                <a:endParaRPr lang="en-US" sz="1400" dirty="0">
                  <a:solidFill>
                    <a:schemeClr val="tx1">
                      <a:lumMod val="75000"/>
                      <a:lumOff val="25000"/>
                    </a:schemeClr>
                  </a:solidFill>
                </a:endParaRPr>
              </a:p>
              <a:p>
                <a:pPr algn="just"/>
                <a:r>
                  <a:rPr lang="en-US" sz="1400" i="1" dirty="0">
                    <a:solidFill>
                      <a:schemeClr val="tx1">
                        <a:lumMod val="75000"/>
                        <a:lumOff val="25000"/>
                      </a:schemeClr>
                    </a:solidFill>
                  </a:rPr>
                  <a:t>Croydon Health Services NHS Trust (2020)</a:t>
                </a:r>
              </a:p>
            </p:txBody>
          </p:sp>
          <p:grpSp>
            <p:nvGrpSpPr>
              <p:cNvPr id="9" name="Group 8">
                <a:extLst>
                  <a:ext uri="{FF2B5EF4-FFF2-40B4-BE49-F238E27FC236}">
                    <a16:creationId xmlns:a16="http://schemas.microsoft.com/office/drawing/2014/main" id="{A8D036FC-A71A-4362-9029-CA4004AEC69C}"/>
                  </a:ext>
                </a:extLst>
              </p:cNvPr>
              <p:cNvGrpSpPr/>
              <p:nvPr/>
            </p:nvGrpSpPr>
            <p:grpSpPr>
              <a:xfrm>
                <a:off x="2019351" y="5999642"/>
                <a:ext cx="666649" cy="116554"/>
                <a:chOff x="2000299" y="6003628"/>
                <a:chExt cx="666649" cy="116554"/>
              </a:xfrm>
            </p:grpSpPr>
            <p:sp>
              <p:nvSpPr>
                <p:cNvPr id="8" name="Rectangle: Rounded Corners 7">
                  <a:extLst>
                    <a:ext uri="{FF2B5EF4-FFF2-40B4-BE49-F238E27FC236}">
                      <a16:creationId xmlns:a16="http://schemas.microsoft.com/office/drawing/2014/main" id="{039D305D-7F54-4713-A905-386715DF6134}"/>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Rounded Corners 50">
                  <a:extLst>
                    <a:ext uri="{FF2B5EF4-FFF2-40B4-BE49-F238E27FC236}">
                      <a16:creationId xmlns:a16="http://schemas.microsoft.com/office/drawing/2014/main" id="{0315503C-4C47-4E5E-A01E-3958471F84BE}"/>
                    </a:ext>
                  </a:extLst>
                </p:cNvPr>
                <p:cNvSpPr/>
                <p:nvPr/>
              </p:nvSpPr>
              <p:spPr>
                <a:xfrm rot="18900000">
                  <a:off x="2275346"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Rounded Corners 51">
                  <a:extLst>
                    <a:ext uri="{FF2B5EF4-FFF2-40B4-BE49-F238E27FC236}">
                      <a16:creationId xmlns:a16="http://schemas.microsoft.com/office/drawing/2014/main" id="{26C79082-74F0-4AC4-B0F3-1B90034C8813}"/>
                    </a:ext>
                  </a:extLst>
                </p:cNvPr>
                <p:cNvSpPr/>
                <p:nvPr/>
              </p:nvSpPr>
              <p:spPr>
                <a:xfrm rot="18900000">
                  <a:off x="2550394"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3" name="Rectangle: Rounded Corners 12">
              <a:extLst>
                <a:ext uri="{FF2B5EF4-FFF2-40B4-BE49-F238E27FC236}">
                  <a16:creationId xmlns:a16="http://schemas.microsoft.com/office/drawing/2014/main" id="{6E99DE89-8B35-01B3-2AB2-661F78824C94}"/>
                </a:ext>
              </a:extLst>
            </p:cNvPr>
            <p:cNvSpPr/>
            <p:nvPr/>
          </p:nvSpPr>
          <p:spPr>
            <a:xfrm>
              <a:off x="1216242" y="2927928"/>
              <a:ext cx="2778426" cy="630861"/>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Joint Commissioning Group</a:t>
              </a:r>
            </a:p>
          </p:txBody>
        </p:sp>
      </p:grpSp>
      <p:grpSp>
        <p:nvGrpSpPr>
          <p:cNvPr id="16" name="Group 15">
            <a:extLst>
              <a:ext uri="{FF2B5EF4-FFF2-40B4-BE49-F238E27FC236}">
                <a16:creationId xmlns:a16="http://schemas.microsoft.com/office/drawing/2014/main" id="{5CE56328-9D34-4034-9940-CD5D46DA9201}"/>
              </a:ext>
            </a:extLst>
          </p:cNvPr>
          <p:cNvGrpSpPr/>
          <p:nvPr/>
        </p:nvGrpSpPr>
        <p:grpSpPr>
          <a:xfrm>
            <a:off x="8243743" y="2743554"/>
            <a:ext cx="3028950" cy="3588627"/>
            <a:chOff x="8243743" y="2743555"/>
            <a:chExt cx="3028950" cy="3295278"/>
          </a:xfrm>
        </p:grpSpPr>
        <p:grpSp>
          <p:nvGrpSpPr>
            <p:cNvPr id="94" name="Group 93">
              <a:extLst>
                <a:ext uri="{FF2B5EF4-FFF2-40B4-BE49-F238E27FC236}">
                  <a16:creationId xmlns:a16="http://schemas.microsoft.com/office/drawing/2014/main" id="{6F24C558-0189-4057-9F4E-DF71D7873DAB}"/>
                </a:ext>
                <a:ext uri="{C183D7F6-B498-43B3-948B-1728B52AA6E4}">
                  <adec:decorative xmlns:adec="http://schemas.microsoft.com/office/drawing/2017/decorative" val="1"/>
                </a:ext>
              </a:extLst>
            </p:cNvPr>
            <p:cNvGrpSpPr/>
            <p:nvPr/>
          </p:nvGrpSpPr>
          <p:grpSpPr>
            <a:xfrm>
              <a:off x="8243743" y="3206327"/>
              <a:ext cx="3028950" cy="2832506"/>
              <a:chOff x="4600575" y="4002149"/>
              <a:chExt cx="3028950" cy="2209389"/>
            </a:xfrm>
          </p:grpSpPr>
          <p:sp>
            <p:nvSpPr>
              <p:cNvPr id="95" name="Rectangle 94">
                <a:extLst>
                  <a:ext uri="{FF2B5EF4-FFF2-40B4-BE49-F238E27FC236}">
                    <a16:creationId xmlns:a16="http://schemas.microsoft.com/office/drawing/2014/main" id="{827A7180-F4B1-4428-920C-21FEF63F28E6}"/>
                  </a:ext>
                </a:extLst>
              </p:cNvPr>
              <p:cNvSpPr/>
              <p:nvPr/>
            </p:nvSpPr>
            <p:spPr>
              <a:xfrm>
                <a:off x="4600575" y="4002149"/>
                <a:ext cx="30289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TextBox 47">
                <a:extLst>
                  <a:ext uri="{FF2B5EF4-FFF2-40B4-BE49-F238E27FC236}">
                    <a16:creationId xmlns:a16="http://schemas.microsoft.com/office/drawing/2014/main" id="{2B00CA3E-327F-492E-8233-637749B20261}"/>
                  </a:ext>
                </a:extLst>
              </p:cNvPr>
              <p:cNvSpPr txBox="1"/>
              <p:nvPr/>
            </p:nvSpPr>
            <p:spPr>
              <a:xfrm>
                <a:off x="4768339" y="4225154"/>
                <a:ext cx="2693422" cy="771558"/>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gn="just">
                  <a:buFont typeface="Arial" panose="020B0604020202020204" pitchFamily="34" charset="0"/>
                  <a:buChar char="•"/>
                </a:pPr>
                <a:r>
                  <a:rPr lang="en-US" sz="1400" dirty="0">
                    <a:solidFill>
                      <a:schemeClr val="tx1">
                        <a:lumMod val="75000"/>
                        <a:lumOff val="25000"/>
                      </a:schemeClr>
                    </a:solidFill>
                  </a:rPr>
                  <a:t>Croydon BME Forum </a:t>
                </a:r>
              </a:p>
              <a:p>
                <a:pPr algn="just"/>
                <a:endParaRPr lang="en-US" sz="1400" dirty="0">
                  <a:solidFill>
                    <a:schemeClr val="tx1">
                      <a:lumMod val="75000"/>
                      <a:lumOff val="25000"/>
                    </a:schemeClr>
                  </a:solidFill>
                </a:endParaRPr>
              </a:p>
              <a:p>
                <a:pPr marL="285750" indent="-285750" algn="just">
                  <a:buFont typeface="Arial" panose="020B0604020202020204" pitchFamily="34" charset="0"/>
                  <a:buChar char="•"/>
                </a:pPr>
                <a:r>
                  <a:rPr lang="en-US" sz="1400" dirty="0">
                    <a:solidFill>
                      <a:schemeClr val="tx1">
                        <a:lumMod val="75000"/>
                        <a:lumOff val="25000"/>
                      </a:schemeClr>
                    </a:solidFill>
                  </a:rPr>
                  <a:t>The Carers Information Service </a:t>
                </a:r>
              </a:p>
              <a:p>
                <a:pPr marL="285750" indent="-285750" algn="just">
                  <a:buFont typeface="Arial" panose="020B0604020202020204" pitchFamily="34" charset="0"/>
                  <a:buChar char="•"/>
                </a:pPr>
                <a:endParaRPr lang="en-US" sz="1400" dirty="0">
                  <a:solidFill>
                    <a:schemeClr val="tx1">
                      <a:lumMod val="75000"/>
                      <a:lumOff val="25000"/>
                    </a:schemeClr>
                  </a:solidFill>
                </a:endParaRPr>
              </a:p>
              <a:p>
                <a:pPr marL="285750" indent="-285750" algn="just">
                  <a:buFont typeface="Arial" panose="020B0604020202020204" pitchFamily="34" charset="0"/>
                  <a:buChar char="•"/>
                </a:pPr>
                <a:r>
                  <a:rPr lang="en-US" sz="1400" dirty="0">
                    <a:solidFill>
                      <a:schemeClr val="tx1">
                        <a:lumMod val="75000"/>
                        <a:lumOff val="25000"/>
                      </a:schemeClr>
                    </a:solidFill>
                  </a:rPr>
                  <a:t>Croydon Voluntary Action</a:t>
                </a:r>
              </a:p>
            </p:txBody>
          </p:sp>
          <p:grpSp>
            <p:nvGrpSpPr>
              <p:cNvPr id="99" name="Group 98">
                <a:extLst>
                  <a:ext uri="{FF2B5EF4-FFF2-40B4-BE49-F238E27FC236}">
                    <a16:creationId xmlns:a16="http://schemas.microsoft.com/office/drawing/2014/main" id="{F99F15A6-1005-4919-844A-DC792B7441D2}"/>
                  </a:ext>
                </a:extLst>
              </p:cNvPr>
              <p:cNvGrpSpPr/>
              <p:nvPr/>
            </p:nvGrpSpPr>
            <p:grpSpPr>
              <a:xfrm>
                <a:off x="5781726" y="5999642"/>
                <a:ext cx="666649" cy="116554"/>
                <a:chOff x="2000299" y="6003628"/>
                <a:chExt cx="666649" cy="116554"/>
              </a:xfrm>
            </p:grpSpPr>
            <p:sp>
              <p:nvSpPr>
                <p:cNvPr id="100" name="Rectangle: Rounded Corners 99">
                  <a:extLst>
                    <a:ext uri="{FF2B5EF4-FFF2-40B4-BE49-F238E27FC236}">
                      <a16:creationId xmlns:a16="http://schemas.microsoft.com/office/drawing/2014/main" id="{E3CAE9A1-EAF1-4D84-8445-91DB24FF15FF}"/>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Rounded Corners 100">
                  <a:extLst>
                    <a:ext uri="{FF2B5EF4-FFF2-40B4-BE49-F238E27FC236}">
                      <a16:creationId xmlns:a16="http://schemas.microsoft.com/office/drawing/2014/main" id="{0E2495B4-60C8-4DE6-9FC6-8875DAB46AC9}"/>
                    </a:ext>
                  </a:extLst>
                </p:cNvPr>
                <p:cNvSpPr/>
                <p:nvPr/>
              </p:nvSpPr>
              <p:spPr>
                <a:xfrm rot="18900000">
                  <a:off x="2275346"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Rounded Corners 101">
                  <a:extLst>
                    <a:ext uri="{FF2B5EF4-FFF2-40B4-BE49-F238E27FC236}">
                      <a16:creationId xmlns:a16="http://schemas.microsoft.com/office/drawing/2014/main" id="{09C96969-49B1-4D8A-95DF-3FAB21DA87C9}"/>
                    </a:ext>
                  </a:extLst>
                </p:cNvPr>
                <p:cNvSpPr/>
                <p:nvPr/>
              </p:nvSpPr>
              <p:spPr>
                <a:xfrm rot="18900000">
                  <a:off x="2550394"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4" name="Rectangle: Rounded Corners 13">
              <a:extLst>
                <a:ext uri="{FF2B5EF4-FFF2-40B4-BE49-F238E27FC236}">
                  <a16:creationId xmlns:a16="http://schemas.microsoft.com/office/drawing/2014/main" id="{67ED4901-699D-41B7-5843-C31A92C1575E}"/>
                </a:ext>
              </a:extLst>
            </p:cNvPr>
            <p:cNvSpPr/>
            <p:nvPr/>
          </p:nvSpPr>
          <p:spPr>
            <a:xfrm>
              <a:off x="8491393" y="2743555"/>
              <a:ext cx="2533650" cy="630861"/>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Community Organizations</a:t>
              </a:r>
            </a:p>
          </p:txBody>
        </p:sp>
      </p:grpSp>
    </p:spTree>
    <p:extLst>
      <p:ext uri="{BB962C8B-B14F-4D97-AF65-F5344CB8AC3E}">
        <p14:creationId xmlns:p14="http://schemas.microsoft.com/office/powerpoint/2010/main" val="603281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B643-7A91-4DF8-A7B1-B57A95B3E49A}"/>
              </a:ext>
            </a:extLst>
          </p:cNvPr>
          <p:cNvSpPr>
            <a:spLocks noGrp="1"/>
          </p:cNvSpPr>
          <p:nvPr>
            <p:ph type="title"/>
          </p:nvPr>
        </p:nvSpPr>
        <p:spPr/>
        <p:txBody>
          <a:bodyPr/>
          <a:lstStyle/>
          <a:p>
            <a:r>
              <a:rPr lang="en-US" dirty="0"/>
              <a:t>Existing means of communication</a:t>
            </a:r>
          </a:p>
        </p:txBody>
      </p:sp>
      <p:sp>
        <p:nvSpPr>
          <p:cNvPr id="4" name="Slide Number Placeholder 3">
            <a:extLst>
              <a:ext uri="{FF2B5EF4-FFF2-40B4-BE49-F238E27FC236}">
                <a16:creationId xmlns:a16="http://schemas.microsoft.com/office/drawing/2014/main" id="{CD976851-FE21-4646-98F0-F5FC65E04F9E}"/>
              </a:ext>
            </a:extLst>
          </p:cNvPr>
          <p:cNvSpPr>
            <a:spLocks noGrp="1"/>
          </p:cNvSpPr>
          <p:nvPr>
            <p:ph type="sldNum" sz="quarter" idx="12"/>
          </p:nvPr>
        </p:nvSpPr>
        <p:spPr/>
        <p:txBody>
          <a:bodyPr/>
          <a:lstStyle/>
          <a:p>
            <a:fld id="{0FD50806-BABF-4915-9689-3B9956D1C75C}" type="slidenum">
              <a:rPr lang="en-US" smtClean="0"/>
              <a:pPr/>
              <a:t>7</a:t>
            </a:fld>
            <a:endParaRPr lang="en-US" dirty="0"/>
          </a:p>
        </p:txBody>
      </p:sp>
      <p:grpSp>
        <p:nvGrpSpPr>
          <p:cNvPr id="10" name="Group 9">
            <a:extLst>
              <a:ext uri="{FF2B5EF4-FFF2-40B4-BE49-F238E27FC236}">
                <a16:creationId xmlns:a16="http://schemas.microsoft.com/office/drawing/2014/main" id="{CCAE9C21-B3D7-4679-B837-F4BA7320CFB2}"/>
              </a:ext>
              <a:ext uri="{C183D7F6-B498-43B3-948B-1728B52AA6E4}">
                <adec:decorative xmlns:adec="http://schemas.microsoft.com/office/drawing/2017/decorative" val="1"/>
              </a:ext>
            </a:extLst>
          </p:cNvPr>
          <p:cNvGrpSpPr/>
          <p:nvPr/>
        </p:nvGrpSpPr>
        <p:grpSpPr>
          <a:xfrm>
            <a:off x="4836526" y="2743555"/>
            <a:ext cx="3028950" cy="3588626"/>
            <a:chOff x="4600575" y="3752849"/>
            <a:chExt cx="3028950" cy="2458689"/>
          </a:xfrm>
        </p:grpSpPr>
        <p:sp>
          <p:nvSpPr>
            <p:cNvPr id="60" name="Rectangle 59">
              <a:extLst>
                <a:ext uri="{FF2B5EF4-FFF2-40B4-BE49-F238E27FC236}">
                  <a16:creationId xmlns:a16="http://schemas.microsoft.com/office/drawing/2014/main" id="{CE964EA2-E75F-4ACF-84AC-8F703B06F6D6}"/>
                </a:ext>
              </a:extLst>
            </p:cNvPr>
            <p:cNvSpPr/>
            <p:nvPr/>
          </p:nvSpPr>
          <p:spPr>
            <a:xfrm>
              <a:off x="4600575" y="4002149"/>
              <a:ext cx="30289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Rounded Corners 87">
              <a:extLst>
                <a:ext uri="{FF2B5EF4-FFF2-40B4-BE49-F238E27FC236}">
                  <a16:creationId xmlns:a16="http://schemas.microsoft.com/office/drawing/2014/main" id="{5B1D1B62-74EE-4306-A194-676901404487}"/>
                </a:ext>
              </a:extLst>
            </p:cNvPr>
            <p:cNvSpPr/>
            <p:nvPr/>
          </p:nvSpPr>
          <p:spPr>
            <a:xfrm>
              <a:off x="4829175" y="3752849"/>
              <a:ext cx="2533650" cy="498598"/>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Croydon Council website</a:t>
              </a:r>
            </a:p>
          </p:txBody>
        </p:sp>
        <p:sp>
          <p:nvSpPr>
            <p:cNvPr id="89" name="TextBox 47">
              <a:extLst>
                <a:ext uri="{FF2B5EF4-FFF2-40B4-BE49-F238E27FC236}">
                  <a16:creationId xmlns:a16="http://schemas.microsoft.com/office/drawing/2014/main" id="{1DD221D1-F384-4A12-B3A1-9380E515AA4D}"/>
                </a:ext>
              </a:extLst>
            </p:cNvPr>
            <p:cNvSpPr txBox="1"/>
            <p:nvPr/>
          </p:nvSpPr>
          <p:spPr>
            <a:xfrm>
              <a:off x="4768339" y="4311818"/>
              <a:ext cx="2693422" cy="1623685"/>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council website provides information on drug abuse, including local services and support available to individuals and families affected by drug abuse. The website also includes links to relevant external resources and guidance.</a:t>
              </a:r>
            </a:p>
            <a:p>
              <a:pPr algn="just"/>
              <a:endParaRPr lang="en-US" sz="1400" dirty="0">
                <a:solidFill>
                  <a:schemeClr val="tx1">
                    <a:lumMod val="75000"/>
                    <a:lumOff val="25000"/>
                  </a:schemeClr>
                </a:solidFill>
              </a:endParaRPr>
            </a:p>
            <a:p>
              <a:pPr algn="just"/>
              <a:r>
                <a:rPr lang="en-US" sz="1400" i="1" dirty="0">
                  <a:solidFill>
                    <a:schemeClr val="tx1">
                      <a:lumMod val="75000"/>
                      <a:lumOff val="25000"/>
                    </a:schemeClr>
                  </a:solidFill>
                </a:rPr>
                <a:t>Croydon News (2021)</a:t>
              </a:r>
            </a:p>
            <a:p>
              <a:pPr algn="just"/>
              <a:endParaRPr lang="en-US" sz="1400" dirty="0">
                <a:solidFill>
                  <a:schemeClr val="tx1">
                    <a:lumMod val="75000"/>
                    <a:lumOff val="25000"/>
                  </a:schemeClr>
                </a:solidFill>
              </a:endParaRPr>
            </a:p>
          </p:txBody>
        </p:sp>
        <p:grpSp>
          <p:nvGrpSpPr>
            <p:cNvPr id="90" name="Group 89">
              <a:extLst>
                <a:ext uri="{FF2B5EF4-FFF2-40B4-BE49-F238E27FC236}">
                  <a16:creationId xmlns:a16="http://schemas.microsoft.com/office/drawing/2014/main" id="{084F8638-3DFE-40FD-854B-409E4CB30D48}"/>
                </a:ext>
              </a:extLst>
            </p:cNvPr>
            <p:cNvGrpSpPr/>
            <p:nvPr/>
          </p:nvGrpSpPr>
          <p:grpSpPr>
            <a:xfrm>
              <a:off x="5781726" y="5999642"/>
              <a:ext cx="666649" cy="116554"/>
              <a:chOff x="2000299" y="6003628"/>
              <a:chExt cx="666649" cy="116554"/>
            </a:xfrm>
          </p:grpSpPr>
          <p:sp>
            <p:nvSpPr>
              <p:cNvPr id="91" name="Rectangle: Rounded Corners 90">
                <a:extLst>
                  <a:ext uri="{FF2B5EF4-FFF2-40B4-BE49-F238E27FC236}">
                    <a16:creationId xmlns:a16="http://schemas.microsoft.com/office/drawing/2014/main" id="{892C806D-C45F-463A-AFE9-40722447233E}"/>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Rounded Corners 91">
                <a:extLst>
                  <a:ext uri="{FF2B5EF4-FFF2-40B4-BE49-F238E27FC236}">
                    <a16:creationId xmlns:a16="http://schemas.microsoft.com/office/drawing/2014/main" id="{9BFF84D4-4EC3-4945-B13B-66B4E4959D5E}"/>
                  </a:ext>
                </a:extLst>
              </p:cNvPr>
              <p:cNvSpPr/>
              <p:nvPr/>
            </p:nvSpPr>
            <p:spPr>
              <a:xfrm rot="18900000">
                <a:off x="2275346"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Rounded Corners 92">
                <a:extLst>
                  <a:ext uri="{FF2B5EF4-FFF2-40B4-BE49-F238E27FC236}">
                    <a16:creationId xmlns:a16="http://schemas.microsoft.com/office/drawing/2014/main" id="{51D44F5C-0BBA-4717-8784-6F4AACC29B26}"/>
                  </a:ext>
                </a:extLst>
              </p:cNvPr>
              <p:cNvSpPr/>
              <p:nvPr/>
            </p:nvSpPr>
            <p:spPr>
              <a:xfrm rot="18900000">
                <a:off x="2550394"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5" name="Rectangle: Rounded Corners 4">
            <a:extLst>
              <a:ext uri="{FF2B5EF4-FFF2-40B4-BE49-F238E27FC236}">
                <a16:creationId xmlns:a16="http://schemas.microsoft.com/office/drawing/2014/main" id="{B4844471-927E-0BF4-40C0-52356E63EFD7}"/>
              </a:ext>
              <a:ext uri="{C183D7F6-B498-43B3-948B-1728B52AA6E4}">
                <adec:decorative xmlns:adec="http://schemas.microsoft.com/office/drawing/2017/decorative" val="1"/>
              </a:ext>
            </a:extLst>
          </p:cNvPr>
          <p:cNvSpPr/>
          <p:nvPr/>
        </p:nvSpPr>
        <p:spPr>
          <a:xfrm>
            <a:off x="838200" y="1580036"/>
            <a:ext cx="10515600" cy="943163"/>
          </a:xfrm>
          <a:prstGeom prst="roundRect">
            <a:avLst>
              <a:gd name="adj" fmla="val 50000"/>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47">
            <a:extLst>
              <a:ext uri="{FF2B5EF4-FFF2-40B4-BE49-F238E27FC236}">
                <a16:creationId xmlns:a16="http://schemas.microsoft.com/office/drawing/2014/main" id="{F275C125-BEF5-C2B3-CC0C-F0D3917D16A1}"/>
              </a:ext>
            </a:extLst>
          </p:cNvPr>
          <p:cNvSpPr txBox="1"/>
          <p:nvPr/>
        </p:nvSpPr>
        <p:spPr>
          <a:xfrm>
            <a:off x="1353034" y="1743840"/>
            <a:ext cx="9445840" cy="615553"/>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solidFill>
                  <a:schemeClr val="bg1"/>
                </a:solidFill>
              </a:rPr>
              <a:t>Some of the existing means of </a:t>
            </a:r>
            <a:r>
              <a:rPr lang="en-US" sz="2000" b="1" i="1" dirty="0">
                <a:solidFill>
                  <a:schemeClr val="bg1"/>
                </a:solidFill>
                <a:effectLst>
                  <a:outerShdw blurRad="38100" dist="38100" dir="2700000" algn="tl">
                    <a:srgbClr val="000000">
                      <a:alpha val="43137"/>
                    </a:srgbClr>
                  </a:outerShdw>
                </a:effectLst>
              </a:rPr>
              <a:t>external communication </a:t>
            </a:r>
            <a:r>
              <a:rPr lang="en-US" sz="2000" dirty="0">
                <a:solidFill>
                  <a:schemeClr val="bg1"/>
                </a:solidFill>
              </a:rPr>
              <a:t>to address the issue of drug abuse include:</a:t>
            </a:r>
          </a:p>
        </p:txBody>
      </p:sp>
      <p:grpSp>
        <p:nvGrpSpPr>
          <p:cNvPr id="15" name="Group 14">
            <a:extLst>
              <a:ext uri="{FF2B5EF4-FFF2-40B4-BE49-F238E27FC236}">
                <a16:creationId xmlns:a16="http://schemas.microsoft.com/office/drawing/2014/main" id="{04CDD73C-478D-D540-7E89-A386CA758D5B}"/>
              </a:ext>
            </a:extLst>
          </p:cNvPr>
          <p:cNvGrpSpPr/>
          <p:nvPr/>
        </p:nvGrpSpPr>
        <p:grpSpPr>
          <a:xfrm>
            <a:off x="940744" y="2743555"/>
            <a:ext cx="3462056" cy="3588626"/>
            <a:chOff x="861369" y="2927928"/>
            <a:chExt cx="3462056" cy="3110905"/>
          </a:xfrm>
        </p:grpSpPr>
        <p:grpSp>
          <p:nvGrpSpPr>
            <p:cNvPr id="11" name="Group 10">
              <a:extLst>
                <a:ext uri="{FF2B5EF4-FFF2-40B4-BE49-F238E27FC236}">
                  <a16:creationId xmlns:a16="http://schemas.microsoft.com/office/drawing/2014/main" id="{095571C6-E78B-432E-820B-E4F5E4306FBF}"/>
                </a:ext>
                <a:ext uri="{C183D7F6-B498-43B3-948B-1728B52AA6E4}">
                  <adec:decorative xmlns:adec="http://schemas.microsoft.com/office/drawing/2017/decorative" val="1"/>
                </a:ext>
              </a:extLst>
            </p:cNvPr>
            <p:cNvGrpSpPr/>
            <p:nvPr/>
          </p:nvGrpSpPr>
          <p:grpSpPr>
            <a:xfrm>
              <a:off x="861369" y="3243359"/>
              <a:ext cx="3462056" cy="2795474"/>
              <a:chOff x="838200" y="4002149"/>
              <a:chExt cx="3067050" cy="2209389"/>
            </a:xfrm>
          </p:grpSpPr>
          <p:sp>
            <p:nvSpPr>
              <p:cNvPr id="84" name="Rectangle 83">
                <a:extLst>
                  <a:ext uri="{FF2B5EF4-FFF2-40B4-BE49-F238E27FC236}">
                    <a16:creationId xmlns:a16="http://schemas.microsoft.com/office/drawing/2014/main" id="{5517C826-C471-4169-9892-EEBF4B4D8645}"/>
                  </a:ext>
                </a:extLst>
              </p:cNvPr>
              <p:cNvSpPr/>
              <p:nvPr/>
            </p:nvSpPr>
            <p:spPr>
              <a:xfrm>
                <a:off x="838200" y="4002149"/>
                <a:ext cx="30670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Box 47">
                <a:extLst>
                  <a:ext uri="{FF2B5EF4-FFF2-40B4-BE49-F238E27FC236}">
                    <a16:creationId xmlns:a16="http://schemas.microsoft.com/office/drawing/2014/main" id="{93A7AF6A-22BC-4CD2-A354-D732C3FA233C}"/>
                  </a:ext>
                </a:extLst>
              </p:cNvPr>
              <p:cNvSpPr txBox="1"/>
              <p:nvPr/>
            </p:nvSpPr>
            <p:spPr>
              <a:xfrm>
                <a:off x="876300" y="4288947"/>
                <a:ext cx="3028950" cy="1180861"/>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A UK-wide charity offering drug and alcohol services in Croydon, including assessment, treatment, and harm reduction. They also provide support for families and carers, utilizing digital technologies to broaden their outreach.</a:t>
                </a:r>
              </a:p>
              <a:p>
                <a:pPr algn="just"/>
                <a:endParaRPr lang="en-US" sz="1400" dirty="0">
                  <a:solidFill>
                    <a:schemeClr val="tx1">
                      <a:lumMod val="75000"/>
                      <a:lumOff val="25000"/>
                    </a:schemeClr>
                  </a:solidFill>
                </a:endParaRPr>
              </a:p>
              <a:p>
                <a:pPr algn="just"/>
                <a:r>
                  <a:rPr lang="en-US" sz="1400" i="1" dirty="0"/>
                  <a:t>(Jessica Murray, 2023)</a:t>
                </a:r>
                <a:endParaRPr lang="en-US" sz="1400" i="1" dirty="0">
                  <a:solidFill>
                    <a:schemeClr val="tx1">
                      <a:lumMod val="75000"/>
                      <a:lumOff val="25000"/>
                    </a:schemeClr>
                  </a:solidFill>
                </a:endParaRPr>
              </a:p>
            </p:txBody>
          </p:sp>
          <p:grpSp>
            <p:nvGrpSpPr>
              <p:cNvPr id="9" name="Group 8">
                <a:extLst>
                  <a:ext uri="{FF2B5EF4-FFF2-40B4-BE49-F238E27FC236}">
                    <a16:creationId xmlns:a16="http://schemas.microsoft.com/office/drawing/2014/main" id="{A8D036FC-A71A-4362-9029-CA4004AEC69C}"/>
                  </a:ext>
                </a:extLst>
              </p:cNvPr>
              <p:cNvGrpSpPr/>
              <p:nvPr/>
            </p:nvGrpSpPr>
            <p:grpSpPr>
              <a:xfrm>
                <a:off x="2019351" y="5999642"/>
                <a:ext cx="666649" cy="116554"/>
                <a:chOff x="2000299" y="6003628"/>
                <a:chExt cx="666649" cy="116554"/>
              </a:xfrm>
            </p:grpSpPr>
            <p:sp>
              <p:nvSpPr>
                <p:cNvPr id="8" name="Rectangle: Rounded Corners 7">
                  <a:extLst>
                    <a:ext uri="{FF2B5EF4-FFF2-40B4-BE49-F238E27FC236}">
                      <a16:creationId xmlns:a16="http://schemas.microsoft.com/office/drawing/2014/main" id="{039D305D-7F54-4713-A905-386715DF6134}"/>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Rounded Corners 50">
                  <a:extLst>
                    <a:ext uri="{FF2B5EF4-FFF2-40B4-BE49-F238E27FC236}">
                      <a16:creationId xmlns:a16="http://schemas.microsoft.com/office/drawing/2014/main" id="{0315503C-4C47-4E5E-A01E-3958471F84BE}"/>
                    </a:ext>
                  </a:extLst>
                </p:cNvPr>
                <p:cNvSpPr/>
                <p:nvPr/>
              </p:nvSpPr>
              <p:spPr>
                <a:xfrm rot="18900000">
                  <a:off x="2275346"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Rounded Corners 51">
                  <a:extLst>
                    <a:ext uri="{FF2B5EF4-FFF2-40B4-BE49-F238E27FC236}">
                      <a16:creationId xmlns:a16="http://schemas.microsoft.com/office/drawing/2014/main" id="{26C79082-74F0-4AC4-B0F3-1B90034C8813}"/>
                    </a:ext>
                  </a:extLst>
                </p:cNvPr>
                <p:cNvSpPr/>
                <p:nvPr/>
              </p:nvSpPr>
              <p:spPr>
                <a:xfrm rot="18900000">
                  <a:off x="2550394" y="6003628"/>
                  <a:ext cx="116554" cy="116554"/>
                </a:xfrm>
                <a:prstGeom prst="round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3" name="Rectangle: Rounded Corners 12">
              <a:extLst>
                <a:ext uri="{FF2B5EF4-FFF2-40B4-BE49-F238E27FC236}">
                  <a16:creationId xmlns:a16="http://schemas.microsoft.com/office/drawing/2014/main" id="{6E99DE89-8B35-01B3-2AB2-661F78824C94}"/>
                </a:ext>
              </a:extLst>
            </p:cNvPr>
            <p:cNvSpPr/>
            <p:nvPr/>
          </p:nvSpPr>
          <p:spPr>
            <a:xfrm>
              <a:off x="1216242" y="2927928"/>
              <a:ext cx="2778426" cy="630861"/>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b="0" i="0" dirty="0">
                  <a:solidFill>
                    <a:srgbClr val="ECECF1"/>
                  </a:solidFill>
                  <a:effectLst/>
                  <a:latin typeface="Söhne"/>
                </a:rPr>
                <a:t>Change Grow Live</a:t>
              </a:r>
              <a:endParaRPr lang="en-US" sz="1600" dirty="0"/>
            </a:p>
          </p:txBody>
        </p:sp>
      </p:grpSp>
      <p:grpSp>
        <p:nvGrpSpPr>
          <p:cNvPr id="16" name="Group 15">
            <a:extLst>
              <a:ext uri="{FF2B5EF4-FFF2-40B4-BE49-F238E27FC236}">
                <a16:creationId xmlns:a16="http://schemas.microsoft.com/office/drawing/2014/main" id="{5CE56328-9D34-4034-9940-CD5D46DA9201}"/>
              </a:ext>
            </a:extLst>
          </p:cNvPr>
          <p:cNvGrpSpPr/>
          <p:nvPr/>
        </p:nvGrpSpPr>
        <p:grpSpPr>
          <a:xfrm>
            <a:off x="8243743" y="2743554"/>
            <a:ext cx="3028950" cy="3588627"/>
            <a:chOff x="8243743" y="2743555"/>
            <a:chExt cx="3028950" cy="3295278"/>
          </a:xfrm>
        </p:grpSpPr>
        <p:grpSp>
          <p:nvGrpSpPr>
            <p:cNvPr id="94" name="Group 93">
              <a:extLst>
                <a:ext uri="{FF2B5EF4-FFF2-40B4-BE49-F238E27FC236}">
                  <a16:creationId xmlns:a16="http://schemas.microsoft.com/office/drawing/2014/main" id="{6F24C558-0189-4057-9F4E-DF71D7873DAB}"/>
                </a:ext>
                <a:ext uri="{C183D7F6-B498-43B3-948B-1728B52AA6E4}">
                  <adec:decorative xmlns:adec="http://schemas.microsoft.com/office/drawing/2017/decorative" val="1"/>
                </a:ext>
              </a:extLst>
            </p:cNvPr>
            <p:cNvGrpSpPr/>
            <p:nvPr/>
          </p:nvGrpSpPr>
          <p:grpSpPr>
            <a:xfrm>
              <a:off x="8243743" y="3206327"/>
              <a:ext cx="3028950" cy="2832506"/>
              <a:chOff x="4600575" y="4002149"/>
              <a:chExt cx="3028950" cy="2209389"/>
            </a:xfrm>
          </p:grpSpPr>
          <p:sp>
            <p:nvSpPr>
              <p:cNvPr id="95" name="Rectangle 94">
                <a:extLst>
                  <a:ext uri="{FF2B5EF4-FFF2-40B4-BE49-F238E27FC236}">
                    <a16:creationId xmlns:a16="http://schemas.microsoft.com/office/drawing/2014/main" id="{827A7180-F4B1-4428-920C-21FEF63F28E6}"/>
                  </a:ext>
                </a:extLst>
              </p:cNvPr>
              <p:cNvSpPr/>
              <p:nvPr/>
            </p:nvSpPr>
            <p:spPr>
              <a:xfrm>
                <a:off x="4600575" y="4002149"/>
                <a:ext cx="3028950" cy="2209389"/>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TextBox 47">
                <a:extLst>
                  <a:ext uri="{FF2B5EF4-FFF2-40B4-BE49-F238E27FC236}">
                    <a16:creationId xmlns:a16="http://schemas.microsoft.com/office/drawing/2014/main" id="{2B00CA3E-327F-492E-8233-637749B20261}"/>
                  </a:ext>
                </a:extLst>
              </p:cNvPr>
              <p:cNvSpPr txBox="1"/>
              <p:nvPr/>
            </p:nvSpPr>
            <p:spPr>
              <a:xfrm>
                <a:off x="4768339" y="4225154"/>
                <a:ext cx="2693422" cy="1697428"/>
              </a:xfrm>
              <a:prstGeom prst="rect">
                <a:avLst/>
              </a:prstGeom>
              <a:noFill/>
              <a:ln w="6350">
                <a:noFill/>
                <a:prstDash val="dash"/>
              </a:ln>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NHS Trust provides drug and alcohol treatment services in Croydon. The Trust works closely with other organizations to coordinate services and ensure individuals receive the necessary support and treatment.</a:t>
                </a:r>
              </a:p>
              <a:p>
                <a:pPr algn="just"/>
                <a:endParaRPr lang="en-US" sz="1400" dirty="0">
                  <a:solidFill>
                    <a:schemeClr val="tx1">
                      <a:lumMod val="75000"/>
                      <a:lumOff val="25000"/>
                    </a:schemeClr>
                  </a:solidFill>
                </a:endParaRPr>
              </a:p>
              <a:p>
                <a:pPr algn="just"/>
                <a:r>
                  <a:rPr lang="en-US" sz="1400" i="1" dirty="0">
                    <a:solidFill>
                      <a:schemeClr val="tx1">
                        <a:lumMod val="75000"/>
                        <a:lumOff val="25000"/>
                      </a:schemeClr>
                    </a:solidFill>
                  </a:rPr>
                  <a:t>Croydon Health Services NHS Trust (2020)</a:t>
                </a:r>
              </a:p>
              <a:p>
                <a:pPr algn="just"/>
                <a:endParaRPr lang="en-US" sz="1400" dirty="0">
                  <a:solidFill>
                    <a:schemeClr val="tx1">
                      <a:lumMod val="75000"/>
                      <a:lumOff val="25000"/>
                    </a:schemeClr>
                  </a:solidFill>
                </a:endParaRPr>
              </a:p>
            </p:txBody>
          </p:sp>
          <p:grpSp>
            <p:nvGrpSpPr>
              <p:cNvPr id="99" name="Group 98">
                <a:extLst>
                  <a:ext uri="{FF2B5EF4-FFF2-40B4-BE49-F238E27FC236}">
                    <a16:creationId xmlns:a16="http://schemas.microsoft.com/office/drawing/2014/main" id="{F99F15A6-1005-4919-844A-DC792B7441D2}"/>
                  </a:ext>
                </a:extLst>
              </p:cNvPr>
              <p:cNvGrpSpPr/>
              <p:nvPr/>
            </p:nvGrpSpPr>
            <p:grpSpPr>
              <a:xfrm>
                <a:off x="5781726" y="5999642"/>
                <a:ext cx="666649" cy="116554"/>
                <a:chOff x="2000299" y="6003628"/>
                <a:chExt cx="666649" cy="116554"/>
              </a:xfrm>
            </p:grpSpPr>
            <p:sp>
              <p:nvSpPr>
                <p:cNvPr id="100" name="Rectangle: Rounded Corners 99">
                  <a:extLst>
                    <a:ext uri="{FF2B5EF4-FFF2-40B4-BE49-F238E27FC236}">
                      <a16:creationId xmlns:a16="http://schemas.microsoft.com/office/drawing/2014/main" id="{E3CAE9A1-EAF1-4D84-8445-91DB24FF15FF}"/>
                    </a:ext>
                  </a:extLst>
                </p:cNvPr>
                <p:cNvSpPr/>
                <p:nvPr/>
              </p:nvSpPr>
              <p:spPr>
                <a:xfrm rot="18900000">
                  <a:off x="2000299"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Rounded Corners 100">
                  <a:extLst>
                    <a:ext uri="{FF2B5EF4-FFF2-40B4-BE49-F238E27FC236}">
                      <a16:creationId xmlns:a16="http://schemas.microsoft.com/office/drawing/2014/main" id="{0E2495B4-60C8-4DE6-9FC6-8875DAB46AC9}"/>
                    </a:ext>
                  </a:extLst>
                </p:cNvPr>
                <p:cNvSpPr/>
                <p:nvPr/>
              </p:nvSpPr>
              <p:spPr>
                <a:xfrm rot="18900000">
                  <a:off x="2275346"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Rounded Corners 101">
                  <a:extLst>
                    <a:ext uri="{FF2B5EF4-FFF2-40B4-BE49-F238E27FC236}">
                      <a16:creationId xmlns:a16="http://schemas.microsoft.com/office/drawing/2014/main" id="{09C96969-49B1-4D8A-95DF-3FAB21DA87C9}"/>
                    </a:ext>
                  </a:extLst>
                </p:cNvPr>
                <p:cNvSpPr/>
                <p:nvPr/>
              </p:nvSpPr>
              <p:spPr>
                <a:xfrm rot="18900000">
                  <a:off x="2550394" y="6003628"/>
                  <a:ext cx="116554" cy="116554"/>
                </a:xfrm>
                <a:prstGeom prst="round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14" name="Rectangle: Rounded Corners 13">
              <a:extLst>
                <a:ext uri="{FF2B5EF4-FFF2-40B4-BE49-F238E27FC236}">
                  <a16:creationId xmlns:a16="http://schemas.microsoft.com/office/drawing/2014/main" id="{67ED4901-699D-41B7-5843-C31A92C1575E}"/>
                </a:ext>
              </a:extLst>
            </p:cNvPr>
            <p:cNvSpPr/>
            <p:nvPr/>
          </p:nvSpPr>
          <p:spPr>
            <a:xfrm>
              <a:off x="8491393" y="2743555"/>
              <a:ext cx="2533650" cy="630861"/>
            </a:xfrm>
            <a:prstGeom prst="roundRect">
              <a:avLst>
                <a:gd name="adj" fmla="val 50000"/>
              </a:avLst>
            </a:prstGeom>
            <a:solidFill>
              <a:srgbClr val="404040"/>
            </a:solidFill>
            <a:ln>
              <a:noFill/>
            </a:ln>
          </p:spPr>
          <p:style>
            <a:lnRef idx="3">
              <a:schemeClr val="lt1"/>
            </a:lnRef>
            <a:fillRef idx="1">
              <a:schemeClr val="accent5"/>
            </a:fillRef>
            <a:effectRef idx="1">
              <a:schemeClr val="accent5"/>
            </a:effectRef>
            <a:fontRef idx="minor">
              <a:schemeClr val="lt1"/>
            </a:fontRef>
          </p:style>
          <p:txBody>
            <a:bodyPr rtlCol="0" anchor="ctr"/>
            <a:lstStyle/>
            <a:p>
              <a:pPr algn="ctr"/>
              <a:r>
                <a:rPr lang="en-US" sz="1600" dirty="0"/>
                <a:t>Croydon Health Services NHS Trust</a:t>
              </a:r>
            </a:p>
          </p:txBody>
        </p:sp>
      </p:grpSp>
    </p:spTree>
    <p:extLst>
      <p:ext uri="{BB962C8B-B14F-4D97-AF65-F5344CB8AC3E}">
        <p14:creationId xmlns:p14="http://schemas.microsoft.com/office/powerpoint/2010/main" val="4026423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8B61B-BB92-4768-AFBB-C2D3F20842D6}"/>
              </a:ext>
            </a:extLst>
          </p:cNvPr>
          <p:cNvSpPr>
            <a:spLocks noGrp="1"/>
          </p:cNvSpPr>
          <p:nvPr>
            <p:ph type="title"/>
          </p:nvPr>
        </p:nvSpPr>
        <p:spPr/>
        <p:txBody>
          <a:bodyPr/>
          <a:lstStyle/>
          <a:p>
            <a:r>
              <a:rPr lang="en-US" dirty="0"/>
              <a:t>Current legislation and policy</a:t>
            </a:r>
          </a:p>
        </p:txBody>
      </p:sp>
      <p:sp>
        <p:nvSpPr>
          <p:cNvPr id="4" name="Slide Number Placeholder 3">
            <a:extLst>
              <a:ext uri="{FF2B5EF4-FFF2-40B4-BE49-F238E27FC236}">
                <a16:creationId xmlns:a16="http://schemas.microsoft.com/office/drawing/2014/main" id="{9555BE32-A5E1-45B4-BD01-9003A5E2174F}"/>
              </a:ext>
            </a:extLst>
          </p:cNvPr>
          <p:cNvSpPr>
            <a:spLocks noGrp="1"/>
          </p:cNvSpPr>
          <p:nvPr>
            <p:ph type="sldNum" sz="quarter" idx="12"/>
          </p:nvPr>
        </p:nvSpPr>
        <p:spPr/>
        <p:txBody>
          <a:bodyPr/>
          <a:lstStyle/>
          <a:p>
            <a:fld id="{0FD50806-BABF-4915-9689-3B9956D1C75C}" type="slidenum">
              <a:rPr lang="en-US" smtClean="0"/>
              <a:pPr/>
              <a:t>8</a:t>
            </a:fld>
            <a:endParaRPr lang="en-US" dirty="0"/>
          </a:p>
        </p:txBody>
      </p:sp>
      <p:sp>
        <p:nvSpPr>
          <p:cNvPr id="16" name="TextBox 47">
            <a:extLst>
              <a:ext uri="{FF2B5EF4-FFF2-40B4-BE49-F238E27FC236}">
                <a16:creationId xmlns:a16="http://schemas.microsoft.com/office/drawing/2014/main" id="{2D80A1D2-265F-448F-A52C-92EA682624B2}"/>
              </a:ext>
            </a:extLst>
          </p:cNvPr>
          <p:cNvSpPr txBox="1"/>
          <p:nvPr/>
        </p:nvSpPr>
        <p:spPr>
          <a:xfrm>
            <a:off x="9204078" y="1235729"/>
            <a:ext cx="2693422" cy="1938992"/>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strategy outlines a national approach to addressing drug misuse and addiction, which includes prevention, treatment, and recovery support. Croydon has been affected by drug abuse and addiction, and the Strategy's goals align with local efforts to address this issue </a:t>
            </a:r>
            <a:r>
              <a:rPr lang="en-US" sz="1400" i="1" dirty="0"/>
              <a:t>(Holland et al., 2022).</a:t>
            </a:r>
            <a:endParaRPr lang="en-US" sz="1400" i="1" dirty="0">
              <a:solidFill>
                <a:schemeClr val="tx1">
                  <a:lumMod val="75000"/>
                  <a:lumOff val="25000"/>
                </a:schemeClr>
              </a:solidFill>
            </a:endParaRPr>
          </a:p>
        </p:txBody>
      </p:sp>
      <p:sp>
        <p:nvSpPr>
          <p:cNvPr id="17" name="TextBox 47">
            <a:extLst>
              <a:ext uri="{FF2B5EF4-FFF2-40B4-BE49-F238E27FC236}">
                <a16:creationId xmlns:a16="http://schemas.microsoft.com/office/drawing/2014/main" id="{6DEA7C2E-5CA4-4158-A8D2-337962DDF790}"/>
              </a:ext>
            </a:extLst>
          </p:cNvPr>
          <p:cNvSpPr txBox="1"/>
          <p:nvPr/>
        </p:nvSpPr>
        <p:spPr>
          <a:xfrm>
            <a:off x="9231878" y="3806860"/>
            <a:ext cx="2693422" cy="2154436"/>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A comprehensive plan for improving the overall health and well-being of the local population. One of the key priorities of the strategy is to reduce health inequalities and improve outcomes for people with complex health needs, including those affected by drug abuse and addiction </a:t>
            </a:r>
            <a:r>
              <a:rPr lang="en-US" sz="1400" i="1" dirty="0"/>
              <a:t>(WOODLEY, 2020)</a:t>
            </a:r>
            <a:r>
              <a:rPr lang="en-US" sz="1400" i="1" dirty="0">
                <a:solidFill>
                  <a:schemeClr val="tx1">
                    <a:lumMod val="75000"/>
                    <a:lumOff val="25000"/>
                  </a:schemeClr>
                </a:solidFill>
              </a:rPr>
              <a:t>.</a:t>
            </a:r>
          </a:p>
        </p:txBody>
      </p:sp>
      <p:sp>
        <p:nvSpPr>
          <p:cNvPr id="18" name="Rectangle 17">
            <a:extLst>
              <a:ext uri="{FF2B5EF4-FFF2-40B4-BE49-F238E27FC236}">
                <a16:creationId xmlns:a16="http://schemas.microsoft.com/office/drawing/2014/main" id="{C34FFC4B-C0FD-40B7-84F6-1581A1DBE100}"/>
              </a:ext>
              <a:ext uri="{C183D7F6-B498-43B3-948B-1728B52AA6E4}">
                <adec:decorative xmlns:adec="http://schemas.microsoft.com/office/drawing/2017/decorative" val="1"/>
              </a:ext>
            </a:extLst>
          </p:cNvPr>
          <p:cNvSpPr/>
          <p:nvPr/>
        </p:nvSpPr>
        <p:spPr>
          <a:xfrm flipH="1">
            <a:off x="3430022" y="1490978"/>
            <a:ext cx="101600" cy="1002366"/>
          </a:xfrm>
          <a:prstGeom prst="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0" name="TextBox 47">
            <a:extLst>
              <a:ext uri="{FF2B5EF4-FFF2-40B4-BE49-F238E27FC236}">
                <a16:creationId xmlns:a16="http://schemas.microsoft.com/office/drawing/2014/main" id="{37C247B4-175D-4D11-B853-D2AF3DE04EB3}"/>
              </a:ext>
            </a:extLst>
          </p:cNvPr>
          <p:cNvSpPr txBox="1"/>
          <p:nvPr/>
        </p:nvSpPr>
        <p:spPr>
          <a:xfrm flipH="1">
            <a:off x="509022" y="1238109"/>
            <a:ext cx="2693422" cy="1508105"/>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The Misuse of Drugs Act 1971 is a UK legislation that prohibits the production, supply, and possession of controlled drugs. it provides the legal framework for controlling drug-related activities in Croydon </a:t>
            </a:r>
            <a:r>
              <a:rPr lang="en-US" sz="1400" i="1" dirty="0"/>
              <a:t>(Bradshaw, 1971).</a:t>
            </a:r>
            <a:endParaRPr lang="en-US" sz="1400" i="1" dirty="0">
              <a:solidFill>
                <a:schemeClr val="tx1">
                  <a:lumMod val="75000"/>
                  <a:lumOff val="25000"/>
                </a:schemeClr>
              </a:solidFill>
            </a:endParaRPr>
          </a:p>
        </p:txBody>
      </p:sp>
      <p:sp>
        <p:nvSpPr>
          <p:cNvPr id="21" name="TextBox 47">
            <a:extLst>
              <a:ext uri="{FF2B5EF4-FFF2-40B4-BE49-F238E27FC236}">
                <a16:creationId xmlns:a16="http://schemas.microsoft.com/office/drawing/2014/main" id="{A11FA36C-8B09-47A5-A9E8-B41DE0D47FEA}"/>
              </a:ext>
            </a:extLst>
          </p:cNvPr>
          <p:cNvSpPr txBox="1"/>
          <p:nvPr/>
        </p:nvSpPr>
        <p:spPr>
          <a:xfrm flipH="1">
            <a:off x="509022" y="3639137"/>
            <a:ext cx="2693422" cy="2800767"/>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dirty="0">
                <a:solidFill>
                  <a:schemeClr val="tx1">
                    <a:lumMod val="75000"/>
                    <a:lumOff val="25000"/>
                  </a:schemeClr>
                </a:solidFill>
              </a:rPr>
              <a:t>This legislation introduced major reforms to the NHS, including the creation of clinical commissioning groups (CCGs), which are responsible for planning and commissioning healthcare services at the local level, including those related to drug addiction and substance misuse, and provides a basis for collaboration and coordination between different agencies and providers </a:t>
            </a:r>
            <a:r>
              <a:rPr lang="en-US" sz="1400" i="1" dirty="0"/>
              <a:t>(Glover-Thomas, 2013).</a:t>
            </a:r>
            <a:endParaRPr lang="en-US" sz="1400" i="1" dirty="0">
              <a:solidFill>
                <a:schemeClr val="tx1">
                  <a:lumMod val="75000"/>
                  <a:lumOff val="25000"/>
                </a:schemeClr>
              </a:solidFill>
            </a:endParaRPr>
          </a:p>
        </p:txBody>
      </p:sp>
      <p:sp>
        <p:nvSpPr>
          <p:cNvPr id="23" name="TextBox 47">
            <a:extLst>
              <a:ext uri="{FF2B5EF4-FFF2-40B4-BE49-F238E27FC236}">
                <a16:creationId xmlns:a16="http://schemas.microsoft.com/office/drawing/2014/main" id="{237F4DAA-F6F7-4DC2-B578-6D414BEF74B0}"/>
              </a:ext>
            </a:extLst>
          </p:cNvPr>
          <p:cNvSpPr txBox="1"/>
          <p:nvPr/>
        </p:nvSpPr>
        <p:spPr>
          <a:xfrm>
            <a:off x="6270973" y="1628375"/>
            <a:ext cx="2611445" cy="830997"/>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b="1" dirty="0">
                <a:solidFill>
                  <a:srgbClr val="C00000"/>
                </a:solidFill>
                <a:latin typeface="+mj-lt"/>
              </a:rPr>
              <a:t>The UK Government's 10-year drugs strategy: From Harm to Hope</a:t>
            </a:r>
          </a:p>
        </p:txBody>
      </p:sp>
      <p:sp>
        <p:nvSpPr>
          <p:cNvPr id="24" name="TextBox 47">
            <a:extLst>
              <a:ext uri="{FF2B5EF4-FFF2-40B4-BE49-F238E27FC236}">
                <a16:creationId xmlns:a16="http://schemas.microsoft.com/office/drawing/2014/main" id="{EE9CFF36-DC03-46FB-B2EF-37A7DD0E30C4}"/>
              </a:ext>
            </a:extLst>
          </p:cNvPr>
          <p:cNvSpPr txBox="1"/>
          <p:nvPr/>
        </p:nvSpPr>
        <p:spPr>
          <a:xfrm>
            <a:off x="7016030" y="4562273"/>
            <a:ext cx="1903168" cy="830997"/>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rgbClr val="C00000"/>
                </a:solidFill>
                <a:latin typeface="+mj-lt"/>
              </a:rPr>
              <a:t>Croydon's Health and Wellbeing Strategy</a:t>
            </a:r>
          </a:p>
        </p:txBody>
      </p:sp>
      <p:sp>
        <p:nvSpPr>
          <p:cNvPr id="25" name="TextBox 47">
            <a:extLst>
              <a:ext uri="{FF2B5EF4-FFF2-40B4-BE49-F238E27FC236}">
                <a16:creationId xmlns:a16="http://schemas.microsoft.com/office/drawing/2014/main" id="{DC0A9957-E152-49C0-B103-E3AA9D206C7A}"/>
              </a:ext>
            </a:extLst>
          </p:cNvPr>
          <p:cNvSpPr txBox="1"/>
          <p:nvPr/>
        </p:nvSpPr>
        <p:spPr>
          <a:xfrm>
            <a:off x="3643062" y="1715162"/>
            <a:ext cx="1903168" cy="553998"/>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rgbClr val="C00000"/>
                </a:solidFill>
                <a:latin typeface="+mj-lt"/>
              </a:rPr>
              <a:t>The Misuse of Drugs Act 1971</a:t>
            </a:r>
          </a:p>
        </p:txBody>
      </p:sp>
      <p:sp>
        <p:nvSpPr>
          <p:cNvPr id="26" name="TextBox 47">
            <a:extLst>
              <a:ext uri="{FF2B5EF4-FFF2-40B4-BE49-F238E27FC236}">
                <a16:creationId xmlns:a16="http://schemas.microsoft.com/office/drawing/2014/main" id="{ECA5C0CC-DE7F-4793-B26A-CEF2C3D04658}"/>
              </a:ext>
            </a:extLst>
          </p:cNvPr>
          <p:cNvSpPr txBox="1"/>
          <p:nvPr/>
        </p:nvSpPr>
        <p:spPr>
          <a:xfrm>
            <a:off x="3643061" y="4562275"/>
            <a:ext cx="1976503" cy="830997"/>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rgbClr val="C00000"/>
                </a:solidFill>
                <a:latin typeface="+mj-lt"/>
              </a:rPr>
              <a:t>The Health and Social Care Act 2012</a:t>
            </a:r>
          </a:p>
        </p:txBody>
      </p:sp>
      <p:sp>
        <p:nvSpPr>
          <p:cNvPr id="5" name="Rectangle 4">
            <a:extLst>
              <a:ext uri="{FF2B5EF4-FFF2-40B4-BE49-F238E27FC236}">
                <a16:creationId xmlns:a16="http://schemas.microsoft.com/office/drawing/2014/main" id="{44FB708E-04D0-E8B2-12E8-D3EBB78FC40B}"/>
              </a:ext>
              <a:ext uri="{C183D7F6-B498-43B3-948B-1728B52AA6E4}">
                <adec:decorative xmlns:adec="http://schemas.microsoft.com/office/drawing/2017/decorative" val="1"/>
              </a:ext>
            </a:extLst>
          </p:cNvPr>
          <p:cNvSpPr/>
          <p:nvPr/>
        </p:nvSpPr>
        <p:spPr>
          <a:xfrm flipH="1">
            <a:off x="3413908" y="4476589"/>
            <a:ext cx="101600" cy="1002366"/>
          </a:xfrm>
          <a:prstGeom prst="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6" name="Rectangle 5">
            <a:extLst>
              <a:ext uri="{FF2B5EF4-FFF2-40B4-BE49-F238E27FC236}">
                <a16:creationId xmlns:a16="http://schemas.microsoft.com/office/drawing/2014/main" id="{37ACBA84-25B8-6DBF-770E-C8D8D77C5A00}"/>
              </a:ext>
              <a:ext uri="{C183D7F6-B498-43B3-948B-1728B52AA6E4}">
                <adec:decorative xmlns:adec="http://schemas.microsoft.com/office/drawing/2017/decorative" val="1"/>
              </a:ext>
            </a:extLst>
          </p:cNvPr>
          <p:cNvSpPr/>
          <p:nvPr/>
        </p:nvSpPr>
        <p:spPr>
          <a:xfrm flipH="1">
            <a:off x="8983570" y="4476588"/>
            <a:ext cx="101600" cy="1002366"/>
          </a:xfrm>
          <a:prstGeom prst="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7" name="Rectangle 6">
            <a:extLst>
              <a:ext uri="{FF2B5EF4-FFF2-40B4-BE49-F238E27FC236}">
                <a16:creationId xmlns:a16="http://schemas.microsoft.com/office/drawing/2014/main" id="{18717D0D-CA6C-C513-EE98-09943620CED9}"/>
              </a:ext>
              <a:ext uri="{C183D7F6-B498-43B3-948B-1728B52AA6E4}">
                <adec:decorative xmlns:adec="http://schemas.microsoft.com/office/drawing/2017/decorative" val="1"/>
              </a:ext>
            </a:extLst>
          </p:cNvPr>
          <p:cNvSpPr/>
          <p:nvPr/>
        </p:nvSpPr>
        <p:spPr>
          <a:xfrm flipH="1">
            <a:off x="8983570" y="1490978"/>
            <a:ext cx="101600" cy="1002366"/>
          </a:xfrm>
          <a:prstGeom prst="rect">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Tree>
    <p:extLst>
      <p:ext uri="{BB962C8B-B14F-4D97-AF65-F5344CB8AC3E}">
        <p14:creationId xmlns:p14="http://schemas.microsoft.com/office/powerpoint/2010/main" val="100671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44D99-E9DC-C827-2F66-B41EECA740B8}"/>
              </a:ext>
            </a:extLst>
          </p:cNvPr>
          <p:cNvSpPr>
            <a:spLocks noGrp="1"/>
          </p:cNvSpPr>
          <p:nvPr>
            <p:ph type="title"/>
          </p:nvPr>
        </p:nvSpPr>
        <p:spPr>
          <a:xfrm>
            <a:off x="838200" y="525818"/>
            <a:ext cx="10515600" cy="830997"/>
          </a:xfrm>
        </p:spPr>
        <p:txBody>
          <a:bodyPr>
            <a:normAutofit fontScale="90000"/>
          </a:bodyPr>
          <a:lstStyle/>
          <a:p>
            <a:r>
              <a:rPr lang="en-US" sz="3000" dirty="0"/>
              <a:t>Existing use of digital media and technologies for community development</a:t>
            </a:r>
          </a:p>
        </p:txBody>
      </p:sp>
      <p:sp>
        <p:nvSpPr>
          <p:cNvPr id="4" name="Slide Number Placeholder 3">
            <a:extLst>
              <a:ext uri="{FF2B5EF4-FFF2-40B4-BE49-F238E27FC236}">
                <a16:creationId xmlns:a16="http://schemas.microsoft.com/office/drawing/2014/main" id="{FF3626D6-6549-E34E-E08C-8CE54D8F484E}"/>
              </a:ext>
            </a:extLst>
          </p:cNvPr>
          <p:cNvSpPr>
            <a:spLocks noGrp="1"/>
          </p:cNvSpPr>
          <p:nvPr>
            <p:ph type="sldNum" sz="quarter" idx="12"/>
          </p:nvPr>
        </p:nvSpPr>
        <p:spPr/>
        <p:txBody>
          <a:bodyPr/>
          <a:lstStyle/>
          <a:p>
            <a:fld id="{0FD50806-BABF-4915-9689-3B9956D1C75C}" type="slidenum">
              <a:rPr lang="en-US" smtClean="0"/>
              <a:pPr/>
              <a:t>9</a:t>
            </a:fld>
            <a:endParaRPr lang="en-US" dirty="0"/>
          </a:p>
        </p:txBody>
      </p:sp>
      <p:grpSp>
        <p:nvGrpSpPr>
          <p:cNvPr id="5" name="Group 4">
            <a:extLst>
              <a:ext uri="{FF2B5EF4-FFF2-40B4-BE49-F238E27FC236}">
                <a16:creationId xmlns:a16="http://schemas.microsoft.com/office/drawing/2014/main" id="{AF7A1EAD-FAC0-BC2F-88E6-826594554C07}"/>
              </a:ext>
            </a:extLst>
          </p:cNvPr>
          <p:cNvGrpSpPr/>
          <p:nvPr/>
        </p:nvGrpSpPr>
        <p:grpSpPr>
          <a:xfrm>
            <a:off x="4183873" y="2121908"/>
            <a:ext cx="4241035" cy="3312602"/>
            <a:chOff x="3518048" y="1276886"/>
            <a:chExt cx="4985412" cy="4130846"/>
          </a:xfrm>
        </p:grpSpPr>
        <p:sp>
          <p:nvSpPr>
            <p:cNvPr id="6" name="Google Shape;310;g218d2323fc8_1_78">
              <a:extLst>
                <a:ext uri="{FF2B5EF4-FFF2-40B4-BE49-F238E27FC236}">
                  <a16:creationId xmlns:a16="http://schemas.microsoft.com/office/drawing/2014/main" id="{CC3C17AD-9E32-8EA4-A262-17F3C52196A1}"/>
                </a:ext>
              </a:extLst>
            </p:cNvPr>
            <p:cNvSpPr/>
            <p:nvPr/>
          </p:nvSpPr>
          <p:spPr>
            <a:xfrm>
              <a:off x="3518048" y="4904771"/>
              <a:ext cx="4985412" cy="502961"/>
            </a:xfrm>
            <a:custGeom>
              <a:avLst/>
              <a:gdLst/>
              <a:ahLst/>
              <a:cxnLst/>
              <a:rect l="l" t="t" r="r" b="b"/>
              <a:pathLst>
                <a:path w="6829332" h="502961" extrusionOk="0">
                  <a:moveTo>
                    <a:pt x="6133158" y="0"/>
                  </a:moveTo>
                  <a:cubicBezTo>
                    <a:pt x="6178084" y="0"/>
                    <a:pt x="6213213" y="11485"/>
                    <a:pt x="6248681" y="39859"/>
                  </a:cubicBezTo>
                  <a:cubicBezTo>
                    <a:pt x="6431085" y="185782"/>
                    <a:pt x="6821564" y="490464"/>
                    <a:pt x="6829333" y="502962"/>
                  </a:cubicBezTo>
                  <a:cubicBezTo>
                    <a:pt x="4553001" y="502962"/>
                    <a:pt x="2276332" y="502962"/>
                    <a:pt x="0" y="502962"/>
                  </a:cubicBezTo>
                  <a:cubicBezTo>
                    <a:pt x="175310" y="372914"/>
                    <a:pt x="603621" y="56748"/>
                    <a:pt x="641116" y="27023"/>
                  </a:cubicBezTo>
                  <a:cubicBezTo>
                    <a:pt x="666449" y="7094"/>
                    <a:pt x="693472" y="338"/>
                    <a:pt x="725562" y="338"/>
                  </a:cubicBezTo>
                  <a:cubicBezTo>
                    <a:pt x="1236292" y="1014"/>
                    <a:pt x="5461642" y="1014"/>
                    <a:pt x="6133158" y="0"/>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7" name="Google Shape;311;g218d2323fc8_1_78">
              <a:extLst>
                <a:ext uri="{FF2B5EF4-FFF2-40B4-BE49-F238E27FC236}">
                  <a16:creationId xmlns:a16="http://schemas.microsoft.com/office/drawing/2014/main" id="{84580B61-48E3-7622-2860-8B34919DFB67}"/>
                </a:ext>
              </a:extLst>
            </p:cNvPr>
            <p:cNvGrpSpPr/>
            <p:nvPr/>
          </p:nvGrpSpPr>
          <p:grpSpPr>
            <a:xfrm>
              <a:off x="4661656" y="1276886"/>
              <a:ext cx="2691542" cy="3684250"/>
              <a:chOff x="1439248" y="54372"/>
              <a:chExt cx="2691542" cy="3684250"/>
            </a:xfrm>
          </p:grpSpPr>
          <p:sp>
            <p:nvSpPr>
              <p:cNvPr id="8" name="Google Shape;312;g218d2323fc8_1_78">
                <a:extLst>
                  <a:ext uri="{FF2B5EF4-FFF2-40B4-BE49-F238E27FC236}">
                    <a16:creationId xmlns:a16="http://schemas.microsoft.com/office/drawing/2014/main" id="{64B77627-2A4A-9DEF-03E4-2C042FB076B6}"/>
                  </a:ext>
                </a:extLst>
              </p:cNvPr>
              <p:cNvSpPr/>
              <p:nvPr/>
            </p:nvSpPr>
            <p:spPr>
              <a:xfrm>
                <a:off x="2294997" y="431160"/>
                <a:ext cx="881798" cy="1484991"/>
              </a:xfrm>
              <a:custGeom>
                <a:avLst/>
                <a:gdLst/>
                <a:ahLst/>
                <a:cxnLst/>
                <a:rect l="l" t="t" r="r" b="b"/>
                <a:pathLst>
                  <a:path w="632113" h="1064510" extrusionOk="0">
                    <a:moveTo>
                      <a:pt x="604713" y="174215"/>
                    </a:moveTo>
                    <a:cubicBezTo>
                      <a:pt x="595593" y="181308"/>
                      <a:pt x="591539" y="191442"/>
                      <a:pt x="588499" y="201913"/>
                    </a:cubicBezTo>
                    <a:cubicBezTo>
                      <a:pt x="584783" y="214749"/>
                      <a:pt x="581406" y="227585"/>
                      <a:pt x="578028" y="240420"/>
                    </a:cubicBezTo>
                    <a:cubicBezTo>
                      <a:pt x="576339" y="232651"/>
                      <a:pt x="556410" y="115102"/>
                      <a:pt x="551680" y="85039"/>
                    </a:cubicBezTo>
                    <a:cubicBezTo>
                      <a:pt x="538169" y="1607"/>
                      <a:pt x="503040" y="-17647"/>
                      <a:pt x="426362" y="15118"/>
                    </a:cubicBezTo>
                    <a:cubicBezTo>
                      <a:pt x="425349" y="15456"/>
                      <a:pt x="424336" y="16131"/>
                      <a:pt x="423322" y="16469"/>
                    </a:cubicBezTo>
                    <a:cubicBezTo>
                      <a:pt x="325703" y="63421"/>
                      <a:pt x="223016" y="68488"/>
                      <a:pt x="117965" y="51599"/>
                    </a:cubicBezTo>
                    <a:cubicBezTo>
                      <a:pt x="73039" y="44168"/>
                      <a:pt x="39261" y="67812"/>
                      <a:pt x="44328" y="112738"/>
                    </a:cubicBezTo>
                    <a:cubicBezTo>
                      <a:pt x="50070" y="161717"/>
                      <a:pt x="59866" y="288048"/>
                      <a:pt x="59866" y="288048"/>
                    </a:cubicBezTo>
                    <a:cubicBezTo>
                      <a:pt x="55812" y="275212"/>
                      <a:pt x="51759" y="262039"/>
                      <a:pt x="47368" y="249203"/>
                    </a:cubicBezTo>
                    <a:cubicBezTo>
                      <a:pt x="41288" y="231976"/>
                      <a:pt x="38586" y="213060"/>
                      <a:pt x="24736" y="199549"/>
                    </a:cubicBezTo>
                    <a:cubicBezTo>
                      <a:pt x="16292" y="203264"/>
                      <a:pt x="10212" y="209006"/>
                      <a:pt x="7171" y="217451"/>
                    </a:cubicBezTo>
                    <a:cubicBezTo>
                      <a:pt x="-13433" y="273861"/>
                      <a:pt x="12238" y="364050"/>
                      <a:pt x="60204" y="401882"/>
                    </a:cubicBezTo>
                    <a:cubicBezTo>
                      <a:pt x="68648" y="408637"/>
                      <a:pt x="77768" y="414042"/>
                      <a:pt x="80471" y="425864"/>
                    </a:cubicBezTo>
                    <a:cubicBezTo>
                      <a:pt x="87902" y="460318"/>
                      <a:pt x="98373" y="508284"/>
                      <a:pt x="136543" y="577192"/>
                    </a:cubicBezTo>
                    <a:cubicBezTo>
                      <a:pt x="134854" y="592730"/>
                      <a:pt x="133165" y="611308"/>
                      <a:pt x="129787" y="618064"/>
                    </a:cubicBezTo>
                    <a:lnTo>
                      <a:pt x="128436" y="617388"/>
                    </a:lnTo>
                    <a:cubicBezTo>
                      <a:pt x="102089" y="659274"/>
                      <a:pt x="75066" y="753516"/>
                      <a:pt x="92293" y="795401"/>
                    </a:cubicBezTo>
                    <a:cubicBezTo>
                      <a:pt x="116614" y="854851"/>
                      <a:pt x="339889" y="1059549"/>
                      <a:pt x="344281" y="1063602"/>
                    </a:cubicBezTo>
                    <a:cubicBezTo>
                      <a:pt x="345632" y="1066304"/>
                      <a:pt x="350699" y="1062251"/>
                      <a:pt x="353401" y="1060900"/>
                    </a:cubicBezTo>
                    <a:cubicBezTo>
                      <a:pt x="368601" y="1047388"/>
                      <a:pt x="524658" y="949093"/>
                      <a:pt x="551005" y="745746"/>
                    </a:cubicBezTo>
                    <a:cubicBezTo>
                      <a:pt x="556747" y="702510"/>
                      <a:pt x="569583" y="655896"/>
                      <a:pt x="534454" y="617051"/>
                    </a:cubicBezTo>
                    <a:cubicBezTo>
                      <a:pt x="533778" y="614010"/>
                      <a:pt x="533440" y="597459"/>
                      <a:pt x="535805" y="558614"/>
                    </a:cubicBezTo>
                    <a:cubicBezTo>
                      <a:pt x="566205" y="469439"/>
                      <a:pt x="569921" y="380601"/>
                      <a:pt x="605388" y="352903"/>
                    </a:cubicBezTo>
                    <a:cubicBezTo>
                      <a:pt x="614846" y="345472"/>
                      <a:pt x="618224" y="327907"/>
                      <a:pt x="620927" y="314395"/>
                    </a:cubicBezTo>
                    <a:cubicBezTo>
                      <a:pt x="627682" y="280279"/>
                      <a:pt x="630384" y="245487"/>
                      <a:pt x="632073" y="210695"/>
                    </a:cubicBezTo>
                    <a:cubicBezTo>
                      <a:pt x="632749" y="190428"/>
                      <a:pt x="624980" y="178268"/>
                      <a:pt x="604713" y="174215"/>
                    </a:cubicBezTo>
                    <a:close/>
                  </a:path>
                </a:pathLst>
              </a:custGeom>
              <a:solidFill>
                <a:srgbClr val="F9C9A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9" name="Google Shape;313;g218d2323fc8_1_78">
                <a:extLst>
                  <a:ext uri="{FF2B5EF4-FFF2-40B4-BE49-F238E27FC236}">
                    <a16:creationId xmlns:a16="http://schemas.microsoft.com/office/drawing/2014/main" id="{1CD10C8A-0871-8D60-5A91-66C12E6DD9A4}"/>
                  </a:ext>
                </a:extLst>
              </p:cNvPr>
              <p:cNvSpPr/>
              <p:nvPr/>
            </p:nvSpPr>
            <p:spPr>
              <a:xfrm>
                <a:off x="2241786" y="54372"/>
                <a:ext cx="923162" cy="785608"/>
              </a:xfrm>
              <a:custGeom>
                <a:avLst/>
                <a:gdLst/>
                <a:ahLst/>
                <a:cxnLst/>
                <a:rect l="l" t="t" r="r" b="b"/>
                <a:pathLst>
                  <a:path w="661765" h="563160" extrusionOk="0">
                    <a:moveTo>
                      <a:pt x="85505" y="524315"/>
                    </a:moveTo>
                    <a:cubicBezTo>
                      <a:pt x="89896" y="537151"/>
                      <a:pt x="93949" y="550325"/>
                      <a:pt x="98003" y="563160"/>
                    </a:cubicBezTo>
                    <a:cubicBezTo>
                      <a:pt x="98003" y="563160"/>
                      <a:pt x="88207" y="436829"/>
                      <a:pt x="82464" y="387850"/>
                    </a:cubicBezTo>
                    <a:cubicBezTo>
                      <a:pt x="77398" y="342925"/>
                      <a:pt x="111176" y="319618"/>
                      <a:pt x="156102" y="326711"/>
                    </a:cubicBezTo>
                    <a:cubicBezTo>
                      <a:pt x="261153" y="343600"/>
                      <a:pt x="363501" y="338534"/>
                      <a:pt x="461459" y="291582"/>
                    </a:cubicBezTo>
                    <a:cubicBezTo>
                      <a:pt x="462472" y="291244"/>
                      <a:pt x="463486" y="290568"/>
                      <a:pt x="464499" y="290230"/>
                    </a:cubicBezTo>
                    <a:cubicBezTo>
                      <a:pt x="541176" y="257465"/>
                      <a:pt x="576306" y="276381"/>
                      <a:pt x="589817" y="360152"/>
                    </a:cubicBezTo>
                    <a:cubicBezTo>
                      <a:pt x="594546" y="390215"/>
                      <a:pt x="614475" y="507764"/>
                      <a:pt x="616164" y="515533"/>
                    </a:cubicBezTo>
                    <a:cubicBezTo>
                      <a:pt x="619542" y="502697"/>
                      <a:pt x="622920" y="489861"/>
                      <a:pt x="626636" y="477025"/>
                    </a:cubicBezTo>
                    <a:cubicBezTo>
                      <a:pt x="629676" y="466554"/>
                      <a:pt x="633729" y="456420"/>
                      <a:pt x="642849" y="449327"/>
                    </a:cubicBezTo>
                    <a:cubicBezTo>
                      <a:pt x="641498" y="409806"/>
                      <a:pt x="654334" y="371974"/>
                      <a:pt x="658387" y="333467"/>
                    </a:cubicBezTo>
                    <a:cubicBezTo>
                      <a:pt x="665481" y="265572"/>
                      <a:pt x="664468" y="194637"/>
                      <a:pt x="624609" y="138903"/>
                    </a:cubicBezTo>
                    <a:cubicBezTo>
                      <a:pt x="587791" y="87560"/>
                      <a:pt x="535096" y="46012"/>
                      <a:pt x="472606" y="25069"/>
                    </a:cubicBezTo>
                    <a:cubicBezTo>
                      <a:pt x="413493" y="5140"/>
                      <a:pt x="357421" y="-10060"/>
                      <a:pt x="288851" y="8180"/>
                    </a:cubicBezTo>
                    <a:cubicBezTo>
                      <a:pt x="205418" y="30474"/>
                      <a:pt x="127052" y="49052"/>
                      <a:pt x="69629" y="118636"/>
                    </a:cubicBezTo>
                    <a:cubicBezTo>
                      <a:pt x="41930" y="152414"/>
                      <a:pt x="8152" y="186868"/>
                      <a:pt x="2072" y="228078"/>
                    </a:cubicBezTo>
                    <a:cubicBezTo>
                      <a:pt x="-4008" y="267599"/>
                      <a:pt x="3423" y="312186"/>
                      <a:pt x="22677" y="351707"/>
                    </a:cubicBezTo>
                    <a:cubicBezTo>
                      <a:pt x="41930" y="390552"/>
                      <a:pt x="58144" y="431087"/>
                      <a:pt x="62535" y="474999"/>
                    </a:cubicBezTo>
                    <a:lnTo>
                      <a:pt x="62535" y="474999"/>
                    </a:lnTo>
                    <a:cubicBezTo>
                      <a:pt x="77060" y="488172"/>
                      <a:pt x="79424" y="507088"/>
                      <a:pt x="85505" y="524315"/>
                    </a:cubicBezTo>
                    <a:close/>
                  </a:path>
                </a:pathLst>
              </a:custGeom>
              <a:solidFill>
                <a:srgbClr val="36363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0" name="Google Shape;314;g218d2323fc8_1_78">
                <a:extLst>
                  <a:ext uri="{FF2B5EF4-FFF2-40B4-BE49-F238E27FC236}">
                    <a16:creationId xmlns:a16="http://schemas.microsoft.com/office/drawing/2014/main" id="{A6EC8814-F1FE-DA77-217B-0011922FD5F4}"/>
                  </a:ext>
                </a:extLst>
              </p:cNvPr>
              <p:cNvSpPr/>
              <p:nvPr/>
            </p:nvSpPr>
            <p:spPr>
              <a:xfrm>
                <a:off x="2325597" y="670286"/>
                <a:ext cx="826833" cy="353178"/>
              </a:xfrm>
              <a:custGeom>
                <a:avLst/>
                <a:gdLst/>
                <a:ahLst/>
                <a:cxnLst/>
                <a:rect l="l" t="t" r="r" b="b"/>
                <a:pathLst>
                  <a:path w="592712" h="253174" extrusionOk="0">
                    <a:moveTo>
                      <a:pt x="590212" y="3507"/>
                    </a:moveTo>
                    <a:cubicBezTo>
                      <a:pt x="587510" y="467"/>
                      <a:pt x="580755" y="-1898"/>
                      <a:pt x="579066" y="2156"/>
                    </a:cubicBezTo>
                    <a:lnTo>
                      <a:pt x="562176" y="48432"/>
                    </a:lnTo>
                    <a:cubicBezTo>
                      <a:pt x="554745" y="68024"/>
                      <a:pt x="540220" y="85251"/>
                      <a:pt x="519615" y="85926"/>
                    </a:cubicBezTo>
                    <a:lnTo>
                      <a:pt x="446316" y="90318"/>
                    </a:lnTo>
                    <a:cubicBezTo>
                      <a:pt x="405444" y="96735"/>
                      <a:pt x="358154" y="101127"/>
                      <a:pt x="323025" y="118691"/>
                    </a:cubicBezTo>
                    <a:lnTo>
                      <a:pt x="303433" y="131527"/>
                    </a:lnTo>
                    <a:cubicBezTo>
                      <a:pt x="291273" y="139296"/>
                      <a:pt x="276073" y="139972"/>
                      <a:pt x="263575" y="132541"/>
                    </a:cubicBezTo>
                    <a:lnTo>
                      <a:pt x="244321" y="121056"/>
                    </a:lnTo>
                    <a:cubicBezTo>
                      <a:pt x="219325" y="110247"/>
                      <a:pt x="187235" y="108220"/>
                      <a:pt x="160213" y="108220"/>
                    </a:cubicBezTo>
                    <a:lnTo>
                      <a:pt x="62593" y="106531"/>
                    </a:lnTo>
                    <a:cubicBezTo>
                      <a:pt x="45703" y="106531"/>
                      <a:pt x="35908" y="98424"/>
                      <a:pt x="27801" y="83562"/>
                    </a:cubicBezTo>
                    <a:lnTo>
                      <a:pt x="1116" y="15667"/>
                    </a:lnTo>
                    <a:cubicBezTo>
                      <a:pt x="1791" y="19721"/>
                      <a:pt x="2129" y="23436"/>
                      <a:pt x="2805" y="27490"/>
                    </a:cubicBezTo>
                    <a:cubicBezTo>
                      <a:pt x="2129" y="35596"/>
                      <a:pt x="-1586" y="44041"/>
                      <a:pt x="778" y="51810"/>
                    </a:cubicBezTo>
                    <a:cubicBezTo>
                      <a:pt x="12938" y="93358"/>
                      <a:pt x="23747" y="135243"/>
                      <a:pt x="39285" y="175777"/>
                    </a:cubicBezTo>
                    <a:cubicBezTo>
                      <a:pt x="61241" y="232525"/>
                      <a:pt x="71713" y="252792"/>
                      <a:pt x="131501" y="252116"/>
                    </a:cubicBezTo>
                    <a:cubicBezTo>
                      <a:pt x="143323" y="251779"/>
                      <a:pt x="186897" y="253468"/>
                      <a:pt x="198720" y="253130"/>
                    </a:cubicBezTo>
                    <a:cubicBezTo>
                      <a:pt x="227094" y="252792"/>
                      <a:pt x="252090" y="233201"/>
                      <a:pt x="268641" y="206853"/>
                    </a:cubicBezTo>
                    <a:cubicBezTo>
                      <a:pt x="280802" y="187600"/>
                      <a:pt x="297015" y="186924"/>
                      <a:pt x="310189" y="206178"/>
                    </a:cubicBezTo>
                    <a:cubicBezTo>
                      <a:pt x="322687" y="224418"/>
                      <a:pt x="340252" y="244347"/>
                      <a:pt x="360181" y="245699"/>
                    </a:cubicBezTo>
                    <a:cubicBezTo>
                      <a:pt x="391595" y="247725"/>
                      <a:pt x="423347" y="249076"/>
                      <a:pt x="454423" y="245699"/>
                    </a:cubicBezTo>
                    <a:cubicBezTo>
                      <a:pt x="492593" y="241645"/>
                      <a:pt x="520967" y="226445"/>
                      <a:pt x="538531" y="185573"/>
                    </a:cubicBezTo>
                    <a:cubicBezTo>
                      <a:pt x="559812" y="134905"/>
                      <a:pt x="570959" y="82549"/>
                      <a:pt x="585146" y="30192"/>
                    </a:cubicBezTo>
                    <a:cubicBezTo>
                      <a:pt x="587848" y="20058"/>
                      <a:pt x="595617" y="13640"/>
                      <a:pt x="591564" y="4182"/>
                    </a:cubicBezTo>
                    <a:cubicBezTo>
                      <a:pt x="590888" y="4858"/>
                      <a:pt x="590550" y="4182"/>
                      <a:pt x="590212" y="3507"/>
                    </a:cubicBezTo>
                    <a:close/>
                  </a:path>
                </a:pathLst>
              </a:custGeom>
              <a:solidFill>
                <a:srgbClr val="36363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1" name="Google Shape;315;g218d2323fc8_1_78">
                <a:extLst>
                  <a:ext uri="{FF2B5EF4-FFF2-40B4-BE49-F238E27FC236}">
                    <a16:creationId xmlns:a16="http://schemas.microsoft.com/office/drawing/2014/main" id="{258BD61B-896A-58B3-C4DF-51DCB65459B5}"/>
                  </a:ext>
                </a:extLst>
              </p:cNvPr>
              <p:cNvSpPr/>
              <p:nvPr/>
            </p:nvSpPr>
            <p:spPr>
              <a:xfrm>
                <a:off x="1439248" y="1385430"/>
                <a:ext cx="2691542" cy="1927276"/>
              </a:xfrm>
              <a:custGeom>
                <a:avLst/>
                <a:gdLst/>
                <a:ahLst/>
                <a:cxnLst/>
                <a:rect l="l" t="t" r="r" b="b"/>
                <a:pathLst>
                  <a:path w="1929421" h="1381560" extrusionOk="0">
                    <a:moveTo>
                      <a:pt x="1904073" y="996127"/>
                    </a:moveTo>
                    <a:cubicBezTo>
                      <a:pt x="1871984" y="917423"/>
                      <a:pt x="1874348" y="889050"/>
                      <a:pt x="1857121" y="805954"/>
                    </a:cubicBezTo>
                    <a:cubicBezTo>
                      <a:pt x="1828071" y="665774"/>
                      <a:pt x="1743288" y="277997"/>
                      <a:pt x="1707145" y="233747"/>
                    </a:cubicBezTo>
                    <a:cubicBezTo>
                      <a:pt x="1696673" y="231045"/>
                      <a:pt x="1689242" y="223276"/>
                      <a:pt x="1687553" y="214493"/>
                    </a:cubicBezTo>
                    <a:cubicBezTo>
                      <a:pt x="1603782" y="160110"/>
                      <a:pt x="1506838" y="134776"/>
                      <a:pt x="1417663" y="91877"/>
                    </a:cubicBezTo>
                    <a:cubicBezTo>
                      <a:pt x="1350444" y="59450"/>
                      <a:pt x="1275118" y="42899"/>
                      <a:pt x="1211614" y="0"/>
                    </a:cubicBezTo>
                    <a:cubicBezTo>
                      <a:pt x="1202494" y="3378"/>
                      <a:pt x="1073798" y="248610"/>
                      <a:pt x="1072109" y="257054"/>
                    </a:cubicBezTo>
                    <a:cubicBezTo>
                      <a:pt x="1066367" y="285090"/>
                      <a:pt x="966045" y="383724"/>
                      <a:pt x="960640" y="380008"/>
                    </a:cubicBezTo>
                    <a:cubicBezTo>
                      <a:pt x="946791" y="370212"/>
                      <a:pt x="914026" y="340487"/>
                      <a:pt x="895448" y="316167"/>
                    </a:cubicBezTo>
                    <a:cubicBezTo>
                      <a:pt x="884639" y="301980"/>
                      <a:pt x="695141" y="5067"/>
                      <a:pt x="669808" y="12160"/>
                    </a:cubicBezTo>
                    <a:cubicBezTo>
                      <a:pt x="640420" y="42899"/>
                      <a:pt x="604953" y="60126"/>
                      <a:pt x="563405" y="69584"/>
                    </a:cubicBezTo>
                    <a:cubicBezTo>
                      <a:pt x="527600" y="77353"/>
                      <a:pt x="492133" y="89175"/>
                      <a:pt x="461394" y="110793"/>
                    </a:cubicBezTo>
                    <a:cubicBezTo>
                      <a:pt x="429305" y="133425"/>
                      <a:pt x="397215" y="155043"/>
                      <a:pt x="354654" y="150314"/>
                    </a:cubicBezTo>
                    <a:cubicBezTo>
                      <a:pt x="346210" y="149301"/>
                      <a:pt x="268519" y="195915"/>
                      <a:pt x="239132" y="214156"/>
                    </a:cubicBezTo>
                    <a:cubicBezTo>
                      <a:pt x="232714" y="229018"/>
                      <a:pt x="233052" y="226991"/>
                      <a:pt x="220216" y="234423"/>
                    </a:cubicBezTo>
                    <a:cubicBezTo>
                      <a:pt x="143201" y="353661"/>
                      <a:pt x="54026" y="903237"/>
                      <a:pt x="18896" y="997816"/>
                    </a:cubicBezTo>
                    <a:cubicBezTo>
                      <a:pt x="-3735" y="1058280"/>
                      <a:pt x="-5086" y="1115365"/>
                      <a:pt x="9776" y="1175491"/>
                    </a:cubicBezTo>
                    <a:cubicBezTo>
                      <a:pt x="13830" y="1192380"/>
                      <a:pt x="17207" y="1209269"/>
                      <a:pt x="19910" y="1226496"/>
                    </a:cubicBezTo>
                    <a:cubicBezTo>
                      <a:pt x="24976" y="1258586"/>
                      <a:pt x="37474" y="1286960"/>
                      <a:pt x="60444" y="1309929"/>
                    </a:cubicBezTo>
                    <a:cubicBezTo>
                      <a:pt x="78684" y="1328170"/>
                      <a:pt x="86116" y="1349450"/>
                      <a:pt x="83413" y="1374784"/>
                    </a:cubicBezTo>
                    <a:cubicBezTo>
                      <a:pt x="83413" y="1374784"/>
                      <a:pt x="83413" y="1374784"/>
                      <a:pt x="83413" y="1374784"/>
                    </a:cubicBezTo>
                    <a:cubicBezTo>
                      <a:pt x="83751" y="1376811"/>
                      <a:pt x="87129" y="1377486"/>
                      <a:pt x="88480" y="1375797"/>
                    </a:cubicBezTo>
                    <a:cubicBezTo>
                      <a:pt x="88480" y="1354517"/>
                      <a:pt x="1710523" y="1380864"/>
                      <a:pt x="1752408" y="1381540"/>
                    </a:cubicBezTo>
                    <a:cubicBezTo>
                      <a:pt x="1814222" y="1382553"/>
                      <a:pt x="1831112" y="1346072"/>
                      <a:pt x="1843609" y="1334250"/>
                    </a:cubicBezTo>
                    <a:cubicBezTo>
                      <a:pt x="1921300" y="1261626"/>
                      <a:pt x="1917247" y="1184611"/>
                      <a:pt x="1929407" y="1091045"/>
                    </a:cubicBezTo>
                    <a:cubicBezTo>
                      <a:pt x="1930083" y="1085640"/>
                      <a:pt x="1906438" y="1002207"/>
                      <a:pt x="1904073" y="996127"/>
                    </a:cubicBezTo>
                    <a:close/>
                    <a:moveTo>
                      <a:pt x="1607836" y="333056"/>
                    </a:moveTo>
                    <a:cubicBezTo>
                      <a:pt x="1608174" y="332380"/>
                      <a:pt x="1608849" y="331705"/>
                      <a:pt x="1609187" y="331029"/>
                    </a:cubicBezTo>
                    <a:cubicBezTo>
                      <a:pt x="1608849" y="331705"/>
                      <a:pt x="1608511" y="332380"/>
                      <a:pt x="1607836" y="333056"/>
                    </a:cubicBezTo>
                    <a:close/>
                  </a:path>
                </a:pathLst>
              </a:custGeom>
              <a:solidFill>
                <a:srgbClr val="E3E9F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2" name="Google Shape;316;g218d2323fc8_1_78">
                <a:extLst>
                  <a:ext uri="{FF2B5EF4-FFF2-40B4-BE49-F238E27FC236}">
                    <a16:creationId xmlns:a16="http://schemas.microsoft.com/office/drawing/2014/main" id="{62132792-1678-4459-DF9B-8AD12F026754}"/>
                  </a:ext>
                </a:extLst>
              </p:cNvPr>
              <p:cNvSpPr/>
              <p:nvPr/>
            </p:nvSpPr>
            <p:spPr>
              <a:xfrm>
                <a:off x="1554219" y="2258282"/>
                <a:ext cx="2344740" cy="1328340"/>
              </a:xfrm>
              <a:custGeom>
                <a:avLst/>
                <a:gdLst/>
                <a:ahLst/>
                <a:cxnLst/>
                <a:rect l="l" t="t" r="r" b="b"/>
                <a:pathLst>
                  <a:path w="1680817" h="952215" extrusionOk="0">
                    <a:moveTo>
                      <a:pt x="1637918" y="952215"/>
                    </a:moveTo>
                    <a:lnTo>
                      <a:pt x="42899" y="952215"/>
                    </a:lnTo>
                    <a:cubicBezTo>
                      <a:pt x="19254" y="952215"/>
                      <a:pt x="0" y="932962"/>
                      <a:pt x="0" y="909317"/>
                    </a:cubicBezTo>
                    <a:lnTo>
                      <a:pt x="0" y="42899"/>
                    </a:lnTo>
                    <a:cubicBezTo>
                      <a:pt x="0" y="19254"/>
                      <a:pt x="19254" y="0"/>
                      <a:pt x="42899" y="0"/>
                    </a:cubicBezTo>
                    <a:lnTo>
                      <a:pt x="1637918" y="0"/>
                    </a:lnTo>
                    <a:cubicBezTo>
                      <a:pt x="1661563" y="0"/>
                      <a:pt x="1680817" y="19254"/>
                      <a:pt x="1680817" y="42899"/>
                    </a:cubicBezTo>
                    <a:lnTo>
                      <a:pt x="1680817" y="909654"/>
                    </a:lnTo>
                    <a:cubicBezTo>
                      <a:pt x="1680817" y="933299"/>
                      <a:pt x="1661563" y="952215"/>
                      <a:pt x="1637918" y="952215"/>
                    </a:cubicBezTo>
                    <a:close/>
                  </a:path>
                </a:pathLst>
              </a:custGeom>
              <a:solidFill>
                <a:srgbClr val="DCDCD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3" name="Google Shape;317;g218d2323fc8_1_78">
                <a:extLst>
                  <a:ext uri="{FF2B5EF4-FFF2-40B4-BE49-F238E27FC236}">
                    <a16:creationId xmlns:a16="http://schemas.microsoft.com/office/drawing/2014/main" id="{DB2B6F05-2B6E-66DB-A20D-4E82FF31869C}"/>
                  </a:ext>
                </a:extLst>
              </p:cNvPr>
              <p:cNvSpPr/>
              <p:nvPr/>
            </p:nvSpPr>
            <p:spPr>
              <a:xfrm>
                <a:off x="1746981" y="1293055"/>
                <a:ext cx="2074673" cy="972768"/>
              </a:xfrm>
              <a:custGeom>
                <a:avLst/>
                <a:gdLst/>
                <a:ahLst/>
                <a:cxnLst/>
                <a:rect l="l" t="t" r="r" b="b"/>
                <a:pathLst>
                  <a:path w="2074673" h="972768" extrusionOk="0">
                    <a:moveTo>
                      <a:pt x="1027911" y="618819"/>
                    </a:moveTo>
                    <a:cubicBezTo>
                      <a:pt x="1030738" y="619762"/>
                      <a:pt x="1034037" y="620704"/>
                      <a:pt x="1036866" y="621647"/>
                    </a:cubicBezTo>
                    <a:cubicBezTo>
                      <a:pt x="1051004" y="666892"/>
                      <a:pt x="1048647" y="714493"/>
                      <a:pt x="1053360" y="761152"/>
                    </a:cubicBezTo>
                    <a:cubicBezTo>
                      <a:pt x="1059959" y="829020"/>
                      <a:pt x="1060900" y="896887"/>
                      <a:pt x="1064200" y="965227"/>
                    </a:cubicBezTo>
                    <a:cubicBezTo>
                      <a:pt x="1026025" y="962398"/>
                      <a:pt x="1029796" y="931764"/>
                      <a:pt x="1029324" y="907727"/>
                    </a:cubicBezTo>
                    <a:cubicBezTo>
                      <a:pt x="1027439" y="811582"/>
                      <a:pt x="1027911" y="715436"/>
                      <a:pt x="1027911" y="618819"/>
                    </a:cubicBezTo>
                    <a:close/>
                    <a:moveTo>
                      <a:pt x="2047337" y="391652"/>
                    </a:moveTo>
                    <a:cubicBezTo>
                      <a:pt x="2056292" y="400607"/>
                      <a:pt x="2065247" y="409562"/>
                      <a:pt x="2074673" y="418517"/>
                    </a:cubicBezTo>
                    <a:cubicBezTo>
                      <a:pt x="1986539" y="504764"/>
                      <a:pt x="1911603" y="600909"/>
                      <a:pt x="1868714" y="717793"/>
                    </a:cubicBezTo>
                    <a:cubicBezTo>
                      <a:pt x="1847978" y="774820"/>
                      <a:pt x="1852691" y="837033"/>
                      <a:pt x="1847506" y="896887"/>
                    </a:cubicBezTo>
                    <a:cubicBezTo>
                      <a:pt x="1845149" y="922338"/>
                      <a:pt x="1847978" y="948260"/>
                      <a:pt x="1838080" y="972768"/>
                    </a:cubicBezTo>
                    <a:cubicBezTo>
                      <a:pt x="1829125" y="972768"/>
                      <a:pt x="1820170" y="972768"/>
                      <a:pt x="1810745" y="972768"/>
                    </a:cubicBezTo>
                    <a:cubicBezTo>
                      <a:pt x="1810745" y="970411"/>
                      <a:pt x="1810273" y="968054"/>
                      <a:pt x="1810273" y="965226"/>
                    </a:cubicBezTo>
                    <a:cubicBezTo>
                      <a:pt x="1822998" y="916682"/>
                      <a:pt x="1828183" y="867196"/>
                      <a:pt x="1829596" y="817708"/>
                    </a:cubicBezTo>
                    <a:cubicBezTo>
                      <a:pt x="1833366" y="681973"/>
                      <a:pt x="1898877" y="573575"/>
                      <a:pt x="1981356" y="472244"/>
                    </a:cubicBezTo>
                    <a:cubicBezTo>
                      <a:pt x="2003036" y="445380"/>
                      <a:pt x="2025187" y="418517"/>
                      <a:pt x="2047337" y="391652"/>
                    </a:cubicBezTo>
                    <a:close/>
                    <a:moveTo>
                      <a:pt x="26393" y="391652"/>
                    </a:moveTo>
                    <a:cubicBezTo>
                      <a:pt x="45716" y="418517"/>
                      <a:pt x="63626" y="446795"/>
                      <a:pt x="85305" y="471773"/>
                    </a:cubicBezTo>
                    <a:cubicBezTo>
                      <a:pt x="209257" y="616934"/>
                      <a:pt x="227638" y="793202"/>
                      <a:pt x="236593" y="972768"/>
                    </a:cubicBezTo>
                    <a:cubicBezTo>
                      <a:pt x="232823" y="972768"/>
                      <a:pt x="229523" y="972768"/>
                      <a:pt x="226695" y="972768"/>
                    </a:cubicBezTo>
                    <a:cubicBezTo>
                      <a:pt x="219627" y="924695"/>
                      <a:pt x="210672" y="877092"/>
                      <a:pt x="205959" y="829020"/>
                    </a:cubicBezTo>
                    <a:cubicBezTo>
                      <a:pt x="190877" y="681503"/>
                      <a:pt x="128665" y="556608"/>
                      <a:pt x="26864" y="450565"/>
                    </a:cubicBezTo>
                    <a:cubicBezTo>
                      <a:pt x="17438" y="440668"/>
                      <a:pt x="8955" y="430298"/>
                      <a:pt x="0" y="419930"/>
                    </a:cubicBezTo>
                    <a:cubicBezTo>
                      <a:pt x="8955" y="410504"/>
                      <a:pt x="17910" y="401079"/>
                      <a:pt x="26393" y="391652"/>
                    </a:cubicBezTo>
                    <a:close/>
                    <a:moveTo>
                      <a:pt x="1293254" y="0"/>
                    </a:moveTo>
                    <a:cubicBezTo>
                      <a:pt x="1343684" y="10840"/>
                      <a:pt x="1351695" y="63154"/>
                      <a:pt x="1382802" y="92847"/>
                    </a:cubicBezTo>
                    <a:cubicBezTo>
                      <a:pt x="1416264" y="238950"/>
                      <a:pt x="1431346" y="385996"/>
                      <a:pt x="1404953" y="543411"/>
                    </a:cubicBezTo>
                    <a:cubicBezTo>
                      <a:pt x="1373375" y="502878"/>
                      <a:pt x="1354052" y="464232"/>
                      <a:pt x="1335671" y="425586"/>
                    </a:cubicBezTo>
                    <a:cubicBezTo>
                      <a:pt x="1322004" y="396365"/>
                      <a:pt x="1302209" y="380812"/>
                      <a:pt x="1268275" y="384582"/>
                    </a:cubicBezTo>
                    <a:cubicBezTo>
                      <a:pt x="1233398" y="388823"/>
                      <a:pt x="1220674" y="410975"/>
                      <a:pt x="1215019" y="442081"/>
                    </a:cubicBezTo>
                    <a:cubicBezTo>
                      <a:pt x="1203235" y="507592"/>
                      <a:pt x="1165531" y="549066"/>
                      <a:pt x="1100020" y="564619"/>
                    </a:cubicBezTo>
                    <a:cubicBezTo>
                      <a:pt x="1139610" y="524558"/>
                      <a:pt x="1178727" y="484969"/>
                      <a:pt x="1167416" y="420873"/>
                    </a:cubicBezTo>
                    <a:cubicBezTo>
                      <a:pt x="1164589" y="405791"/>
                      <a:pt x="1174486" y="392123"/>
                      <a:pt x="1184384" y="380340"/>
                    </a:cubicBezTo>
                    <a:cubicBezTo>
                      <a:pt x="1278644" y="270056"/>
                      <a:pt x="1323417" y="145632"/>
                      <a:pt x="1293254" y="0"/>
                    </a:cubicBezTo>
                    <a:close/>
                    <a:moveTo>
                      <a:pt x="726276" y="0"/>
                    </a:moveTo>
                    <a:cubicBezTo>
                      <a:pt x="704597" y="166370"/>
                      <a:pt x="799800" y="283253"/>
                      <a:pt x="895003" y="400135"/>
                    </a:cubicBezTo>
                    <a:cubicBezTo>
                      <a:pt x="907257" y="415217"/>
                      <a:pt x="928937" y="428413"/>
                      <a:pt x="925166" y="448680"/>
                    </a:cubicBezTo>
                    <a:cubicBezTo>
                      <a:pt x="911969" y="523145"/>
                      <a:pt x="961928" y="561322"/>
                      <a:pt x="1008115" y="602324"/>
                    </a:cubicBezTo>
                    <a:cubicBezTo>
                      <a:pt x="947789" y="575931"/>
                      <a:pt x="876623" y="562263"/>
                      <a:pt x="869081" y="475544"/>
                    </a:cubicBezTo>
                    <a:cubicBezTo>
                      <a:pt x="866253" y="443025"/>
                      <a:pt x="839860" y="427472"/>
                      <a:pt x="809225" y="422287"/>
                    </a:cubicBezTo>
                    <a:cubicBezTo>
                      <a:pt x="779062" y="417103"/>
                      <a:pt x="756439" y="427943"/>
                      <a:pt x="741358" y="455278"/>
                    </a:cubicBezTo>
                    <a:cubicBezTo>
                      <a:pt x="714495" y="502409"/>
                      <a:pt x="686687" y="548595"/>
                      <a:pt x="648512" y="593841"/>
                    </a:cubicBezTo>
                    <a:cubicBezTo>
                      <a:pt x="641442" y="519847"/>
                      <a:pt x="630131" y="446323"/>
                      <a:pt x="627774" y="372329"/>
                    </a:cubicBezTo>
                    <a:cubicBezTo>
                      <a:pt x="624946" y="295507"/>
                      <a:pt x="622591" y="218213"/>
                      <a:pt x="631074" y="141390"/>
                    </a:cubicBezTo>
                    <a:cubicBezTo>
                      <a:pt x="632016" y="131493"/>
                      <a:pt x="628246" y="120654"/>
                      <a:pt x="626361" y="110285"/>
                    </a:cubicBezTo>
                    <a:cubicBezTo>
                      <a:pt x="663594" y="75879"/>
                      <a:pt x="676319" y="21208"/>
                      <a:pt x="726276" y="0"/>
                    </a:cubicBezTo>
                    <a:close/>
                  </a:path>
                </a:pathLst>
              </a:custGeom>
              <a:solidFill>
                <a:srgbClr val="CBD7E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4" name="Google Shape;318;g218d2323fc8_1_78">
                <a:extLst>
                  <a:ext uri="{FF2B5EF4-FFF2-40B4-BE49-F238E27FC236}">
                    <a16:creationId xmlns:a16="http://schemas.microsoft.com/office/drawing/2014/main" id="{38902904-6BF2-AB02-F061-06E0E8F41EFA}"/>
                  </a:ext>
                </a:extLst>
              </p:cNvPr>
              <p:cNvSpPr/>
              <p:nvPr/>
            </p:nvSpPr>
            <p:spPr>
              <a:xfrm>
                <a:off x="2475144" y="1226130"/>
                <a:ext cx="563619" cy="320681"/>
              </a:xfrm>
              <a:custGeom>
                <a:avLst/>
                <a:gdLst/>
                <a:ahLst/>
                <a:cxnLst/>
                <a:rect l="l" t="t" r="r" b="b"/>
                <a:pathLst>
                  <a:path w="404028" h="229879" extrusionOk="0">
                    <a:moveTo>
                      <a:pt x="402639" y="36481"/>
                    </a:moveTo>
                    <a:cubicBezTo>
                      <a:pt x="383723" y="79379"/>
                      <a:pt x="359403" y="118562"/>
                      <a:pt x="330016" y="155381"/>
                    </a:cubicBezTo>
                    <a:cubicBezTo>
                      <a:pt x="311438" y="178350"/>
                      <a:pt x="289819" y="197266"/>
                      <a:pt x="264148" y="212467"/>
                    </a:cubicBezTo>
                    <a:cubicBezTo>
                      <a:pt x="221249" y="238138"/>
                      <a:pt x="181390" y="234085"/>
                      <a:pt x="139167" y="209089"/>
                    </a:cubicBezTo>
                    <a:cubicBezTo>
                      <a:pt x="84784" y="176661"/>
                      <a:pt x="49316" y="129372"/>
                      <a:pt x="21618" y="73975"/>
                    </a:cubicBezTo>
                    <a:cubicBezTo>
                      <a:pt x="16551" y="64179"/>
                      <a:pt x="15538" y="49654"/>
                      <a:pt x="0" y="48641"/>
                    </a:cubicBezTo>
                    <a:cubicBezTo>
                      <a:pt x="1689" y="32090"/>
                      <a:pt x="4391" y="25334"/>
                      <a:pt x="5404" y="5067"/>
                    </a:cubicBezTo>
                    <a:cubicBezTo>
                      <a:pt x="37156" y="48303"/>
                      <a:pt x="74313" y="114509"/>
                      <a:pt x="111131" y="148625"/>
                    </a:cubicBezTo>
                    <a:cubicBezTo>
                      <a:pt x="170919" y="203684"/>
                      <a:pt x="259081" y="185782"/>
                      <a:pt x="317180" y="130047"/>
                    </a:cubicBezTo>
                    <a:cubicBezTo>
                      <a:pt x="353323" y="95255"/>
                      <a:pt x="380683" y="54721"/>
                      <a:pt x="402977" y="0"/>
                    </a:cubicBezTo>
                    <a:cubicBezTo>
                      <a:pt x="405004" y="14187"/>
                      <a:pt x="403653" y="26685"/>
                      <a:pt x="402639" y="36481"/>
                    </a:cubicBezTo>
                    <a:close/>
                  </a:path>
                </a:pathLst>
              </a:custGeom>
              <a:solidFill>
                <a:srgbClr val="EABB9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5" name="Google Shape;319;g218d2323fc8_1_78">
                <a:extLst>
                  <a:ext uri="{FF2B5EF4-FFF2-40B4-BE49-F238E27FC236}">
                    <a16:creationId xmlns:a16="http://schemas.microsoft.com/office/drawing/2014/main" id="{827E9C10-A7B4-306A-6BCD-3F64B33D86A6}"/>
                  </a:ext>
                </a:extLst>
              </p:cNvPr>
              <p:cNvSpPr/>
              <p:nvPr/>
            </p:nvSpPr>
            <p:spPr>
              <a:xfrm>
                <a:off x="2537616" y="2775045"/>
                <a:ext cx="432104" cy="440452"/>
              </a:xfrm>
              <a:custGeom>
                <a:avLst/>
                <a:gdLst/>
                <a:ahLst/>
                <a:cxnLst/>
                <a:rect l="l" t="t" r="r" b="b"/>
                <a:pathLst>
                  <a:path w="309752" h="315736" extrusionOk="0">
                    <a:moveTo>
                      <a:pt x="307535" y="109962"/>
                    </a:moveTo>
                    <a:cubicBezTo>
                      <a:pt x="308211" y="155563"/>
                      <a:pt x="300780" y="203191"/>
                      <a:pt x="271730" y="243049"/>
                    </a:cubicBezTo>
                    <a:cubicBezTo>
                      <a:pt x="208564" y="330198"/>
                      <a:pt x="133238" y="342020"/>
                      <a:pt x="57912" y="261965"/>
                    </a:cubicBezTo>
                    <a:cubicBezTo>
                      <a:pt x="4205" y="205217"/>
                      <a:pt x="-2889" y="132594"/>
                      <a:pt x="827" y="57943"/>
                    </a:cubicBezTo>
                    <a:cubicBezTo>
                      <a:pt x="1502" y="42743"/>
                      <a:pt x="11298" y="40716"/>
                      <a:pt x="23120" y="41392"/>
                    </a:cubicBezTo>
                    <a:cubicBezTo>
                      <a:pt x="67370" y="43419"/>
                      <a:pt x="109594" y="41054"/>
                      <a:pt x="143372" y="5587"/>
                    </a:cubicBezTo>
                    <a:cubicBezTo>
                      <a:pt x="155194" y="-6911"/>
                      <a:pt x="167692" y="4236"/>
                      <a:pt x="177150" y="13018"/>
                    </a:cubicBezTo>
                    <a:cubicBezTo>
                      <a:pt x="197080" y="31596"/>
                      <a:pt x="220387" y="43081"/>
                      <a:pt x="247747" y="41054"/>
                    </a:cubicBezTo>
                    <a:cubicBezTo>
                      <a:pt x="309900" y="36325"/>
                      <a:pt x="313953" y="46121"/>
                      <a:pt x="307535" y="109962"/>
                    </a:cubicBezTo>
                    <a:close/>
                  </a:path>
                </a:pathLst>
              </a:custGeom>
              <a:solidFill>
                <a:srgbClr val="42424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6" name="Google Shape;320;g218d2323fc8_1_78">
                <a:extLst>
                  <a:ext uri="{FF2B5EF4-FFF2-40B4-BE49-F238E27FC236}">
                    <a16:creationId xmlns:a16="http://schemas.microsoft.com/office/drawing/2014/main" id="{F653577E-BD47-2362-6C84-486CEA143CDA}"/>
                  </a:ext>
                </a:extLst>
              </p:cNvPr>
              <p:cNvSpPr/>
              <p:nvPr/>
            </p:nvSpPr>
            <p:spPr>
              <a:xfrm>
                <a:off x="2772111" y="830816"/>
                <a:ext cx="261413" cy="141078"/>
              </a:xfrm>
              <a:custGeom>
                <a:avLst/>
                <a:gdLst/>
                <a:ahLst/>
                <a:cxnLst/>
                <a:rect l="l" t="t" r="r" b="b"/>
                <a:pathLst>
                  <a:path w="187393" h="101131" extrusionOk="0">
                    <a:moveTo>
                      <a:pt x="140484" y="3301"/>
                    </a:moveTo>
                    <a:cubicBezTo>
                      <a:pt x="156698" y="1274"/>
                      <a:pt x="183721" y="-9873"/>
                      <a:pt x="186761" y="24919"/>
                    </a:cubicBezTo>
                    <a:cubicBezTo>
                      <a:pt x="190476" y="65791"/>
                      <a:pt x="177979" y="87072"/>
                      <a:pt x="145213" y="93152"/>
                    </a:cubicBezTo>
                    <a:cubicBezTo>
                      <a:pt x="113124" y="99232"/>
                      <a:pt x="81034" y="103285"/>
                      <a:pt x="48269" y="99907"/>
                    </a:cubicBezTo>
                    <a:cubicBezTo>
                      <a:pt x="28678" y="97881"/>
                      <a:pt x="16855" y="88423"/>
                      <a:pt x="8411" y="71533"/>
                    </a:cubicBezTo>
                    <a:cubicBezTo>
                      <a:pt x="-7803" y="38430"/>
                      <a:pt x="-1385" y="23568"/>
                      <a:pt x="34758" y="17826"/>
                    </a:cubicBezTo>
                    <a:cubicBezTo>
                      <a:pt x="70225" y="11746"/>
                      <a:pt x="105692" y="8030"/>
                      <a:pt x="140484" y="3301"/>
                    </a:cubicBezTo>
                    <a:close/>
                  </a:path>
                </a:pathLst>
              </a:custGeom>
              <a:solidFill>
                <a:srgbClr val="E3E9F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7" name="Google Shape;321;g218d2323fc8_1_78">
                <a:extLst>
                  <a:ext uri="{FF2B5EF4-FFF2-40B4-BE49-F238E27FC236}">
                    <a16:creationId xmlns:a16="http://schemas.microsoft.com/office/drawing/2014/main" id="{C8D1CFA6-26A9-C5A3-FC66-B909EF915793}"/>
                  </a:ext>
                </a:extLst>
              </p:cNvPr>
              <p:cNvSpPr/>
              <p:nvPr/>
            </p:nvSpPr>
            <p:spPr>
              <a:xfrm>
                <a:off x="2425098" y="856509"/>
                <a:ext cx="248087" cy="126277"/>
              </a:xfrm>
              <a:custGeom>
                <a:avLst/>
                <a:gdLst/>
                <a:ahLst/>
                <a:cxnLst/>
                <a:rect l="l" t="t" r="r" b="b"/>
                <a:pathLst>
                  <a:path w="177840" h="90521" extrusionOk="0">
                    <a:moveTo>
                      <a:pt x="145648" y="3465"/>
                    </a:moveTo>
                    <a:cubicBezTo>
                      <a:pt x="164226" y="5492"/>
                      <a:pt x="180777" y="11234"/>
                      <a:pt x="177399" y="34879"/>
                    </a:cubicBezTo>
                    <a:cubicBezTo>
                      <a:pt x="174359" y="56160"/>
                      <a:pt x="173684" y="80142"/>
                      <a:pt x="145310" y="84534"/>
                    </a:cubicBezTo>
                    <a:cubicBezTo>
                      <a:pt x="118625" y="88587"/>
                      <a:pt x="91602" y="92303"/>
                      <a:pt x="64579" y="89600"/>
                    </a:cubicBezTo>
                    <a:cubicBezTo>
                      <a:pt x="26410" y="85547"/>
                      <a:pt x="4791" y="63253"/>
                      <a:pt x="400" y="25421"/>
                    </a:cubicBezTo>
                    <a:cubicBezTo>
                      <a:pt x="-1626" y="6843"/>
                      <a:pt x="3778" y="-926"/>
                      <a:pt x="22694" y="87"/>
                    </a:cubicBezTo>
                    <a:cubicBezTo>
                      <a:pt x="39583" y="763"/>
                      <a:pt x="121665" y="1101"/>
                      <a:pt x="145648" y="3465"/>
                    </a:cubicBezTo>
                    <a:close/>
                  </a:path>
                </a:pathLst>
              </a:custGeom>
              <a:solidFill>
                <a:srgbClr val="E3E9F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8" name="Google Shape;322;g218d2323fc8_1_78">
                <a:extLst>
                  <a:ext uri="{FF2B5EF4-FFF2-40B4-BE49-F238E27FC236}">
                    <a16:creationId xmlns:a16="http://schemas.microsoft.com/office/drawing/2014/main" id="{BD1F1D0F-3A2B-1DB7-1C13-5CA152215A6C}"/>
                  </a:ext>
                </a:extLst>
              </p:cNvPr>
              <p:cNvSpPr/>
              <p:nvPr/>
            </p:nvSpPr>
            <p:spPr>
              <a:xfrm>
                <a:off x="2581614" y="2827700"/>
                <a:ext cx="348004" cy="342072"/>
              </a:xfrm>
              <a:custGeom>
                <a:avLst/>
                <a:gdLst/>
                <a:ahLst/>
                <a:cxnLst/>
                <a:rect l="l" t="t" r="r" b="b"/>
                <a:pathLst>
                  <a:path w="249465" h="245213" extrusionOk="0">
                    <a:moveTo>
                      <a:pt x="247965" y="65469"/>
                    </a:moveTo>
                    <a:cubicBezTo>
                      <a:pt x="244249" y="102288"/>
                      <a:pt x="242898" y="134040"/>
                      <a:pt x="231076" y="163765"/>
                    </a:cubicBezTo>
                    <a:cubicBezTo>
                      <a:pt x="211822" y="211055"/>
                      <a:pt x="176355" y="243820"/>
                      <a:pt x="127038" y="245171"/>
                    </a:cubicBezTo>
                    <a:cubicBezTo>
                      <a:pt x="81775" y="246522"/>
                      <a:pt x="46645" y="215784"/>
                      <a:pt x="24351" y="175587"/>
                    </a:cubicBezTo>
                    <a:cubicBezTo>
                      <a:pt x="3071" y="137418"/>
                      <a:pt x="1382" y="94857"/>
                      <a:pt x="31" y="52633"/>
                    </a:cubicBezTo>
                    <a:cubicBezTo>
                      <a:pt x="-645" y="35407"/>
                      <a:pt x="9827" y="33718"/>
                      <a:pt x="23000" y="33380"/>
                    </a:cubicBezTo>
                    <a:cubicBezTo>
                      <a:pt x="56103" y="32704"/>
                      <a:pt x="87855" y="27638"/>
                      <a:pt x="113864" y="4330"/>
                    </a:cubicBezTo>
                    <a:cubicBezTo>
                      <a:pt x="122985" y="-3776"/>
                      <a:pt x="129065" y="952"/>
                      <a:pt x="136158" y="6695"/>
                    </a:cubicBezTo>
                    <a:cubicBezTo>
                      <a:pt x="159128" y="25273"/>
                      <a:pt x="186150" y="33380"/>
                      <a:pt x="214862" y="32366"/>
                    </a:cubicBezTo>
                    <a:cubicBezTo>
                      <a:pt x="244587" y="31015"/>
                      <a:pt x="253370" y="43851"/>
                      <a:pt x="247965" y="65469"/>
                    </a:cubicBezTo>
                    <a:close/>
                  </a:path>
                </a:pathLst>
              </a:custGeom>
              <a:solidFill>
                <a:srgbClr val="DCDCD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9" name="Google Shape;323;g218d2323fc8_1_78">
                <a:extLst>
                  <a:ext uri="{FF2B5EF4-FFF2-40B4-BE49-F238E27FC236}">
                    <a16:creationId xmlns:a16="http://schemas.microsoft.com/office/drawing/2014/main" id="{85C147D4-1701-557A-36D9-EE2AA4A30DA5}"/>
                  </a:ext>
                </a:extLst>
              </p:cNvPr>
              <p:cNvSpPr/>
              <p:nvPr/>
            </p:nvSpPr>
            <p:spPr>
              <a:xfrm>
                <a:off x="2803170" y="743787"/>
                <a:ext cx="229007" cy="71492"/>
              </a:xfrm>
              <a:custGeom>
                <a:avLst/>
                <a:gdLst/>
                <a:ahLst/>
                <a:cxnLst/>
                <a:rect l="l" t="t" r="r" b="b"/>
                <a:pathLst>
                  <a:path w="164163" h="51249" extrusionOk="0">
                    <a:moveTo>
                      <a:pt x="0" y="50812"/>
                    </a:moveTo>
                    <a:cubicBezTo>
                      <a:pt x="51006" y="23451"/>
                      <a:pt x="98295" y="-18096"/>
                      <a:pt x="164164" y="8589"/>
                    </a:cubicBezTo>
                    <a:cubicBezTo>
                      <a:pt x="104376" y="3860"/>
                      <a:pt x="60126" y="56554"/>
                      <a:pt x="0" y="50812"/>
                    </a:cubicBezTo>
                    <a:close/>
                  </a:path>
                </a:pathLst>
              </a:custGeom>
              <a:solidFill>
                <a:srgbClr val="3F3F3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20" name="Google Shape;324;g218d2323fc8_1_78">
                <a:extLst>
                  <a:ext uri="{FF2B5EF4-FFF2-40B4-BE49-F238E27FC236}">
                    <a16:creationId xmlns:a16="http://schemas.microsoft.com/office/drawing/2014/main" id="{F82DF7E1-9A74-231A-62BE-A88B4B968EF8}"/>
                  </a:ext>
                </a:extLst>
              </p:cNvPr>
              <p:cNvSpPr/>
              <p:nvPr/>
            </p:nvSpPr>
            <p:spPr>
              <a:xfrm>
                <a:off x="2395965" y="761075"/>
                <a:ext cx="234190" cy="59096"/>
              </a:xfrm>
              <a:custGeom>
                <a:avLst/>
                <a:gdLst/>
                <a:ahLst/>
                <a:cxnLst/>
                <a:rect l="l" t="t" r="r" b="b"/>
                <a:pathLst>
                  <a:path w="167878" h="42363" extrusionOk="0">
                    <a:moveTo>
                      <a:pt x="0" y="15115"/>
                    </a:moveTo>
                    <a:cubicBezTo>
                      <a:pt x="36143" y="-12584"/>
                      <a:pt x="102349" y="-1099"/>
                      <a:pt x="167879" y="40449"/>
                    </a:cubicBezTo>
                    <a:cubicBezTo>
                      <a:pt x="106402" y="52947"/>
                      <a:pt x="58774" y="-423"/>
                      <a:pt x="0" y="15115"/>
                    </a:cubicBezTo>
                    <a:close/>
                  </a:path>
                </a:pathLst>
              </a:custGeom>
              <a:solidFill>
                <a:srgbClr val="3E3E3E"/>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21" name="Google Shape;325;g218d2323fc8_1_78">
                <a:extLst>
                  <a:ext uri="{FF2B5EF4-FFF2-40B4-BE49-F238E27FC236}">
                    <a16:creationId xmlns:a16="http://schemas.microsoft.com/office/drawing/2014/main" id="{0B196F12-9073-DC2D-7BC6-AB0DFDE77137}"/>
                  </a:ext>
                </a:extLst>
              </p:cNvPr>
              <p:cNvSpPr/>
              <p:nvPr/>
            </p:nvSpPr>
            <p:spPr>
              <a:xfrm>
                <a:off x="1555632" y="3647208"/>
                <a:ext cx="2341912" cy="91414"/>
              </a:xfrm>
              <a:custGeom>
                <a:avLst/>
                <a:gdLst/>
                <a:ahLst/>
                <a:cxnLst/>
                <a:rect l="l" t="t" r="r" b="b"/>
                <a:pathLst>
                  <a:path w="1678790" h="65530" extrusionOk="0">
                    <a:moveTo>
                      <a:pt x="1631838" y="65530"/>
                    </a:moveTo>
                    <a:lnTo>
                      <a:pt x="46952" y="65530"/>
                    </a:lnTo>
                    <a:cubicBezTo>
                      <a:pt x="20943" y="65530"/>
                      <a:pt x="0" y="44587"/>
                      <a:pt x="0" y="18578"/>
                    </a:cubicBezTo>
                    <a:lnTo>
                      <a:pt x="0" y="13511"/>
                    </a:lnTo>
                    <a:cubicBezTo>
                      <a:pt x="0" y="6080"/>
                      <a:pt x="6080" y="0"/>
                      <a:pt x="13511" y="0"/>
                    </a:cubicBezTo>
                    <a:lnTo>
                      <a:pt x="1665279" y="0"/>
                    </a:lnTo>
                    <a:cubicBezTo>
                      <a:pt x="1672710" y="0"/>
                      <a:pt x="1678790" y="6080"/>
                      <a:pt x="1678790" y="13511"/>
                    </a:cubicBezTo>
                    <a:lnTo>
                      <a:pt x="1678790" y="18578"/>
                    </a:lnTo>
                    <a:cubicBezTo>
                      <a:pt x="1678790" y="44587"/>
                      <a:pt x="1657848" y="65530"/>
                      <a:pt x="1631838" y="65530"/>
                    </a:cubicBezTo>
                    <a:close/>
                  </a:path>
                </a:pathLst>
              </a:custGeom>
              <a:solidFill>
                <a:srgbClr val="DCDCD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grpSp>
      <p:sp>
        <p:nvSpPr>
          <p:cNvPr id="39" name="Google Shape;306;g218d2323fc8_1_78">
            <a:extLst>
              <a:ext uri="{FF2B5EF4-FFF2-40B4-BE49-F238E27FC236}">
                <a16:creationId xmlns:a16="http://schemas.microsoft.com/office/drawing/2014/main" id="{47C051F6-97F2-5644-8628-0CA8495A46F2}"/>
              </a:ext>
            </a:extLst>
          </p:cNvPr>
          <p:cNvSpPr txBox="1"/>
          <p:nvPr/>
        </p:nvSpPr>
        <p:spPr>
          <a:xfrm>
            <a:off x="902937" y="1611139"/>
            <a:ext cx="3574800" cy="1600398"/>
          </a:xfrm>
          <a:prstGeom prst="rect">
            <a:avLst/>
          </a:prstGeom>
          <a:solidFill>
            <a:schemeClr val="accent1"/>
          </a:solidFill>
          <a:ln>
            <a:noFill/>
          </a:ln>
        </p:spPr>
        <p:txBody>
          <a:bodyPr spcFirstLastPara="1" wrap="square" lIns="91425" tIns="45700" rIns="91425" bIns="45700" anchor="t" anchorCtr="0">
            <a:spAutoFit/>
          </a:bodyPr>
          <a:lstStyle/>
          <a:p>
            <a:pPr algn="just"/>
            <a:r>
              <a:rPr lang="en-US" sz="1400" b="1" dirty="0">
                <a:solidFill>
                  <a:schemeClr val="bg2">
                    <a:lumMod val="50000"/>
                  </a:schemeClr>
                </a:solidFill>
                <a:latin typeface="+mj-lt"/>
              </a:rPr>
              <a:t>The Croydon Recovery Network: </a:t>
            </a:r>
            <a:r>
              <a:rPr lang="en-US" sz="1400" dirty="0">
                <a:solidFill>
                  <a:schemeClr val="tx1">
                    <a:lumMod val="75000"/>
                    <a:lumOff val="25000"/>
                  </a:schemeClr>
                </a:solidFill>
                <a:latin typeface="+mj-lt"/>
              </a:rPr>
              <a:t> </a:t>
            </a:r>
            <a:r>
              <a:rPr lang="en-US" sz="1400" dirty="0">
                <a:solidFill>
                  <a:schemeClr val="tx1">
                    <a:lumMod val="75000"/>
                    <a:lumOff val="25000"/>
                  </a:schemeClr>
                </a:solidFill>
              </a:rPr>
              <a:t>The service offers online courses and resources for individuals in recovery from drug abuse and addiction. These resources can help individuals to develop skills and strategies for managing their addiction and maintaining their recovery </a:t>
            </a:r>
            <a:r>
              <a:rPr lang="en-US" sz="1400" i="1" dirty="0">
                <a:solidFill>
                  <a:schemeClr val="tx1">
                    <a:lumMod val="75000"/>
                    <a:lumOff val="25000"/>
                  </a:schemeClr>
                </a:solidFill>
              </a:rPr>
              <a:t>(</a:t>
            </a:r>
            <a:r>
              <a:rPr lang="en-US" sz="1400" i="1" dirty="0" err="1">
                <a:solidFill>
                  <a:schemeClr val="tx1">
                    <a:lumMod val="75000"/>
                    <a:lumOff val="25000"/>
                  </a:schemeClr>
                </a:solidFill>
              </a:rPr>
              <a:t>SLaM</a:t>
            </a:r>
            <a:r>
              <a:rPr lang="en-US" sz="1400" i="1" dirty="0">
                <a:solidFill>
                  <a:schemeClr val="tx1">
                    <a:lumMod val="75000"/>
                    <a:lumOff val="25000"/>
                  </a:schemeClr>
                </a:solidFill>
              </a:rPr>
              <a:t> Recovery College. 2020).</a:t>
            </a:r>
            <a:endParaRPr lang="en-US" sz="1400" b="1" i="1" dirty="0">
              <a:latin typeface="Arial"/>
              <a:ea typeface="Arial"/>
              <a:cs typeface="Arial"/>
              <a:sym typeface="Arial"/>
            </a:endParaRPr>
          </a:p>
        </p:txBody>
      </p:sp>
      <p:sp>
        <p:nvSpPr>
          <p:cNvPr id="40" name="Google Shape;306;g218d2323fc8_1_78">
            <a:extLst>
              <a:ext uri="{FF2B5EF4-FFF2-40B4-BE49-F238E27FC236}">
                <a16:creationId xmlns:a16="http://schemas.microsoft.com/office/drawing/2014/main" id="{1ACF0B07-90B9-63B6-51EF-CB6322D3E36A}"/>
              </a:ext>
            </a:extLst>
          </p:cNvPr>
          <p:cNvSpPr txBox="1"/>
          <p:nvPr/>
        </p:nvSpPr>
        <p:spPr>
          <a:xfrm>
            <a:off x="902937" y="3820006"/>
            <a:ext cx="3574800" cy="1600398"/>
          </a:xfrm>
          <a:prstGeom prst="rect">
            <a:avLst/>
          </a:prstGeom>
          <a:solidFill>
            <a:schemeClr val="accent1"/>
          </a:solidFill>
          <a:ln>
            <a:noFill/>
          </a:ln>
        </p:spPr>
        <p:txBody>
          <a:bodyPr spcFirstLastPara="1" wrap="square" lIns="91425" tIns="45700" rIns="91425" bIns="45700" anchor="t" anchorCtr="0">
            <a:spAutoFit/>
          </a:bodyPr>
          <a:lstStyle/>
          <a:p>
            <a:pPr algn="just"/>
            <a:r>
              <a:rPr lang="en-US" sz="1400" b="1" dirty="0">
                <a:solidFill>
                  <a:schemeClr val="bg2">
                    <a:lumMod val="50000"/>
                  </a:schemeClr>
                </a:solidFill>
                <a:latin typeface="+mj-lt"/>
              </a:rPr>
              <a:t>The Croydon Digital Service:</a:t>
            </a:r>
            <a:r>
              <a:rPr lang="en-US" sz="1400" dirty="0">
                <a:latin typeface="+mj-lt"/>
              </a:rPr>
              <a:t> </a:t>
            </a:r>
            <a:r>
              <a:rPr lang="en-US" sz="1400" dirty="0"/>
              <a:t>A program using digital technologies to transform public services and includes initiatives like Croydon Digital Community for local businesses and entrepreneurs to share knowledge and resources to address issues such as drug abuse </a:t>
            </a:r>
            <a:r>
              <a:rPr lang="en-US" sz="1400" i="1" dirty="0"/>
              <a:t>(CCW, 2023).</a:t>
            </a:r>
            <a:endParaRPr sz="1400" b="1" i="1" dirty="0">
              <a:latin typeface="Arial"/>
              <a:ea typeface="Arial"/>
              <a:cs typeface="Arial"/>
              <a:sym typeface="Arial"/>
            </a:endParaRPr>
          </a:p>
        </p:txBody>
      </p:sp>
      <p:sp>
        <p:nvSpPr>
          <p:cNvPr id="41" name="Google Shape;306;g218d2323fc8_1_78">
            <a:extLst>
              <a:ext uri="{FF2B5EF4-FFF2-40B4-BE49-F238E27FC236}">
                <a16:creationId xmlns:a16="http://schemas.microsoft.com/office/drawing/2014/main" id="{8DFF05D6-4ADE-0B50-1145-EEB9FFCF5AFF}"/>
              </a:ext>
            </a:extLst>
          </p:cNvPr>
          <p:cNvSpPr txBox="1"/>
          <p:nvPr/>
        </p:nvSpPr>
        <p:spPr>
          <a:xfrm>
            <a:off x="8312399" y="3889264"/>
            <a:ext cx="3596801" cy="1384954"/>
          </a:xfrm>
          <a:prstGeom prst="rect">
            <a:avLst/>
          </a:prstGeom>
          <a:solidFill>
            <a:schemeClr val="accent1"/>
          </a:solidFill>
          <a:ln>
            <a:noFill/>
          </a:ln>
        </p:spPr>
        <p:txBody>
          <a:bodyPr spcFirstLastPara="1" wrap="square" lIns="91425" tIns="45700" rIns="91425" bIns="45700" anchor="t" anchorCtr="0">
            <a:spAutoFit/>
          </a:bodyPr>
          <a:lstStyle/>
          <a:p>
            <a:pPr algn="just"/>
            <a:r>
              <a:rPr lang="en-US" sz="1400" b="1" dirty="0">
                <a:solidFill>
                  <a:schemeClr val="bg2">
                    <a:lumMod val="50000"/>
                  </a:schemeClr>
                </a:solidFill>
                <a:latin typeface="+mj-lt"/>
              </a:rPr>
              <a:t>Additional Digital Communication Methods: </a:t>
            </a:r>
          </a:p>
          <a:p>
            <a:pPr marL="285750" indent="-285750" algn="just">
              <a:buFont typeface="Arial" panose="020B0604020202020204" pitchFamily="34" charset="0"/>
              <a:buChar char="•"/>
            </a:pPr>
            <a:r>
              <a:rPr lang="en-US" sz="1400" dirty="0">
                <a:solidFill>
                  <a:schemeClr val="tx1">
                    <a:lumMod val="75000"/>
                    <a:lumOff val="25000"/>
                  </a:schemeClr>
                </a:solidFill>
              </a:rPr>
              <a:t>Mobile Apps </a:t>
            </a:r>
          </a:p>
          <a:p>
            <a:pPr marL="285750" indent="-285750" algn="just">
              <a:buFont typeface="Arial" panose="020B0604020202020204" pitchFamily="34" charset="0"/>
              <a:buChar char="•"/>
            </a:pPr>
            <a:r>
              <a:rPr lang="en-US" sz="1400" dirty="0">
                <a:solidFill>
                  <a:schemeClr val="tx1">
                    <a:lumMod val="75000"/>
                    <a:lumOff val="25000"/>
                  </a:schemeClr>
                </a:solidFill>
              </a:rPr>
              <a:t>Online Support Groups </a:t>
            </a:r>
          </a:p>
          <a:p>
            <a:pPr marL="285750" indent="-285750" algn="just">
              <a:buFont typeface="Arial" panose="020B0604020202020204" pitchFamily="34" charset="0"/>
              <a:buChar char="•"/>
            </a:pPr>
            <a:r>
              <a:rPr lang="en-US" sz="1400" dirty="0">
                <a:solidFill>
                  <a:schemeClr val="tx1">
                    <a:lumMod val="75000"/>
                    <a:lumOff val="25000"/>
                  </a:schemeClr>
                </a:solidFill>
              </a:rPr>
              <a:t>Virtual Counseling </a:t>
            </a:r>
          </a:p>
          <a:p>
            <a:pPr marL="285750" indent="-285750" algn="just">
              <a:buFont typeface="Arial" panose="020B0604020202020204" pitchFamily="34" charset="0"/>
              <a:buChar char="•"/>
            </a:pPr>
            <a:r>
              <a:rPr lang="en-US" sz="1400" dirty="0">
                <a:solidFill>
                  <a:schemeClr val="tx1">
                    <a:lumMod val="75000"/>
                    <a:lumOff val="25000"/>
                  </a:schemeClr>
                </a:solidFill>
              </a:rPr>
              <a:t>Social Media Campaigns</a:t>
            </a:r>
            <a:endParaRPr sz="1400" b="1" dirty="0">
              <a:latin typeface="Arial"/>
              <a:ea typeface="Arial"/>
              <a:cs typeface="Arial"/>
              <a:sym typeface="Arial"/>
            </a:endParaRPr>
          </a:p>
        </p:txBody>
      </p:sp>
      <p:sp>
        <p:nvSpPr>
          <p:cNvPr id="42" name="Google Shape;306;g218d2323fc8_1_78">
            <a:extLst>
              <a:ext uri="{FF2B5EF4-FFF2-40B4-BE49-F238E27FC236}">
                <a16:creationId xmlns:a16="http://schemas.microsoft.com/office/drawing/2014/main" id="{405AB843-9244-64E5-E540-2EFC284A6A65}"/>
              </a:ext>
            </a:extLst>
          </p:cNvPr>
          <p:cNvSpPr txBox="1"/>
          <p:nvPr/>
        </p:nvSpPr>
        <p:spPr>
          <a:xfrm>
            <a:off x="8312399" y="1778007"/>
            <a:ext cx="3507591" cy="1169511"/>
          </a:xfrm>
          <a:prstGeom prst="rect">
            <a:avLst/>
          </a:prstGeom>
          <a:solidFill>
            <a:schemeClr val="accent1"/>
          </a:solidFill>
          <a:ln>
            <a:noFill/>
          </a:ln>
        </p:spPr>
        <p:txBody>
          <a:bodyPr spcFirstLastPara="1" wrap="square" lIns="91425" tIns="45700" rIns="91425" bIns="45700" anchor="t" anchorCtr="0">
            <a:spAutoFit/>
          </a:bodyPr>
          <a:lstStyle/>
          <a:p>
            <a:pPr algn="just"/>
            <a:r>
              <a:rPr lang="en-US" sz="1400" b="1" dirty="0">
                <a:solidFill>
                  <a:schemeClr val="bg2">
                    <a:lumMod val="50000"/>
                  </a:schemeClr>
                </a:solidFill>
                <a:latin typeface="+mj-lt"/>
              </a:rPr>
              <a:t>The Croydon Healthwatch website: </a:t>
            </a:r>
            <a:r>
              <a:rPr lang="en-US" sz="1400" dirty="0"/>
              <a:t>The website provides information, resources, and a platform for residents to share feedback on health and social care services </a:t>
            </a:r>
            <a:r>
              <a:rPr lang="en-US" sz="1400" i="1" dirty="0"/>
              <a:t>(The Healthwatch, 2023).</a:t>
            </a:r>
            <a:endParaRPr sz="1400" b="1" i="1" dirty="0">
              <a:latin typeface="Arial"/>
              <a:ea typeface="Arial"/>
              <a:cs typeface="Arial"/>
              <a:sym typeface="Arial"/>
            </a:endParaRPr>
          </a:p>
        </p:txBody>
      </p:sp>
    </p:spTree>
    <p:extLst>
      <p:ext uri="{BB962C8B-B14F-4D97-AF65-F5344CB8AC3E}">
        <p14:creationId xmlns:p14="http://schemas.microsoft.com/office/powerpoint/2010/main" val="1264248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517C826-C471-4169-9892-EEBF4B4D8645}"/>
              </a:ext>
              <a:ext uri="{C183D7F6-B498-43B3-948B-1728B52AA6E4}">
                <adec:decorative xmlns:adec="http://schemas.microsoft.com/office/drawing/2017/decorative" val="1"/>
              </a:ext>
            </a:extLst>
          </p:cNvPr>
          <p:cNvSpPr/>
          <p:nvPr/>
        </p:nvSpPr>
        <p:spPr>
          <a:xfrm>
            <a:off x="397983" y="1165778"/>
            <a:ext cx="5257344" cy="4275007"/>
          </a:xfrm>
          <a:prstGeom prst="rect">
            <a:avLst/>
          </a:prstGeom>
          <a:pattFill prst="ltDnDiag">
            <a:fgClr>
              <a:schemeClr val="bg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D0B643-7A91-4DF8-A7B1-B57A95B3E49A}"/>
              </a:ext>
            </a:extLst>
          </p:cNvPr>
          <p:cNvSpPr>
            <a:spLocks noGrp="1"/>
          </p:cNvSpPr>
          <p:nvPr>
            <p:ph type="title"/>
          </p:nvPr>
        </p:nvSpPr>
        <p:spPr>
          <a:xfrm>
            <a:off x="665037" y="3033390"/>
            <a:ext cx="4723235" cy="498598"/>
          </a:xfrm>
        </p:spPr>
        <p:txBody>
          <a:bodyPr>
            <a:normAutofit fontScale="90000"/>
          </a:bodyPr>
          <a:lstStyle/>
          <a:p>
            <a:r>
              <a:rPr lang="en-US" b="1" dirty="0"/>
              <a:t>Recommendations</a:t>
            </a:r>
          </a:p>
        </p:txBody>
      </p:sp>
      <p:sp>
        <p:nvSpPr>
          <p:cNvPr id="4" name="Slide Number Placeholder 3">
            <a:extLst>
              <a:ext uri="{FF2B5EF4-FFF2-40B4-BE49-F238E27FC236}">
                <a16:creationId xmlns:a16="http://schemas.microsoft.com/office/drawing/2014/main" id="{CD976851-FE21-4646-98F0-F5FC65E04F9E}"/>
              </a:ext>
            </a:extLst>
          </p:cNvPr>
          <p:cNvSpPr>
            <a:spLocks noGrp="1"/>
          </p:cNvSpPr>
          <p:nvPr>
            <p:ph type="sldNum" sz="quarter" idx="12"/>
          </p:nvPr>
        </p:nvSpPr>
        <p:spPr/>
        <p:txBody>
          <a:bodyPr/>
          <a:lstStyle/>
          <a:p>
            <a:fld id="{0FD50806-BABF-4915-9689-3B9956D1C75C}" type="slidenum">
              <a:rPr lang="en-US" smtClean="0"/>
              <a:pPr/>
              <a:t>10</a:t>
            </a:fld>
            <a:endParaRPr lang="en-US" dirty="0"/>
          </a:p>
        </p:txBody>
      </p:sp>
      <p:grpSp>
        <p:nvGrpSpPr>
          <p:cNvPr id="28" name="Group 27">
            <a:extLst>
              <a:ext uri="{FF2B5EF4-FFF2-40B4-BE49-F238E27FC236}">
                <a16:creationId xmlns:a16="http://schemas.microsoft.com/office/drawing/2014/main" id="{FE1CDB12-A47D-4DB1-9F40-72C7DCE4B15D}"/>
              </a:ext>
            </a:extLst>
          </p:cNvPr>
          <p:cNvGrpSpPr/>
          <p:nvPr/>
        </p:nvGrpSpPr>
        <p:grpSpPr>
          <a:xfrm>
            <a:off x="5388272" y="1165778"/>
            <a:ext cx="6661767" cy="4282957"/>
            <a:chOff x="5015883" y="1679282"/>
            <a:chExt cx="6661767" cy="4282957"/>
          </a:xfrm>
        </p:grpSpPr>
        <p:sp>
          <p:nvSpPr>
            <p:cNvPr id="58" name="Rectangle: Rounded Corners 57">
              <a:extLst>
                <a:ext uri="{FF2B5EF4-FFF2-40B4-BE49-F238E27FC236}">
                  <a16:creationId xmlns:a16="http://schemas.microsoft.com/office/drawing/2014/main" id="{581D706E-E15A-45F0-9055-C455145F0A7C}"/>
                </a:ext>
                <a:ext uri="{C183D7F6-B498-43B3-948B-1728B52AA6E4}">
                  <adec:decorative xmlns:adec="http://schemas.microsoft.com/office/drawing/2017/decorative" val="1"/>
                </a:ext>
              </a:extLst>
            </p:cNvPr>
            <p:cNvSpPr/>
            <p:nvPr/>
          </p:nvSpPr>
          <p:spPr>
            <a:xfrm>
              <a:off x="5015883" y="4070928"/>
              <a:ext cx="6661767" cy="711023"/>
            </a:xfrm>
            <a:prstGeom prst="roundRect">
              <a:avLst>
                <a:gd name="adj" fmla="val 50000"/>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Rounded Corners 58">
              <a:extLst>
                <a:ext uri="{FF2B5EF4-FFF2-40B4-BE49-F238E27FC236}">
                  <a16:creationId xmlns:a16="http://schemas.microsoft.com/office/drawing/2014/main" id="{228B89D6-D457-43D1-99F9-B86C5647AEB2}"/>
                </a:ext>
                <a:ext uri="{C183D7F6-B498-43B3-948B-1728B52AA6E4}">
                  <adec:decorative xmlns:adec="http://schemas.microsoft.com/office/drawing/2017/decorative" val="1"/>
                </a:ext>
              </a:extLst>
            </p:cNvPr>
            <p:cNvSpPr/>
            <p:nvPr/>
          </p:nvSpPr>
          <p:spPr>
            <a:xfrm>
              <a:off x="5015883" y="5251216"/>
              <a:ext cx="6661767" cy="711023"/>
            </a:xfrm>
            <a:prstGeom prst="roundRect">
              <a:avLst>
                <a:gd name="adj" fmla="val 50000"/>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Rounded Corners 56">
              <a:extLst>
                <a:ext uri="{FF2B5EF4-FFF2-40B4-BE49-F238E27FC236}">
                  <a16:creationId xmlns:a16="http://schemas.microsoft.com/office/drawing/2014/main" id="{116FB6B7-1CB4-4813-99A3-137C82BE19D1}"/>
                </a:ext>
                <a:ext uri="{C183D7F6-B498-43B3-948B-1728B52AA6E4}">
                  <adec:decorative xmlns:adec="http://schemas.microsoft.com/office/drawing/2017/decorative" val="1"/>
                </a:ext>
              </a:extLst>
            </p:cNvPr>
            <p:cNvSpPr/>
            <p:nvPr/>
          </p:nvSpPr>
          <p:spPr>
            <a:xfrm>
              <a:off x="5015883" y="2806132"/>
              <a:ext cx="6661767" cy="711023"/>
            </a:xfrm>
            <a:prstGeom prst="roundRect">
              <a:avLst>
                <a:gd name="adj" fmla="val 5000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Rounded Corners 55">
              <a:extLst>
                <a:ext uri="{FF2B5EF4-FFF2-40B4-BE49-F238E27FC236}">
                  <a16:creationId xmlns:a16="http://schemas.microsoft.com/office/drawing/2014/main" id="{C50DE9D8-FD82-4684-9ED8-826B4EC01B44}"/>
                </a:ext>
                <a:ext uri="{C183D7F6-B498-43B3-948B-1728B52AA6E4}">
                  <adec:decorative xmlns:adec="http://schemas.microsoft.com/office/drawing/2017/decorative" val="1"/>
                </a:ext>
              </a:extLst>
            </p:cNvPr>
            <p:cNvSpPr/>
            <p:nvPr/>
          </p:nvSpPr>
          <p:spPr>
            <a:xfrm>
              <a:off x="5015883" y="1679282"/>
              <a:ext cx="6661767" cy="711023"/>
            </a:xfrm>
            <a:prstGeom prst="roundRect">
              <a:avLst>
                <a:gd name="adj" fmla="val 50000"/>
              </a:avLst>
            </a:prstGeom>
            <a:solidFill>
              <a:srgbClr val="CE2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TextBox 47">
              <a:extLst>
                <a:ext uri="{FF2B5EF4-FFF2-40B4-BE49-F238E27FC236}">
                  <a16:creationId xmlns:a16="http://schemas.microsoft.com/office/drawing/2014/main" id="{0ABCF938-7F69-41DA-A492-F98171623883}"/>
                </a:ext>
              </a:extLst>
            </p:cNvPr>
            <p:cNvSpPr txBox="1"/>
            <p:nvPr/>
          </p:nvSpPr>
          <p:spPr>
            <a:xfrm>
              <a:off x="5282938" y="1711627"/>
              <a:ext cx="5806210" cy="646331"/>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b="1" i="1" u="sng" dirty="0">
                  <a:solidFill>
                    <a:schemeClr val="bg1"/>
                  </a:solidFill>
                </a:rPr>
                <a:t>Increase access to treatment and support services: </a:t>
              </a:r>
              <a:r>
                <a:rPr lang="en-US" sz="1400" b="1" dirty="0">
                  <a:solidFill>
                    <a:schemeClr val="bg1"/>
                  </a:solidFill>
                </a:rPr>
                <a:t>Partnering with local health providers, community organizations, and using digital technologies to expand online counselling services.</a:t>
              </a:r>
            </a:p>
          </p:txBody>
        </p:sp>
        <p:sp>
          <p:nvSpPr>
            <p:cNvPr id="63" name="TextBox 47">
              <a:extLst>
                <a:ext uri="{FF2B5EF4-FFF2-40B4-BE49-F238E27FC236}">
                  <a16:creationId xmlns:a16="http://schemas.microsoft.com/office/drawing/2014/main" id="{939B7CC5-439E-403C-9383-8988F3AAD7AF}"/>
                </a:ext>
              </a:extLst>
            </p:cNvPr>
            <p:cNvSpPr txBox="1"/>
            <p:nvPr/>
          </p:nvSpPr>
          <p:spPr>
            <a:xfrm>
              <a:off x="5295864" y="2814093"/>
              <a:ext cx="5806210" cy="646331"/>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b="1" i="1" u="sng" dirty="0">
                  <a:solidFill>
                    <a:srgbClr val="D1D5DB"/>
                  </a:solidFill>
                  <a:effectLst/>
                  <a:latin typeface="Söhne"/>
                </a:rPr>
                <a:t>Incorporating education and training programs: </a:t>
              </a:r>
              <a:r>
                <a:rPr lang="en-US" sz="1400" b="1" i="0" dirty="0">
                  <a:solidFill>
                    <a:srgbClr val="D1D5DB"/>
                  </a:solidFill>
                  <a:effectLst/>
                  <a:latin typeface="Söhne"/>
                </a:rPr>
                <a:t>Promote education and awareness regarding drug misuse through community campaigns, media partnerships, and training for stakeholders.</a:t>
              </a:r>
              <a:endParaRPr lang="en-US" sz="1400" b="1" dirty="0">
                <a:solidFill>
                  <a:schemeClr val="bg1"/>
                </a:solidFill>
              </a:endParaRPr>
            </a:p>
          </p:txBody>
        </p:sp>
        <p:sp>
          <p:nvSpPr>
            <p:cNvPr id="65" name="TextBox 47">
              <a:extLst>
                <a:ext uri="{FF2B5EF4-FFF2-40B4-BE49-F238E27FC236}">
                  <a16:creationId xmlns:a16="http://schemas.microsoft.com/office/drawing/2014/main" id="{BBF4A77D-999A-446C-A470-A09EABC1CB5F}"/>
                </a:ext>
              </a:extLst>
            </p:cNvPr>
            <p:cNvSpPr txBox="1"/>
            <p:nvPr/>
          </p:nvSpPr>
          <p:spPr>
            <a:xfrm>
              <a:off x="5295864" y="4097588"/>
              <a:ext cx="5806211" cy="646331"/>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b="1" i="1" u="sng" dirty="0">
                  <a:solidFill>
                    <a:srgbClr val="D1D5DB"/>
                  </a:solidFill>
                  <a:effectLst/>
                  <a:latin typeface="Söhne"/>
                </a:rPr>
                <a:t>Community capacity and empowerment: </a:t>
              </a:r>
              <a:r>
                <a:rPr lang="en-US" sz="1400" b="1" i="0" dirty="0">
                  <a:solidFill>
                    <a:srgbClr val="D1D5DB"/>
                  </a:solidFill>
                  <a:effectLst/>
                  <a:latin typeface="Söhne"/>
                </a:rPr>
                <a:t>Strengthen community organizations' capacity to support those affected by drug abuse and addiction and involve community members in decision-making and active participation.</a:t>
              </a:r>
              <a:endParaRPr lang="en-US" sz="1400" b="1" dirty="0">
                <a:solidFill>
                  <a:schemeClr val="bg1"/>
                </a:solidFill>
              </a:endParaRPr>
            </a:p>
          </p:txBody>
        </p:sp>
        <p:sp>
          <p:nvSpPr>
            <p:cNvPr id="67" name="TextBox 47">
              <a:extLst>
                <a:ext uri="{FF2B5EF4-FFF2-40B4-BE49-F238E27FC236}">
                  <a16:creationId xmlns:a16="http://schemas.microsoft.com/office/drawing/2014/main" id="{5CB8E5D9-5AB2-4AEE-973D-2AB9CE05AF2D}"/>
                </a:ext>
              </a:extLst>
            </p:cNvPr>
            <p:cNvSpPr txBox="1"/>
            <p:nvPr/>
          </p:nvSpPr>
          <p:spPr>
            <a:xfrm>
              <a:off x="5295864" y="5283561"/>
              <a:ext cx="5864250" cy="646331"/>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1400" b="1" i="1" u="sng" dirty="0">
                  <a:solidFill>
                    <a:srgbClr val="D1D5DB"/>
                  </a:solidFill>
                  <a:effectLst/>
                  <a:latin typeface="Söhne"/>
                </a:rPr>
                <a:t>Foster collaboration and partnership working</a:t>
              </a:r>
              <a:r>
                <a:rPr lang="en-US" sz="1400" b="1" i="0" dirty="0">
                  <a:solidFill>
                    <a:srgbClr val="D1D5DB"/>
                  </a:solidFill>
                  <a:effectLst/>
                  <a:latin typeface="Söhne"/>
                </a:rPr>
                <a:t>: Foster collaboration between health and social care providers, community organizations, and other stakeholders to address drug abuse and addiction.</a:t>
              </a:r>
              <a:endParaRPr lang="en-US" sz="1400" b="1" dirty="0">
                <a:solidFill>
                  <a:schemeClr val="bg1"/>
                </a:solidFill>
              </a:endParaRPr>
            </a:p>
          </p:txBody>
        </p:sp>
      </p:grpSp>
    </p:spTree>
    <p:extLst>
      <p:ext uri="{BB962C8B-B14F-4D97-AF65-F5344CB8AC3E}">
        <p14:creationId xmlns:p14="http://schemas.microsoft.com/office/powerpoint/2010/main" val="1221041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9BD90C54-A1D0-46AE-811A-7FCD71C84EA5}"/>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089" y="1295400"/>
            <a:ext cx="12179822" cy="5105400"/>
          </a:xfrm>
          <a:prstGeom prst="rect">
            <a:avLst/>
          </a:prstGeom>
        </p:spPr>
      </p:pic>
      <p:sp>
        <p:nvSpPr>
          <p:cNvPr id="14" name="Rectangle 13">
            <a:extLst>
              <a:ext uri="{FF2B5EF4-FFF2-40B4-BE49-F238E27FC236}">
                <a16:creationId xmlns:a16="http://schemas.microsoft.com/office/drawing/2014/main" id="{20653043-9706-4A8F-99E2-518CA3BA8540}"/>
              </a:ext>
              <a:ext uri="{C183D7F6-B498-43B3-948B-1728B52AA6E4}">
                <adec:decorative xmlns:adec="http://schemas.microsoft.com/office/drawing/2017/decorative" val="1"/>
              </a:ext>
            </a:extLst>
          </p:cNvPr>
          <p:cNvSpPr/>
          <p:nvPr/>
        </p:nvSpPr>
        <p:spPr>
          <a:xfrm>
            <a:off x="0" y="1295400"/>
            <a:ext cx="12192000" cy="5105400"/>
          </a:xfrm>
          <a:prstGeom prst="rect">
            <a:avLst/>
          </a:prstGeom>
          <a:solidFill>
            <a:schemeClr val="tx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F19464-7408-4CB8-9C8D-6CAE84CA4FAD}"/>
              </a:ext>
            </a:extLst>
          </p:cNvPr>
          <p:cNvSpPr>
            <a:spLocks noGrp="1"/>
          </p:cNvSpPr>
          <p:nvPr>
            <p:ph type="title"/>
          </p:nvPr>
        </p:nvSpPr>
        <p:spPr/>
        <p:txBody>
          <a:bodyPr/>
          <a:lstStyle/>
          <a:p>
            <a:r>
              <a:rPr lang="en-US" dirty="0"/>
              <a:t>Conclusion</a:t>
            </a:r>
          </a:p>
        </p:txBody>
      </p:sp>
      <p:sp>
        <p:nvSpPr>
          <p:cNvPr id="4" name="Slide Number Placeholder 3">
            <a:extLst>
              <a:ext uri="{FF2B5EF4-FFF2-40B4-BE49-F238E27FC236}">
                <a16:creationId xmlns:a16="http://schemas.microsoft.com/office/drawing/2014/main" id="{BE189828-C3DA-4597-BCE6-9ABD37A41E4D}"/>
              </a:ext>
            </a:extLst>
          </p:cNvPr>
          <p:cNvSpPr>
            <a:spLocks noGrp="1"/>
          </p:cNvSpPr>
          <p:nvPr>
            <p:ph type="sldNum" sz="quarter" idx="12"/>
          </p:nvPr>
        </p:nvSpPr>
        <p:spPr/>
        <p:txBody>
          <a:bodyPr/>
          <a:lstStyle/>
          <a:p>
            <a:fld id="{0FD50806-BABF-4915-9689-3B9956D1C75C}" type="slidenum">
              <a:rPr lang="en-US" smtClean="0"/>
              <a:pPr/>
              <a:t>11</a:t>
            </a:fld>
            <a:endParaRPr lang="en-US" dirty="0"/>
          </a:p>
        </p:txBody>
      </p:sp>
      <p:sp>
        <p:nvSpPr>
          <p:cNvPr id="43" name="Freeform: Shape 42">
            <a:extLst>
              <a:ext uri="{FF2B5EF4-FFF2-40B4-BE49-F238E27FC236}">
                <a16:creationId xmlns:a16="http://schemas.microsoft.com/office/drawing/2014/main" id="{512F29F0-E19B-43BF-BEF3-D4A48B394F58}"/>
              </a:ext>
              <a:ext uri="{C183D7F6-B498-43B3-948B-1728B52AA6E4}">
                <adec:decorative xmlns:adec="http://schemas.microsoft.com/office/drawing/2017/decorative" val="1"/>
              </a:ext>
            </a:extLst>
          </p:cNvPr>
          <p:cNvSpPr/>
          <p:nvPr/>
        </p:nvSpPr>
        <p:spPr>
          <a:xfrm>
            <a:off x="9709706" y="1410623"/>
            <a:ext cx="2482294" cy="3772838"/>
          </a:xfrm>
          <a:custGeom>
            <a:avLst/>
            <a:gdLst>
              <a:gd name="connsiteX0" fmla="*/ 1886419 w 2482294"/>
              <a:gd name="connsiteY0" fmla="*/ 0 h 3772838"/>
              <a:gd name="connsiteX1" fmla="*/ 2109942 w 2482294"/>
              <a:gd name="connsiteY1" fmla="*/ 92586 h 3772838"/>
              <a:gd name="connsiteX2" fmla="*/ 2482294 w 2482294"/>
              <a:gd name="connsiteY2" fmla="*/ 464938 h 3772838"/>
              <a:gd name="connsiteX3" fmla="*/ 2482294 w 2482294"/>
              <a:gd name="connsiteY3" fmla="*/ 3307900 h 3772838"/>
              <a:gd name="connsiteX4" fmla="*/ 2109942 w 2482294"/>
              <a:gd name="connsiteY4" fmla="*/ 3680252 h 3772838"/>
              <a:gd name="connsiteX5" fmla="*/ 1662896 w 2482294"/>
              <a:gd name="connsiteY5" fmla="*/ 3680252 h 3772838"/>
              <a:gd name="connsiteX6" fmla="*/ 92586 w 2482294"/>
              <a:gd name="connsiteY6" fmla="*/ 2109942 h 3772838"/>
              <a:gd name="connsiteX7" fmla="*/ 92586 w 2482294"/>
              <a:gd name="connsiteY7" fmla="*/ 1662896 h 3772838"/>
              <a:gd name="connsiteX8" fmla="*/ 1662896 w 2482294"/>
              <a:gd name="connsiteY8" fmla="*/ 92586 h 3772838"/>
              <a:gd name="connsiteX9" fmla="*/ 1886419 w 2482294"/>
              <a:gd name="connsiteY9" fmla="*/ 0 h 3772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2294" h="3772838">
                <a:moveTo>
                  <a:pt x="1886419" y="0"/>
                </a:moveTo>
                <a:cubicBezTo>
                  <a:pt x="1967318" y="0"/>
                  <a:pt x="2048218" y="30862"/>
                  <a:pt x="2109942" y="92586"/>
                </a:cubicBezTo>
                <a:lnTo>
                  <a:pt x="2482294" y="464938"/>
                </a:lnTo>
                <a:lnTo>
                  <a:pt x="2482294" y="3307900"/>
                </a:lnTo>
                <a:lnTo>
                  <a:pt x="2109942" y="3680252"/>
                </a:lnTo>
                <a:cubicBezTo>
                  <a:pt x="1986494" y="3803700"/>
                  <a:pt x="1786344" y="3803700"/>
                  <a:pt x="1662896" y="3680252"/>
                </a:cubicBezTo>
                <a:lnTo>
                  <a:pt x="92586" y="2109942"/>
                </a:lnTo>
                <a:cubicBezTo>
                  <a:pt x="-30862" y="1986494"/>
                  <a:pt x="-30862" y="1786344"/>
                  <a:pt x="92586" y="1662896"/>
                </a:cubicBezTo>
                <a:lnTo>
                  <a:pt x="1662896" y="92586"/>
                </a:lnTo>
                <a:cubicBezTo>
                  <a:pt x="1724620" y="30862"/>
                  <a:pt x="1805520" y="0"/>
                  <a:pt x="1886419" y="0"/>
                </a:cubicBezTo>
                <a:close/>
              </a:path>
            </a:pathLst>
          </a:custGeom>
          <a:solidFill>
            <a:srgbClr val="CE29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44">
            <a:extLst>
              <a:ext uri="{FF2B5EF4-FFF2-40B4-BE49-F238E27FC236}">
                <a16:creationId xmlns:a16="http://schemas.microsoft.com/office/drawing/2014/main" id="{96F4CA26-D2F0-4BB4-90D9-BDD68DA84DE4}"/>
              </a:ext>
              <a:ext uri="{C183D7F6-B498-43B3-948B-1728B52AA6E4}">
                <adec:decorative xmlns:adec="http://schemas.microsoft.com/office/drawing/2017/decorative" val="1"/>
              </a:ext>
            </a:extLst>
          </p:cNvPr>
          <p:cNvSpPr/>
          <p:nvPr/>
        </p:nvSpPr>
        <p:spPr>
          <a:xfrm>
            <a:off x="0" y="4664061"/>
            <a:ext cx="747365" cy="1640222"/>
          </a:xfrm>
          <a:custGeom>
            <a:avLst/>
            <a:gdLst>
              <a:gd name="connsiteX0" fmla="*/ 0 w 747365"/>
              <a:gd name="connsiteY0" fmla="*/ 0 h 1640222"/>
              <a:gd name="connsiteX1" fmla="*/ 695927 w 747365"/>
              <a:gd name="connsiteY1" fmla="*/ 695927 h 1640222"/>
              <a:gd name="connsiteX2" fmla="*/ 695927 w 747365"/>
              <a:gd name="connsiteY2" fmla="*/ 944295 h 1640222"/>
              <a:gd name="connsiteX3" fmla="*/ 0 w 747365"/>
              <a:gd name="connsiteY3" fmla="*/ 1640222 h 1640222"/>
              <a:gd name="connsiteX4" fmla="*/ 0 w 747365"/>
              <a:gd name="connsiteY4" fmla="*/ 0 h 16402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365" h="1640222">
                <a:moveTo>
                  <a:pt x="0" y="0"/>
                </a:moveTo>
                <a:lnTo>
                  <a:pt x="695927" y="695927"/>
                </a:lnTo>
                <a:cubicBezTo>
                  <a:pt x="764512" y="764512"/>
                  <a:pt x="764512" y="875710"/>
                  <a:pt x="695927" y="944295"/>
                </a:cubicBezTo>
                <a:lnTo>
                  <a:pt x="0" y="1640222"/>
                </a:lnTo>
                <a:lnTo>
                  <a:pt x="0" y="0"/>
                </a:lnTo>
                <a:close/>
              </a:path>
            </a:pathLst>
          </a:custGeom>
          <a:solidFill>
            <a:srgbClr val="CE295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5A2817B5-EEF8-A594-503D-8B98FEB1DE32}"/>
              </a:ext>
              <a:ext uri="{C183D7F6-B498-43B3-948B-1728B52AA6E4}">
                <adec:decorative xmlns:adec="http://schemas.microsoft.com/office/drawing/2017/decorative" val="1"/>
              </a:ext>
            </a:extLst>
          </p:cNvPr>
          <p:cNvGrpSpPr/>
          <p:nvPr/>
        </p:nvGrpSpPr>
        <p:grpSpPr>
          <a:xfrm>
            <a:off x="1252083" y="1811436"/>
            <a:ext cx="9687833" cy="3235128"/>
            <a:chOff x="7792861" y="1860738"/>
            <a:chExt cx="3892448" cy="3235128"/>
          </a:xfrm>
        </p:grpSpPr>
        <p:sp>
          <p:nvSpPr>
            <p:cNvPr id="17" name="TextBox 47">
              <a:extLst>
                <a:ext uri="{FF2B5EF4-FFF2-40B4-BE49-F238E27FC236}">
                  <a16:creationId xmlns:a16="http://schemas.microsoft.com/office/drawing/2014/main" id="{462620DC-1F23-450B-CFF9-535853F2438F}"/>
                </a:ext>
              </a:extLst>
            </p:cNvPr>
            <p:cNvSpPr txBox="1"/>
            <p:nvPr/>
          </p:nvSpPr>
          <p:spPr>
            <a:xfrm>
              <a:off x="7792861" y="2554973"/>
              <a:ext cx="3892448" cy="1846659"/>
            </a:xfrm>
            <a:prstGeom prst="rect">
              <a:avLst/>
            </a:prstGeom>
            <a:noFill/>
            <a:ln w="6350">
              <a:noFill/>
              <a:prstDash val="dash"/>
            </a:ln>
          </p:spPr>
          <p:txBody>
            <a:bodyPr wrap="square" lIns="0" tIns="0" rIns="0" bIns="0" rtlCol="0" anchor="ct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sz="2000" dirty="0">
                  <a:solidFill>
                    <a:schemeClr val="bg1"/>
                  </a:solidFill>
                </a:rPr>
                <a:t>Drug abuse remains a significant issue in Croydon. However, through effective communication and community development initiatives, progress can be made towards reducing its prevalence. By increasing access to treatment and support services, raising awareness, promoting education, building community capacity and empowerment, and utilizing digital media and technologies, the community can work together to address this critical issue.</a:t>
              </a:r>
            </a:p>
          </p:txBody>
        </p:sp>
        <p:cxnSp>
          <p:nvCxnSpPr>
            <p:cNvPr id="18" name="Straight Connector 17">
              <a:extLst>
                <a:ext uri="{FF2B5EF4-FFF2-40B4-BE49-F238E27FC236}">
                  <a16:creationId xmlns:a16="http://schemas.microsoft.com/office/drawing/2014/main" id="{FB901692-E70C-1489-B453-D997EB5D223A}"/>
                </a:ext>
              </a:extLst>
            </p:cNvPr>
            <p:cNvCxnSpPr/>
            <p:nvPr/>
          </p:nvCxnSpPr>
          <p:spPr>
            <a:xfrm>
              <a:off x="8088085" y="1860738"/>
              <a:ext cx="330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9FBD11E-6845-682E-A2F7-17F3AB46134F}"/>
                </a:ext>
              </a:extLst>
            </p:cNvPr>
            <p:cNvCxnSpPr/>
            <p:nvPr/>
          </p:nvCxnSpPr>
          <p:spPr>
            <a:xfrm>
              <a:off x="8088085" y="5095866"/>
              <a:ext cx="330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71080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1433-B480-F691-E423-1C16748BD302}"/>
              </a:ext>
            </a:extLst>
          </p:cNvPr>
          <p:cNvSpPr>
            <a:spLocks noGrp="1"/>
          </p:cNvSpPr>
          <p:nvPr>
            <p:ph type="title"/>
          </p:nvPr>
        </p:nvSpPr>
        <p:spPr/>
        <p:txBody>
          <a:bodyPr/>
          <a:lstStyle/>
          <a:p>
            <a:r>
              <a:rPr lang="en-US" dirty="0"/>
              <a:t>References</a:t>
            </a:r>
          </a:p>
        </p:txBody>
      </p:sp>
      <p:sp>
        <p:nvSpPr>
          <p:cNvPr id="4" name="Slide Number Placeholder 3">
            <a:extLst>
              <a:ext uri="{FF2B5EF4-FFF2-40B4-BE49-F238E27FC236}">
                <a16:creationId xmlns:a16="http://schemas.microsoft.com/office/drawing/2014/main" id="{5AAE46BA-886F-03BB-0ACA-0BA74666A580}"/>
              </a:ext>
            </a:extLst>
          </p:cNvPr>
          <p:cNvSpPr>
            <a:spLocks noGrp="1"/>
          </p:cNvSpPr>
          <p:nvPr>
            <p:ph type="sldNum" sz="quarter" idx="12"/>
          </p:nvPr>
        </p:nvSpPr>
        <p:spPr/>
        <p:txBody>
          <a:bodyPr/>
          <a:lstStyle/>
          <a:p>
            <a:fld id="{0FD50806-BABF-4915-9689-3B9956D1C75C}" type="slidenum">
              <a:rPr lang="en-US" smtClean="0"/>
              <a:pPr/>
              <a:t>12</a:t>
            </a:fld>
            <a:endParaRPr lang="en-US" dirty="0"/>
          </a:p>
        </p:txBody>
      </p:sp>
      <p:sp>
        <p:nvSpPr>
          <p:cNvPr id="6" name="TextBox 5">
            <a:extLst>
              <a:ext uri="{FF2B5EF4-FFF2-40B4-BE49-F238E27FC236}">
                <a16:creationId xmlns:a16="http://schemas.microsoft.com/office/drawing/2014/main" id="{F7678652-2711-D0B2-E27E-D5F3F938145B}"/>
              </a:ext>
            </a:extLst>
          </p:cNvPr>
          <p:cNvSpPr txBox="1"/>
          <p:nvPr/>
        </p:nvSpPr>
        <p:spPr>
          <a:xfrm>
            <a:off x="787708" y="1182231"/>
            <a:ext cx="10889942" cy="4124206"/>
          </a:xfrm>
          <a:prstGeom prst="rect">
            <a:avLst/>
          </a:prstGeom>
          <a:noFill/>
        </p:spPr>
        <p:txBody>
          <a:bodyPr wrap="square" rtlCol="0">
            <a:spAutoFit/>
          </a:bodyPr>
          <a:lstStyle/>
          <a:p>
            <a:pPr algn="just" rtl="0" fontAlgn="base">
              <a:spcBef>
                <a:spcPts val="1200"/>
              </a:spcBef>
              <a:spcAft>
                <a:spcPts val="0"/>
              </a:spcAft>
              <a:buFont typeface="+mj-lt"/>
              <a:buAutoNum type="arabicPeriod"/>
            </a:pPr>
            <a:r>
              <a:rPr lang="en-US" sz="1200" b="0" i="1" u="none" strike="noStrike" dirty="0">
                <a:solidFill>
                  <a:srgbClr val="222222"/>
                </a:solidFill>
                <a:effectLst/>
              </a:rPr>
              <a:t>Bennett-Ness, J. (2020) “Eight people charged after drugs raids in Croydon,” News Shopper, 15 August.</a:t>
            </a:r>
          </a:p>
          <a:p>
            <a:pPr algn="just" rtl="0" fontAlgn="base">
              <a:spcBef>
                <a:spcPts val="0"/>
              </a:spcBef>
              <a:spcAft>
                <a:spcPts val="0"/>
              </a:spcAft>
              <a:buFont typeface="+mj-lt"/>
              <a:buAutoNum type="arabicPeriod"/>
            </a:pPr>
            <a:r>
              <a:rPr lang="en-US" sz="1200" b="0" i="1" u="none" strike="noStrike" dirty="0">
                <a:solidFill>
                  <a:srgbClr val="222222"/>
                </a:solidFill>
                <a:effectLst/>
              </a:rPr>
              <a:t>Bradshaw, S. (1971) “Misuse of drugs act 1971.,” BMJ, 4(5783), pp. 363–363. Available at: </a:t>
            </a:r>
            <a:r>
              <a:rPr lang="en-US" sz="1200" b="0" i="1" u="sng" strike="noStrike" dirty="0">
                <a:solidFill>
                  <a:srgbClr val="1155CC"/>
                </a:solidFill>
                <a:effectLst/>
                <a:hlinkClick r:id="rId2"/>
              </a:rPr>
              <a:t>https://doi.org/10.1136/bmj.4.5783.363-b</a:t>
            </a:r>
            <a:r>
              <a:rPr lang="en-US" sz="1200" b="0" i="1" u="none" strike="noStrike" dirty="0">
                <a:solidFill>
                  <a:srgbClr val="222222"/>
                </a:solidFill>
                <a:effectLst/>
              </a:rPr>
              <a:t>.</a:t>
            </a:r>
            <a:endParaRPr lang="en-US" sz="1200" b="0" i="1" u="none" strike="noStrike" dirty="0">
              <a:solidFill>
                <a:srgbClr val="000000"/>
              </a:solidFill>
              <a:effectLst/>
            </a:endParaRPr>
          </a:p>
          <a:p>
            <a:pPr algn="just" rtl="0" fontAlgn="base">
              <a:spcBef>
                <a:spcPts val="0"/>
              </a:spcBef>
              <a:spcAft>
                <a:spcPts val="0"/>
              </a:spcAft>
              <a:buFont typeface="+mj-lt"/>
              <a:buAutoNum type="arabicPeriod"/>
            </a:pPr>
            <a:r>
              <a:rPr lang="en-US" sz="1200" b="0" i="1" u="none" strike="noStrike" dirty="0">
                <a:solidFill>
                  <a:srgbClr val="222222"/>
                </a:solidFill>
                <a:effectLst/>
              </a:rPr>
              <a:t>CCW, C.C.W.T.- (2023) Croydon Digital. Available at: https://croydon.digital/ (Accessed: March 18, 2023).</a:t>
            </a:r>
          </a:p>
          <a:p>
            <a:pPr algn="just" rtl="0" fontAlgn="base">
              <a:spcBef>
                <a:spcPts val="0"/>
              </a:spcBef>
              <a:spcAft>
                <a:spcPts val="0"/>
              </a:spcAft>
              <a:buFont typeface="+mj-lt"/>
              <a:buAutoNum type="arabicPeriod"/>
            </a:pPr>
            <a:r>
              <a:rPr lang="en-US" sz="1200" b="0" i="1" u="none" strike="noStrike" dirty="0">
                <a:solidFill>
                  <a:srgbClr val="222222"/>
                </a:solidFill>
                <a:effectLst/>
              </a:rPr>
              <a:t>Croydon News (2021) “Residents can seek help to cut down on alcohol and be healthier and happier,” 12 November.</a:t>
            </a:r>
          </a:p>
          <a:p>
            <a:pPr algn="just" rtl="0" fontAlgn="base">
              <a:spcBef>
                <a:spcPts val="0"/>
              </a:spcBef>
              <a:spcAft>
                <a:spcPts val="0"/>
              </a:spcAft>
              <a:buFont typeface="+mj-lt"/>
              <a:buAutoNum type="arabicPeriod"/>
            </a:pPr>
            <a:r>
              <a:rPr lang="en-US" sz="1200" b="0" i="1" u="none" strike="noStrike" dirty="0">
                <a:solidFill>
                  <a:srgbClr val="222222"/>
                </a:solidFill>
                <a:effectLst/>
              </a:rPr>
              <a:t>Drugs and alcohol, Croydon Council. Available at: https://www.croydon.gov.uk/health-and-wellbeing/drugs-and-alcohol (Accessed: March 16, 2023).</a:t>
            </a:r>
          </a:p>
          <a:p>
            <a:pPr algn="just" rtl="0" fontAlgn="base">
              <a:spcBef>
                <a:spcPts val="0"/>
              </a:spcBef>
              <a:spcAft>
                <a:spcPts val="0"/>
              </a:spcAft>
              <a:buFont typeface="+mj-lt"/>
              <a:buAutoNum type="arabicPeriod"/>
            </a:pPr>
            <a:r>
              <a:rPr lang="en-US" sz="1200" b="0" i="1" u="none" strike="noStrike" dirty="0">
                <a:solidFill>
                  <a:srgbClr val="222222"/>
                </a:solidFill>
                <a:effectLst/>
              </a:rPr>
              <a:t>Glover-Thomas, N. (2013) “The Health and Social Care Act 2012,” Medical Law International, 13(4), pp. 279–297. Available at: </a:t>
            </a:r>
            <a:r>
              <a:rPr lang="en-US" sz="1200" b="0" i="1" u="sng" strike="noStrike" dirty="0">
                <a:solidFill>
                  <a:srgbClr val="1155CC"/>
                </a:solidFill>
                <a:effectLst/>
                <a:hlinkClick r:id="rId3"/>
              </a:rPr>
              <a:t>https://doi.org/10.1177/0968533214521090</a:t>
            </a:r>
            <a:r>
              <a:rPr lang="en-US" sz="1200" b="0" i="1" u="none" strike="noStrike" dirty="0">
                <a:solidFill>
                  <a:srgbClr val="222222"/>
                </a:solidFill>
                <a:effectLst/>
              </a:rPr>
              <a:t>.</a:t>
            </a:r>
          </a:p>
          <a:p>
            <a:pPr algn="just" rtl="0" fontAlgn="base">
              <a:spcBef>
                <a:spcPts val="0"/>
              </a:spcBef>
              <a:spcAft>
                <a:spcPts val="0"/>
              </a:spcAft>
              <a:buFont typeface="+mj-lt"/>
              <a:buAutoNum type="arabicPeriod"/>
            </a:pPr>
            <a:r>
              <a:rPr lang="en-US" sz="1200" b="0" i="1" u="none" strike="noStrike" dirty="0">
                <a:solidFill>
                  <a:srgbClr val="222222"/>
                </a:solidFill>
                <a:effectLst/>
              </a:rPr>
              <a:t>Holland, A. et al. (2022) “Analysis of the UK government’s 10-year drugs strategy—a resource for practitioners and policymakers,” Journal of Public Health [Preprint]. Available at: </a:t>
            </a:r>
            <a:r>
              <a:rPr lang="en-US" sz="1200" b="0" i="1" u="sng" strike="noStrike" dirty="0">
                <a:solidFill>
                  <a:srgbClr val="1155CC"/>
                </a:solidFill>
                <a:effectLst/>
                <a:hlinkClick r:id="rId4"/>
              </a:rPr>
              <a:t>https://doi.org/10.1093/pubmed/fdac114</a:t>
            </a:r>
            <a:r>
              <a:rPr lang="en-US" sz="1200" b="0" i="1" u="none" strike="noStrike" dirty="0">
                <a:solidFill>
                  <a:srgbClr val="222222"/>
                </a:solidFill>
                <a:effectLst/>
              </a:rPr>
              <a:t>.</a:t>
            </a:r>
          </a:p>
          <a:p>
            <a:pPr algn="just" rtl="0" fontAlgn="base">
              <a:spcBef>
                <a:spcPts val="0"/>
              </a:spcBef>
              <a:spcAft>
                <a:spcPts val="0"/>
              </a:spcAft>
              <a:buFont typeface="+mj-lt"/>
              <a:buAutoNum type="arabicPeriod"/>
            </a:pPr>
            <a:r>
              <a:rPr lang="en-US" sz="1200" b="0" i="1" u="none" strike="noStrike" dirty="0">
                <a:solidFill>
                  <a:srgbClr val="222222"/>
                </a:solidFill>
                <a:effectLst/>
              </a:rPr>
              <a:t>Home (2023) Healthwatch Croydon. Available at: https://www.healthwatchcroydon.co.uk/ (Accessed: March 18, 2023).</a:t>
            </a:r>
          </a:p>
          <a:p>
            <a:pPr algn="just" rtl="0" fontAlgn="base">
              <a:spcBef>
                <a:spcPts val="0"/>
              </a:spcBef>
              <a:spcAft>
                <a:spcPts val="0"/>
              </a:spcAft>
              <a:buFont typeface="+mj-lt"/>
              <a:buAutoNum type="arabicPeriod"/>
            </a:pPr>
            <a:r>
              <a:rPr lang="en-US" sz="1200" b="0" i="1" u="none" strike="noStrike" dirty="0">
                <a:solidFill>
                  <a:srgbClr val="222222"/>
                </a:solidFill>
                <a:effectLst/>
              </a:rPr>
              <a:t>How life has changed in </a:t>
            </a:r>
            <a:r>
              <a:rPr lang="en-US" sz="1200" b="0" i="1" u="none" strike="noStrike" dirty="0" err="1">
                <a:solidFill>
                  <a:srgbClr val="222222"/>
                </a:solidFill>
                <a:effectLst/>
              </a:rPr>
              <a:t>croydon</a:t>
            </a:r>
            <a:r>
              <a:rPr lang="en-US" sz="1200" b="0" i="1" u="none" strike="noStrike" dirty="0">
                <a:solidFill>
                  <a:srgbClr val="222222"/>
                </a:solidFill>
                <a:effectLst/>
              </a:rPr>
              <a:t>: Census 2021 (2023) How life has changed in Croydon: Census 2021. Office for National Statistics. Available at: https://www.ons.gov.uk/visualisations/censusareachanges/E09000008/ (Accessed: March 16, 2023).</a:t>
            </a:r>
          </a:p>
          <a:p>
            <a:pPr algn="just" rtl="0" fontAlgn="base">
              <a:spcBef>
                <a:spcPts val="0"/>
              </a:spcBef>
              <a:spcAft>
                <a:spcPts val="0"/>
              </a:spcAft>
              <a:buFont typeface="+mj-lt"/>
              <a:buAutoNum type="arabicPeriod"/>
            </a:pPr>
            <a:r>
              <a:rPr lang="en-US" sz="1200" b="0" i="1" u="none" strike="noStrike" dirty="0">
                <a:solidFill>
                  <a:srgbClr val="222222"/>
                </a:solidFill>
                <a:effectLst/>
              </a:rPr>
              <a:t>Jessica Murray, J. (2023) “‘You just have to keep trying’: the people helping Birmingham’s rough sleepers,” The Guardian, 28 February.</a:t>
            </a:r>
          </a:p>
          <a:p>
            <a:pPr algn="just" rtl="0" fontAlgn="base">
              <a:spcBef>
                <a:spcPts val="0"/>
              </a:spcBef>
              <a:spcAft>
                <a:spcPts val="0"/>
              </a:spcAft>
              <a:buFont typeface="+mj-lt"/>
              <a:buAutoNum type="arabicPeriod"/>
            </a:pPr>
            <a:r>
              <a:rPr lang="en-US" sz="1200" b="0" i="1" u="none" strike="noStrike" dirty="0">
                <a:solidFill>
                  <a:srgbClr val="222222"/>
                </a:solidFill>
                <a:effectLst/>
              </a:rPr>
              <a:t>Lawrence-Jones, C. (2021) “London crime: Suspected Croydon drug dealers arrested after they were seen disposing 'bin bags of weed' on M25,” My London, 13 October.</a:t>
            </a:r>
          </a:p>
          <a:p>
            <a:pPr algn="just" rtl="0" fontAlgn="base">
              <a:spcBef>
                <a:spcPts val="0"/>
              </a:spcBef>
              <a:spcAft>
                <a:spcPts val="0"/>
              </a:spcAft>
              <a:buFont typeface="+mj-lt"/>
              <a:buAutoNum type="arabicPeriod"/>
            </a:pPr>
            <a:r>
              <a:rPr lang="en-US" sz="1200" b="0" i="1" u="none" strike="noStrike" dirty="0">
                <a:solidFill>
                  <a:srgbClr val="222222"/>
                </a:solidFill>
                <a:effectLst/>
              </a:rPr>
              <a:t>Molyneaux, I. (2022) “Croydon man jailed after police find 50 grams of Class A drugs in 100 wraps at property,” My London, 21 March. </a:t>
            </a:r>
          </a:p>
          <a:p>
            <a:pPr algn="just" rtl="0" fontAlgn="base">
              <a:spcBef>
                <a:spcPts val="0"/>
              </a:spcBef>
              <a:spcAft>
                <a:spcPts val="0"/>
              </a:spcAft>
              <a:buFont typeface="+mj-lt"/>
              <a:buAutoNum type="arabicPeriod"/>
            </a:pPr>
            <a:r>
              <a:rPr lang="en-US" sz="1200" b="0" i="1" u="none" strike="noStrike" dirty="0">
                <a:solidFill>
                  <a:srgbClr val="222222"/>
                </a:solidFill>
                <a:effectLst/>
              </a:rPr>
              <a:t>Observatory, C. (2021) The Need for Specialist Drug &amp; Alcohol Treatment in Croydon, Croydon Observatory. Available at: https://www.croydonobservatory.org/wp-content/uploads/2021/04/Substance-Misuse-in-Croydon-Jan-2021.pdf (Accessed: March 18, 2023).</a:t>
            </a:r>
          </a:p>
          <a:p>
            <a:pPr algn="just" rtl="0" fontAlgn="base">
              <a:spcBef>
                <a:spcPts val="0"/>
              </a:spcBef>
              <a:spcAft>
                <a:spcPts val="0"/>
              </a:spcAft>
              <a:buFont typeface="+mj-lt"/>
              <a:buAutoNum type="arabicPeriod"/>
            </a:pPr>
            <a:r>
              <a:rPr lang="en-US" sz="1200" b="0" i="1" u="none" strike="noStrike" dirty="0">
                <a:solidFill>
                  <a:srgbClr val="222222"/>
                </a:solidFill>
                <a:effectLst/>
              </a:rPr>
              <a:t>Population of Croydon (2023) </a:t>
            </a:r>
            <a:r>
              <a:rPr lang="en-US" sz="1200" b="0" i="1" u="none" strike="noStrike" dirty="0" err="1">
                <a:solidFill>
                  <a:srgbClr val="222222"/>
                </a:solidFill>
                <a:effectLst/>
              </a:rPr>
              <a:t>Varbes</a:t>
            </a:r>
            <a:r>
              <a:rPr lang="en-US" sz="1200" b="0" i="1" u="none" strike="noStrike" dirty="0">
                <a:solidFill>
                  <a:srgbClr val="222222"/>
                </a:solidFill>
                <a:effectLst/>
              </a:rPr>
              <a:t>. Available at: https://www.varbes.com/population/croydon-population (Accessed: March 16, 2023).</a:t>
            </a:r>
          </a:p>
          <a:p>
            <a:pPr algn="just" rtl="0" fontAlgn="base">
              <a:spcBef>
                <a:spcPts val="0"/>
              </a:spcBef>
              <a:spcAft>
                <a:spcPts val="0"/>
              </a:spcAft>
              <a:buFont typeface="+mj-lt"/>
              <a:buAutoNum type="arabicPeriod"/>
            </a:pPr>
            <a:r>
              <a:rPr lang="en-US" sz="1200" b="0" i="1" u="none" strike="noStrike" dirty="0">
                <a:solidFill>
                  <a:srgbClr val="222222"/>
                </a:solidFill>
                <a:effectLst/>
              </a:rPr>
              <a:t>Trust &amp; NHS Croydon CCG partnership (2020) Croydon Health Services NHS Trust. NHS. Available at: https://www.croydonhealthservices.nhs.uk/trust-nhs-croydon-ccg-partnership/ (Accessed: March 16, 2023).</a:t>
            </a:r>
          </a:p>
          <a:p>
            <a:pPr algn="just" rtl="0" fontAlgn="base">
              <a:spcBef>
                <a:spcPts val="0"/>
              </a:spcBef>
              <a:spcAft>
                <a:spcPts val="1200"/>
              </a:spcAft>
              <a:buFont typeface="+mj-lt"/>
              <a:buAutoNum type="arabicPeriod"/>
            </a:pPr>
            <a:r>
              <a:rPr lang="en-US" sz="1200" b="0" i="1" u="none" strike="noStrike" dirty="0">
                <a:solidFill>
                  <a:srgbClr val="222222"/>
                </a:solidFill>
                <a:effectLst/>
              </a:rPr>
              <a:t>Welcome to </a:t>
            </a:r>
            <a:r>
              <a:rPr lang="en-US" sz="1200" b="0" i="1" u="none" strike="noStrike" dirty="0" err="1">
                <a:solidFill>
                  <a:srgbClr val="222222"/>
                </a:solidFill>
                <a:effectLst/>
              </a:rPr>
              <a:t>SLaM</a:t>
            </a:r>
            <a:r>
              <a:rPr lang="en-US" sz="1200" b="0" i="1" u="none" strike="noStrike" dirty="0">
                <a:solidFill>
                  <a:srgbClr val="222222"/>
                </a:solidFill>
                <a:effectLst/>
              </a:rPr>
              <a:t> Recovery College (2020) Slam Recovery College. Available at: https://www.slamrecoverycollege.co.uk/ (Accessed: March 18, 2023).</a:t>
            </a:r>
          </a:p>
          <a:p>
            <a:pPr algn="just" rtl="0" fontAlgn="base">
              <a:spcBef>
                <a:spcPts val="0"/>
              </a:spcBef>
              <a:spcAft>
                <a:spcPts val="1200"/>
              </a:spcAft>
              <a:buFont typeface="+mj-lt"/>
              <a:buAutoNum type="arabicPeriod"/>
            </a:pPr>
            <a:r>
              <a:rPr lang="en-US" sz="1200" b="0" i="1" u="none" strike="noStrike" dirty="0">
                <a:solidFill>
                  <a:srgbClr val="222222"/>
                </a:solidFill>
                <a:effectLst/>
              </a:rPr>
              <a:t>WOODLEY, L.O.U.I.S.A. (2020) “CROYDON HEALTH AND WELLBEING STRATEGY ,” CROYDON HEALTH &amp; WELLBEING BOARD [Preprint].</a:t>
            </a:r>
            <a:endParaRPr lang="en-US" sz="1200" i="1" dirty="0"/>
          </a:p>
        </p:txBody>
      </p:sp>
    </p:spTree>
    <p:extLst>
      <p:ext uri="{BB962C8B-B14F-4D97-AF65-F5344CB8AC3E}">
        <p14:creationId xmlns:p14="http://schemas.microsoft.com/office/powerpoint/2010/main" val="3306115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2625</Words>
  <Application>Microsoft Office PowerPoint</Application>
  <PresentationFormat>Widescreen</PresentationFormat>
  <Paragraphs>152</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Söhne</vt:lpstr>
      <vt:lpstr>Office Theme</vt:lpstr>
      <vt:lpstr>Slide 1</vt:lpstr>
      <vt:lpstr>Introduction</vt:lpstr>
      <vt:lpstr>Introduction cont…: Drug abuse in Croydon</vt:lpstr>
      <vt:lpstr>PowerPoint Presentation</vt:lpstr>
      <vt:lpstr>Demographics of Croydon</vt:lpstr>
      <vt:lpstr>Existing means of communication</vt:lpstr>
      <vt:lpstr>Existing means of communication</vt:lpstr>
      <vt:lpstr>Current legislation and policy</vt:lpstr>
      <vt:lpstr>Existing use of digital media and technologies for community development</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Admin</cp:lastModifiedBy>
  <cp:revision>5</cp:revision>
  <dcterms:created xsi:type="dcterms:W3CDTF">2023-03-30T19:34:56Z</dcterms:created>
  <dcterms:modified xsi:type="dcterms:W3CDTF">2023-03-31T07:45:51Z</dcterms:modified>
</cp:coreProperties>
</file>