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7" r:id="rId2"/>
    <p:sldId id="260" r:id="rId3"/>
    <p:sldId id="294" r:id="rId4"/>
    <p:sldId id="295" r:id="rId5"/>
    <p:sldId id="296" r:id="rId6"/>
    <p:sldId id="297" r:id="rId7"/>
    <p:sldId id="290" r:id="rId8"/>
    <p:sldId id="298" r:id="rId9"/>
    <p:sldId id="299" r:id="rId10"/>
    <p:sldId id="301" r:id="rId11"/>
    <p:sldId id="300" r:id="rId12"/>
    <p:sldId id="259" r:id="rId13"/>
    <p:sldId id="270" r:id="rId14"/>
    <p:sldId id="271" r:id="rId15"/>
    <p:sldId id="291" r:id="rId16"/>
    <p:sldId id="272" r:id="rId17"/>
    <p:sldId id="273" r:id="rId18"/>
    <p:sldId id="302" r:id="rId19"/>
    <p:sldId id="285" r:id="rId20"/>
    <p:sldId id="275" r:id="rId21"/>
    <p:sldId id="276" r:id="rId22"/>
    <p:sldId id="303" r:id="rId23"/>
    <p:sldId id="277" r:id="rId24"/>
    <p:sldId id="267" r:id="rId25"/>
    <p:sldId id="293" r:id="rId26"/>
    <p:sldId id="274" r:id="rId27"/>
    <p:sldId id="25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907" autoAdjust="0"/>
    <p:restoredTop sz="94660"/>
  </p:normalViewPr>
  <p:slideViewPr>
    <p:cSldViewPr snapToGrid="0">
      <p:cViewPr>
        <p:scale>
          <a:sx n="33" d="100"/>
          <a:sy n="33" d="100"/>
        </p:scale>
        <p:origin x="852" y="1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5426BE-C6F7-49F0-AFE1-D4A6EE5482BF}" type="datetimeFigureOut">
              <a:rPr lang="en-US" smtClean="0"/>
              <a:t>11/11/2020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6B9132-D309-4BEF-8F0D-6A1B56398BFC}" type="slidenum">
              <a:rPr lang="en-US" smtClean="0"/>
              <a:t>‹#›</a:t>
            </a:fld>
            <a:endParaRPr lang="en-US"/>
          </a:p>
        </p:txBody>
      </p:sp>
    </p:spTree>
    <p:extLst>
      <p:ext uri="{BB962C8B-B14F-4D97-AF65-F5344CB8AC3E}">
        <p14:creationId xmlns:p14="http://schemas.microsoft.com/office/powerpoint/2010/main" val="3804031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F857B7-3F5C-441F-B169-E78EFFFBF0B5}"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0394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Funnily</a:t>
            </a:r>
            <a:r>
              <a:rPr lang="en-GB" baseline="0" dirty="0" smtClean="0"/>
              <a:t> enough, I had an interesting anecdote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On the Monday when UWTSD announced it was closing university campuses, I was actually here on the top floor of Liverpool Central Library in Liverpool Record Office on a prearranged archive visit.</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As I described it, I was on the l</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I’d ordered up a day and half worth of archival documents, and managed to get what I needed so I decided to chance my arm.</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 I didn’t need to be back in Wales for anything and couldn’t do into work, so I asked whether the archives were still going to be open.</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 answer was yes, and the archivists were very obliging, so I got on the online catalogue and ordered up documents that I hoped would keep me occupied for the rest of the week.</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I’m very glad I did because it turned out the 19</a:t>
            </a:r>
            <a:r>
              <a:rPr lang="en-GB" baseline="30000" dirty="0" smtClean="0"/>
              <a:t>th</a:t>
            </a:r>
            <a:r>
              <a:rPr lang="en-GB" baseline="0" dirty="0" smtClean="0"/>
              <a:t>-century museum committee minutes I wanted to look at were all handwritten, at which point Harriett’s lectures to you guys later in the module would have been very useful.</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Anyway, I managed to get four days’ worth of research done in a genuinely surreal experience: I was sat there going through documents looking for references to misbehaviour by museum visitors while librarians and archivists were having conversations about what measures were going to be introduced next and a general feeling of worry and uncertainty.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Indeed, it became quite emotional on several occasions when some of the archivists were told that the regulations changed and they should go home because they were in a risk category. So they said goodbyes to colleagues not knowing when and if they’d see them again or when they’d be back into work.</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Which made me feel bad when I had to go up to the desk and ask ‘</a:t>
            </a:r>
            <a:r>
              <a:rPr lang="en-GB" i="1" baseline="0" dirty="0" smtClean="0"/>
              <a:t>now about those minutes ….’</a:t>
            </a:r>
          </a:p>
          <a:p>
            <a:pPr marL="171450" indent="-171450">
              <a:buFont typeface="Arial" panose="020B0604020202020204" pitchFamily="34" charset="0"/>
              <a:buChar char="•"/>
            </a:pPr>
            <a:endParaRPr lang="en-GB" i="1" baseline="0" dirty="0" smtClean="0"/>
          </a:p>
          <a:p>
            <a:pPr marL="0" indent="0">
              <a:buFont typeface="Arial" panose="020B0604020202020204" pitchFamily="34" charset="0"/>
              <a:buNone/>
            </a:pPr>
            <a:endParaRPr lang="en-GB" i="0" baseline="0" dirty="0" smtClean="0"/>
          </a:p>
          <a:p>
            <a:pPr marL="171450" indent="-171450">
              <a:buFont typeface="Arial" panose="020B0604020202020204" pitchFamily="34" charset="0"/>
              <a:buChar char="•"/>
            </a:pPr>
            <a:r>
              <a:rPr lang="en-GB" i="0" baseline="0" dirty="0" smtClean="0"/>
              <a:t>Anyway, the joke was on me because my decision to stay in Liverpool to do extra days research meant I was stranded in Liverpool and had to live at my Mum’s for three months … unfortunately, the Record Office refused my request to get locked in their vaults: I mean they’re </a:t>
            </a:r>
            <a:r>
              <a:rPr lang="en-GB" i="0" baseline="0" dirty="0" err="1" smtClean="0"/>
              <a:t>biosecure</a:t>
            </a:r>
            <a:r>
              <a:rPr lang="en-GB" i="0" baseline="0" dirty="0" smtClean="0"/>
              <a:t> and just think of the amount of work I could have got done, eh?!</a:t>
            </a:r>
          </a:p>
        </p:txBody>
      </p:sp>
      <p:sp>
        <p:nvSpPr>
          <p:cNvPr id="4" name="Slide Number Placeholder 3"/>
          <p:cNvSpPr>
            <a:spLocks noGrp="1"/>
          </p:cNvSpPr>
          <p:nvPr>
            <p:ph type="sldNum" sz="quarter" idx="10"/>
          </p:nvPr>
        </p:nvSpPr>
        <p:spPr/>
        <p:txBody>
          <a:bodyPr/>
          <a:lstStyle/>
          <a:p>
            <a:fld id="{D2948210-110F-4D05-BC2E-5B246889E015}" type="slidenum">
              <a:rPr lang="en-GB" smtClean="0"/>
              <a:t>4</a:t>
            </a:fld>
            <a:endParaRPr lang="en-GB"/>
          </a:p>
        </p:txBody>
      </p:sp>
    </p:spTree>
    <p:extLst>
      <p:ext uri="{BB962C8B-B14F-4D97-AF65-F5344CB8AC3E}">
        <p14:creationId xmlns:p14="http://schemas.microsoft.com/office/powerpoint/2010/main" val="1121648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1658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1167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0756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5147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0088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761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9320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6586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5966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6217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0412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smtClean="0">
                <a:solidFill>
                  <a:prstClr val="black">
                    <a:tint val="75000"/>
                  </a:prstClr>
                </a:solidFill>
              </a:rPr>
              <a:pPr/>
              <a:t>11/11/2020</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55598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uwtsd.ac.uk/library/catalogu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2ioKRt7o1jw"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hel-primo.hosted.exlibrisgroup.com/primo-explore/dbsearch?query=contains,dbcategory,&amp;tab=jsearch_slot&amp;sortby=title&amp;vid=44WHELF_UWTSD_VU1&amp;databases=category,Institute%20of%20Education%20and%20Humanitie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oxfordreference-com.ezproxy.uwtsd.ac.uk/"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scholar.google.co.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books.google.co.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uwtsd.ac.uk/library/need-more/" TargetMode="Externa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hyperlink" Target="https://www.library.wales/visit/before-your-visit/readers-ticket" TargetMode="External"/><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library simpsons the hip place to 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651" y="0"/>
            <a:ext cx="9882218"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ctrTitle"/>
          </p:nvPr>
        </p:nvSpPr>
        <p:spPr>
          <a:xfrm>
            <a:off x="0" y="2130426"/>
            <a:ext cx="11277600" cy="1470025"/>
          </a:xfrm>
        </p:spPr>
        <p:txBody>
          <a:bodyPr>
            <a:normAutofit/>
          </a:bodyPr>
          <a:lstStyle/>
          <a:p>
            <a:r>
              <a:rPr lang="en-GB" sz="6000" dirty="0" smtClean="0">
                <a:solidFill>
                  <a:srgbClr val="FFFF00"/>
                </a:solidFill>
                <a:latin typeface="Arial Black" panose="020B0A04020102020204" pitchFamily="34" charset="0"/>
              </a:rPr>
              <a:t>Library Skills</a:t>
            </a:r>
            <a:endParaRPr lang="en-GB" sz="6000" dirty="0">
              <a:solidFill>
                <a:srgbClr val="FFFF00"/>
              </a:solidFill>
              <a:latin typeface="Arial Black" panose="020B0A04020102020204" pitchFamily="34" charset="0"/>
            </a:endParaRPr>
          </a:p>
        </p:txBody>
      </p:sp>
      <p:sp>
        <p:nvSpPr>
          <p:cNvPr id="8" name="Title 1"/>
          <p:cNvSpPr txBox="1">
            <a:spLocks/>
          </p:cNvSpPr>
          <p:nvPr/>
        </p:nvSpPr>
        <p:spPr>
          <a:xfrm>
            <a:off x="5250426" y="1399831"/>
            <a:ext cx="5321709" cy="2931213"/>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3200" dirty="0">
              <a:latin typeface="Harlow Solid Italic" panose="04030604020F02020D02" pitchFamily="82" charset="0"/>
            </a:endParaRPr>
          </a:p>
        </p:txBody>
      </p:sp>
    </p:spTree>
    <p:extLst>
      <p:ext uri="{BB962C8B-B14F-4D97-AF65-F5344CB8AC3E}">
        <p14:creationId xmlns:p14="http://schemas.microsoft.com/office/powerpoint/2010/main" val="1693539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2298132" y="0"/>
            <a:ext cx="6861634" cy="6861634"/>
          </a:xfrm>
          <a:prstGeom prst="rect">
            <a:avLst/>
          </a:prstGeom>
        </p:spPr>
      </p:pic>
      <p:sp>
        <p:nvSpPr>
          <p:cNvPr id="3" name="Multiply 2"/>
          <p:cNvSpPr/>
          <p:nvPr/>
        </p:nvSpPr>
        <p:spPr>
          <a:xfrm>
            <a:off x="2444075" y="462717"/>
            <a:ext cx="7303849" cy="5936199"/>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54508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385454" y="0"/>
            <a:ext cx="9421091" cy="6858000"/>
          </a:xfrm>
          <a:prstGeom prst="rect">
            <a:avLst/>
          </a:prstGeom>
        </p:spPr>
      </p:pic>
    </p:spTree>
    <p:extLst>
      <p:ext uri="{BB962C8B-B14F-4D97-AF65-F5344CB8AC3E}">
        <p14:creationId xmlns:p14="http://schemas.microsoft.com/office/powerpoint/2010/main" val="1252675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a:stretch>
            <a:fillRect/>
          </a:stretch>
        </p:blipFill>
        <p:spPr>
          <a:xfrm>
            <a:off x="5299413" y="1661579"/>
            <a:ext cx="6282987" cy="3769792"/>
          </a:xfrm>
          <a:prstGeom prst="rect">
            <a:avLst/>
          </a:prstGeom>
        </p:spPr>
      </p:pic>
      <p:pic>
        <p:nvPicPr>
          <p:cNvPr id="5" name="Picture 4"/>
          <p:cNvPicPr>
            <a:picLocks noChangeAspect="1"/>
          </p:cNvPicPr>
          <p:nvPr/>
        </p:nvPicPr>
        <p:blipFill>
          <a:blip r:embed="rId4"/>
          <a:stretch>
            <a:fillRect/>
          </a:stretch>
        </p:blipFill>
        <p:spPr>
          <a:xfrm>
            <a:off x="1028732" y="812800"/>
            <a:ext cx="3657050" cy="5467350"/>
          </a:xfrm>
          <a:prstGeom prst="rect">
            <a:avLst/>
          </a:prstGeom>
        </p:spPr>
      </p:pic>
    </p:spTree>
    <p:extLst>
      <p:ext uri="{BB962C8B-B14F-4D97-AF65-F5344CB8AC3E}">
        <p14:creationId xmlns:p14="http://schemas.microsoft.com/office/powerpoint/2010/main" val="3887736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hlinkClick r:id="rId2"/>
              </a:rPr>
              <a:t>http://www.uwtsd.ac.uk/library/catalogue</a:t>
            </a:r>
            <a:r>
              <a:rPr lang="en-US" dirty="0" smtClean="0">
                <a:hlinkClick r:id="rId2"/>
              </a:rPr>
              <a:t>/</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1" t="16622" r="690" b="11125"/>
          <a:stretch/>
        </p:blipFill>
        <p:spPr>
          <a:xfrm>
            <a:off x="1813035" y="1417638"/>
            <a:ext cx="9002110" cy="5239509"/>
          </a:xfrm>
          <a:prstGeom prst="rect">
            <a:avLst/>
          </a:prstGeom>
        </p:spPr>
      </p:pic>
    </p:spTree>
    <p:extLst>
      <p:ext uri="{BB962C8B-B14F-4D97-AF65-F5344CB8AC3E}">
        <p14:creationId xmlns:p14="http://schemas.microsoft.com/office/powerpoint/2010/main" val="19117755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2ioKRt7o1jw"/>
          <p:cNvPicPr>
            <a:picLocks noGrp="1" noRot="1" noChangeAspect="1"/>
          </p:cNvPicPr>
          <p:nvPr>
            <p:ph idx="1"/>
            <a:videoFile r:link="rId1"/>
          </p:nvPr>
        </p:nvPicPr>
        <p:blipFill>
          <a:blip r:embed="rId3"/>
          <a:stretch>
            <a:fillRect/>
          </a:stretch>
        </p:blipFill>
        <p:spPr>
          <a:xfrm>
            <a:off x="0" y="0"/>
            <a:ext cx="12124169" cy="6819845"/>
          </a:xfrm>
          <a:prstGeom prst="rect">
            <a:avLst/>
          </a:prstGeom>
        </p:spPr>
      </p:pic>
    </p:spTree>
    <p:extLst>
      <p:ext uri="{BB962C8B-B14F-4D97-AF65-F5344CB8AC3E}">
        <p14:creationId xmlns:p14="http://schemas.microsoft.com/office/powerpoint/2010/main" val="39063990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1518566" y="0"/>
            <a:ext cx="8855143" cy="6807392"/>
          </a:xfrm>
          <a:prstGeom prst="rect">
            <a:avLst/>
          </a:prstGeom>
        </p:spPr>
      </p:pic>
    </p:spTree>
    <p:extLst>
      <p:ext uri="{BB962C8B-B14F-4D97-AF65-F5344CB8AC3E}">
        <p14:creationId xmlns:p14="http://schemas.microsoft.com/office/powerpoint/2010/main" val="8261785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7191" r="3275" b="14256"/>
          <a:stretch/>
        </p:blipFill>
        <p:spPr>
          <a:xfrm>
            <a:off x="609600" y="0"/>
            <a:ext cx="11064766" cy="6799007"/>
          </a:xfrm>
          <a:prstGeom prst="rect">
            <a:avLst/>
          </a:prstGeom>
        </p:spPr>
      </p:pic>
    </p:spTree>
    <p:extLst>
      <p:ext uri="{BB962C8B-B14F-4D97-AF65-F5344CB8AC3E}">
        <p14:creationId xmlns:p14="http://schemas.microsoft.com/office/powerpoint/2010/main" val="3882094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2"/>
          <a:srcRect t="9672" r="7155" b="6439"/>
          <a:stretch/>
        </p:blipFill>
        <p:spPr>
          <a:xfrm>
            <a:off x="1497724" y="1"/>
            <a:ext cx="9487560" cy="6858000"/>
          </a:xfrm>
          <a:prstGeom prst="rect">
            <a:avLst/>
          </a:prstGeom>
        </p:spPr>
      </p:pic>
    </p:spTree>
    <p:extLst>
      <p:ext uri="{BB962C8B-B14F-4D97-AF65-F5344CB8AC3E}">
        <p14:creationId xmlns:p14="http://schemas.microsoft.com/office/powerpoint/2010/main" val="3405663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112578" y="175983"/>
            <a:ext cx="8692055" cy="6682017"/>
          </a:xfrm>
          <a:prstGeom prst="rect">
            <a:avLst/>
          </a:prstGeom>
        </p:spPr>
      </p:pic>
    </p:spTree>
    <p:extLst>
      <p:ext uri="{BB962C8B-B14F-4D97-AF65-F5344CB8AC3E}">
        <p14:creationId xmlns:p14="http://schemas.microsoft.com/office/powerpoint/2010/main" val="3670948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664458" y="-135265"/>
            <a:ext cx="9096928" cy="6993265"/>
          </a:xfrm>
          <a:prstGeom prst="rect">
            <a:avLst/>
          </a:prstGeom>
        </p:spPr>
      </p:pic>
    </p:spTree>
    <p:extLst>
      <p:ext uri="{BB962C8B-B14F-4D97-AF65-F5344CB8AC3E}">
        <p14:creationId xmlns:p14="http://schemas.microsoft.com/office/powerpoint/2010/main" val="2097651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086" y="506866"/>
            <a:ext cx="10972800" cy="1143000"/>
          </a:xfrm>
        </p:spPr>
        <p:txBody>
          <a:bodyPr>
            <a:normAutofit fontScale="90000"/>
          </a:bodyPr>
          <a:lstStyle/>
          <a:p>
            <a:r>
              <a:rPr lang="en-GB" dirty="0" smtClean="0"/>
              <a:t>But wait: there’s more to the university library than just the books on the shelves ….</a:t>
            </a:r>
            <a:endParaRPr lang="en-US" dirty="0"/>
          </a:p>
        </p:txBody>
      </p:sp>
      <p:pic>
        <p:nvPicPr>
          <p:cNvPr id="4" name="Content Placeholder 3"/>
          <p:cNvPicPr>
            <a:picLocks noGrp="1" noChangeAspect="1"/>
          </p:cNvPicPr>
          <p:nvPr>
            <p:ph idx="1"/>
          </p:nvPr>
        </p:nvPicPr>
        <p:blipFill>
          <a:blip r:embed="rId2"/>
          <a:stretch>
            <a:fillRect/>
          </a:stretch>
        </p:blipFill>
        <p:spPr>
          <a:xfrm>
            <a:off x="3526971" y="1941548"/>
            <a:ext cx="5573484" cy="4168966"/>
          </a:xfrm>
          <a:prstGeom prst="rect">
            <a:avLst/>
          </a:prstGeom>
        </p:spPr>
      </p:pic>
    </p:spTree>
    <p:extLst>
      <p:ext uri="{BB962C8B-B14F-4D97-AF65-F5344CB8AC3E}">
        <p14:creationId xmlns:p14="http://schemas.microsoft.com/office/powerpoint/2010/main" val="22860575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417638"/>
          </a:xfrm>
        </p:spPr>
        <p:txBody>
          <a:bodyPr/>
          <a:lstStyle/>
          <a:p>
            <a:r>
              <a:rPr lang="en-GB" b="1" dirty="0" smtClean="0"/>
              <a:t>eBooks</a:t>
            </a:r>
            <a:endParaRPr lang="en-US" b="1" dirty="0"/>
          </a:p>
        </p:txBody>
      </p:sp>
      <p:sp>
        <p:nvSpPr>
          <p:cNvPr id="3" name="Content Placeholder 2"/>
          <p:cNvSpPr>
            <a:spLocks noGrp="1"/>
          </p:cNvSpPr>
          <p:nvPr>
            <p:ph idx="1"/>
          </p:nvPr>
        </p:nvSpPr>
        <p:spPr>
          <a:xfrm>
            <a:off x="609600" y="1175657"/>
            <a:ext cx="10972800" cy="4950507"/>
          </a:xfrm>
        </p:spPr>
        <p:txBody>
          <a:bodyPr/>
          <a:lstStyle/>
          <a:p>
            <a:r>
              <a:rPr lang="en-GB" dirty="0" smtClean="0"/>
              <a:t>The university subscribes to 100s (if not 1000s) of electronic journals (as well as some in hard copy)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0228" y="2295274"/>
            <a:ext cx="7257143" cy="4334126"/>
          </a:xfrm>
          <a:prstGeom prst="rect">
            <a:avLst/>
          </a:prstGeom>
        </p:spPr>
      </p:pic>
    </p:spTree>
    <p:extLst>
      <p:ext uri="{BB962C8B-B14F-4D97-AF65-F5344CB8AC3E}">
        <p14:creationId xmlns:p14="http://schemas.microsoft.com/office/powerpoint/2010/main" val="16801080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Journals</a:t>
            </a:r>
            <a:endParaRPr lang="en-US" b="1"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2858729" y="1417638"/>
            <a:ext cx="6474542" cy="4977304"/>
          </a:xfrm>
          <a:prstGeom prst="rect">
            <a:avLst/>
          </a:prstGeom>
        </p:spPr>
      </p:pic>
    </p:spTree>
    <p:extLst>
      <p:ext uri="{BB962C8B-B14F-4D97-AF65-F5344CB8AC3E}">
        <p14:creationId xmlns:p14="http://schemas.microsoft.com/office/powerpoint/2010/main" val="12863185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Journals </a:t>
            </a:r>
            <a:endParaRPr lang="en-GB" b="1" dirty="0"/>
          </a:p>
        </p:txBody>
      </p:sp>
      <p:sp>
        <p:nvSpPr>
          <p:cNvPr id="3" name="Content Placeholder 2"/>
          <p:cNvSpPr>
            <a:spLocks noGrp="1"/>
          </p:cNvSpPr>
          <p:nvPr>
            <p:ph idx="1"/>
          </p:nvPr>
        </p:nvSpPr>
        <p:spPr>
          <a:xfrm>
            <a:off x="235973" y="1600201"/>
            <a:ext cx="2831691" cy="4446638"/>
          </a:xfrm>
        </p:spPr>
        <p:txBody>
          <a:bodyPr>
            <a:normAutofit lnSpcReduction="10000"/>
          </a:bodyPr>
          <a:lstStyle/>
          <a:p>
            <a:r>
              <a:rPr lang="en-GB" dirty="0" smtClean="0"/>
              <a:t>The library contains volumes of lots of journals – some of which are not available electronically</a:t>
            </a:r>
            <a:endParaRPr lang="en-GB" dirty="0"/>
          </a:p>
        </p:txBody>
      </p:sp>
      <p:pic>
        <p:nvPicPr>
          <p:cNvPr id="4" name="Picture 3"/>
          <p:cNvPicPr>
            <a:picLocks noChangeAspect="1"/>
          </p:cNvPicPr>
          <p:nvPr/>
        </p:nvPicPr>
        <p:blipFill>
          <a:blip r:embed="rId2"/>
          <a:stretch>
            <a:fillRect/>
          </a:stretch>
        </p:blipFill>
        <p:spPr>
          <a:xfrm>
            <a:off x="3495368" y="1417638"/>
            <a:ext cx="6839414" cy="5257799"/>
          </a:xfrm>
          <a:prstGeom prst="rect">
            <a:avLst/>
          </a:prstGeom>
        </p:spPr>
      </p:pic>
    </p:spTree>
    <p:extLst>
      <p:ext uri="{BB962C8B-B14F-4D97-AF65-F5344CB8AC3E}">
        <p14:creationId xmlns:p14="http://schemas.microsoft.com/office/powerpoint/2010/main" val="39932297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b="1" dirty="0" smtClean="0"/>
              <a:t>Databases</a:t>
            </a:r>
            <a:endParaRPr lang="en-US" b="1" dirty="0"/>
          </a:p>
        </p:txBody>
      </p:sp>
      <p:sp>
        <p:nvSpPr>
          <p:cNvPr id="3" name="Content Placeholder 2"/>
          <p:cNvSpPr>
            <a:spLocks noGrp="1"/>
          </p:cNvSpPr>
          <p:nvPr>
            <p:ph idx="1"/>
          </p:nvPr>
        </p:nvSpPr>
        <p:spPr>
          <a:xfrm>
            <a:off x="168166" y="1383929"/>
            <a:ext cx="2921876" cy="771040"/>
          </a:xfrm>
        </p:spPr>
        <p:txBody>
          <a:bodyPr>
            <a:normAutofit/>
          </a:bodyPr>
          <a:lstStyle/>
          <a:p>
            <a:pPr marL="0" indent="0">
              <a:buNone/>
            </a:pPr>
            <a:endParaRPr lang="en-GB" sz="2000" dirty="0" smtClean="0"/>
          </a:p>
          <a:p>
            <a:pPr marL="0" indent="0">
              <a:buNone/>
            </a:pPr>
            <a:endParaRPr lang="en-GB" sz="2000" dirty="0"/>
          </a:p>
          <a:p>
            <a:pPr marL="0" indent="0">
              <a:buNone/>
            </a:pPr>
            <a:endParaRPr lang="en-GB" sz="2000" dirty="0" smtClean="0">
              <a:hlinkClick r:id="rId2"/>
            </a:endParaRPr>
          </a:p>
          <a:p>
            <a:pPr marL="0" indent="0">
              <a:buNone/>
            </a:pPr>
            <a:endParaRPr lang="en-GB" sz="2000" dirty="0">
              <a:hlinkClick r:id="rId2"/>
            </a:endParaRPr>
          </a:p>
          <a:p>
            <a:pPr marL="0" indent="0">
              <a:buNone/>
            </a:pPr>
            <a:endParaRPr lang="en-GB" sz="2000" dirty="0" smtClean="0">
              <a:hlinkClick r:id="rId2"/>
            </a:endParaRPr>
          </a:p>
          <a:p>
            <a:pPr marL="0" indent="0">
              <a:buNone/>
            </a:pPr>
            <a:endParaRPr lang="en-GB" sz="2000" dirty="0">
              <a:hlinkClick r:id="rId2"/>
            </a:endParaRPr>
          </a:p>
          <a:p>
            <a:pPr marL="0" indent="0">
              <a:buNone/>
            </a:pPr>
            <a:endParaRPr lang="en-GB" sz="2000" dirty="0" smtClean="0">
              <a:hlinkClick r:id="rId2"/>
            </a:endParaRPr>
          </a:p>
          <a:p>
            <a:pPr marL="0" indent="0">
              <a:buNone/>
            </a:pPr>
            <a:endParaRPr lang="en-GB" sz="2000" dirty="0">
              <a:hlinkClick r:id="rId2"/>
            </a:endParaRPr>
          </a:p>
          <a:p>
            <a:pPr marL="0" indent="0">
              <a:buNone/>
            </a:pPr>
            <a:endParaRPr lang="en-GB" sz="2000" dirty="0" smtClean="0">
              <a:hlinkClick r:id="rId2"/>
            </a:endParaRPr>
          </a:p>
          <a:p>
            <a:pPr marL="0" indent="0">
              <a:buNone/>
            </a:pPr>
            <a:endParaRPr lang="en-GB" sz="2000" dirty="0">
              <a:hlinkClick r:id="rId2"/>
            </a:endParaRPr>
          </a:p>
          <a:p>
            <a:pPr marL="0" indent="0">
              <a:buNone/>
            </a:pPr>
            <a:endParaRPr lang="en-GB" sz="2000" dirty="0" smtClean="0">
              <a:hlinkClick r:id="rId2"/>
            </a:endParaRPr>
          </a:p>
          <a:p>
            <a:pPr marL="0" indent="0">
              <a:buNone/>
            </a:pPr>
            <a:endParaRPr lang="en-GB" sz="5600" dirty="0">
              <a:hlinkClick r:id="rId2"/>
            </a:endParaRPr>
          </a:p>
        </p:txBody>
      </p:sp>
      <p:pic>
        <p:nvPicPr>
          <p:cNvPr id="4" name="Picture 3"/>
          <p:cNvPicPr>
            <a:picLocks noChangeAspect="1"/>
          </p:cNvPicPr>
          <p:nvPr/>
        </p:nvPicPr>
        <p:blipFill rotWithShape="1">
          <a:blip r:embed="rId3"/>
          <a:srcRect t="10051" r="1207" b="967"/>
          <a:stretch/>
        </p:blipFill>
        <p:spPr>
          <a:xfrm>
            <a:off x="1988325" y="1011969"/>
            <a:ext cx="8215350" cy="5688376"/>
          </a:xfrm>
          <a:prstGeom prst="rect">
            <a:avLst/>
          </a:prstGeom>
        </p:spPr>
      </p:pic>
      <p:sp>
        <p:nvSpPr>
          <p:cNvPr id="5" name="Rectangle 4"/>
          <p:cNvSpPr/>
          <p:nvPr/>
        </p:nvSpPr>
        <p:spPr>
          <a:xfrm>
            <a:off x="8250621" y="2784930"/>
            <a:ext cx="3331779" cy="2862322"/>
          </a:xfrm>
          <a:prstGeom prst="rect">
            <a:avLst/>
          </a:prstGeom>
        </p:spPr>
        <p:txBody>
          <a:bodyPr wrap="square">
            <a:spAutoFit/>
          </a:bodyPr>
          <a:lstStyle/>
          <a:p>
            <a:r>
              <a:rPr lang="en-GB" dirty="0">
                <a:hlinkClick r:id="rId2"/>
              </a:rPr>
              <a:t>https://whel-primo.hosted.exlibrisgroup.com/primo-explore/dbsearch?query=contains,dbcategory,&amp;tab=jsearch_slot&amp;sortby=title&amp;vid=44WHELF_UWTSD_VU1&amp;databases=category,Institute%20of%20Education%20and%20Humanities</a:t>
            </a:r>
            <a:endParaRPr lang="en-GB" dirty="0"/>
          </a:p>
          <a:p>
            <a:endParaRPr lang="en-GB" dirty="0"/>
          </a:p>
        </p:txBody>
      </p:sp>
    </p:spTree>
    <p:extLst>
      <p:ext uri="{BB962C8B-B14F-4D97-AF65-F5344CB8AC3E}">
        <p14:creationId xmlns:p14="http://schemas.microsoft.com/office/powerpoint/2010/main" val="36532074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Newspapers</a:t>
            </a:r>
            <a:endParaRPr lang="en-US" b="1" dirty="0"/>
          </a:p>
        </p:txBody>
      </p:sp>
      <p:pic>
        <p:nvPicPr>
          <p:cNvPr id="7" name="Picture 6"/>
          <p:cNvPicPr>
            <a:picLocks noChangeAspect="1"/>
          </p:cNvPicPr>
          <p:nvPr/>
        </p:nvPicPr>
        <p:blipFill>
          <a:blip r:embed="rId2"/>
          <a:stretch>
            <a:fillRect/>
          </a:stretch>
        </p:blipFill>
        <p:spPr>
          <a:xfrm>
            <a:off x="6046839" y="1664448"/>
            <a:ext cx="6145161" cy="4724093"/>
          </a:xfrm>
          <a:prstGeom prst="rect">
            <a:avLst/>
          </a:prstGeom>
        </p:spPr>
      </p:pic>
      <p:pic>
        <p:nvPicPr>
          <p:cNvPr id="4" name="Picture 3"/>
          <p:cNvPicPr>
            <a:picLocks noChangeAspect="1"/>
          </p:cNvPicPr>
          <p:nvPr/>
        </p:nvPicPr>
        <p:blipFill>
          <a:blip r:embed="rId3"/>
          <a:stretch>
            <a:fillRect/>
          </a:stretch>
        </p:blipFill>
        <p:spPr>
          <a:xfrm>
            <a:off x="-1" y="1664448"/>
            <a:ext cx="6145161" cy="4724093"/>
          </a:xfrm>
          <a:prstGeom prst="rect">
            <a:avLst/>
          </a:prstGeom>
        </p:spPr>
      </p:pic>
      <p:sp>
        <p:nvSpPr>
          <p:cNvPr id="6" name="Content Placeholder 5"/>
          <p:cNvSpPr>
            <a:spLocks noGrp="1"/>
          </p:cNvSpPr>
          <p:nvPr>
            <p:ph idx="1"/>
          </p:nvPr>
        </p:nvSpPr>
        <p:spPr/>
        <p:txBody>
          <a:bodyPr/>
          <a:lstStyle/>
          <a:p>
            <a:endParaRPr lang="en-GB"/>
          </a:p>
        </p:txBody>
      </p:sp>
    </p:spTree>
    <p:extLst>
      <p:ext uri="{BB962C8B-B14F-4D97-AF65-F5344CB8AC3E}">
        <p14:creationId xmlns:p14="http://schemas.microsoft.com/office/powerpoint/2010/main" val="37145993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9597" t="12122" r="23307" b="11970"/>
          <a:stretch/>
        </p:blipFill>
        <p:spPr>
          <a:xfrm>
            <a:off x="3333135" y="891278"/>
            <a:ext cx="5610145" cy="5966722"/>
          </a:xfrm>
          <a:prstGeom prst="rect">
            <a:avLst/>
          </a:prstGeom>
        </p:spPr>
      </p:pic>
      <p:sp>
        <p:nvSpPr>
          <p:cNvPr id="5" name="Title 1"/>
          <p:cNvSpPr txBox="1">
            <a:spLocks/>
          </p:cNvSpPr>
          <p:nvPr/>
        </p:nvSpPr>
        <p:spPr>
          <a:xfrm>
            <a:off x="609600" y="0"/>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Databases</a:t>
            </a:r>
            <a:endParaRPr lang="en-US" b="1" dirty="0"/>
          </a:p>
        </p:txBody>
      </p:sp>
    </p:spTree>
    <p:extLst>
      <p:ext uri="{BB962C8B-B14F-4D97-AF65-F5344CB8AC3E}">
        <p14:creationId xmlns:p14="http://schemas.microsoft.com/office/powerpoint/2010/main" val="3277848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b="1" dirty="0" smtClean="0"/>
              <a:t>Oxford Reference</a:t>
            </a:r>
            <a:endParaRPr lang="en-US" b="1" dirty="0"/>
          </a:p>
        </p:txBody>
      </p:sp>
      <p:sp>
        <p:nvSpPr>
          <p:cNvPr id="3" name="Content Placeholder 2"/>
          <p:cNvSpPr>
            <a:spLocks noGrp="1"/>
          </p:cNvSpPr>
          <p:nvPr>
            <p:ph idx="1"/>
          </p:nvPr>
        </p:nvSpPr>
        <p:spPr>
          <a:xfrm>
            <a:off x="609600" y="1600201"/>
            <a:ext cx="11219543" cy="5257799"/>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US" dirty="0" smtClean="0"/>
          </a:p>
        </p:txBody>
      </p:sp>
      <p:pic>
        <p:nvPicPr>
          <p:cNvPr id="5" name="Picture 4"/>
          <p:cNvPicPr>
            <a:picLocks noChangeAspect="1"/>
          </p:cNvPicPr>
          <p:nvPr/>
        </p:nvPicPr>
        <p:blipFill rotWithShape="1">
          <a:blip r:embed="rId2"/>
          <a:srcRect t="13754" r="2441"/>
          <a:stretch/>
        </p:blipFill>
        <p:spPr>
          <a:xfrm>
            <a:off x="1977274" y="1092079"/>
            <a:ext cx="8484194" cy="5765921"/>
          </a:xfrm>
          <a:prstGeom prst="rect">
            <a:avLst/>
          </a:prstGeom>
        </p:spPr>
      </p:pic>
      <p:sp>
        <p:nvSpPr>
          <p:cNvPr id="6" name="Rectangle 5"/>
          <p:cNvSpPr/>
          <p:nvPr/>
        </p:nvSpPr>
        <p:spPr>
          <a:xfrm>
            <a:off x="246744" y="2772384"/>
            <a:ext cx="2488606" cy="1477328"/>
          </a:xfrm>
          <a:prstGeom prst="rect">
            <a:avLst/>
          </a:prstGeom>
        </p:spPr>
        <p:txBody>
          <a:bodyPr wrap="square">
            <a:spAutoFit/>
          </a:bodyPr>
          <a:lstStyle/>
          <a:p>
            <a:r>
              <a:rPr lang="en-GB" dirty="0" smtClean="0">
                <a:hlinkClick r:id="rId3"/>
              </a:rPr>
              <a:t>https://www-oxfordreference-com.ezproxy.uwtsd.ac.uk/</a:t>
            </a:r>
            <a:endParaRPr lang="en-GB" dirty="0" smtClean="0"/>
          </a:p>
          <a:p>
            <a:endParaRPr lang="en-GB" dirty="0"/>
          </a:p>
        </p:txBody>
      </p:sp>
    </p:spTree>
    <p:extLst>
      <p:ext uri="{BB962C8B-B14F-4D97-AF65-F5344CB8AC3E}">
        <p14:creationId xmlns:p14="http://schemas.microsoft.com/office/powerpoint/2010/main" val="11893759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hlinkClick r:id="rId2"/>
              </a:rPr>
              <a:t>Google Scholar</a:t>
            </a:r>
            <a:endParaRPr lang="en-US" b="1" dirty="0"/>
          </a:p>
        </p:txBody>
      </p:sp>
      <p:sp>
        <p:nvSpPr>
          <p:cNvPr id="3" name="Content Placeholder 2"/>
          <p:cNvSpPr>
            <a:spLocks noGrp="1"/>
          </p:cNvSpPr>
          <p:nvPr>
            <p:ph idx="1"/>
          </p:nvPr>
        </p:nvSpPr>
        <p:spPr/>
        <p:txBody>
          <a:bodyPr/>
          <a:lstStyle/>
          <a:p>
            <a:pPr marL="0" indent="0">
              <a:buNone/>
            </a:pPr>
            <a:endParaRPr lang="en-US" dirty="0"/>
          </a:p>
        </p:txBody>
      </p:sp>
      <p:pic>
        <p:nvPicPr>
          <p:cNvPr id="4" name="Picture 3"/>
          <p:cNvPicPr>
            <a:picLocks noChangeAspect="1"/>
          </p:cNvPicPr>
          <p:nvPr/>
        </p:nvPicPr>
        <p:blipFill rotWithShape="1">
          <a:blip r:embed="rId3"/>
          <a:srcRect t="21597" r="1048"/>
          <a:stretch/>
        </p:blipFill>
        <p:spPr>
          <a:xfrm>
            <a:off x="2359741" y="1600201"/>
            <a:ext cx="7964129" cy="4851011"/>
          </a:xfrm>
          <a:prstGeom prst="rect">
            <a:avLst/>
          </a:prstGeom>
        </p:spPr>
      </p:pic>
    </p:spTree>
    <p:extLst>
      <p:ext uri="{BB962C8B-B14F-4D97-AF65-F5344CB8AC3E}">
        <p14:creationId xmlns:p14="http://schemas.microsoft.com/office/powerpoint/2010/main" val="376334148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hlinkClick r:id="rId2"/>
              </a:rPr>
              <a:t>Google Books</a:t>
            </a:r>
            <a:endParaRPr lang="en-US" b="1" dirty="0"/>
          </a:p>
        </p:txBody>
      </p:sp>
      <p:sp>
        <p:nvSpPr>
          <p:cNvPr id="3" name="Content Placeholder 2"/>
          <p:cNvSpPr>
            <a:spLocks noGrp="1"/>
          </p:cNvSpPr>
          <p:nvPr>
            <p:ph idx="1"/>
          </p:nvPr>
        </p:nvSpPr>
        <p:spPr>
          <a:xfrm>
            <a:off x="609600" y="1360437"/>
            <a:ext cx="10972800" cy="4525963"/>
          </a:xfrm>
        </p:spPr>
        <p:txBody>
          <a:bodyPr/>
          <a:lstStyle/>
          <a:p>
            <a:pPr marL="0" indent="0">
              <a:buNone/>
            </a:pPr>
            <a:endParaRPr lang="en-US" dirty="0" smtClean="0"/>
          </a:p>
          <a:p>
            <a:pPr marL="0" indent="0">
              <a:buNone/>
            </a:pPr>
            <a:endParaRPr lang="en-US" dirty="0"/>
          </a:p>
        </p:txBody>
      </p:sp>
      <p:pic>
        <p:nvPicPr>
          <p:cNvPr id="4" name="Picture 3"/>
          <p:cNvPicPr>
            <a:picLocks noChangeAspect="1"/>
          </p:cNvPicPr>
          <p:nvPr/>
        </p:nvPicPr>
        <p:blipFill rotWithShape="1">
          <a:blip r:embed="rId3"/>
          <a:srcRect t="20023" r="1048"/>
          <a:stretch/>
        </p:blipFill>
        <p:spPr>
          <a:xfrm>
            <a:off x="2241755" y="1417638"/>
            <a:ext cx="8495071" cy="5278264"/>
          </a:xfrm>
          <a:prstGeom prst="rect">
            <a:avLst/>
          </a:prstGeom>
        </p:spPr>
      </p:pic>
    </p:spTree>
    <p:extLst>
      <p:ext uri="{BB962C8B-B14F-4D97-AF65-F5344CB8AC3E}">
        <p14:creationId xmlns:p14="http://schemas.microsoft.com/office/powerpoint/2010/main" val="15382061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Archive.Org</a:t>
            </a:r>
            <a:endParaRPr lang="en-GB" dirty="0"/>
          </a:p>
        </p:txBody>
      </p:sp>
      <p:pic>
        <p:nvPicPr>
          <p:cNvPr id="4" name="Content Placeholder 3"/>
          <p:cNvPicPr>
            <a:picLocks noGrp="1" noChangeAspect="1"/>
          </p:cNvPicPr>
          <p:nvPr>
            <p:ph idx="1"/>
          </p:nvPr>
        </p:nvPicPr>
        <p:blipFill rotWithShape="1">
          <a:blip r:embed="rId2"/>
          <a:srcRect l="1" t="8962" r="733"/>
          <a:stretch/>
        </p:blipFill>
        <p:spPr>
          <a:xfrm>
            <a:off x="2507226" y="1417638"/>
            <a:ext cx="7716454" cy="5440362"/>
          </a:xfrm>
          <a:prstGeom prst="rect">
            <a:avLst/>
          </a:prstGeom>
        </p:spPr>
      </p:pic>
    </p:spTree>
    <p:extLst>
      <p:ext uri="{BB962C8B-B14F-4D97-AF65-F5344CB8AC3E}">
        <p14:creationId xmlns:p14="http://schemas.microsoft.com/office/powerpoint/2010/main" val="2533415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Interlibrary loan</a:t>
            </a:r>
            <a:endParaRPr lang="en-US" b="1" dirty="0"/>
          </a:p>
        </p:txBody>
      </p:sp>
      <p:sp>
        <p:nvSpPr>
          <p:cNvPr id="3" name="Content Placeholder 2"/>
          <p:cNvSpPr>
            <a:spLocks noGrp="1"/>
          </p:cNvSpPr>
          <p:nvPr>
            <p:ph idx="1"/>
          </p:nvPr>
        </p:nvSpPr>
        <p:spPr>
          <a:xfrm>
            <a:off x="570270" y="1271947"/>
            <a:ext cx="10972800" cy="4525963"/>
          </a:xfrm>
        </p:spPr>
        <p:txBody>
          <a:bodyPr/>
          <a:lstStyle/>
          <a:p>
            <a:pPr marL="0" indent="0">
              <a:buNone/>
            </a:pPr>
            <a:r>
              <a:rPr lang="en-GB" dirty="0">
                <a:hlinkClick r:id="rId2"/>
              </a:rPr>
              <a:t>https://www.uwtsd.ac.uk/library/need-more</a:t>
            </a:r>
            <a:r>
              <a:rPr lang="en-GB" dirty="0" smtClean="0">
                <a:hlinkClick r:id="rId2"/>
              </a:rPr>
              <a:t>/</a:t>
            </a:r>
            <a:endParaRPr lang="en-GB" dirty="0" smtClean="0"/>
          </a:p>
          <a:p>
            <a:pPr marL="0" indent="0">
              <a:buNone/>
            </a:pPr>
            <a:endParaRPr lang="en-US" dirty="0"/>
          </a:p>
        </p:txBody>
      </p:sp>
      <p:pic>
        <p:nvPicPr>
          <p:cNvPr id="4" name="Picture 3"/>
          <p:cNvPicPr>
            <a:picLocks noChangeAspect="1"/>
          </p:cNvPicPr>
          <p:nvPr/>
        </p:nvPicPr>
        <p:blipFill>
          <a:blip r:embed="rId3"/>
          <a:stretch>
            <a:fillRect/>
          </a:stretch>
        </p:blipFill>
        <p:spPr>
          <a:xfrm>
            <a:off x="0" y="1946419"/>
            <a:ext cx="6371303" cy="4897940"/>
          </a:xfrm>
          <a:prstGeom prst="rect">
            <a:avLst/>
          </a:prstGeom>
        </p:spPr>
      </p:pic>
      <p:pic>
        <p:nvPicPr>
          <p:cNvPr id="5" name="Picture 4"/>
          <p:cNvPicPr>
            <a:picLocks noChangeAspect="1"/>
          </p:cNvPicPr>
          <p:nvPr/>
        </p:nvPicPr>
        <p:blipFill>
          <a:blip r:embed="rId4"/>
          <a:stretch>
            <a:fillRect/>
          </a:stretch>
        </p:blipFill>
        <p:spPr>
          <a:xfrm>
            <a:off x="5894559" y="2092110"/>
            <a:ext cx="6297441" cy="4841158"/>
          </a:xfrm>
          <a:prstGeom prst="rect">
            <a:avLst/>
          </a:prstGeom>
        </p:spPr>
      </p:pic>
    </p:spTree>
    <p:extLst>
      <p:ext uri="{BB962C8B-B14F-4D97-AF65-F5344CB8AC3E}">
        <p14:creationId xmlns:p14="http://schemas.microsoft.com/office/powerpoint/2010/main" val="5362335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06867"/>
            <a:ext cx="10972800" cy="1143000"/>
          </a:xfrm>
        </p:spPr>
        <p:txBody>
          <a:bodyPr>
            <a:normAutofit/>
          </a:bodyPr>
          <a:lstStyle/>
          <a:p>
            <a:r>
              <a:rPr lang="en-GB" b="1" dirty="0" smtClean="0"/>
              <a:t>National Library of Wales, </a:t>
            </a:r>
            <a:r>
              <a:rPr lang="en-GB" b="1" dirty="0" smtClean="0"/>
              <a:t>Aberystwyth</a:t>
            </a:r>
            <a:endParaRPr lang="en-US" b="1" dirty="0"/>
          </a:p>
        </p:txBody>
      </p:sp>
      <p:pic>
        <p:nvPicPr>
          <p:cNvPr id="5" name="Content Placeholder 4"/>
          <p:cNvPicPr>
            <a:picLocks noGrp="1" noChangeAspect="1"/>
          </p:cNvPicPr>
          <p:nvPr>
            <p:ph idx="1"/>
          </p:nvPr>
        </p:nvPicPr>
        <p:blipFill>
          <a:blip r:embed="rId2"/>
          <a:stretch>
            <a:fillRect/>
          </a:stretch>
        </p:blipFill>
        <p:spPr>
          <a:xfrm>
            <a:off x="609600" y="1926205"/>
            <a:ext cx="6115050" cy="3438525"/>
          </a:xfrm>
          <a:prstGeom prst="rect">
            <a:avLst/>
          </a:prstGeom>
        </p:spPr>
      </p:pic>
      <p:sp>
        <p:nvSpPr>
          <p:cNvPr id="7" name="Rectangle 6"/>
          <p:cNvSpPr/>
          <p:nvPr/>
        </p:nvSpPr>
        <p:spPr>
          <a:xfrm>
            <a:off x="609600" y="5641068"/>
            <a:ext cx="8788400" cy="646331"/>
          </a:xfrm>
          <a:prstGeom prst="rect">
            <a:avLst/>
          </a:prstGeom>
        </p:spPr>
        <p:txBody>
          <a:bodyPr wrap="square">
            <a:spAutoFit/>
          </a:bodyPr>
          <a:lstStyle/>
          <a:p>
            <a:pPr marL="36900" indent="0">
              <a:buNone/>
            </a:pPr>
            <a:r>
              <a:rPr lang="en-GB" dirty="0">
                <a:hlinkClick r:id="rId3"/>
              </a:rPr>
              <a:t>https://</a:t>
            </a:r>
            <a:r>
              <a:rPr lang="en-GB" dirty="0" smtClean="0">
                <a:hlinkClick r:id="rId3"/>
              </a:rPr>
              <a:t>www.library.wales/visit/before-your-visit/readers-ticket</a:t>
            </a:r>
            <a:endParaRPr lang="en-GB" dirty="0" smtClean="0"/>
          </a:p>
          <a:p>
            <a:pPr marL="36900" indent="0">
              <a:buNone/>
            </a:pPr>
            <a:endParaRPr lang="en-GB" dirty="0"/>
          </a:p>
        </p:txBody>
      </p:sp>
      <p:pic>
        <p:nvPicPr>
          <p:cNvPr id="8" name="Picture 7"/>
          <p:cNvPicPr>
            <a:picLocks noChangeAspect="1"/>
          </p:cNvPicPr>
          <p:nvPr/>
        </p:nvPicPr>
        <p:blipFill rotWithShape="1">
          <a:blip r:embed="rId4"/>
          <a:srcRect l="12187" t="10704" r="12918" b="1492"/>
          <a:stretch/>
        </p:blipFill>
        <p:spPr>
          <a:xfrm>
            <a:off x="7079226" y="1926205"/>
            <a:ext cx="4121893" cy="3714863"/>
          </a:xfrm>
          <a:prstGeom prst="rect">
            <a:avLst/>
          </a:prstGeom>
        </p:spPr>
      </p:pic>
    </p:spTree>
    <p:extLst>
      <p:ext uri="{BB962C8B-B14F-4D97-AF65-F5344CB8AC3E}">
        <p14:creationId xmlns:p14="http://schemas.microsoft.com/office/powerpoint/2010/main" val="26399884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Join your local library!</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63794" y="1623220"/>
            <a:ext cx="4021394" cy="5162464"/>
          </a:xfrm>
          <a:prstGeom prst="rect">
            <a:avLst/>
          </a:prstGeom>
        </p:spPr>
      </p:pic>
      <p:pic>
        <p:nvPicPr>
          <p:cNvPr id="5" name="Picture 4"/>
          <p:cNvPicPr>
            <a:picLocks noChangeAspect="1"/>
          </p:cNvPicPr>
          <p:nvPr/>
        </p:nvPicPr>
        <p:blipFill>
          <a:blip r:embed="rId3"/>
          <a:stretch>
            <a:fillRect/>
          </a:stretch>
        </p:blipFill>
        <p:spPr>
          <a:xfrm>
            <a:off x="4758813" y="1623220"/>
            <a:ext cx="7433187" cy="4957878"/>
          </a:xfrm>
          <a:prstGeom prst="rect">
            <a:avLst/>
          </a:prstGeom>
        </p:spPr>
      </p:pic>
    </p:spTree>
    <p:extLst>
      <p:ext uri="{BB962C8B-B14F-4D97-AF65-F5344CB8AC3E}">
        <p14:creationId xmlns:p14="http://schemas.microsoft.com/office/powerpoint/2010/main" val="4035500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How to find books?</a:t>
            </a:r>
            <a:endParaRPr lang="en-US" b="1" dirty="0"/>
          </a:p>
        </p:txBody>
      </p:sp>
      <p:sp>
        <p:nvSpPr>
          <p:cNvPr id="3" name="Content Placeholder 2"/>
          <p:cNvSpPr>
            <a:spLocks noGrp="1"/>
          </p:cNvSpPr>
          <p:nvPr>
            <p:ph idx="1"/>
          </p:nvPr>
        </p:nvSpPr>
        <p:spPr/>
        <p:txBody>
          <a:bodyPr>
            <a:normAutofit/>
          </a:bodyPr>
          <a:lstStyle/>
          <a:p>
            <a:pPr marL="0" indent="0">
              <a:buNone/>
            </a:pPr>
            <a:r>
              <a:rPr lang="en-GB" sz="4400" dirty="0" smtClean="0"/>
              <a:t>If in doubt: </a:t>
            </a:r>
          </a:p>
          <a:p>
            <a:r>
              <a:rPr lang="en-GB" sz="4400" dirty="0"/>
              <a:t>A</a:t>
            </a:r>
            <a:r>
              <a:rPr lang="en-GB" sz="4400" dirty="0" smtClean="0"/>
              <a:t>sk at the desk.</a:t>
            </a:r>
          </a:p>
          <a:p>
            <a:r>
              <a:rPr lang="en-GB" sz="4400" dirty="0" smtClean="0"/>
              <a:t>Ask your lecturer.</a:t>
            </a:r>
          </a:p>
          <a:p>
            <a:r>
              <a:rPr lang="en-GB" sz="4400" dirty="0" smtClean="0"/>
              <a:t>Consider a purchase.</a:t>
            </a:r>
          </a:p>
          <a:p>
            <a:pPr marL="0" indent="0">
              <a:buNone/>
            </a:pPr>
            <a:endParaRPr lang="en-GB" sz="4400" dirty="0"/>
          </a:p>
        </p:txBody>
      </p:sp>
    </p:spTree>
    <p:extLst>
      <p:ext uri="{BB962C8B-B14F-4D97-AF65-F5344CB8AC3E}">
        <p14:creationId xmlns:p14="http://schemas.microsoft.com/office/powerpoint/2010/main" val="81567714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Obey the rules!</a:t>
            </a:r>
            <a:endParaRPr lang="en-US" dirty="0"/>
          </a:p>
        </p:txBody>
      </p:sp>
      <p:pic>
        <p:nvPicPr>
          <p:cNvPr id="4" name="Content Placeholder 3"/>
          <p:cNvPicPr>
            <a:picLocks noGrp="1" noChangeAspect="1"/>
          </p:cNvPicPr>
          <p:nvPr>
            <p:ph idx="1"/>
          </p:nvPr>
        </p:nvPicPr>
        <p:blipFill>
          <a:blip r:embed="rId2"/>
          <a:stretch>
            <a:fillRect/>
          </a:stretch>
        </p:blipFill>
        <p:spPr>
          <a:xfrm>
            <a:off x="6185086" y="1417638"/>
            <a:ext cx="5782563" cy="4336922"/>
          </a:xfrm>
          <a:prstGeom prst="rect">
            <a:avLst/>
          </a:prstGeom>
        </p:spPr>
      </p:pic>
      <p:pic>
        <p:nvPicPr>
          <p:cNvPr id="3" name="Picture 2"/>
          <p:cNvPicPr>
            <a:picLocks noChangeAspect="1"/>
          </p:cNvPicPr>
          <p:nvPr/>
        </p:nvPicPr>
        <p:blipFill>
          <a:blip r:embed="rId3"/>
          <a:stretch>
            <a:fillRect/>
          </a:stretch>
        </p:blipFill>
        <p:spPr>
          <a:xfrm>
            <a:off x="331225" y="1417638"/>
            <a:ext cx="5756976" cy="4336922"/>
          </a:xfrm>
          <a:prstGeom prst="rect">
            <a:avLst/>
          </a:prstGeom>
        </p:spPr>
      </p:pic>
    </p:spTree>
    <p:extLst>
      <p:ext uri="{BB962C8B-B14F-4D97-AF65-F5344CB8AC3E}">
        <p14:creationId xmlns:p14="http://schemas.microsoft.com/office/powerpoint/2010/main" val="254724091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703</TotalTime>
  <Words>526</Words>
  <Application>Microsoft Office PowerPoint</Application>
  <PresentationFormat>Widescreen</PresentationFormat>
  <Paragraphs>75</Paragraphs>
  <Slides>27</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Arial Black</vt:lpstr>
      <vt:lpstr>Calibri</vt:lpstr>
      <vt:lpstr>Harlow Solid Italic</vt:lpstr>
      <vt:lpstr>1_Office Theme</vt:lpstr>
      <vt:lpstr>Library Skills</vt:lpstr>
      <vt:lpstr>PowerPoint Presentation</vt:lpstr>
      <vt:lpstr>PowerPoint Presentation</vt:lpstr>
      <vt:lpstr>PowerPoint Presentation</vt:lpstr>
      <vt:lpstr>http://www.uwtsd.ac.uk/library/catalogue/</vt:lpstr>
      <vt:lpstr>PowerPoint Presentation</vt:lpstr>
      <vt:lpstr>PowerPoint Presentation</vt:lpstr>
      <vt:lpstr>PowerPoint Presentation</vt:lpstr>
      <vt:lpstr>PowerPoint Presentation</vt:lpstr>
      <vt:lpstr>PowerPoint Presentation</vt:lpstr>
      <vt:lpstr>PowerPoint Presentation</vt:lpstr>
      <vt:lpstr>But wait: there’s more to the university library than just the books on the shelves ….</vt:lpstr>
      <vt:lpstr>eBooks</vt:lpstr>
      <vt:lpstr>Journals</vt:lpstr>
      <vt:lpstr>Journals </vt:lpstr>
      <vt:lpstr>Databases</vt:lpstr>
      <vt:lpstr>Newspapers</vt:lpstr>
      <vt:lpstr>PowerPoint Presentation</vt:lpstr>
      <vt:lpstr>Oxford Reference</vt:lpstr>
      <vt:lpstr>Google Scholar</vt:lpstr>
      <vt:lpstr>Google Books</vt:lpstr>
      <vt:lpstr>Archive.Org</vt:lpstr>
      <vt:lpstr>Interlibrary loan</vt:lpstr>
      <vt:lpstr>National Library of Wales, Aberystwyth</vt:lpstr>
      <vt:lpstr>Join your local library!</vt:lpstr>
      <vt:lpstr>How to find books?</vt:lpstr>
      <vt:lpstr>Obey the rules!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AHSK4002  Week 6 Lecture Library and Research Skills</dc:title>
  <dc:creator>Alexander Scott</dc:creator>
  <cp:lastModifiedBy>Alexander Scott</cp:lastModifiedBy>
  <cp:revision>43</cp:revision>
  <dcterms:created xsi:type="dcterms:W3CDTF">2016-11-16T11:44:21Z</dcterms:created>
  <dcterms:modified xsi:type="dcterms:W3CDTF">2020-11-11T13:00:50Z</dcterms:modified>
</cp:coreProperties>
</file>