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1572"/>
    <a:srgbClr val="E792EE"/>
    <a:srgbClr val="FF7C80"/>
    <a:srgbClr val="0000FF"/>
    <a:srgbClr val="349E59"/>
    <a:srgbClr val="F8FC64"/>
    <a:srgbClr val="2676AC"/>
    <a:srgbClr val="9C16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269AE6-39F9-2EC8-A1DC-CB69DC2D77F7}" v="1748" dt="2023-10-24T20:16:08.751"/>
    <p1510:client id="{0F8EBBE8-A6DF-5F81-1C29-B712A692C96F}" v="164" dt="2023-10-26T11:43:39.160"/>
    <p1510:client id="{1EF81BD4-0FBE-BE08-336C-2661F8848F77}" v="185" dt="2023-10-25T14:26:01.218"/>
    <p1510:client id="{7D8C9106-8F02-70E1-6D07-B17CD62A8558}" v="577" dt="2023-10-24T19:33:24.527"/>
    <p1510:client id="{BE078793-02DE-8FC7-5F88-C1B30244E3F1}" v="1207" dt="2023-10-26T00:40:14.929"/>
    <p1510:client id="{D43D2CCC-FF77-4988-B6B4-11133C7B0899}" v="710" vWet="806" dt="2023-10-26T10:17:51.274"/>
    <p1510:client id="{DF3F60BB-04B0-956F-4FC6-A1AA0583ECFE}" v="1218" dt="2023-10-26T10:12:43.2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viewProps" Target="viewProps.xml" Id="rId8" /><Relationship Type="http://schemas.openxmlformats.org/officeDocument/2006/relationships/customXml" Target="../customXml/item3.xml" Id="rId3" /><Relationship Type="http://schemas.openxmlformats.org/officeDocument/2006/relationships/presProps" Target="presProps.xml" Id="rId7" /><Relationship Type="http://schemas.microsoft.com/office/2015/10/relationships/revisionInfo" Target="revisionInfo.xml" Id="rId12" /><Relationship Type="http://schemas.openxmlformats.org/officeDocument/2006/relationships/customXml" Target="../customXml/item2.xml" Id="rId2"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1.xml" Id="rId5" /><Relationship Type="http://schemas.openxmlformats.org/officeDocument/2006/relationships/tableStyles" Target="tableStyles.xml" Id="rId10" /><Relationship Type="http://schemas.openxmlformats.org/officeDocument/2006/relationships/slideMaster" Target="slideMasters/slideMaster1.xml" Id="rId4" /><Relationship Type="http://schemas.openxmlformats.org/officeDocument/2006/relationships/theme" Target="theme/theme1.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0E6FE-A57E-4831-2FEF-6D5A8AFEC45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CB69C8B-6D3F-E8F2-12C4-44E8A2A410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BFBF8E-5910-AB59-1AE5-47652DD9BDF0}"/>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5" name="Footer Placeholder 4">
            <a:extLst>
              <a:ext uri="{FF2B5EF4-FFF2-40B4-BE49-F238E27FC236}">
                <a16:creationId xmlns:a16="http://schemas.microsoft.com/office/drawing/2014/main" id="{86419C8E-8279-D8E5-B664-518630A11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59918A-38DA-C750-DBD2-A3A558464FFC}"/>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2613725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4155-AB76-1E46-7C60-2EB172A0787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17A93B-D622-546D-D1C9-F9D407E190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0CB013-C0AD-4EA1-71F7-D2C554F820D6}"/>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5" name="Footer Placeholder 4">
            <a:extLst>
              <a:ext uri="{FF2B5EF4-FFF2-40B4-BE49-F238E27FC236}">
                <a16:creationId xmlns:a16="http://schemas.microsoft.com/office/drawing/2014/main" id="{F465E573-2532-9B78-CD6A-27AF60D7BD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9AB218-7F16-728C-0238-74FC388FA191}"/>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3701598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B109B-9F29-A30A-7A6F-46BFBD728B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AD06F28-2E04-9B7F-306F-40AA783840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C943949-5E5E-1CAD-0C08-BF0B764B0ECF}"/>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5" name="Footer Placeholder 4">
            <a:extLst>
              <a:ext uri="{FF2B5EF4-FFF2-40B4-BE49-F238E27FC236}">
                <a16:creationId xmlns:a16="http://schemas.microsoft.com/office/drawing/2014/main" id="{479415D6-7A7E-9B53-9E89-0E7169A262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C2BC97-6293-C737-B1C5-FD0576341709}"/>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1995073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DADFD-269B-11BF-E05A-BCCED93D6C6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CCC5B6-2515-8759-9E9B-5EB1764CB9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982B6FA-F7B6-2CA5-1913-515451185E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9C33C00-F317-BB2D-142D-1CFAB9914322}"/>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6" name="Footer Placeholder 5">
            <a:extLst>
              <a:ext uri="{FF2B5EF4-FFF2-40B4-BE49-F238E27FC236}">
                <a16:creationId xmlns:a16="http://schemas.microsoft.com/office/drawing/2014/main" id="{455FDB15-C4BD-865E-9989-C82159254C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910C6-5A44-8558-483A-D729CBD7707E}"/>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578708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2417-B21C-C5B9-7418-8ADAFD2E2DD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8731AE-FA7D-8857-4905-9C9F744143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7DDD0C8-794D-4B93-77D8-A9AF8DE13D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4EA04AC-FC97-6B50-4E64-86723A7697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349069-9732-9EFA-CCC6-95C4F86C296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4D15CA3-620E-4EF4-AAC5-63CD176D2B8D}"/>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8" name="Footer Placeholder 7">
            <a:extLst>
              <a:ext uri="{FF2B5EF4-FFF2-40B4-BE49-F238E27FC236}">
                <a16:creationId xmlns:a16="http://schemas.microsoft.com/office/drawing/2014/main" id="{4C13F6C0-D2D0-7C56-1216-4EFCD2ACE6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CDA3E6D-C1BA-FE31-ACA0-C08E1180D5B5}"/>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3537086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87FD-E285-98D4-54EC-5E1ACD80AA4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6DBEF2D-DB06-52E4-ECC8-7CB1CC1D96D8}"/>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4" name="Footer Placeholder 3">
            <a:extLst>
              <a:ext uri="{FF2B5EF4-FFF2-40B4-BE49-F238E27FC236}">
                <a16:creationId xmlns:a16="http://schemas.microsoft.com/office/drawing/2014/main" id="{A7BAE5AF-29F2-AB5A-BF28-FEE3268B9AF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D9A74C-3540-0CAA-91F6-3F034E3E39A9}"/>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1007807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EF2C8D-F653-32B4-CCC6-D1B64425D35A}"/>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3" name="Footer Placeholder 2">
            <a:extLst>
              <a:ext uri="{FF2B5EF4-FFF2-40B4-BE49-F238E27FC236}">
                <a16:creationId xmlns:a16="http://schemas.microsoft.com/office/drawing/2014/main" id="{4BA4A72C-214A-BF6B-462B-21FDA497D7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4814DD8-BA2D-A183-DB68-2CABC24CA746}"/>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3377368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95FFA-CF2C-60BC-17F4-22344A2323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F359BBD-52CD-8B81-E635-027972AA74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EC6F723-424A-7C98-1CE1-429DD9264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E39672-CF57-7D16-F918-39D25BFB7377}"/>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6" name="Footer Placeholder 5">
            <a:extLst>
              <a:ext uri="{FF2B5EF4-FFF2-40B4-BE49-F238E27FC236}">
                <a16:creationId xmlns:a16="http://schemas.microsoft.com/office/drawing/2014/main" id="{355D3B0B-F567-C03B-9984-BF1115C622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A24162-2E79-0EDA-B013-56C54CEEFE53}"/>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2911384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BF549-FB0B-C5DF-94F2-59E1436A9E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E87DC13-49B7-52DE-27A2-4C23C5B1CA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3A7BF7C-3A5A-A40C-71DF-CEF7A1D6BA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64B35A-6E79-6DDA-A4C4-20DC9AF3C185}"/>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6" name="Footer Placeholder 5">
            <a:extLst>
              <a:ext uri="{FF2B5EF4-FFF2-40B4-BE49-F238E27FC236}">
                <a16:creationId xmlns:a16="http://schemas.microsoft.com/office/drawing/2014/main" id="{B816C403-ECFA-63CC-F96D-3BD221B780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A2E836-8161-533F-451E-318717FE9AC4}"/>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3731647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C2976-3291-21F0-B54F-61A428D1AC1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E6BAC8-EC02-3849-C7D5-510ED7A81C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6676A3-7ED3-7318-6AB8-17AE8D44C6CB}"/>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5" name="Footer Placeholder 4">
            <a:extLst>
              <a:ext uri="{FF2B5EF4-FFF2-40B4-BE49-F238E27FC236}">
                <a16:creationId xmlns:a16="http://schemas.microsoft.com/office/drawing/2014/main" id="{7C116E10-44E1-5F94-4C9B-9DFEE91DEE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1B0D43-4AB3-B787-B080-16A527F1FD9D}"/>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184969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0E0A25-EBA6-6B80-EAF8-EFC86176348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9B72235-9341-F2BE-81A7-A998B71BC2A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603C53-6FB0-CFF5-0ADF-511D340F0281}"/>
              </a:ext>
            </a:extLst>
          </p:cNvPr>
          <p:cNvSpPr>
            <a:spLocks noGrp="1"/>
          </p:cNvSpPr>
          <p:nvPr>
            <p:ph type="dt" sz="half" idx="10"/>
          </p:nvPr>
        </p:nvSpPr>
        <p:spPr/>
        <p:txBody>
          <a:bodyPr/>
          <a:lstStyle/>
          <a:p>
            <a:fld id="{712C05B8-14D8-C140-830D-476745511353}" type="datetimeFigureOut">
              <a:rPr lang="en-US" smtClean="0"/>
              <a:t>10/26/2023</a:t>
            </a:fld>
            <a:endParaRPr lang="en-US"/>
          </a:p>
        </p:txBody>
      </p:sp>
      <p:sp>
        <p:nvSpPr>
          <p:cNvPr id="5" name="Footer Placeholder 4">
            <a:extLst>
              <a:ext uri="{FF2B5EF4-FFF2-40B4-BE49-F238E27FC236}">
                <a16:creationId xmlns:a16="http://schemas.microsoft.com/office/drawing/2014/main" id="{42D40587-E438-B10C-CF21-8B4B96FDA8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8DB9D2-1387-BA9F-4210-AC34ACD08F35}"/>
              </a:ext>
            </a:extLst>
          </p:cNvPr>
          <p:cNvSpPr>
            <a:spLocks noGrp="1"/>
          </p:cNvSpPr>
          <p:nvPr>
            <p:ph type="sldNum" sz="quarter" idx="12"/>
          </p:nvPr>
        </p:nvSpPr>
        <p:spPr/>
        <p:txBody>
          <a:bodyPr/>
          <a:lstStyle/>
          <a:p>
            <a:fld id="{08C3402D-41EF-1843-B954-6CFA3B19688D}" type="slidenum">
              <a:rPr lang="en-US" smtClean="0"/>
              <a:t>‹#›</a:t>
            </a:fld>
            <a:endParaRPr lang="en-US"/>
          </a:p>
        </p:txBody>
      </p:sp>
    </p:spTree>
    <p:extLst>
      <p:ext uri="{BB962C8B-B14F-4D97-AF65-F5344CB8AC3E}">
        <p14:creationId xmlns:p14="http://schemas.microsoft.com/office/powerpoint/2010/main" val="2784978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3320CF-1368-C6D4-D4D6-16D20D51CB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526DB8-26E6-D205-D4F9-BDA7AD2AA6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69B4B5-8084-7013-B737-2D9159FBC8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2C05B8-14D8-C140-830D-476745511353}" type="datetimeFigureOut">
              <a:rPr lang="en-US" smtClean="0"/>
              <a:t>10/26/2023</a:t>
            </a:fld>
            <a:endParaRPr lang="en-US"/>
          </a:p>
        </p:txBody>
      </p:sp>
      <p:sp>
        <p:nvSpPr>
          <p:cNvPr id="5" name="Footer Placeholder 4">
            <a:extLst>
              <a:ext uri="{FF2B5EF4-FFF2-40B4-BE49-F238E27FC236}">
                <a16:creationId xmlns:a16="http://schemas.microsoft.com/office/drawing/2014/main" id="{BDC95A18-3455-3D81-3D7A-E1BB3CC674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1C0969B-62A4-691D-2D5B-BBED2F8F21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C3402D-41EF-1843-B954-6CFA3B19688D}" type="slidenum">
              <a:rPr lang="en-US" smtClean="0"/>
              <a:t>‹#›</a:t>
            </a:fld>
            <a:endParaRPr lang="en-US"/>
          </a:p>
        </p:txBody>
      </p:sp>
    </p:spTree>
    <p:extLst>
      <p:ext uri="{BB962C8B-B14F-4D97-AF65-F5344CB8AC3E}">
        <p14:creationId xmlns:p14="http://schemas.microsoft.com/office/powerpoint/2010/main" val="1015366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hyperlink" Target="https://uk.indeed.com/career-advice/career-development/note-taking-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167185-E20C-D90C-B5F0-C7900E069B0A}"/>
              </a:ext>
            </a:extLst>
          </p:cNvPr>
          <p:cNvSpPr txBox="1"/>
          <p:nvPr/>
        </p:nvSpPr>
        <p:spPr>
          <a:xfrm>
            <a:off x="10930551" y="154411"/>
            <a:ext cx="1828800" cy="646331"/>
          </a:xfrm>
          <a:prstGeom prst="rect">
            <a:avLst/>
          </a:prstGeom>
          <a:noFill/>
        </p:spPr>
        <p:txBody>
          <a:bodyPr wrap="square" rtlCol="0">
            <a:spAutoFit/>
          </a:bodyPr>
          <a:lstStyle/>
          <a:p>
            <a:pPr algn="l"/>
            <a:r>
              <a:rPr lang="en-GB"/>
              <a:t>2305472</a:t>
            </a:r>
          </a:p>
          <a:p>
            <a:pPr algn="l"/>
            <a:r>
              <a:rPr lang="en-GB"/>
              <a:t>ECEY4008</a:t>
            </a:r>
            <a:endParaRPr lang="en-US"/>
          </a:p>
        </p:txBody>
      </p:sp>
      <p:sp>
        <p:nvSpPr>
          <p:cNvPr id="5" name="TextBox 4">
            <a:extLst>
              <a:ext uri="{FF2B5EF4-FFF2-40B4-BE49-F238E27FC236}">
                <a16:creationId xmlns:a16="http://schemas.microsoft.com/office/drawing/2014/main" id="{1E119B85-A1CA-B83E-4B9D-A59B9BA590BD}"/>
              </a:ext>
            </a:extLst>
          </p:cNvPr>
          <p:cNvSpPr txBox="1"/>
          <p:nvPr/>
        </p:nvSpPr>
        <p:spPr>
          <a:xfrm>
            <a:off x="563442" y="226459"/>
            <a:ext cx="9692105" cy="584775"/>
          </a:xfrm>
          <a:prstGeom prst="rect">
            <a:avLst/>
          </a:prstGeom>
          <a:noFill/>
        </p:spPr>
        <p:txBody>
          <a:bodyPr wrap="square" lIns="91440" tIns="45720" rIns="91440" bIns="45720" rtlCol="0" anchor="t">
            <a:spAutoFit/>
          </a:bodyPr>
          <a:lstStyle/>
          <a:p>
            <a:pPr lvl="1" algn="ctr"/>
            <a:r>
              <a:rPr lang="en-GB" sz="1600" b="1">
                <a:solidFill>
                  <a:schemeClr val="accent6">
                    <a:lumMod val="75000"/>
                  </a:schemeClr>
                </a:solidFill>
              </a:rPr>
              <a:t>Skills and personal qualities that contribute to the</a:t>
            </a:r>
            <a:endParaRPr lang="en-GB" sz="1600" b="1">
              <a:solidFill>
                <a:schemeClr val="accent6">
                  <a:lumMod val="75000"/>
                </a:schemeClr>
              </a:solidFill>
              <a:cs typeface="Calibri"/>
            </a:endParaRPr>
          </a:p>
          <a:p>
            <a:pPr lvl="1" algn="ctr"/>
            <a:r>
              <a:rPr lang="en-GB" sz="1600" b="1">
                <a:solidFill>
                  <a:schemeClr val="accent6">
                    <a:lumMod val="75000"/>
                  </a:schemeClr>
                </a:solidFill>
              </a:rPr>
              <a:t> development of academic writing </a:t>
            </a:r>
            <a:endParaRPr lang="en-US" sz="1600" b="1">
              <a:solidFill>
                <a:schemeClr val="accent6">
                  <a:lumMod val="75000"/>
                </a:schemeClr>
              </a:solidFill>
              <a:cs typeface="Calibri"/>
            </a:endParaRPr>
          </a:p>
        </p:txBody>
      </p:sp>
      <p:sp>
        <p:nvSpPr>
          <p:cNvPr id="7" name="TextBox 6">
            <a:extLst>
              <a:ext uri="{FF2B5EF4-FFF2-40B4-BE49-F238E27FC236}">
                <a16:creationId xmlns:a16="http://schemas.microsoft.com/office/drawing/2014/main" id="{69DF5CFC-8219-9E1A-56DF-31FF7C09761D}"/>
              </a:ext>
            </a:extLst>
          </p:cNvPr>
          <p:cNvSpPr txBox="1"/>
          <p:nvPr/>
        </p:nvSpPr>
        <p:spPr>
          <a:xfrm>
            <a:off x="4155353" y="2537273"/>
            <a:ext cx="2300478" cy="369332"/>
          </a:xfrm>
          <a:prstGeom prst="rect">
            <a:avLst/>
          </a:prstGeom>
          <a:noFill/>
        </p:spPr>
        <p:txBody>
          <a:bodyPr wrap="square" rtlCol="0">
            <a:spAutoFit/>
          </a:bodyPr>
          <a:lstStyle/>
          <a:p>
            <a:pPr algn="l"/>
            <a:endParaRPr lang="en-US"/>
          </a:p>
        </p:txBody>
      </p:sp>
      <p:sp>
        <p:nvSpPr>
          <p:cNvPr id="12" name="Subtitle 2">
            <a:extLst>
              <a:ext uri="{FF2B5EF4-FFF2-40B4-BE49-F238E27FC236}">
                <a16:creationId xmlns:a16="http://schemas.microsoft.com/office/drawing/2014/main" id="{11306514-FCD2-FB21-9A22-D28F4E58DA3F}"/>
              </a:ext>
            </a:extLst>
          </p:cNvPr>
          <p:cNvSpPr>
            <a:spLocks noGrp="1"/>
          </p:cNvSpPr>
          <p:nvPr>
            <p:ph type="subTitle" idx="1"/>
          </p:nvPr>
        </p:nvSpPr>
        <p:spPr>
          <a:xfrm>
            <a:off x="1011901" y="765427"/>
            <a:ext cx="9243646" cy="425321"/>
          </a:xfrm>
          <a:solidFill>
            <a:schemeClr val="bg1"/>
          </a:solidFill>
          <a:ln>
            <a:solidFill>
              <a:srgbClr val="FFC000"/>
            </a:solidFill>
          </a:ln>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t">
            <a:normAutofit/>
          </a:bodyPr>
          <a:lstStyle/>
          <a:p>
            <a:pPr algn="l"/>
            <a:r>
              <a:rPr lang="en-GB" sz="900" b="1">
                <a:solidFill>
                  <a:schemeClr val="tx1"/>
                </a:solidFill>
              </a:rPr>
              <a:t>Introduction :</a:t>
            </a:r>
            <a:r>
              <a:rPr lang="en-GB" sz="900">
                <a:solidFill>
                  <a:schemeClr val="tx1"/>
                </a:solidFill>
              </a:rPr>
              <a:t> Hi my name is Leah Mainwaring, and my student ID number is 2305472 and today I’m going to be talking about the skills and personal qualities that contribute to the development of academic writing. The 3 skills that I have chosen are Note Taking , Plagiarism and time management.</a:t>
            </a:r>
            <a:endParaRPr lang="en-US" sz="900">
              <a:solidFill>
                <a:schemeClr val="tx1"/>
              </a:solidFill>
              <a:cs typeface="Calibri"/>
            </a:endParaRPr>
          </a:p>
        </p:txBody>
      </p:sp>
      <p:sp>
        <p:nvSpPr>
          <p:cNvPr id="37" name="Subtitle 2">
            <a:extLst>
              <a:ext uri="{FF2B5EF4-FFF2-40B4-BE49-F238E27FC236}">
                <a16:creationId xmlns:a16="http://schemas.microsoft.com/office/drawing/2014/main" id="{8CB9D8E9-E35C-54A9-E6B0-6C5005ECC8C7}"/>
              </a:ext>
            </a:extLst>
          </p:cNvPr>
          <p:cNvSpPr txBox="1">
            <a:spLocks/>
          </p:cNvSpPr>
          <p:nvPr/>
        </p:nvSpPr>
        <p:spPr>
          <a:xfrm>
            <a:off x="1011901" y="1258803"/>
            <a:ext cx="2939145" cy="3156227"/>
          </a:xfrm>
          <a:prstGeom prst="rect">
            <a:avLst/>
          </a:prstGeom>
          <a:solidFill>
            <a:schemeClr val="bg1"/>
          </a:solidFill>
          <a:ln w="12700" cap="flat" cmpd="sng" algn="ctr">
            <a:solidFill>
              <a:srgbClr val="FF7C80"/>
            </a:solidFill>
            <a:prstDash val="solid"/>
            <a:miter lim="800000"/>
          </a:ln>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t">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lt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lt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lt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9pPr>
          </a:lstStyle>
          <a:p>
            <a:pPr algn="l"/>
            <a:r>
              <a:rPr lang="en-GB" sz="1000" b="1">
                <a:solidFill>
                  <a:schemeClr val="tx1"/>
                </a:solidFill>
                <a:cs typeface="Calibri"/>
              </a:rPr>
              <a:t>Note Taking:</a:t>
            </a:r>
            <a:endParaRPr lang="en-US" sz="1000" b="1">
              <a:solidFill>
                <a:schemeClr val="tx1"/>
              </a:solidFill>
              <a:cs typeface="Calibri"/>
            </a:endParaRPr>
          </a:p>
          <a:p>
            <a:pPr algn="l"/>
            <a:r>
              <a:rPr lang="en-GB" sz="1000">
                <a:solidFill>
                  <a:schemeClr val="tx1"/>
                </a:solidFill>
                <a:ea typeface="Calibri"/>
                <a:cs typeface="Calibri"/>
              </a:rPr>
              <a:t>Note taking is a very well-known skill people will use in many different environments. People use this skill in school, university and their future work.</a:t>
            </a:r>
          </a:p>
          <a:p>
            <a:pPr algn="l"/>
            <a:r>
              <a:rPr lang="en-US" sz="900">
                <a:solidFill>
                  <a:schemeClr val="tx1"/>
                </a:solidFill>
                <a:ea typeface="Calibri"/>
                <a:cs typeface="Calibri"/>
              </a:rPr>
              <a:t>Note taking skills contribute an enormous amount in your academic work . Having the ability to be able to note take allows you to retrieve information whilst also writing down the key points.</a:t>
            </a:r>
          </a:p>
          <a:p>
            <a:pPr algn="l"/>
            <a:r>
              <a:rPr lang="en-US" sz="900">
                <a:solidFill>
                  <a:schemeClr val="tx1"/>
                </a:solidFill>
                <a:ea typeface="Calibri"/>
                <a:cs typeface="Calibri"/>
              </a:rPr>
              <a:t>Note taking can be very useful for memory knowing how to Summ up research briefly especially during exam revision it can be seen as an important aspect to keep important points for important usage in the future to locate where the research was originally found.</a:t>
            </a:r>
          </a:p>
          <a:p>
            <a:pPr algn="l"/>
            <a:r>
              <a:rPr lang="en-US" sz="900">
                <a:solidFill>
                  <a:schemeClr val="tx1"/>
                </a:solidFill>
                <a:cs typeface="Calibri"/>
              </a:rPr>
              <a:t>Cottrell ,(2013) believes note taking  is an essential skill factor for academic writing to help complete assignments. </a:t>
            </a:r>
            <a:endParaRPr lang="en-US" sz="900">
              <a:solidFill>
                <a:schemeClr val="tx1"/>
              </a:solidFill>
              <a:ea typeface="Calibri" panose="020F0502020204030204"/>
              <a:cs typeface="Calibri"/>
            </a:endParaRPr>
          </a:p>
          <a:p>
            <a:pPr algn="l"/>
            <a:r>
              <a:rPr lang="en-US" sz="900">
                <a:solidFill>
                  <a:schemeClr val="tx1"/>
                </a:solidFill>
                <a:ea typeface="Calibri" panose="020F0502020204030204"/>
                <a:cs typeface="Calibri"/>
              </a:rPr>
              <a:t>Cotrell , (2013) suggests there are many different strategy ways of illustrating your notes examples of this could be , making mind maps, only note taking the key words and ideas using headings filling the page withy </a:t>
            </a:r>
            <a:r>
              <a:rPr lang="en-US" sz="900" err="1">
                <a:solidFill>
                  <a:schemeClr val="tx1"/>
                </a:solidFill>
                <a:ea typeface="Calibri"/>
                <a:cs typeface="Calibri"/>
              </a:rPr>
              <a:t>colour</a:t>
            </a:r>
            <a:r>
              <a:rPr lang="en-US" sz="900">
                <a:solidFill>
                  <a:schemeClr val="tx1"/>
                </a:solidFill>
                <a:ea typeface="Calibri"/>
                <a:cs typeface="Calibri"/>
              </a:rPr>
              <a:t> and illustrations to help you work academically when studying.</a:t>
            </a:r>
          </a:p>
          <a:p>
            <a:pPr algn="l"/>
            <a:r>
              <a:rPr lang="en-US" sz="900">
                <a:solidFill>
                  <a:schemeClr val="tx1"/>
                </a:solidFill>
                <a:cs typeface="Calibri"/>
              </a:rPr>
              <a:t>.</a:t>
            </a:r>
            <a:endParaRPr lang="en-US" sz="900">
              <a:solidFill>
                <a:schemeClr val="tx1"/>
              </a:solidFill>
              <a:ea typeface="Calibri"/>
              <a:cs typeface="Calibri"/>
            </a:endParaRPr>
          </a:p>
          <a:p>
            <a:pPr algn="l"/>
            <a:endParaRPr lang="en-US" sz="900">
              <a:solidFill>
                <a:schemeClr val="tx1"/>
              </a:solidFill>
              <a:ea typeface="Calibri"/>
              <a:cs typeface="Calibri"/>
            </a:endParaRPr>
          </a:p>
        </p:txBody>
      </p:sp>
      <p:sp>
        <p:nvSpPr>
          <p:cNvPr id="41" name="Subtitle 2">
            <a:extLst>
              <a:ext uri="{FF2B5EF4-FFF2-40B4-BE49-F238E27FC236}">
                <a16:creationId xmlns:a16="http://schemas.microsoft.com/office/drawing/2014/main" id="{5CBEB8D5-3EA0-69F5-B04B-236F3FF2A05A}"/>
              </a:ext>
            </a:extLst>
          </p:cNvPr>
          <p:cNvSpPr txBox="1">
            <a:spLocks/>
          </p:cNvSpPr>
          <p:nvPr/>
        </p:nvSpPr>
        <p:spPr>
          <a:xfrm>
            <a:off x="4462628" y="1302856"/>
            <a:ext cx="2939145" cy="3409911"/>
          </a:xfrm>
          <a:prstGeom prst="rect">
            <a:avLst/>
          </a:prstGeom>
          <a:solidFill>
            <a:schemeClr val="bg1"/>
          </a:solidFill>
          <a:ln w="12700" cap="flat" cmpd="sng" algn="ctr">
            <a:solidFill>
              <a:srgbClr val="00B0F0"/>
            </a:solidFill>
            <a:prstDash val="solid"/>
            <a:miter lim="800000"/>
          </a:ln>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lt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lt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lt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9pPr>
          </a:lstStyle>
          <a:p>
            <a:pPr algn="l"/>
            <a:r>
              <a:rPr lang="en-GB" sz="1000" b="1">
                <a:solidFill>
                  <a:schemeClr val="tx1"/>
                </a:solidFill>
                <a:cs typeface="Calibri"/>
              </a:rPr>
              <a:t>Referencing and avoiding Plagiarism: </a:t>
            </a:r>
            <a:r>
              <a:rPr lang="en-GB" sz="1000">
                <a:solidFill>
                  <a:schemeClr val="tx1"/>
                </a:solidFill>
                <a:cs typeface="Calibri"/>
              </a:rPr>
              <a:t>Work of others without acknowledgement</a:t>
            </a:r>
            <a:endParaRPr lang="en-GB" sz="1000" b="1">
              <a:solidFill>
                <a:schemeClr val="tx1"/>
              </a:solidFill>
              <a:cs typeface="Calibri"/>
            </a:endParaRPr>
          </a:p>
          <a:p>
            <a:pPr algn="l"/>
            <a:r>
              <a:rPr lang="en-US" sz="900">
                <a:solidFill>
                  <a:schemeClr val="tx1"/>
                </a:solidFill>
                <a:cs typeface="Calibri"/>
              </a:rPr>
              <a:t>Plagiarism Is ‘ the work of others without acknowledgement of your source of information or inspiration.’ This can be seen when an individual has used words have pretty much been applied in the following sources of articles, books, lectures and television </a:t>
            </a:r>
            <a:r>
              <a:rPr lang="en-US" sz="900" err="1">
                <a:solidFill>
                  <a:schemeClr val="tx1"/>
                </a:solidFill>
                <a:cs typeface="Calibri"/>
              </a:rPr>
              <a:t>programmes</a:t>
            </a:r>
            <a:r>
              <a:rPr lang="en-US" sz="900">
                <a:solidFill>
                  <a:schemeClr val="tx1"/>
                </a:solidFill>
                <a:cs typeface="Calibri"/>
              </a:rPr>
              <a:t>.</a:t>
            </a:r>
          </a:p>
          <a:p>
            <a:pPr algn="l"/>
            <a:r>
              <a:rPr lang="en-US" sz="900">
                <a:solidFill>
                  <a:schemeClr val="tx1"/>
                </a:solidFill>
                <a:cs typeface="Calibri"/>
              </a:rPr>
              <a:t>Plagiarism is treated seriously and when a piece of work has been </a:t>
            </a:r>
            <a:r>
              <a:rPr lang="en-US" sz="900" err="1">
                <a:solidFill>
                  <a:schemeClr val="tx1"/>
                </a:solidFill>
                <a:cs typeface="Calibri"/>
              </a:rPr>
              <a:t>plagiarised</a:t>
            </a:r>
            <a:r>
              <a:rPr lang="en-US" sz="900">
                <a:solidFill>
                  <a:schemeClr val="tx1"/>
                </a:solidFill>
                <a:cs typeface="Calibri"/>
              </a:rPr>
              <a:t> work is usually disqualified having a major impact on the induvial marks and grades</a:t>
            </a:r>
          </a:p>
          <a:p>
            <a:pPr algn="l"/>
            <a:r>
              <a:rPr lang="en-US" sz="900">
                <a:solidFill>
                  <a:schemeClr val="tx1"/>
                </a:solidFill>
                <a:cs typeface="Calibri"/>
              </a:rPr>
              <a:t>Therefore , Cottrell states that to prevent plagiarism from occurring notes must be in your own words then noting down exactly where the information was first found.</a:t>
            </a:r>
            <a:endParaRPr lang="en-US">
              <a:solidFill>
                <a:schemeClr val="tx1"/>
              </a:solidFill>
              <a:cs typeface="Calibri"/>
            </a:endParaRPr>
          </a:p>
          <a:p>
            <a:pPr algn="l"/>
            <a:r>
              <a:rPr lang="en-US" sz="900">
                <a:solidFill>
                  <a:schemeClr val="tx1"/>
                </a:solidFill>
                <a:cs typeface="Calibri"/>
              </a:rPr>
              <a:t>For instance , (Cottrell,2013) implies a reference list should be created to illustrate whenever you mention ‘someone else's work , either directly or indirectly’.</a:t>
            </a:r>
          </a:p>
          <a:p>
            <a:pPr algn="l"/>
            <a:r>
              <a:rPr lang="en-US" sz="900">
                <a:solidFill>
                  <a:schemeClr val="tx1"/>
                </a:solidFill>
                <a:cs typeface="Calibri"/>
              </a:rPr>
              <a:t>You will need to add to your reference list when using a website , blog, journal or article or book in your work. By having an understanding when and how to reference your research will easily help you avoid plagiarism.</a:t>
            </a:r>
            <a:endParaRPr lang="en-US">
              <a:solidFill>
                <a:schemeClr val="tx1"/>
              </a:solidFill>
              <a:cs typeface="Calibri"/>
            </a:endParaRPr>
          </a:p>
        </p:txBody>
      </p:sp>
      <p:sp>
        <p:nvSpPr>
          <p:cNvPr id="43" name="Subtitle 2">
            <a:extLst>
              <a:ext uri="{FF2B5EF4-FFF2-40B4-BE49-F238E27FC236}">
                <a16:creationId xmlns:a16="http://schemas.microsoft.com/office/drawing/2014/main" id="{48EE33CE-EC2C-A624-2BD3-367A30468367}"/>
              </a:ext>
            </a:extLst>
          </p:cNvPr>
          <p:cNvSpPr txBox="1">
            <a:spLocks/>
          </p:cNvSpPr>
          <p:nvPr/>
        </p:nvSpPr>
        <p:spPr>
          <a:xfrm>
            <a:off x="7712867" y="1259265"/>
            <a:ext cx="2701020" cy="3813510"/>
          </a:xfrm>
          <a:prstGeom prst="rect">
            <a:avLst/>
          </a:prstGeom>
          <a:solidFill>
            <a:schemeClr val="bg1"/>
          </a:solidFill>
          <a:ln w="12700" cap="flat" cmpd="sng" algn="ctr">
            <a:solidFill>
              <a:srgbClr val="E792EE"/>
            </a:solidFill>
            <a:prstDash val="solid"/>
            <a:miter lim="800000"/>
          </a:ln>
        </p:spPr>
        <p:style>
          <a:lnRef idx="2">
            <a:schemeClr val="accent2">
              <a:shade val="15000"/>
            </a:schemeClr>
          </a:lnRef>
          <a:fillRef idx="1">
            <a:schemeClr val="accent2"/>
          </a:fillRef>
          <a:effectRef idx="0">
            <a:schemeClr val="accent2"/>
          </a:effectRef>
          <a:fontRef idx="minor">
            <a:schemeClr val="lt1"/>
          </a:fontRef>
        </p:style>
        <p:txBody>
          <a:bodyPr vert="horz" lIns="91440" tIns="45720" rIns="91440" bIns="45720" rtlCol="0" anchor="t">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lt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lt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lt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lt1"/>
                </a:solidFill>
                <a:latin typeface="+mn-lt"/>
                <a:ea typeface="+mn-ea"/>
                <a:cs typeface="+mn-cs"/>
              </a:defRPr>
            </a:lvl9pPr>
          </a:lstStyle>
          <a:p>
            <a:pPr algn="l"/>
            <a:r>
              <a:rPr lang="en-GB" sz="1000" b="1">
                <a:solidFill>
                  <a:schemeClr val="tx1"/>
                </a:solidFill>
              </a:rPr>
              <a:t>Time Management: </a:t>
            </a:r>
            <a:r>
              <a:rPr lang="en-GB" sz="900">
                <a:solidFill>
                  <a:schemeClr val="tx1"/>
                </a:solidFill>
              </a:rPr>
              <a:t>Time-management skill is managing time and studies</a:t>
            </a:r>
            <a:endParaRPr lang="en-GB" sz="900">
              <a:solidFill>
                <a:schemeClr val="tx1"/>
              </a:solidFill>
              <a:cs typeface="Calibri"/>
            </a:endParaRPr>
          </a:p>
          <a:p>
            <a:pPr algn="l"/>
            <a:r>
              <a:rPr lang="en-US" sz="900">
                <a:solidFill>
                  <a:schemeClr val="tx1"/>
                </a:solidFill>
              </a:rPr>
              <a:t>According to ( Cottrel,2013) time management is an important skill . She points out that , having time management skills will provide you with the correct strategies tools and approaches to help complete work.</a:t>
            </a:r>
            <a:endParaRPr lang="en-US" sz="900">
              <a:solidFill>
                <a:schemeClr val="tx1"/>
              </a:solidFill>
              <a:cs typeface="Calibri"/>
            </a:endParaRPr>
          </a:p>
          <a:p>
            <a:pPr algn="l"/>
            <a:r>
              <a:rPr lang="en-US" sz="900">
                <a:solidFill>
                  <a:schemeClr val="tx1"/>
                </a:solidFill>
                <a:cs typeface="Calibri"/>
              </a:rPr>
              <a:t>Cottrell, (2013) argues that your amount of success that you achieve as a student be  strongly influenced by the combination of the two time-related factors: ‘How much time you spend in the study &amp; how well you use that time'. She</a:t>
            </a:r>
            <a:r>
              <a:rPr lang="en-US" sz="900">
                <a:solidFill>
                  <a:schemeClr val="tx1"/>
                </a:solidFill>
              </a:rPr>
              <a:t> claims that it will help to take account of how you act upon your time helping you organize your set time so you can manage both academic and social life.</a:t>
            </a:r>
            <a:endParaRPr lang="en-US" sz="900">
              <a:solidFill>
                <a:schemeClr val="tx1"/>
              </a:solidFill>
              <a:cs typeface="Calibri"/>
            </a:endParaRPr>
          </a:p>
          <a:p>
            <a:pPr algn="l"/>
            <a:r>
              <a:rPr lang="en-US" sz="900">
                <a:solidFill>
                  <a:schemeClr val="tx1"/>
                </a:solidFill>
                <a:cs typeface="Calibri"/>
              </a:rPr>
              <a:t>Cottrell,(2013) believes that to ensure that your time management is effective you must ensure your time requirements, being aware of how much time it takes you to complete . She suggest that, keeping a diary/planner is one of the best types of resources to adapt into your academic work to help keep your work well </a:t>
            </a:r>
            <a:r>
              <a:rPr lang="en-US" sz="900" err="1">
                <a:solidFill>
                  <a:schemeClr val="tx1"/>
                </a:solidFill>
                <a:cs typeface="Calibri"/>
              </a:rPr>
              <a:t>organised</a:t>
            </a:r>
            <a:r>
              <a:rPr lang="en-US" sz="900">
                <a:solidFill>
                  <a:schemeClr val="tx1"/>
                </a:solidFill>
                <a:cs typeface="Calibri"/>
              </a:rPr>
              <a:t> .</a:t>
            </a:r>
          </a:p>
          <a:p>
            <a:pPr algn="l"/>
            <a:r>
              <a:rPr lang="en-US" sz="900">
                <a:solidFill>
                  <a:schemeClr val="tx1"/>
                </a:solidFill>
                <a:cs typeface="Calibri"/>
              </a:rPr>
              <a:t>By managing your time putting in the extra efforts into the various forms of studying preparing for exams or assignments there is more of a higher chance of you succeeding. Therefore, the more you manage your time and study wisely, you are more probably able to achieve well and have an admiral time as a student. </a:t>
            </a:r>
          </a:p>
          <a:p>
            <a:pPr algn="l"/>
            <a:endParaRPr lang="en-US" sz="900">
              <a:solidFill>
                <a:schemeClr val="tx1"/>
              </a:solidFill>
              <a:cs typeface="Calibri"/>
            </a:endParaRPr>
          </a:p>
          <a:p>
            <a:pPr algn="l"/>
            <a:endParaRPr lang="en-US" sz="900">
              <a:solidFill>
                <a:schemeClr val="tx1"/>
              </a:solidFill>
              <a:cs typeface="Calibri"/>
            </a:endParaRPr>
          </a:p>
        </p:txBody>
      </p:sp>
      <p:sp>
        <p:nvSpPr>
          <p:cNvPr id="3" name="TextBox 2">
            <a:extLst>
              <a:ext uri="{FF2B5EF4-FFF2-40B4-BE49-F238E27FC236}">
                <a16:creationId xmlns:a16="http://schemas.microsoft.com/office/drawing/2014/main" id="{747AAEA2-3952-DC91-0F06-EAC2D1E00F33}"/>
              </a:ext>
            </a:extLst>
          </p:cNvPr>
          <p:cNvSpPr txBox="1"/>
          <p:nvPr/>
        </p:nvSpPr>
        <p:spPr>
          <a:xfrm>
            <a:off x="2367731" y="5208669"/>
            <a:ext cx="6531770" cy="1892826"/>
          </a:xfrm>
          <a:prstGeom prst="rect">
            <a:avLst/>
          </a:prstGeom>
          <a:noFill/>
          <a:ln>
            <a:solidFill>
              <a:srgbClr val="EB157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Conclusion: To conclude , I think that the 3 skills that I have chosen are the most important skills for academic writing because they will support me to become a better student with a better understanding of academic skills to use in my future academic work. I have chosen  note taking as my first key skill ,this skill is seen to be a basic known skill for most people, but it is often not done correctly. Note taking has several benefits, If I was to take upon the skill of note taking as a part of my academic work, it will become a very useful skill to help with exams and assignments because I would know the correct way to obtain the important research needed. My next key skill was referencing and avoiding plagiarism , this is an essential skill to know for academic purpose , so I know when reference when using other individuals work to avoid my work receiving a low mark or grade. My final skill that I have chosen was time management, this is a major important skill needed in life not just as a student. By including this skill into my academic work I'm ensuring I stay well </a:t>
            </a:r>
            <a:r>
              <a:rPr lang="en-US" sz="900" err="1">
                <a:cs typeface="Calibri"/>
              </a:rPr>
              <a:t>organised</a:t>
            </a:r>
            <a:r>
              <a:rPr lang="en-US" sz="900">
                <a:cs typeface="Calibri"/>
              </a:rPr>
              <a:t> having the correct strategies to complete my work and to reach deadlines. Thank you for listening , has anyone got any questions?</a:t>
            </a:r>
            <a:endParaRPr lang="en-US" sz="900">
              <a:ea typeface="Calibri"/>
              <a:cs typeface="Calibri"/>
            </a:endParaRPr>
          </a:p>
          <a:p>
            <a:endParaRPr lang="en-US" sz="900">
              <a:cs typeface="Calibri"/>
            </a:endParaRPr>
          </a:p>
          <a:p>
            <a:endParaRPr lang="en-US" sz="900">
              <a:cs typeface="Calibri"/>
            </a:endParaRPr>
          </a:p>
          <a:p>
            <a:endParaRPr lang="en-US" sz="900">
              <a:cs typeface="Calibri"/>
            </a:endParaRPr>
          </a:p>
        </p:txBody>
      </p:sp>
      <p:sp>
        <p:nvSpPr>
          <p:cNvPr id="4" name="TextBox 3">
            <a:extLst>
              <a:ext uri="{FF2B5EF4-FFF2-40B4-BE49-F238E27FC236}">
                <a16:creationId xmlns:a16="http://schemas.microsoft.com/office/drawing/2014/main" id="{0FBB6C2A-7E40-3F0C-39F8-7238A33CA861}"/>
              </a:ext>
            </a:extLst>
          </p:cNvPr>
          <p:cNvSpPr txBox="1"/>
          <p:nvPr/>
        </p:nvSpPr>
        <p:spPr>
          <a:xfrm>
            <a:off x="313322" y="764506"/>
            <a:ext cx="4887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Calibri"/>
              <a:cs typeface="Calibri"/>
            </a:endParaRPr>
          </a:p>
        </p:txBody>
      </p:sp>
      <p:pic>
        <p:nvPicPr>
          <p:cNvPr id="6" name="Picture 5" descr="A pencil on a spiral notebook&#10;&#10;Description automatically generated">
            <a:extLst>
              <a:ext uri="{FF2B5EF4-FFF2-40B4-BE49-F238E27FC236}">
                <a16:creationId xmlns:a16="http://schemas.microsoft.com/office/drawing/2014/main" id="{B299B00D-935B-3BF4-CE49-CFF498A3B5A9}"/>
              </a:ext>
            </a:extLst>
          </p:cNvPr>
          <p:cNvPicPr>
            <a:picLocks noChangeAspect="1"/>
          </p:cNvPicPr>
          <p:nvPr/>
        </p:nvPicPr>
        <p:blipFill>
          <a:blip r:embed="rId2"/>
          <a:stretch>
            <a:fillRect/>
          </a:stretch>
        </p:blipFill>
        <p:spPr>
          <a:xfrm>
            <a:off x="216568" y="221833"/>
            <a:ext cx="699838" cy="589047"/>
          </a:xfrm>
          <a:prstGeom prst="rect">
            <a:avLst/>
          </a:prstGeom>
        </p:spPr>
      </p:pic>
      <p:pic>
        <p:nvPicPr>
          <p:cNvPr id="8" name="Picture 7" descr="A black background with white text&#10;&#10;Description automatically generated">
            <a:extLst>
              <a:ext uri="{FF2B5EF4-FFF2-40B4-BE49-F238E27FC236}">
                <a16:creationId xmlns:a16="http://schemas.microsoft.com/office/drawing/2014/main" id="{5CF11C37-E5FB-49F1-4399-58FE4D2E7EAD}"/>
              </a:ext>
            </a:extLst>
          </p:cNvPr>
          <p:cNvPicPr>
            <a:picLocks noChangeAspect="1"/>
          </p:cNvPicPr>
          <p:nvPr/>
        </p:nvPicPr>
        <p:blipFill>
          <a:blip r:embed="rId3"/>
          <a:stretch>
            <a:fillRect/>
          </a:stretch>
        </p:blipFill>
        <p:spPr>
          <a:xfrm>
            <a:off x="805865" y="5380623"/>
            <a:ext cx="1035218" cy="919414"/>
          </a:xfrm>
          <a:prstGeom prst="rect">
            <a:avLst/>
          </a:prstGeom>
        </p:spPr>
      </p:pic>
      <p:pic>
        <p:nvPicPr>
          <p:cNvPr id="9" name="Picture 8" descr="A red alarm clock with bells&#10;&#10;Description automatically generated">
            <a:extLst>
              <a:ext uri="{FF2B5EF4-FFF2-40B4-BE49-F238E27FC236}">
                <a16:creationId xmlns:a16="http://schemas.microsoft.com/office/drawing/2014/main" id="{AF73386B-86E2-C75B-DA9F-AEC792A99758}"/>
              </a:ext>
            </a:extLst>
          </p:cNvPr>
          <p:cNvPicPr>
            <a:picLocks noChangeAspect="1"/>
          </p:cNvPicPr>
          <p:nvPr/>
        </p:nvPicPr>
        <p:blipFill>
          <a:blip r:embed="rId4"/>
          <a:stretch>
            <a:fillRect/>
          </a:stretch>
        </p:blipFill>
        <p:spPr>
          <a:xfrm>
            <a:off x="10539629" y="4920916"/>
            <a:ext cx="1249347" cy="1437774"/>
          </a:xfrm>
          <a:prstGeom prst="rect">
            <a:avLst/>
          </a:prstGeom>
        </p:spPr>
      </p:pic>
      <p:pic>
        <p:nvPicPr>
          <p:cNvPr id="10" name="Picture 9" descr="A logo with puzzle pieces on top of it&#10;&#10;Description automatically generated">
            <a:extLst>
              <a:ext uri="{FF2B5EF4-FFF2-40B4-BE49-F238E27FC236}">
                <a16:creationId xmlns:a16="http://schemas.microsoft.com/office/drawing/2014/main" id="{86E7E256-4E35-9B19-C15F-85EC2635484B}"/>
              </a:ext>
            </a:extLst>
          </p:cNvPr>
          <p:cNvPicPr>
            <a:picLocks noChangeAspect="1"/>
          </p:cNvPicPr>
          <p:nvPr/>
        </p:nvPicPr>
        <p:blipFill>
          <a:blip r:embed="rId5"/>
          <a:stretch>
            <a:fillRect/>
          </a:stretch>
        </p:blipFill>
        <p:spPr>
          <a:xfrm>
            <a:off x="8102015" y="116305"/>
            <a:ext cx="860760" cy="589548"/>
          </a:xfrm>
          <a:prstGeom prst="rect">
            <a:avLst/>
          </a:prstGeom>
        </p:spPr>
      </p:pic>
    </p:spTree>
    <p:extLst>
      <p:ext uri="{BB962C8B-B14F-4D97-AF65-F5344CB8AC3E}">
        <p14:creationId xmlns:p14="http://schemas.microsoft.com/office/powerpoint/2010/main" val="1258428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2855E-9062-D209-6481-AECB3A9EEE43}"/>
              </a:ext>
            </a:extLst>
          </p:cNvPr>
          <p:cNvSpPr>
            <a:spLocks noGrp="1"/>
          </p:cNvSpPr>
          <p:nvPr>
            <p:ph type="title"/>
          </p:nvPr>
        </p:nvSpPr>
        <p:spPr>
          <a:xfrm>
            <a:off x="1178849" y="0"/>
            <a:ext cx="1820661" cy="509024"/>
          </a:xfrm>
        </p:spPr>
        <p:txBody>
          <a:bodyPr>
            <a:normAutofit/>
          </a:bodyPr>
          <a:lstStyle/>
          <a:p>
            <a:r>
              <a:rPr lang="en-GB" sz="1600"/>
              <a:t>Reference List</a:t>
            </a:r>
            <a:endParaRPr lang="en-US" sz="1600"/>
          </a:p>
        </p:txBody>
      </p:sp>
      <p:sp>
        <p:nvSpPr>
          <p:cNvPr id="3" name="Content Placeholder 2">
            <a:extLst>
              <a:ext uri="{FF2B5EF4-FFF2-40B4-BE49-F238E27FC236}">
                <a16:creationId xmlns:a16="http://schemas.microsoft.com/office/drawing/2014/main" id="{6A583602-E474-50E2-9EFA-0422B7EC6B77}"/>
              </a:ext>
            </a:extLst>
          </p:cNvPr>
          <p:cNvSpPr>
            <a:spLocks noGrp="1"/>
          </p:cNvSpPr>
          <p:nvPr>
            <p:ph idx="1"/>
          </p:nvPr>
        </p:nvSpPr>
        <p:spPr>
          <a:xfrm>
            <a:off x="568694" y="631704"/>
            <a:ext cx="10515600" cy="4351338"/>
          </a:xfrm>
        </p:spPr>
        <p:txBody>
          <a:bodyPr vert="horz" lIns="91440" tIns="45720" rIns="91440" bIns="45720" rtlCol="0" anchor="t">
            <a:normAutofit/>
          </a:bodyPr>
          <a:lstStyle/>
          <a:p>
            <a:pPr marL="0" indent="0">
              <a:buNone/>
            </a:pPr>
            <a:r>
              <a:rPr lang="en-US" sz="900">
                <a:ea typeface="Calibri"/>
                <a:cs typeface="Calibri"/>
              </a:rPr>
              <a:t>Indeed, career guide,(2023) </a:t>
            </a:r>
            <a:r>
              <a:rPr lang="en-US" sz="900" i="1">
                <a:ea typeface="Calibri"/>
                <a:cs typeface="Calibri"/>
              </a:rPr>
              <a:t>'Tips for developing note-taking skills'. Available at: </a:t>
            </a:r>
            <a:r>
              <a:rPr lang="en-US" sz="900">
                <a:ea typeface="+mn-lt"/>
                <a:cs typeface="+mn-lt"/>
                <a:hlinkClick r:id="rId2"/>
              </a:rPr>
              <a:t>Tips for developing note-taking skills (plus definition) | Indeed.com UK</a:t>
            </a:r>
            <a:r>
              <a:rPr lang="en-US" sz="900">
                <a:ea typeface="+mn-lt"/>
                <a:cs typeface="+mn-lt"/>
              </a:rPr>
              <a:t> (Accessed: 18 October 2023)</a:t>
            </a:r>
            <a:endParaRPr lang="en-US" sz="900" i="1">
              <a:ea typeface="Calibri"/>
              <a:cs typeface="Calibri"/>
            </a:endParaRPr>
          </a:p>
          <a:p>
            <a:pPr marL="0" indent="0">
              <a:lnSpc>
                <a:spcPct val="150000"/>
              </a:lnSpc>
              <a:buNone/>
            </a:pPr>
            <a:r>
              <a:rPr lang="en-US" sz="900"/>
              <a:t>Stella Cottrell, (2013) ‘</a:t>
            </a:r>
            <a:r>
              <a:rPr lang="en-US" sz="900" i="1"/>
              <a:t>The Study Skills Handbook</a:t>
            </a:r>
            <a:r>
              <a:rPr lang="en-US" sz="900"/>
              <a:t>’. (4</a:t>
            </a:r>
            <a:r>
              <a:rPr lang="en-US" sz="900" baseline="30000"/>
              <a:t>th</a:t>
            </a:r>
            <a:r>
              <a:rPr lang="en-US" sz="900"/>
              <a:t> ed).Hampshire: Palgrave Macmillan</a:t>
            </a:r>
            <a:endParaRPr lang="en-US" sz="900">
              <a:cs typeface="Calibri"/>
            </a:endParaRPr>
          </a:p>
          <a:p>
            <a:pPr marL="0" indent="0">
              <a:lnSpc>
                <a:spcPct val="150000"/>
              </a:lnSpc>
              <a:buNone/>
            </a:pPr>
            <a:r>
              <a:rPr lang="en-US" sz="900"/>
              <a:t>UWTSD,(No Date) </a:t>
            </a:r>
            <a:r>
              <a:rPr lang="en-US" sz="900" i="1"/>
              <a:t>‘Developing Effective Study Skills, Introduction to module’ </a:t>
            </a:r>
            <a:r>
              <a:rPr lang="en-US" sz="900"/>
              <a:t>. Swansea: UWTSD</a:t>
            </a:r>
            <a:endParaRPr lang="en-US" sz="900">
              <a:cs typeface="Calibri"/>
            </a:endParaRPr>
          </a:p>
          <a:p>
            <a:pPr marL="0" indent="0">
              <a:lnSpc>
                <a:spcPct val="150000"/>
              </a:lnSpc>
              <a:buNone/>
            </a:pPr>
            <a:r>
              <a:rPr lang="en-US" sz="900"/>
              <a:t>UWTSD,(No Date) </a:t>
            </a:r>
            <a:r>
              <a:rPr lang="en-US" sz="900" i="1"/>
              <a:t>‘Developing Effective Study Skills, Note Taking', </a:t>
            </a:r>
            <a:r>
              <a:rPr lang="en-US" sz="900"/>
              <a:t>Swansea : UWTSD</a:t>
            </a:r>
            <a:endParaRPr lang="en-US" sz="900">
              <a:cs typeface="Calibri"/>
            </a:endParaRPr>
          </a:p>
          <a:p>
            <a:pPr marL="0" indent="0">
              <a:lnSpc>
                <a:spcPct val="150000"/>
              </a:lnSpc>
              <a:buNone/>
            </a:pPr>
            <a:r>
              <a:rPr lang="en-US" sz="900">
                <a:cs typeface="Calibri"/>
              </a:rPr>
              <a:t>UWTSD, (No Date) </a:t>
            </a:r>
            <a:r>
              <a:rPr lang="en-US" sz="900" i="1">
                <a:cs typeface="Calibri"/>
              </a:rPr>
              <a:t>'Time Management', Swansea : UWTSD</a:t>
            </a:r>
          </a:p>
          <a:p>
            <a:pPr marL="0" indent="0">
              <a:lnSpc>
                <a:spcPct val="150000"/>
              </a:lnSpc>
              <a:buNone/>
            </a:pPr>
            <a:r>
              <a:rPr lang="en-US" sz="900"/>
              <a:t> UWTSD,  (2023) </a:t>
            </a:r>
            <a:r>
              <a:rPr lang="en-US" sz="900" i="1"/>
              <a:t>‘How do I reference specific types of resources?’, </a:t>
            </a:r>
            <a:r>
              <a:rPr lang="en-US" sz="900"/>
              <a:t>in UWTSD: library Learning Resources . Referencing Handbook Harvard, Swansea : UWTSD</a:t>
            </a:r>
            <a:endParaRPr lang="en-US" sz="900">
              <a:cs typeface="Calibri"/>
            </a:endParaRPr>
          </a:p>
        </p:txBody>
      </p:sp>
    </p:spTree>
    <p:extLst>
      <p:ext uri="{BB962C8B-B14F-4D97-AF65-F5344CB8AC3E}">
        <p14:creationId xmlns:p14="http://schemas.microsoft.com/office/powerpoint/2010/main" val="6759798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4" ma:contentTypeDescription="Create a new document." ma:contentTypeScope="" ma:versionID="a2686b7d2123fcd0382c3a2a22bd9cf3">
  <xsd:schema xmlns:xsd="http://www.w3.org/2001/XMLSchema" xmlns:xs="http://www.w3.org/2001/XMLSchema" xmlns:p="http://schemas.microsoft.com/office/2006/metadata/properties" xmlns:ns3="ad7316b1-23f1-480c-8fa6-cbf037f4db9c" targetNamespace="http://schemas.microsoft.com/office/2006/metadata/properties" ma:root="true" ma:fieldsID="15b415645f8b11600cd95247856b438e"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E7F3821-3020-496F-8B41-BA48CB467431}">
  <ds:schemaRefs>
    <ds:schemaRef ds:uri="http://schemas.microsoft.com/sharepoint/v3/contenttype/forms"/>
  </ds:schemaRefs>
</ds:datastoreItem>
</file>

<file path=customXml/itemProps2.xml><?xml version="1.0" encoding="utf-8"?>
<ds:datastoreItem xmlns:ds="http://schemas.openxmlformats.org/officeDocument/2006/customXml" ds:itemID="{4071C1DF-DC11-4B60-8D10-B37B07764AA4}">
  <ds:schemaRefs>
    <ds:schemaRef ds:uri="ad7316b1-23f1-480c-8fa6-cbf037f4db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E674174-778B-41E8-BD6C-13641836F0C3}">
  <ds:schemaRefs>
    <ds:schemaRef ds:uri="ad7316b1-23f1-480c-8fa6-cbf037f4db9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Leah Mainwaring (2305472)</dc:creator>
  <cp:revision>1</cp:revision>
  <dcterms:created xsi:type="dcterms:W3CDTF">2023-10-10T15:23:22Z</dcterms:created>
  <dcterms:modified xsi:type="dcterms:W3CDTF">2023-10-26T11:43:58Z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