
<file path=[Content_Types].xml><?xml version="1.0" encoding="utf-8"?>
<Types xmlns="http://schemas.openxmlformats.org/package/2006/content-types">
  <Default Extension="xml" ContentType="application/xml"/>
  <Default Extension="wav" ContentType="audio/wav"/>
  <Default Extension="bin" ContentType="application/vnd.openxmlformats-officedocument.presentationml.printerSettings"/>
  <Default Extension="png" ContentType="image/png"/>
  <Default Extension="jpe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C3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044" autoAdjust="0"/>
    <p:restoredTop sz="94660"/>
  </p:normalViewPr>
  <p:slideViewPr>
    <p:cSldViewPr snapToGrid="0">
      <p:cViewPr>
        <p:scale>
          <a:sx n="100" d="100"/>
          <a:sy n="100" d="100"/>
        </p:scale>
        <p:origin x="-1520" y="-248"/>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interSettings" Target="printerSettings/printerSettings1.bin"/><Relationship Id="rId4" Type="http://schemas.openxmlformats.org/officeDocument/2006/relationships/presProps" Target="presProps.xml"/><Relationship Id="rId5" Type="http://schemas.openxmlformats.org/officeDocument/2006/relationships/viewProps" Target="viewProps.xml"/><Relationship Id="rId6" Type="http://schemas.openxmlformats.org/officeDocument/2006/relationships/theme" Target="theme/theme1.xml"/><Relationship Id="rId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 qsCatId="simple" csTypeId="urn:microsoft.com/office/officeart/2005/8/colors/accent1_2" csCatId="accent1" phldr="1"/>
      <dgm:spPr/>
    </dgm:pt>
    <dgm:pt modelId="{AA252877-C7C2-4861-A1B4-F720FB1ACCE0}">
      <dgm:prSet phldrT="[Text]" custT="1">
        <dgm:style>
          <a:lnRef idx="2">
            <a:schemeClr val="accent6"/>
          </a:lnRef>
          <a:fillRef idx="1">
            <a:schemeClr val="lt1"/>
          </a:fillRef>
          <a:effectRef idx="0">
            <a:schemeClr val="accent6"/>
          </a:effectRef>
          <a:fontRef idx="minor">
            <a:schemeClr val="dk1"/>
          </a:fontRef>
        </dgm:style>
      </dgm:prSet>
      <dgm:spPr>
        <a:solidFill>
          <a:schemeClr val="accent4">
            <a:lumMod val="40000"/>
            <a:lumOff val="60000"/>
          </a:schemeClr>
        </a:solidFill>
        <a:ln w="28575"/>
      </dgm:spPr>
      <dgm:t>
        <a:bodyPr/>
        <a:lstStyle/>
        <a:p>
          <a:r>
            <a:rPr lang="en-GB" sz="1100" b="1" dirty="0" smtClean="0">
              <a:solidFill>
                <a:srgbClr val="000000"/>
              </a:solidFill>
            </a:rPr>
            <a:t>Weeks 1-4</a:t>
          </a:r>
        </a:p>
        <a:p>
          <a:r>
            <a:rPr lang="en-GB" sz="1100" b="0" dirty="0" smtClean="0">
              <a:solidFill>
                <a:srgbClr val="000000"/>
              </a:solidFill>
            </a:rPr>
            <a:t> Literature review</a:t>
          </a:r>
          <a:endParaRPr lang="en-GB" sz="1100" b="0" dirty="0">
            <a:solidFill>
              <a:srgbClr val="000000"/>
            </a:solidFill>
          </a:endParaRPr>
        </a:p>
      </dgm:t>
    </dgm:pt>
    <dgm:pt modelId="{3E0583E3-3BC5-400D-A307-0CF60D587D32}" type="parTrans" cxnId="{7AABCB8A-A3BA-4A25-B568-76D392F65A44}">
      <dgm:prSet/>
      <dgm:spPr/>
      <dgm:t>
        <a:bodyPr/>
        <a:lstStyle/>
        <a:p>
          <a:endParaRPr lang="en-GB" b="0">
            <a:solidFill>
              <a:srgbClr val="000000"/>
            </a:solidFill>
          </a:endParaRPr>
        </a:p>
      </dgm:t>
    </dgm:pt>
    <dgm:pt modelId="{B8C23466-3A0E-4564-8787-403365775BD6}" type="sibTrans" cxnId="{7AABCB8A-A3BA-4A25-B568-76D392F65A44}">
      <dgm:prSet/>
      <dgm:spPr>
        <a:solidFill>
          <a:schemeClr val="accent6"/>
        </a:solidFill>
      </dgm:spPr>
      <dgm:t>
        <a:bodyPr/>
        <a:lstStyle/>
        <a:p>
          <a:endParaRPr lang="en-GB" b="0">
            <a:solidFill>
              <a:srgbClr val="000000"/>
            </a:solidFill>
          </a:endParaRPr>
        </a:p>
      </dgm:t>
    </dgm:pt>
    <dgm:pt modelId="{38587FCD-9F5D-4302-96AC-3568DFE60810}">
      <dgm:prSet phldrT="[Text]" custT="1">
        <dgm:style>
          <a:lnRef idx="2">
            <a:schemeClr val="accent6"/>
          </a:lnRef>
          <a:fillRef idx="1">
            <a:schemeClr val="lt1"/>
          </a:fillRef>
          <a:effectRef idx="0">
            <a:schemeClr val="accent6"/>
          </a:effectRef>
          <a:fontRef idx="minor">
            <a:schemeClr val="dk1"/>
          </a:fontRef>
        </dgm:style>
      </dgm:prSet>
      <dgm:spPr>
        <a:solidFill>
          <a:schemeClr val="accent4">
            <a:lumMod val="40000"/>
            <a:lumOff val="60000"/>
          </a:schemeClr>
        </a:solidFill>
        <a:ln w="28575"/>
      </dgm:spPr>
      <dgm:t>
        <a:bodyPr/>
        <a:lstStyle/>
        <a:p>
          <a:r>
            <a:rPr lang="en-GB" sz="1100" b="1" dirty="0">
              <a:solidFill>
                <a:srgbClr val="000000"/>
              </a:solidFill>
            </a:rPr>
            <a:t>Weeks </a:t>
          </a:r>
          <a:r>
            <a:rPr lang="en-GB" sz="1100" b="1" dirty="0" smtClean="0">
              <a:solidFill>
                <a:srgbClr val="000000"/>
              </a:solidFill>
            </a:rPr>
            <a:t>9-11</a:t>
          </a:r>
          <a:endParaRPr lang="en-GB" sz="1100" b="1" dirty="0">
            <a:solidFill>
              <a:srgbClr val="000000"/>
            </a:solidFill>
          </a:endParaRPr>
        </a:p>
        <a:p>
          <a:r>
            <a:rPr lang="en-GB" sz="1100" b="0" dirty="0" smtClean="0">
              <a:solidFill>
                <a:srgbClr val="000000"/>
              </a:solidFill>
            </a:rPr>
            <a:t>Class observation </a:t>
          </a:r>
          <a:endParaRPr lang="en-GB" sz="1100" b="0" dirty="0">
            <a:solidFill>
              <a:srgbClr val="000000"/>
            </a:solidFill>
          </a:endParaRPr>
        </a:p>
      </dgm:t>
    </dgm:pt>
    <dgm:pt modelId="{B4239FC6-E9DF-45E3-BD38-CF8072E56DC4}" type="parTrans" cxnId="{E6E4837C-2788-4E1B-AD85-A86AC35B2BE2}">
      <dgm:prSet/>
      <dgm:spPr/>
      <dgm:t>
        <a:bodyPr/>
        <a:lstStyle/>
        <a:p>
          <a:endParaRPr lang="en-GB" b="0">
            <a:solidFill>
              <a:srgbClr val="000000"/>
            </a:solidFill>
          </a:endParaRPr>
        </a:p>
      </dgm:t>
    </dgm:pt>
    <dgm:pt modelId="{1A306BFB-8EDF-4D75-BA56-4E92E7272306}" type="sibTrans" cxnId="{E6E4837C-2788-4E1B-AD85-A86AC35B2BE2}">
      <dgm:prSet/>
      <dgm:spPr>
        <a:solidFill>
          <a:schemeClr val="accent6"/>
        </a:solidFill>
      </dgm:spPr>
      <dgm:t>
        <a:bodyPr/>
        <a:lstStyle/>
        <a:p>
          <a:endParaRPr lang="en-GB" b="0">
            <a:solidFill>
              <a:srgbClr val="000000"/>
            </a:solidFill>
          </a:endParaRPr>
        </a:p>
      </dgm:t>
    </dgm:pt>
    <dgm:pt modelId="{1F3D8BB4-E67A-4F74-A674-06D97A700D60}">
      <dgm:prSet custT="1">
        <dgm:style>
          <a:lnRef idx="2">
            <a:schemeClr val="accent6"/>
          </a:lnRef>
          <a:fillRef idx="1">
            <a:schemeClr val="lt1"/>
          </a:fillRef>
          <a:effectRef idx="0">
            <a:schemeClr val="accent6"/>
          </a:effectRef>
          <a:fontRef idx="minor">
            <a:schemeClr val="dk1"/>
          </a:fontRef>
        </dgm:style>
      </dgm:prSet>
      <dgm:spPr>
        <a:solidFill>
          <a:schemeClr val="accent4">
            <a:lumMod val="40000"/>
            <a:lumOff val="60000"/>
          </a:schemeClr>
        </a:solidFill>
        <a:ln w="28575"/>
      </dgm:spPr>
      <dgm:t>
        <a:bodyPr/>
        <a:lstStyle/>
        <a:p>
          <a:r>
            <a:rPr lang="en-GB" sz="1100" b="1" dirty="0">
              <a:solidFill>
                <a:srgbClr val="000000"/>
              </a:solidFill>
            </a:rPr>
            <a:t>Weeks </a:t>
          </a:r>
          <a:r>
            <a:rPr lang="en-GB" sz="1100" b="1" dirty="0" smtClean="0">
              <a:solidFill>
                <a:srgbClr val="000000"/>
              </a:solidFill>
            </a:rPr>
            <a:t>16-20</a:t>
          </a:r>
          <a:endParaRPr lang="en-GB" sz="1100" b="1" dirty="0">
            <a:solidFill>
              <a:srgbClr val="000000"/>
            </a:solidFill>
          </a:endParaRPr>
        </a:p>
        <a:p>
          <a:r>
            <a:rPr lang="en-GB" sz="1100" b="0" dirty="0">
              <a:solidFill>
                <a:srgbClr val="000000"/>
              </a:solidFill>
            </a:rPr>
            <a:t>Analysis of </a:t>
          </a:r>
          <a:r>
            <a:rPr lang="en-GB" sz="1100" b="0" dirty="0" smtClean="0">
              <a:solidFill>
                <a:srgbClr val="000000"/>
              </a:solidFill>
            </a:rPr>
            <a:t>data</a:t>
          </a:r>
        </a:p>
        <a:p>
          <a:r>
            <a:rPr lang="en-GB" sz="1100" b="0" dirty="0" smtClean="0">
              <a:solidFill>
                <a:srgbClr val="000000"/>
              </a:solidFill>
            </a:rPr>
            <a:t>result</a:t>
          </a:r>
          <a:endParaRPr lang="en-GB" sz="1100" b="0" dirty="0">
            <a:solidFill>
              <a:srgbClr val="000000"/>
            </a:solidFill>
          </a:endParaRPr>
        </a:p>
      </dgm:t>
    </dgm:pt>
    <dgm:pt modelId="{43349F66-C24E-4AFB-958B-26EB72A6A09C}" type="parTrans" cxnId="{D4BC6220-A256-48CD-A23F-2A5BE13B4A57}">
      <dgm:prSet/>
      <dgm:spPr/>
      <dgm:t>
        <a:bodyPr/>
        <a:lstStyle/>
        <a:p>
          <a:endParaRPr lang="en-GB" b="0">
            <a:solidFill>
              <a:srgbClr val="000000"/>
            </a:solidFill>
          </a:endParaRPr>
        </a:p>
      </dgm:t>
    </dgm:pt>
    <dgm:pt modelId="{F2762D16-1EA1-4EC5-8D94-798FC5136471}" type="sibTrans" cxnId="{D4BC6220-A256-48CD-A23F-2A5BE13B4A57}">
      <dgm:prSet/>
      <dgm:spPr/>
      <dgm:t>
        <a:bodyPr/>
        <a:lstStyle/>
        <a:p>
          <a:endParaRPr lang="en-GB" b="0">
            <a:solidFill>
              <a:srgbClr val="000000"/>
            </a:solidFill>
          </a:endParaRPr>
        </a:p>
      </dgm:t>
    </dgm:pt>
    <dgm:pt modelId="{C1740CB3-9A0B-4ADD-AEF7-E0C16C707810}">
      <dgm:prSet custT="1">
        <dgm:style>
          <a:lnRef idx="2">
            <a:schemeClr val="accent6"/>
          </a:lnRef>
          <a:fillRef idx="1">
            <a:schemeClr val="lt1"/>
          </a:fillRef>
          <a:effectRef idx="0">
            <a:schemeClr val="accent6"/>
          </a:effectRef>
          <a:fontRef idx="minor">
            <a:schemeClr val="dk1"/>
          </a:fontRef>
        </dgm:style>
      </dgm:prSet>
      <dgm:spPr>
        <a:solidFill>
          <a:schemeClr val="accent4">
            <a:lumMod val="40000"/>
            <a:lumOff val="60000"/>
          </a:schemeClr>
        </a:solidFill>
        <a:ln w="28575"/>
      </dgm:spPr>
      <dgm:t>
        <a:bodyPr/>
        <a:lstStyle/>
        <a:p>
          <a:r>
            <a:rPr lang="en-GB" sz="1100" b="1" dirty="0">
              <a:solidFill>
                <a:srgbClr val="000000"/>
              </a:solidFill>
            </a:rPr>
            <a:t>Week </a:t>
          </a:r>
          <a:r>
            <a:rPr lang="en-GB" sz="1100" b="1" dirty="0" smtClean="0">
              <a:solidFill>
                <a:srgbClr val="000000"/>
              </a:solidFill>
            </a:rPr>
            <a:t>13-15</a:t>
          </a:r>
          <a:endParaRPr lang="en-GB" sz="1100" b="1" dirty="0">
            <a:solidFill>
              <a:srgbClr val="000000"/>
            </a:solidFill>
          </a:endParaRPr>
        </a:p>
        <a:p>
          <a:r>
            <a:rPr lang="en-GB" sz="1200" b="0" dirty="0" smtClean="0">
              <a:solidFill>
                <a:srgbClr val="000000"/>
              </a:solidFill>
            </a:rPr>
            <a:t>Send and collect Questionnaires</a:t>
          </a:r>
        </a:p>
        <a:p>
          <a:r>
            <a:rPr lang="en-GB" sz="1200" b="0" dirty="0" smtClean="0">
              <a:solidFill>
                <a:srgbClr val="000000"/>
              </a:solidFill>
            </a:rPr>
            <a:t>Structured interview </a:t>
          </a:r>
          <a:endParaRPr lang="en-GB" sz="1200" b="0" dirty="0">
            <a:solidFill>
              <a:srgbClr val="000000"/>
            </a:solidFill>
          </a:endParaRPr>
        </a:p>
      </dgm:t>
    </dgm:pt>
    <dgm:pt modelId="{7EDBE63B-21A8-4121-B1E3-8580AF3618B1}" type="parTrans" cxnId="{7551DD9C-D70A-48A5-8649-BCB60433381A}">
      <dgm:prSet/>
      <dgm:spPr/>
      <dgm:t>
        <a:bodyPr/>
        <a:lstStyle/>
        <a:p>
          <a:endParaRPr lang="en-GB" b="0">
            <a:solidFill>
              <a:srgbClr val="000000"/>
            </a:solidFill>
          </a:endParaRPr>
        </a:p>
      </dgm:t>
    </dgm:pt>
    <dgm:pt modelId="{018FC868-5311-4FAA-99D9-65CF53863CBC}" type="sibTrans" cxnId="{7551DD9C-D70A-48A5-8649-BCB60433381A}">
      <dgm:prSet/>
      <dgm:spPr>
        <a:solidFill>
          <a:schemeClr val="accent6"/>
        </a:solidFill>
      </dgm:spPr>
      <dgm:t>
        <a:bodyPr/>
        <a:lstStyle/>
        <a:p>
          <a:endParaRPr lang="en-GB" b="0">
            <a:solidFill>
              <a:srgbClr val="000000"/>
            </a:solidFill>
          </a:endParaRPr>
        </a:p>
      </dgm:t>
    </dgm:pt>
    <dgm:pt modelId="{DBDB4153-F98F-482A-93E6-2C4C809548F3}">
      <dgm:prSet phldrT="[Text]" custT="1">
        <dgm:style>
          <a:lnRef idx="2">
            <a:schemeClr val="accent6"/>
          </a:lnRef>
          <a:fillRef idx="1">
            <a:schemeClr val="lt1"/>
          </a:fillRef>
          <a:effectRef idx="0">
            <a:schemeClr val="accent6"/>
          </a:effectRef>
          <a:fontRef idx="minor">
            <a:schemeClr val="dk1"/>
          </a:fontRef>
        </dgm:style>
      </dgm:prSet>
      <dgm:spPr>
        <a:solidFill>
          <a:schemeClr val="accent4">
            <a:lumMod val="40000"/>
            <a:lumOff val="60000"/>
          </a:schemeClr>
        </a:solidFill>
        <a:ln w="28575"/>
      </dgm:spPr>
      <dgm:t>
        <a:bodyPr/>
        <a:lstStyle/>
        <a:p>
          <a:pPr algn="ctr"/>
          <a:endParaRPr lang="en-GB" sz="1100" b="1" dirty="0" smtClean="0">
            <a:solidFill>
              <a:srgbClr val="000000"/>
            </a:solidFill>
          </a:endParaRPr>
        </a:p>
        <a:p>
          <a:pPr algn="ctr"/>
          <a:r>
            <a:rPr lang="en-GB" sz="1100" b="1" dirty="0" smtClean="0">
              <a:solidFill>
                <a:srgbClr val="000000"/>
              </a:solidFill>
            </a:rPr>
            <a:t>Weeks 4-8</a:t>
          </a:r>
          <a:endParaRPr lang="en-GB" sz="1100" b="1" dirty="0">
            <a:solidFill>
              <a:srgbClr val="000000"/>
            </a:solidFill>
          </a:endParaRPr>
        </a:p>
        <a:p>
          <a:pPr algn="ctr"/>
          <a:r>
            <a:rPr lang="en-US" sz="1100" b="0" dirty="0" smtClean="0">
              <a:solidFill>
                <a:srgbClr val="000000"/>
              </a:solidFill>
            </a:rPr>
            <a:t>Questionnaire design </a:t>
          </a:r>
        </a:p>
        <a:p>
          <a:pPr algn="ctr"/>
          <a:r>
            <a:rPr lang="en-US" sz="1100" b="0" dirty="0" smtClean="0">
              <a:solidFill>
                <a:srgbClr val="000000"/>
              </a:solidFill>
            </a:rPr>
            <a:t>Interview questions </a:t>
          </a:r>
        </a:p>
        <a:p>
          <a:pPr algn="ctr"/>
          <a:r>
            <a:rPr lang="en-US" sz="1100" b="0" dirty="0" smtClean="0">
              <a:solidFill>
                <a:srgbClr val="000000"/>
              </a:solidFill>
            </a:rPr>
            <a:t>Methodology </a:t>
          </a:r>
        </a:p>
        <a:p>
          <a:pPr algn="ctr"/>
          <a:endParaRPr lang="en-GB" sz="1100" b="0" dirty="0">
            <a:solidFill>
              <a:srgbClr val="000000"/>
            </a:solidFill>
          </a:endParaRPr>
        </a:p>
      </dgm:t>
    </dgm:pt>
    <dgm:pt modelId="{A291DF44-01AC-4F8E-9565-EF9AD8080045}" type="sibTrans" cxnId="{3D060078-E410-45B6-A52F-B6318CBC07B5}">
      <dgm:prSet/>
      <dgm:spPr>
        <a:solidFill>
          <a:schemeClr val="accent6"/>
        </a:solidFill>
      </dgm:spPr>
      <dgm:t>
        <a:bodyPr/>
        <a:lstStyle/>
        <a:p>
          <a:endParaRPr lang="en-GB" b="0">
            <a:solidFill>
              <a:srgbClr val="000000"/>
            </a:solidFill>
          </a:endParaRPr>
        </a:p>
      </dgm:t>
    </dgm:pt>
    <dgm:pt modelId="{15A5633C-C38C-418D-95A2-1C72097E132F}" type="parTrans" cxnId="{3D060078-E410-45B6-A52F-B6318CBC07B5}">
      <dgm:prSet/>
      <dgm:spPr/>
      <dgm:t>
        <a:bodyPr/>
        <a:lstStyle/>
        <a:p>
          <a:endParaRPr lang="en-GB" b="0">
            <a:solidFill>
              <a:srgbClr val="000000"/>
            </a:solidFill>
          </a:endParaRPr>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5" custScaleX="170602" custScaleY="87793">
        <dgm:presLayoutVars>
          <dgm:bulletEnabled val="1"/>
        </dgm:presLayoutVars>
      </dgm:prSet>
      <dgm:spPr/>
      <dgm:t>
        <a:bodyPr/>
        <a:lstStyle/>
        <a:p>
          <a:endParaRPr lang="zh-CN" altLang="en-US"/>
        </a:p>
      </dgm:t>
    </dgm:pt>
    <dgm:pt modelId="{8B5E6B9C-0A53-4F33-A16B-B3A4FCC52653}" type="pres">
      <dgm:prSet presAssocID="{B8C23466-3A0E-4564-8787-403365775BD6}" presName="sibTrans" presStyleLbl="sibTrans2D1" presStyleIdx="0" presStyleCnt="4"/>
      <dgm:spPr/>
      <dgm:t>
        <a:bodyPr/>
        <a:lstStyle/>
        <a:p>
          <a:endParaRPr lang="zh-CN" altLang="en-US"/>
        </a:p>
      </dgm:t>
    </dgm:pt>
    <dgm:pt modelId="{BF0D4137-9FBB-45FC-A6E7-3BC0D9457609}" type="pres">
      <dgm:prSet presAssocID="{B8C23466-3A0E-4564-8787-403365775BD6}" presName="connectorText" presStyleLbl="sibTrans2D1" presStyleIdx="0" presStyleCnt="4"/>
      <dgm:spPr/>
      <dgm:t>
        <a:bodyPr/>
        <a:lstStyle/>
        <a:p>
          <a:endParaRPr lang="zh-CN" altLang="en-US"/>
        </a:p>
      </dgm:t>
    </dgm:pt>
    <dgm:pt modelId="{FED08907-E40E-4FF2-BF59-DABF03F5C354}" type="pres">
      <dgm:prSet presAssocID="{DBDB4153-F98F-482A-93E6-2C4C809548F3}" presName="node" presStyleLbl="node1" presStyleIdx="1" presStyleCnt="5" custScaleX="186313" custScaleY="114180">
        <dgm:presLayoutVars>
          <dgm:bulletEnabled val="1"/>
        </dgm:presLayoutVars>
      </dgm:prSet>
      <dgm:spPr/>
      <dgm:t>
        <a:bodyPr/>
        <a:lstStyle/>
        <a:p>
          <a:endParaRPr lang="zh-CN" altLang="en-US"/>
        </a:p>
      </dgm:t>
    </dgm:pt>
    <dgm:pt modelId="{134ED551-4CB9-414E-BB49-FDCC47890C55}" type="pres">
      <dgm:prSet presAssocID="{A291DF44-01AC-4F8E-9565-EF9AD8080045}" presName="sibTrans" presStyleLbl="sibTrans2D1" presStyleIdx="1" presStyleCnt="4"/>
      <dgm:spPr/>
      <dgm:t>
        <a:bodyPr/>
        <a:lstStyle/>
        <a:p>
          <a:endParaRPr lang="zh-CN" altLang="en-US"/>
        </a:p>
      </dgm:t>
    </dgm:pt>
    <dgm:pt modelId="{B73763F6-E7EF-43EE-8F89-947F0BE96DAA}" type="pres">
      <dgm:prSet presAssocID="{A291DF44-01AC-4F8E-9565-EF9AD8080045}" presName="connectorText" presStyleLbl="sibTrans2D1" presStyleIdx="1" presStyleCnt="4"/>
      <dgm:spPr/>
      <dgm:t>
        <a:bodyPr/>
        <a:lstStyle/>
        <a:p>
          <a:endParaRPr lang="zh-CN" altLang="en-US"/>
        </a:p>
      </dgm:t>
    </dgm:pt>
    <dgm:pt modelId="{5D2AE724-F7B7-4EC1-8642-20FBD68A4721}" type="pres">
      <dgm:prSet presAssocID="{38587FCD-9F5D-4302-96AC-3568DFE60810}" presName="node" presStyleLbl="node1" presStyleIdx="2" presStyleCnt="5" custScaleX="158423" custScaleY="87538">
        <dgm:presLayoutVars>
          <dgm:bulletEnabled val="1"/>
        </dgm:presLayoutVars>
      </dgm:prSet>
      <dgm:spPr/>
      <dgm:t>
        <a:bodyPr/>
        <a:lstStyle/>
        <a:p>
          <a:endParaRPr lang="zh-CN" altLang="en-US"/>
        </a:p>
      </dgm:t>
    </dgm:pt>
    <dgm:pt modelId="{5709FF96-F068-4293-B132-35EC687136D8}" type="pres">
      <dgm:prSet presAssocID="{1A306BFB-8EDF-4D75-BA56-4E92E7272306}" presName="sibTrans" presStyleLbl="sibTrans2D1" presStyleIdx="2" presStyleCnt="4"/>
      <dgm:spPr/>
      <dgm:t>
        <a:bodyPr/>
        <a:lstStyle/>
        <a:p>
          <a:endParaRPr lang="zh-CN" altLang="en-US"/>
        </a:p>
      </dgm:t>
    </dgm:pt>
    <dgm:pt modelId="{47C2C31D-1CBB-48BE-9A0C-71CD8B6E5A73}" type="pres">
      <dgm:prSet presAssocID="{1A306BFB-8EDF-4D75-BA56-4E92E7272306}" presName="connectorText" presStyleLbl="sibTrans2D1" presStyleIdx="2" presStyleCnt="4"/>
      <dgm:spPr/>
      <dgm:t>
        <a:bodyPr/>
        <a:lstStyle/>
        <a:p>
          <a:endParaRPr lang="zh-CN" altLang="en-US"/>
        </a:p>
      </dgm:t>
    </dgm:pt>
    <dgm:pt modelId="{1050DB37-FDEC-4DAD-821A-3113E97707B3}" type="pres">
      <dgm:prSet presAssocID="{C1740CB3-9A0B-4ADD-AEF7-E0C16C707810}" presName="node" presStyleLbl="node1" presStyleIdx="3" presStyleCnt="5" custScaleX="187272" custScaleY="108675" custLinFactNeighborX="9825" custLinFactNeighborY="-3155">
        <dgm:presLayoutVars>
          <dgm:bulletEnabled val="1"/>
        </dgm:presLayoutVars>
      </dgm:prSet>
      <dgm:spPr/>
      <dgm:t>
        <a:bodyPr/>
        <a:lstStyle/>
        <a:p>
          <a:endParaRPr lang="zh-CN" altLang="en-US"/>
        </a:p>
      </dgm:t>
    </dgm:pt>
    <dgm:pt modelId="{DCA83EDE-C36E-414B-B01A-16260652B9F1}" type="pres">
      <dgm:prSet presAssocID="{018FC868-5311-4FAA-99D9-65CF53863CBC}" presName="sibTrans" presStyleLbl="sibTrans2D1" presStyleIdx="3" presStyleCnt="4"/>
      <dgm:spPr/>
      <dgm:t>
        <a:bodyPr/>
        <a:lstStyle/>
        <a:p>
          <a:endParaRPr lang="zh-CN" altLang="en-US"/>
        </a:p>
      </dgm:t>
    </dgm:pt>
    <dgm:pt modelId="{9DF199DF-3B48-4E36-8603-DEA44850E8F6}" type="pres">
      <dgm:prSet presAssocID="{018FC868-5311-4FAA-99D9-65CF53863CBC}" presName="connectorText" presStyleLbl="sibTrans2D1" presStyleIdx="3" presStyleCnt="4"/>
      <dgm:spPr/>
      <dgm:t>
        <a:bodyPr/>
        <a:lstStyle/>
        <a:p>
          <a:endParaRPr lang="zh-CN" altLang="en-US"/>
        </a:p>
      </dgm:t>
    </dgm:pt>
    <dgm:pt modelId="{437E21FB-0176-48EF-A44E-6ADF89BE3E7E}" type="pres">
      <dgm:prSet presAssocID="{1F3D8BB4-E67A-4F74-A674-06D97A700D60}" presName="node" presStyleLbl="node1" presStyleIdx="4" presStyleCnt="5" custScaleX="161033" custScaleY="72060" custLinFactNeighborX="5343" custLinFactNeighborY="2730">
        <dgm:presLayoutVars>
          <dgm:bulletEnabled val="1"/>
        </dgm:presLayoutVars>
      </dgm:prSet>
      <dgm:spPr>
        <a:prstGeom prst="roundRect">
          <a:avLst/>
        </a:prstGeom>
      </dgm:spPr>
      <dgm:t>
        <a:bodyPr/>
        <a:lstStyle/>
        <a:p>
          <a:endParaRPr lang="zh-CN" altLang="en-US"/>
        </a:p>
      </dgm:t>
    </dgm:pt>
  </dgm:ptLst>
  <dgm:cxnLst>
    <dgm:cxn modelId="{3D060078-E410-45B6-A52F-B6318CBC07B5}" srcId="{51C52D60-151A-4ACB-9E9D-2CBD5171CE73}" destId="{DBDB4153-F98F-482A-93E6-2C4C809548F3}" srcOrd="1" destOrd="0" parTransId="{15A5633C-C38C-418D-95A2-1C72097E132F}" sibTransId="{A291DF44-01AC-4F8E-9565-EF9AD8080045}"/>
    <dgm:cxn modelId="{DF4A5A4E-DA22-403A-9F28-EF45DF2F5AC3}" type="presOf" srcId="{1F3D8BB4-E67A-4F74-A674-06D97A700D60}" destId="{437E21FB-0176-48EF-A44E-6ADF89BE3E7E}"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E6E4837C-2788-4E1B-AD85-A86AC35B2BE2}" srcId="{51C52D60-151A-4ACB-9E9D-2CBD5171CE73}" destId="{38587FCD-9F5D-4302-96AC-3568DFE60810}" srcOrd="2" destOrd="0" parTransId="{B4239FC6-E9DF-45E3-BD38-CF8072E56DC4}" sibTransId="{1A306BFB-8EDF-4D75-BA56-4E92E7272306}"/>
    <dgm:cxn modelId="{D4BC6220-A256-48CD-A23F-2A5BE13B4A57}" srcId="{51C52D60-151A-4ACB-9E9D-2CBD5171CE73}" destId="{1F3D8BB4-E67A-4F74-A674-06D97A700D60}" srcOrd="4" destOrd="0" parTransId="{43349F66-C24E-4AFB-958B-26EB72A6A09C}" sibTransId="{F2762D16-1EA1-4EC5-8D94-798FC5136471}"/>
    <dgm:cxn modelId="{BD631CC1-1E7F-4FC1-8298-B08400136695}" type="presOf" srcId="{38587FCD-9F5D-4302-96AC-3568DFE60810}" destId="{5D2AE724-F7B7-4EC1-8642-20FBD68A4721}" srcOrd="0" destOrd="0" presId="urn:microsoft.com/office/officeart/2005/8/layout/process1"/>
    <dgm:cxn modelId="{DC9C9341-7CB4-4510-A458-2DC39A8A4734}" type="presOf" srcId="{A291DF44-01AC-4F8E-9565-EF9AD8080045}" destId="{134ED551-4CB9-414E-BB49-FDCC47890C55}" srcOrd="0" destOrd="0" presId="urn:microsoft.com/office/officeart/2005/8/layout/process1"/>
    <dgm:cxn modelId="{CD615D76-3138-4B3C-9358-54B02398D23C}" type="presOf" srcId="{AA252877-C7C2-4861-A1B4-F720FB1ACCE0}" destId="{EF90350F-61B7-4194-9D39-792B4525DDC1}" srcOrd="0" destOrd="0" presId="urn:microsoft.com/office/officeart/2005/8/layout/process1"/>
    <dgm:cxn modelId="{A0D6F41B-F5DA-4156-AA7C-4511087DFAE4}" type="presOf" srcId="{B8C23466-3A0E-4564-8787-403365775BD6}" destId="{BF0D4137-9FBB-45FC-A6E7-3BC0D9457609}" srcOrd="1" destOrd="0" presId="urn:microsoft.com/office/officeart/2005/8/layout/process1"/>
    <dgm:cxn modelId="{03017236-C268-45D9-9167-D139DCC4800D}" type="presOf" srcId="{1A306BFB-8EDF-4D75-BA56-4E92E7272306}" destId="{47C2C31D-1CBB-48BE-9A0C-71CD8B6E5A73}" srcOrd="1" destOrd="0" presId="urn:microsoft.com/office/officeart/2005/8/layout/process1"/>
    <dgm:cxn modelId="{826493E0-281E-426A-BE86-5F588CC13F00}" type="presOf" srcId="{51C52D60-151A-4ACB-9E9D-2CBD5171CE73}" destId="{7A9C1111-42F0-4A1F-B730-8C67AA3AF21A}" srcOrd="0" destOrd="0" presId="urn:microsoft.com/office/officeart/2005/8/layout/process1"/>
    <dgm:cxn modelId="{7EA9D735-FB94-4569-B049-203B65BC447C}" type="presOf" srcId="{018FC868-5311-4FAA-99D9-65CF53863CBC}" destId="{9DF199DF-3B48-4E36-8603-DEA44850E8F6}" srcOrd="1" destOrd="0" presId="urn:microsoft.com/office/officeart/2005/8/layout/process1"/>
    <dgm:cxn modelId="{F898A1DC-EA53-43B5-90BE-42DA7FE06178}" type="presOf" srcId="{A291DF44-01AC-4F8E-9565-EF9AD8080045}" destId="{B73763F6-E7EF-43EE-8F89-947F0BE96DAA}" srcOrd="1" destOrd="0" presId="urn:microsoft.com/office/officeart/2005/8/layout/process1"/>
    <dgm:cxn modelId="{E2F42DDE-CB5B-4AF6-86DE-4CD51F51C5CC}" type="presOf" srcId="{1A306BFB-8EDF-4D75-BA56-4E92E7272306}" destId="{5709FF96-F068-4293-B132-35EC687136D8}" srcOrd="0" destOrd="0" presId="urn:microsoft.com/office/officeart/2005/8/layout/process1"/>
    <dgm:cxn modelId="{BEDF8D26-627E-483D-896A-24635EC2C0DA}" type="presOf" srcId="{C1740CB3-9A0B-4ADD-AEF7-E0C16C707810}" destId="{1050DB37-FDEC-4DAD-821A-3113E97707B3}" srcOrd="0" destOrd="0" presId="urn:microsoft.com/office/officeart/2005/8/layout/process1"/>
    <dgm:cxn modelId="{2B3C20CB-F61C-41DB-8B9D-3677F9145720}" type="presOf" srcId="{B8C23466-3A0E-4564-8787-403365775BD6}" destId="{8B5E6B9C-0A53-4F33-A16B-B3A4FCC52653}" srcOrd="0" destOrd="0" presId="urn:microsoft.com/office/officeart/2005/8/layout/process1"/>
    <dgm:cxn modelId="{1C49F2C4-6463-4DEC-8F17-D110DEA16B2E}" type="presOf" srcId="{018FC868-5311-4FAA-99D9-65CF53863CBC}" destId="{DCA83EDE-C36E-414B-B01A-16260652B9F1}" srcOrd="0" destOrd="0" presId="urn:microsoft.com/office/officeart/2005/8/layout/process1"/>
    <dgm:cxn modelId="{F4D1A498-E830-4520-B6C8-F1B0DA1EBC8D}" type="presOf" srcId="{DBDB4153-F98F-482A-93E6-2C4C809548F3}" destId="{FED08907-E40E-4FF2-BF59-DABF03F5C354}" srcOrd="0" destOrd="0" presId="urn:microsoft.com/office/officeart/2005/8/layout/process1"/>
    <dgm:cxn modelId="{7AABCB8A-A3BA-4A25-B568-76D392F65A44}" srcId="{51C52D60-151A-4ACB-9E9D-2CBD5171CE73}" destId="{AA252877-C7C2-4861-A1B4-F720FB1ACCE0}" srcOrd="0" destOrd="0" parTransId="{3E0583E3-3BC5-400D-A307-0CF60D587D32}" sibTransId="{B8C23466-3A0E-4564-8787-403365775BD6}"/>
    <dgm:cxn modelId="{DEE6B712-F9E5-41EC-AF28-CBCC4C660A15}" type="presParOf" srcId="{7A9C1111-42F0-4A1F-B730-8C67AA3AF21A}" destId="{EF90350F-61B7-4194-9D39-792B4525DDC1}" srcOrd="0" destOrd="0" presId="urn:microsoft.com/office/officeart/2005/8/layout/process1"/>
    <dgm:cxn modelId="{CF935917-747C-4082-A016-8312ACEF305D}" type="presParOf" srcId="{7A9C1111-42F0-4A1F-B730-8C67AA3AF21A}" destId="{8B5E6B9C-0A53-4F33-A16B-B3A4FCC52653}" srcOrd="1" destOrd="0" presId="urn:microsoft.com/office/officeart/2005/8/layout/process1"/>
    <dgm:cxn modelId="{F71F24D2-ED71-41EA-989F-8A2387B292C4}" type="presParOf" srcId="{8B5E6B9C-0A53-4F33-A16B-B3A4FCC52653}" destId="{BF0D4137-9FBB-45FC-A6E7-3BC0D9457609}" srcOrd="0" destOrd="0" presId="urn:microsoft.com/office/officeart/2005/8/layout/process1"/>
    <dgm:cxn modelId="{92D57B52-7857-40E8-B4D4-D68D8F439D04}" type="presParOf" srcId="{7A9C1111-42F0-4A1F-B730-8C67AA3AF21A}" destId="{FED08907-E40E-4FF2-BF59-DABF03F5C354}" srcOrd="2" destOrd="0" presId="urn:microsoft.com/office/officeart/2005/8/layout/process1"/>
    <dgm:cxn modelId="{5C3E93C5-CE03-47A8-B895-85857FC564A1}" type="presParOf" srcId="{7A9C1111-42F0-4A1F-B730-8C67AA3AF21A}" destId="{134ED551-4CB9-414E-BB49-FDCC47890C55}" srcOrd="3" destOrd="0" presId="urn:microsoft.com/office/officeart/2005/8/layout/process1"/>
    <dgm:cxn modelId="{E0BBC69B-8666-44E2-B67D-D821E4A0B470}" type="presParOf" srcId="{134ED551-4CB9-414E-BB49-FDCC47890C55}" destId="{B73763F6-E7EF-43EE-8F89-947F0BE96DAA}" srcOrd="0" destOrd="0" presId="urn:microsoft.com/office/officeart/2005/8/layout/process1"/>
    <dgm:cxn modelId="{5D7D4EB6-00DF-464F-8612-93D61DD68A55}" type="presParOf" srcId="{7A9C1111-42F0-4A1F-B730-8C67AA3AF21A}" destId="{5D2AE724-F7B7-4EC1-8642-20FBD68A4721}" srcOrd="4" destOrd="0" presId="urn:microsoft.com/office/officeart/2005/8/layout/process1"/>
    <dgm:cxn modelId="{EFBFB05E-E579-4AEC-B744-3D6B88E0BEF2}" type="presParOf" srcId="{7A9C1111-42F0-4A1F-B730-8C67AA3AF21A}" destId="{5709FF96-F068-4293-B132-35EC687136D8}" srcOrd="5" destOrd="0" presId="urn:microsoft.com/office/officeart/2005/8/layout/process1"/>
    <dgm:cxn modelId="{B972B7DD-918F-4192-B537-E1AA4E1F3609}" type="presParOf" srcId="{5709FF96-F068-4293-B132-35EC687136D8}" destId="{47C2C31D-1CBB-48BE-9A0C-71CD8B6E5A73}" srcOrd="0" destOrd="0" presId="urn:microsoft.com/office/officeart/2005/8/layout/process1"/>
    <dgm:cxn modelId="{856F675D-E43C-43B9-B43B-7979AB7B5C66}" type="presParOf" srcId="{7A9C1111-42F0-4A1F-B730-8C67AA3AF21A}" destId="{1050DB37-FDEC-4DAD-821A-3113E97707B3}" srcOrd="6" destOrd="0" presId="urn:microsoft.com/office/officeart/2005/8/layout/process1"/>
    <dgm:cxn modelId="{57B3CCF7-0146-41EC-9BD4-5F5300651913}" type="presParOf" srcId="{7A9C1111-42F0-4A1F-B730-8C67AA3AF21A}" destId="{DCA83EDE-C36E-414B-B01A-16260652B9F1}" srcOrd="7" destOrd="0" presId="urn:microsoft.com/office/officeart/2005/8/layout/process1"/>
    <dgm:cxn modelId="{D982C314-0CD1-4970-B1D2-81956899137E}" type="presParOf" srcId="{DCA83EDE-C36E-414B-B01A-16260652B9F1}" destId="{9DF199DF-3B48-4E36-8603-DEA44850E8F6}" srcOrd="0" destOrd="0" presId="urn:microsoft.com/office/officeart/2005/8/layout/process1"/>
    <dgm:cxn modelId="{ED4D96A3-7A33-4E14-B900-37C73581C5D3}" type="presParOf" srcId="{7A9C1111-42F0-4A1F-B730-8C67AA3AF21A}" destId="{437E21FB-0176-48EF-A44E-6ADF89BE3E7E}"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4555" y="373564"/>
          <a:ext cx="1144490" cy="1081670"/>
        </a:xfrm>
        <a:prstGeom prst="roundRect">
          <a:avLst>
            <a:gd name="adj" fmla="val 10000"/>
          </a:avLst>
        </a:prstGeom>
        <a:solidFill>
          <a:schemeClr val="accent4">
            <a:lumMod val="40000"/>
            <a:lumOff val="60000"/>
          </a:schemeClr>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smtClean="0">
              <a:solidFill>
                <a:srgbClr val="000000"/>
              </a:solidFill>
            </a:rPr>
            <a:t>Weeks 1-4</a:t>
          </a:r>
        </a:p>
        <a:p>
          <a:pPr lvl="0" algn="ctr" defTabSz="488950">
            <a:lnSpc>
              <a:spcPct val="90000"/>
            </a:lnSpc>
            <a:spcBef>
              <a:spcPct val="0"/>
            </a:spcBef>
            <a:spcAft>
              <a:spcPct val="35000"/>
            </a:spcAft>
          </a:pPr>
          <a:r>
            <a:rPr lang="en-GB" sz="1100" b="0" kern="1200" dirty="0" smtClean="0">
              <a:solidFill>
                <a:srgbClr val="000000"/>
              </a:solidFill>
            </a:rPr>
            <a:t> Literature review</a:t>
          </a:r>
          <a:endParaRPr lang="en-GB" sz="1100" b="0" kern="1200" dirty="0">
            <a:solidFill>
              <a:srgbClr val="000000"/>
            </a:solidFill>
          </a:endParaRPr>
        </a:p>
      </dsp:txBody>
      <dsp:txXfrm>
        <a:off x="36236" y="405245"/>
        <a:ext cx="1081128" cy="1018308"/>
      </dsp:txXfrm>
    </dsp:sp>
    <dsp:sp modelId="{8B5E6B9C-0A53-4F33-A16B-B3A4FCC52653}">
      <dsp:nvSpPr>
        <dsp:cNvPr id="0" name=""/>
        <dsp:cNvSpPr/>
      </dsp:nvSpPr>
      <dsp:spPr>
        <a:xfrm>
          <a:off x="1216131" y="831214"/>
          <a:ext cx="142221" cy="166371"/>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b="0" kern="1200">
            <a:solidFill>
              <a:srgbClr val="000000"/>
            </a:solidFill>
          </a:endParaRPr>
        </a:p>
      </dsp:txBody>
      <dsp:txXfrm>
        <a:off x="1216131" y="864488"/>
        <a:ext cx="99555" cy="99823"/>
      </dsp:txXfrm>
    </dsp:sp>
    <dsp:sp modelId="{FED08907-E40E-4FF2-BF59-DABF03F5C354}">
      <dsp:nvSpPr>
        <dsp:cNvPr id="0" name=""/>
        <dsp:cNvSpPr/>
      </dsp:nvSpPr>
      <dsp:spPr>
        <a:xfrm>
          <a:off x="1417387" y="211011"/>
          <a:ext cx="1249888" cy="1406776"/>
        </a:xfrm>
        <a:prstGeom prst="roundRect">
          <a:avLst>
            <a:gd name="adj" fmla="val 10000"/>
          </a:avLst>
        </a:prstGeom>
        <a:solidFill>
          <a:schemeClr val="accent4">
            <a:lumMod val="40000"/>
            <a:lumOff val="60000"/>
          </a:schemeClr>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endParaRPr lang="en-GB" sz="1100" b="1" kern="1200" dirty="0" smtClean="0">
            <a:solidFill>
              <a:srgbClr val="000000"/>
            </a:solidFill>
          </a:endParaRPr>
        </a:p>
        <a:p>
          <a:pPr lvl="0" algn="ctr" defTabSz="488950">
            <a:lnSpc>
              <a:spcPct val="90000"/>
            </a:lnSpc>
            <a:spcBef>
              <a:spcPct val="0"/>
            </a:spcBef>
            <a:spcAft>
              <a:spcPct val="35000"/>
            </a:spcAft>
          </a:pPr>
          <a:r>
            <a:rPr lang="en-GB" sz="1100" b="1" kern="1200" dirty="0" smtClean="0">
              <a:solidFill>
                <a:srgbClr val="000000"/>
              </a:solidFill>
            </a:rPr>
            <a:t>Weeks 4-8</a:t>
          </a:r>
          <a:endParaRPr lang="en-GB" sz="1100" b="1" kern="1200" dirty="0">
            <a:solidFill>
              <a:srgbClr val="000000"/>
            </a:solidFill>
          </a:endParaRPr>
        </a:p>
        <a:p>
          <a:pPr lvl="0" algn="ctr" defTabSz="488950">
            <a:lnSpc>
              <a:spcPct val="90000"/>
            </a:lnSpc>
            <a:spcBef>
              <a:spcPct val="0"/>
            </a:spcBef>
            <a:spcAft>
              <a:spcPct val="35000"/>
            </a:spcAft>
          </a:pPr>
          <a:r>
            <a:rPr lang="en-US" sz="1100" b="0" kern="1200" dirty="0" smtClean="0">
              <a:solidFill>
                <a:srgbClr val="000000"/>
              </a:solidFill>
            </a:rPr>
            <a:t>Questionnaire design </a:t>
          </a:r>
        </a:p>
        <a:p>
          <a:pPr lvl="0" algn="ctr" defTabSz="488950">
            <a:lnSpc>
              <a:spcPct val="90000"/>
            </a:lnSpc>
            <a:spcBef>
              <a:spcPct val="0"/>
            </a:spcBef>
            <a:spcAft>
              <a:spcPct val="35000"/>
            </a:spcAft>
          </a:pPr>
          <a:r>
            <a:rPr lang="en-US" sz="1100" b="0" kern="1200" dirty="0" smtClean="0">
              <a:solidFill>
                <a:srgbClr val="000000"/>
              </a:solidFill>
            </a:rPr>
            <a:t>Interview questions </a:t>
          </a:r>
        </a:p>
        <a:p>
          <a:pPr lvl="0" algn="ctr" defTabSz="488950">
            <a:lnSpc>
              <a:spcPct val="90000"/>
            </a:lnSpc>
            <a:spcBef>
              <a:spcPct val="0"/>
            </a:spcBef>
            <a:spcAft>
              <a:spcPct val="35000"/>
            </a:spcAft>
          </a:pPr>
          <a:r>
            <a:rPr lang="en-US" sz="1100" b="0" kern="1200" dirty="0" smtClean="0">
              <a:solidFill>
                <a:srgbClr val="000000"/>
              </a:solidFill>
            </a:rPr>
            <a:t>Methodology </a:t>
          </a:r>
        </a:p>
        <a:p>
          <a:pPr lvl="0" algn="ctr" defTabSz="488950">
            <a:lnSpc>
              <a:spcPct val="90000"/>
            </a:lnSpc>
            <a:spcBef>
              <a:spcPct val="0"/>
            </a:spcBef>
            <a:spcAft>
              <a:spcPct val="35000"/>
            </a:spcAft>
          </a:pPr>
          <a:endParaRPr lang="en-GB" sz="1100" b="0" kern="1200" dirty="0">
            <a:solidFill>
              <a:srgbClr val="000000"/>
            </a:solidFill>
          </a:endParaRPr>
        </a:p>
      </dsp:txBody>
      <dsp:txXfrm>
        <a:off x="1453995" y="247619"/>
        <a:ext cx="1176672" cy="1333560"/>
      </dsp:txXfrm>
    </dsp:sp>
    <dsp:sp modelId="{134ED551-4CB9-414E-BB49-FDCC47890C55}">
      <dsp:nvSpPr>
        <dsp:cNvPr id="0" name=""/>
        <dsp:cNvSpPr/>
      </dsp:nvSpPr>
      <dsp:spPr>
        <a:xfrm>
          <a:off x="2734361" y="831214"/>
          <a:ext cx="142221" cy="166371"/>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b="0" kern="1200">
            <a:solidFill>
              <a:srgbClr val="000000"/>
            </a:solidFill>
          </a:endParaRPr>
        </a:p>
      </dsp:txBody>
      <dsp:txXfrm>
        <a:off x="2734361" y="864488"/>
        <a:ext cx="99555" cy="99823"/>
      </dsp:txXfrm>
    </dsp:sp>
    <dsp:sp modelId="{5D2AE724-F7B7-4EC1-8642-20FBD68A4721}">
      <dsp:nvSpPr>
        <dsp:cNvPr id="0" name=""/>
        <dsp:cNvSpPr/>
      </dsp:nvSpPr>
      <dsp:spPr>
        <a:xfrm>
          <a:off x="2935618" y="375135"/>
          <a:ext cx="1062787" cy="1078528"/>
        </a:xfrm>
        <a:prstGeom prst="roundRect">
          <a:avLst>
            <a:gd name="adj" fmla="val 10000"/>
          </a:avLst>
        </a:prstGeom>
        <a:solidFill>
          <a:schemeClr val="accent4">
            <a:lumMod val="40000"/>
            <a:lumOff val="60000"/>
          </a:schemeClr>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a:solidFill>
                <a:srgbClr val="000000"/>
              </a:solidFill>
            </a:rPr>
            <a:t>Weeks </a:t>
          </a:r>
          <a:r>
            <a:rPr lang="en-GB" sz="1100" b="1" kern="1200" dirty="0" smtClean="0">
              <a:solidFill>
                <a:srgbClr val="000000"/>
              </a:solidFill>
            </a:rPr>
            <a:t>9-11</a:t>
          </a:r>
          <a:endParaRPr lang="en-GB" sz="1100" b="1" kern="1200" dirty="0">
            <a:solidFill>
              <a:srgbClr val="000000"/>
            </a:solidFill>
          </a:endParaRPr>
        </a:p>
        <a:p>
          <a:pPr lvl="0" algn="ctr" defTabSz="488950">
            <a:lnSpc>
              <a:spcPct val="90000"/>
            </a:lnSpc>
            <a:spcBef>
              <a:spcPct val="0"/>
            </a:spcBef>
            <a:spcAft>
              <a:spcPct val="35000"/>
            </a:spcAft>
          </a:pPr>
          <a:r>
            <a:rPr lang="en-GB" sz="1100" b="0" kern="1200" dirty="0" smtClean="0">
              <a:solidFill>
                <a:srgbClr val="000000"/>
              </a:solidFill>
            </a:rPr>
            <a:t>Class observation </a:t>
          </a:r>
          <a:endParaRPr lang="en-GB" sz="1100" b="0" kern="1200" dirty="0">
            <a:solidFill>
              <a:srgbClr val="000000"/>
            </a:solidFill>
          </a:endParaRPr>
        </a:p>
      </dsp:txBody>
      <dsp:txXfrm>
        <a:off x="2966746" y="406263"/>
        <a:ext cx="1000531" cy="1016272"/>
      </dsp:txXfrm>
    </dsp:sp>
    <dsp:sp modelId="{5709FF96-F068-4293-B132-35EC687136D8}">
      <dsp:nvSpPr>
        <dsp:cNvPr id="0" name=""/>
        <dsp:cNvSpPr/>
      </dsp:nvSpPr>
      <dsp:spPr>
        <a:xfrm rot="21508132">
          <a:off x="4072054" y="812953"/>
          <a:ext cx="156250" cy="166371"/>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b="0" kern="1200">
            <a:solidFill>
              <a:srgbClr val="000000"/>
            </a:solidFill>
          </a:endParaRPr>
        </a:p>
      </dsp:txBody>
      <dsp:txXfrm>
        <a:off x="4072062" y="846853"/>
        <a:ext cx="109375" cy="99823"/>
      </dsp:txXfrm>
    </dsp:sp>
    <dsp:sp modelId="{1050DB37-FDEC-4DAD-821A-3113E97707B3}">
      <dsp:nvSpPr>
        <dsp:cNvPr id="0" name=""/>
        <dsp:cNvSpPr/>
      </dsp:nvSpPr>
      <dsp:spPr>
        <a:xfrm>
          <a:off x="4293111" y="206052"/>
          <a:ext cx="1256322" cy="1338950"/>
        </a:xfrm>
        <a:prstGeom prst="roundRect">
          <a:avLst>
            <a:gd name="adj" fmla="val 10000"/>
          </a:avLst>
        </a:prstGeom>
        <a:solidFill>
          <a:schemeClr val="accent4">
            <a:lumMod val="40000"/>
            <a:lumOff val="60000"/>
          </a:schemeClr>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a:solidFill>
                <a:srgbClr val="000000"/>
              </a:solidFill>
            </a:rPr>
            <a:t>Week </a:t>
          </a:r>
          <a:r>
            <a:rPr lang="en-GB" sz="1100" b="1" kern="1200" dirty="0" smtClean="0">
              <a:solidFill>
                <a:srgbClr val="000000"/>
              </a:solidFill>
            </a:rPr>
            <a:t>13-15</a:t>
          </a:r>
          <a:endParaRPr lang="en-GB" sz="1100" b="1" kern="1200" dirty="0">
            <a:solidFill>
              <a:srgbClr val="000000"/>
            </a:solidFill>
          </a:endParaRPr>
        </a:p>
        <a:p>
          <a:pPr lvl="0" algn="ctr" defTabSz="488950">
            <a:lnSpc>
              <a:spcPct val="90000"/>
            </a:lnSpc>
            <a:spcBef>
              <a:spcPct val="0"/>
            </a:spcBef>
            <a:spcAft>
              <a:spcPct val="35000"/>
            </a:spcAft>
          </a:pPr>
          <a:r>
            <a:rPr lang="en-GB" sz="1200" b="0" kern="1200" dirty="0" smtClean="0">
              <a:solidFill>
                <a:srgbClr val="000000"/>
              </a:solidFill>
            </a:rPr>
            <a:t>Send and collect Questionnaires</a:t>
          </a:r>
        </a:p>
        <a:p>
          <a:pPr lvl="0" algn="ctr" defTabSz="488950">
            <a:lnSpc>
              <a:spcPct val="90000"/>
            </a:lnSpc>
            <a:spcBef>
              <a:spcPct val="0"/>
            </a:spcBef>
            <a:spcAft>
              <a:spcPct val="35000"/>
            </a:spcAft>
          </a:pPr>
          <a:r>
            <a:rPr lang="en-GB" sz="1200" b="0" kern="1200" dirty="0" smtClean="0">
              <a:solidFill>
                <a:srgbClr val="000000"/>
              </a:solidFill>
            </a:rPr>
            <a:t>Structured interview </a:t>
          </a:r>
          <a:endParaRPr lang="en-GB" sz="1200" b="0" kern="1200" dirty="0">
            <a:solidFill>
              <a:srgbClr val="000000"/>
            </a:solidFill>
          </a:endParaRPr>
        </a:p>
      </dsp:txBody>
      <dsp:txXfrm>
        <a:off x="4329907" y="242848"/>
        <a:ext cx="1182730" cy="1265358"/>
      </dsp:txXfrm>
    </dsp:sp>
    <dsp:sp modelId="{DCA83EDE-C36E-414B-B01A-16260652B9F1}">
      <dsp:nvSpPr>
        <dsp:cNvPr id="0" name=""/>
        <dsp:cNvSpPr/>
      </dsp:nvSpPr>
      <dsp:spPr>
        <a:xfrm rot="176022">
          <a:off x="5610981" y="831040"/>
          <a:ext cx="130833" cy="166371"/>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b="0" kern="1200">
            <a:solidFill>
              <a:srgbClr val="000000"/>
            </a:solidFill>
          </a:endParaRPr>
        </a:p>
      </dsp:txBody>
      <dsp:txXfrm>
        <a:off x="5611007" y="863310"/>
        <a:ext cx="91583" cy="99823"/>
      </dsp:txXfrm>
    </dsp:sp>
    <dsp:sp modelId="{437E21FB-0176-48EF-A44E-6ADF89BE3E7E}">
      <dsp:nvSpPr>
        <dsp:cNvPr id="0" name=""/>
        <dsp:cNvSpPr/>
      </dsp:nvSpPr>
      <dsp:spPr>
        <a:xfrm>
          <a:off x="5795966" y="504121"/>
          <a:ext cx="1080296" cy="887828"/>
        </a:xfrm>
        <a:prstGeom prst="roundRect">
          <a:avLst/>
        </a:prstGeom>
        <a:solidFill>
          <a:schemeClr val="accent4">
            <a:lumMod val="40000"/>
            <a:lumOff val="60000"/>
          </a:schemeClr>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b="1" kern="1200" dirty="0">
              <a:solidFill>
                <a:srgbClr val="000000"/>
              </a:solidFill>
            </a:rPr>
            <a:t>Weeks </a:t>
          </a:r>
          <a:r>
            <a:rPr lang="en-GB" sz="1100" b="1" kern="1200" dirty="0" smtClean="0">
              <a:solidFill>
                <a:srgbClr val="000000"/>
              </a:solidFill>
            </a:rPr>
            <a:t>16-20</a:t>
          </a:r>
          <a:endParaRPr lang="en-GB" sz="1100" b="1" kern="1200" dirty="0">
            <a:solidFill>
              <a:srgbClr val="000000"/>
            </a:solidFill>
          </a:endParaRPr>
        </a:p>
        <a:p>
          <a:pPr lvl="0" algn="ctr" defTabSz="488950">
            <a:lnSpc>
              <a:spcPct val="90000"/>
            </a:lnSpc>
            <a:spcBef>
              <a:spcPct val="0"/>
            </a:spcBef>
            <a:spcAft>
              <a:spcPct val="35000"/>
            </a:spcAft>
          </a:pPr>
          <a:r>
            <a:rPr lang="en-GB" sz="1100" b="0" kern="1200" dirty="0">
              <a:solidFill>
                <a:srgbClr val="000000"/>
              </a:solidFill>
            </a:rPr>
            <a:t>Analysis of </a:t>
          </a:r>
          <a:r>
            <a:rPr lang="en-GB" sz="1100" b="0" kern="1200" dirty="0" smtClean="0">
              <a:solidFill>
                <a:srgbClr val="000000"/>
              </a:solidFill>
            </a:rPr>
            <a:t>data</a:t>
          </a:r>
        </a:p>
        <a:p>
          <a:pPr lvl="0" algn="ctr" defTabSz="488950">
            <a:lnSpc>
              <a:spcPct val="90000"/>
            </a:lnSpc>
            <a:spcBef>
              <a:spcPct val="0"/>
            </a:spcBef>
            <a:spcAft>
              <a:spcPct val="35000"/>
            </a:spcAft>
          </a:pPr>
          <a:r>
            <a:rPr lang="en-GB" sz="1100" b="0" kern="1200" dirty="0" smtClean="0">
              <a:solidFill>
                <a:srgbClr val="000000"/>
              </a:solidFill>
            </a:rPr>
            <a:t>result</a:t>
          </a:r>
          <a:endParaRPr lang="en-GB" sz="1100" b="0" kern="1200" dirty="0">
            <a:solidFill>
              <a:srgbClr val="000000"/>
            </a:solidFill>
          </a:endParaRPr>
        </a:p>
      </dsp:txBody>
      <dsp:txXfrm>
        <a:off x="5839306" y="547461"/>
        <a:ext cx="993616" cy="801148"/>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20/5/4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04234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20/5/4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60255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20/5/4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50479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20/5/4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217655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20/5/4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2715283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20/5/4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899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20/5/4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95450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20/5/4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69148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20/5/4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04970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20/5/4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1520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20/5/4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47733945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20/5/4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extLst>
      <p:ext uri="{BB962C8B-B14F-4D97-AF65-F5344CB8AC3E}">
        <p14:creationId xmlns:p14="http://schemas.microsoft.com/office/powerpoint/2010/main" val="37131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diagramData" Target="../diagrams/data1.xml"/><Relationship Id="rId5" Type="http://schemas.openxmlformats.org/officeDocument/2006/relationships/diagramLayout" Target="../diagrams/layout1.xml"/><Relationship Id="rId6" Type="http://schemas.openxmlformats.org/officeDocument/2006/relationships/diagramQuickStyle" Target="../diagrams/quickStyle1.xml"/><Relationship Id="rId7" Type="http://schemas.openxmlformats.org/officeDocument/2006/relationships/diagramColors" Target="../diagrams/colors1.xml"/><Relationship Id="rId8" Type="http://schemas.microsoft.com/office/2007/relationships/diagramDrawing" Target="../diagrams/drawing1.xml"/><Relationship Id="rId9" Type="http://schemas.openxmlformats.org/officeDocument/2006/relationships/image" Target="../media/image1.png"/><Relationship Id="rId1" Type="http://schemas.microsoft.com/office/2007/relationships/media" Target="../media/media1.wav"/><Relationship Id="rId2" Type="http://schemas.openxmlformats.org/officeDocument/2006/relationships/audio" Target="../media/media1.wav"/></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
            <a:ext cx="12191999" cy="640990"/>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a:noAutofit/>
          </a:bodyPr>
          <a:lstStyle/>
          <a:p>
            <a:r>
              <a:rPr lang="en-US" altLang="zh-CN" sz="2400" b="1" dirty="0">
                <a:solidFill>
                  <a:schemeClr val="tx1"/>
                </a:solidFill>
              </a:rPr>
              <a:t>A Study of </a:t>
            </a:r>
            <a:r>
              <a:rPr lang="en-US" altLang="zh-CN" sz="2400" b="1" dirty="0" smtClean="0">
                <a:solidFill>
                  <a:schemeClr val="tx1"/>
                </a:solidFill>
              </a:rPr>
              <a:t>Teachers’ </a:t>
            </a:r>
            <a:r>
              <a:rPr lang="en-US" altLang="zh-CN" sz="2400" b="1" dirty="0">
                <a:solidFill>
                  <a:schemeClr val="tx1"/>
                </a:solidFill>
              </a:rPr>
              <a:t>and Students’ Attitudes on Effects of Smart </a:t>
            </a:r>
            <a:r>
              <a:rPr lang="en-US" altLang="zh-CN" sz="2400" b="1" dirty="0" smtClean="0">
                <a:solidFill>
                  <a:schemeClr val="tx1"/>
                </a:solidFill>
              </a:rPr>
              <a:t>Classrooms in TEFL</a:t>
            </a:r>
            <a:endParaRPr lang="zh-CN" altLang="zh-CN" sz="2400" b="1" dirty="0">
              <a:solidFill>
                <a:schemeClr val="tx1"/>
              </a:solidFill>
            </a:endParaRPr>
          </a:p>
        </p:txBody>
      </p:sp>
      <p:sp>
        <p:nvSpPr>
          <p:cNvPr id="3" name="Subtitle 2"/>
          <p:cNvSpPr>
            <a:spLocks noGrp="1"/>
          </p:cNvSpPr>
          <p:nvPr>
            <p:ph type="subTitle" idx="1"/>
          </p:nvPr>
        </p:nvSpPr>
        <p:spPr>
          <a:xfrm>
            <a:off x="0" y="638735"/>
            <a:ext cx="5067300" cy="2234622"/>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a:normAutofit fontScale="62500" lnSpcReduction="20000"/>
          </a:bodyPr>
          <a:lstStyle/>
          <a:p>
            <a:r>
              <a:rPr lang="en-GB" sz="2600" b="1" u="sng" dirty="0" smtClean="0">
                <a:solidFill>
                  <a:srgbClr val="000000"/>
                </a:solidFill>
              </a:rPr>
              <a:t>Aims and </a:t>
            </a:r>
            <a:r>
              <a:rPr lang="en-US" altLang="zh-CN" sz="2600" b="1" u="sng" dirty="0" smtClean="0">
                <a:solidFill>
                  <a:srgbClr val="000000"/>
                </a:solidFill>
              </a:rPr>
              <a:t>research questions:</a:t>
            </a:r>
            <a:endParaRPr lang="en-GB" sz="2600" b="1" u="sng" dirty="0">
              <a:solidFill>
                <a:srgbClr val="000000"/>
              </a:solidFill>
            </a:endParaRPr>
          </a:p>
          <a:p>
            <a:pPr lvl="0" algn="just"/>
            <a:r>
              <a:rPr lang="cy-GB" altLang="zh-CN" sz="2300" dirty="0" smtClean="0">
                <a:solidFill>
                  <a:srgbClr val="000000"/>
                </a:solidFill>
              </a:rPr>
              <a:t>(1) What </a:t>
            </a:r>
            <a:r>
              <a:rPr lang="cy-GB" altLang="zh-CN" sz="2300" dirty="0">
                <a:solidFill>
                  <a:srgbClr val="000000"/>
                </a:solidFill>
              </a:rPr>
              <a:t>are the differences between traditonal classroom and smart classroom in University-based TEFL?</a:t>
            </a:r>
            <a:endParaRPr lang="zh-CN" altLang="zh-CN" sz="2300" dirty="0">
              <a:solidFill>
                <a:srgbClr val="000000"/>
              </a:solidFill>
            </a:endParaRPr>
          </a:p>
          <a:p>
            <a:pPr lvl="0" algn="just"/>
            <a:r>
              <a:rPr lang="cy-GB" altLang="zh-CN" sz="2300" dirty="0" smtClean="0">
                <a:solidFill>
                  <a:srgbClr val="000000"/>
                </a:solidFill>
              </a:rPr>
              <a:t>(2) What </a:t>
            </a:r>
            <a:r>
              <a:rPr lang="cy-GB" altLang="zh-CN" sz="2300" dirty="0">
                <a:solidFill>
                  <a:srgbClr val="000000"/>
                </a:solidFill>
              </a:rPr>
              <a:t>kind of changes and </a:t>
            </a:r>
            <a:r>
              <a:rPr lang="en-US" altLang="zh-CN" sz="2300" dirty="0">
                <a:solidFill>
                  <a:srgbClr val="000000"/>
                </a:solidFill>
              </a:rPr>
              <a:t>challenges do </a:t>
            </a:r>
            <a:r>
              <a:rPr lang="cy-GB" altLang="zh-CN" sz="2300" dirty="0">
                <a:solidFill>
                  <a:srgbClr val="000000"/>
                </a:solidFill>
              </a:rPr>
              <a:t>teachers face by using the smart classroom?  </a:t>
            </a:r>
            <a:endParaRPr lang="zh-CN" altLang="zh-CN" sz="2300" dirty="0">
              <a:solidFill>
                <a:srgbClr val="000000"/>
              </a:solidFill>
            </a:endParaRPr>
          </a:p>
          <a:p>
            <a:pPr lvl="0" algn="just"/>
            <a:r>
              <a:rPr lang="cy-GB" altLang="zh-CN" sz="2300" dirty="0" smtClean="0">
                <a:solidFill>
                  <a:srgbClr val="000000"/>
                </a:solidFill>
              </a:rPr>
              <a:t>(3) What </a:t>
            </a:r>
            <a:r>
              <a:rPr lang="en-US" altLang="zh-CN" sz="2300" dirty="0">
                <a:solidFill>
                  <a:srgbClr val="000000"/>
                </a:solidFill>
              </a:rPr>
              <a:t>kind of changes and challenges do </a:t>
            </a:r>
            <a:r>
              <a:rPr lang="cy-GB" altLang="zh-CN" sz="2300" dirty="0">
                <a:solidFill>
                  <a:srgbClr val="000000"/>
                </a:solidFill>
              </a:rPr>
              <a:t>students face by using smart classroom? </a:t>
            </a:r>
            <a:endParaRPr lang="zh-CN" altLang="zh-CN" sz="2300" dirty="0">
              <a:solidFill>
                <a:srgbClr val="000000"/>
              </a:solidFill>
            </a:endParaRPr>
          </a:p>
          <a:p>
            <a:pPr lvl="0" algn="just"/>
            <a:r>
              <a:rPr lang="cy-GB" altLang="zh-CN" sz="2300" dirty="0" smtClean="0">
                <a:solidFill>
                  <a:srgbClr val="000000"/>
                </a:solidFill>
              </a:rPr>
              <a:t>(4) Does the </a:t>
            </a:r>
            <a:r>
              <a:rPr lang="cy-GB" altLang="zh-CN" sz="2300" dirty="0">
                <a:solidFill>
                  <a:srgbClr val="000000"/>
                </a:solidFill>
              </a:rPr>
              <a:t>smart classroom yield more effective results than </a:t>
            </a:r>
            <a:r>
              <a:rPr lang="cy-GB" altLang="zh-CN" sz="2300" dirty="0" smtClean="0">
                <a:solidFill>
                  <a:srgbClr val="000000"/>
                </a:solidFill>
              </a:rPr>
              <a:t>the traditional </a:t>
            </a:r>
            <a:r>
              <a:rPr lang="cy-GB" altLang="zh-CN" sz="2300" dirty="0">
                <a:solidFill>
                  <a:srgbClr val="000000"/>
                </a:solidFill>
              </a:rPr>
              <a:t>classroom in TEFL?</a:t>
            </a:r>
            <a:endParaRPr lang="zh-CN" altLang="zh-CN" sz="2300" dirty="0">
              <a:solidFill>
                <a:srgbClr val="000000"/>
              </a:solidFill>
            </a:endParaRPr>
          </a:p>
        </p:txBody>
      </p:sp>
      <p:sp>
        <p:nvSpPr>
          <p:cNvPr id="5" name="TextBox 4"/>
          <p:cNvSpPr txBox="1"/>
          <p:nvPr/>
        </p:nvSpPr>
        <p:spPr>
          <a:xfrm>
            <a:off x="1" y="2848813"/>
            <a:ext cx="2336800" cy="2531567"/>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r>
              <a:rPr lang="en-GB" sz="1400" b="1" u="sng" dirty="0" smtClean="0">
                <a:solidFill>
                  <a:srgbClr val="000000"/>
                </a:solidFill>
              </a:rPr>
              <a:t>Conceptual stands and EFL theory</a:t>
            </a:r>
          </a:p>
          <a:p>
            <a:pPr marL="285750" indent="-285750">
              <a:buFont typeface="Arial"/>
              <a:buChar char="•"/>
            </a:pPr>
            <a:r>
              <a:rPr lang="en-GB" sz="1400" dirty="0" smtClean="0">
                <a:solidFill>
                  <a:srgbClr val="000000"/>
                </a:solidFill>
              </a:rPr>
              <a:t>Traditional Classroom</a:t>
            </a:r>
          </a:p>
          <a:p>
            <a:pPr marL="285750" indent="-285750">
              <a:buFont typeface="Arial"/>
              <a:buChar char="•"/>
            </a:pPr>
            <a:r>
              <a:rPr lang="en-GB" sz="1400" dirty="0" smtClean="0">
                <a:solidFill>
                  <a:srgbClr val="000000"/>
                </a:solidFill>
              </a:rPr>
              <a:t>Information technology</a:t>
            </a:r>
          </a:p>
          <a:p>
            <a:pPr marL="285750" indent="-285750">
              <a:buFont typeface="Arial"/>
              <a:buChar char="•"/>
            </a:pPr>
            <a:r>
              <a:rPr lang="en-GB" sz="1400" dirty="0" smtClean="0">
                <a:solidFill>
                  <a:srgbClr val="000000"/>
                </a:solidFill>
              </a:rPr>
              <a:t>Smart classroom</a:t>
            </a:r>
          </a:p>
          <a:p>
            <a:pPr marL="285750" indent="-285750">
              <a:buFont typeface="Arial"/>
              <a:buChar char="•"/>
            </a:pPr>
            <a:r>
              <a:rPr lang="en-GB" sz="1400" dirty="0" smtClean="0">
                <a:solidFill>
                  <a:srgbClr val="000000"/>
                </a:solidFill>
              </a:rPr>
              <a:t>Appraisal  Theory </a:t>
            </a:r>
          </a:p>
          <a:p>
            <a:endParaRPr lang="en-GB" sz="1400" dirty="0" smtClean="0">
              <a:solidFill>
                <a:srgbClr val="000000"/>
              </a:solidFill>
            </a:endParaRPr>
          </a:p>
          <a:p>
            <a:pPr marL="342900" indent="-342900">
              <a:buAutoNum type="arabicPeriod"/>
            </a:pPr>
            <a:endParaRPr lang="en-GB" sz="1400" dirty="0" smtClean="0">
              <a:solidFill>
                <a:srgbClr val="000000"/>
              </a:solidFill>
            </a:endParaRPr>
          </a:p>
          <a:p>
            <a:pPr algn="ctr"/>
            <a:endParaRPr lang="en-GB" dirty="0">
              <a:solidFill>
                <a:srgbClr val="000000"/>
              </a:solidFill>
            </a:endParaRPr>
          </a:p>
        </p:txBody>
      </p:sp>
      <p:sp>
        <p:nvSpPr>
          <p:cNvPr id="6" name="TextBox 5"/>
          <p:cNvSpPr txBox="1"/>
          <p:nvPr/>
        </p:nvSpPr>
        <p:spPr>
          <a:xfrm>
            <a:off x="5118100" y="643175"/>
            <a:ext cx="7073900" cy="2077165"/>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b="1" u="sng" dirty="0" smtClean="0">
                <a:solidFill>
                  <a:srgbClr val="000000"/>
                </a:solidFill>
              </a:rPr>
              <a:t>Rationale </a:t>
            </a:r>
            <a:endParaRPr lang="en-GB" b="1" u="sng" dirty="0">
              <a:solidFill>
                <a:srgbClr val="000000"/>
              </a:solidFill>
            </a:endParaRPr>
          </a:p>
          <a:p>
            <a:pPr algn="just"/>
            <a:r>
              <a:rPr lang="zh-CN" altLang="en-US" sz="1400" dirty="0" smtClean="0">
                <a:solidFill>
                  <a:srgbClr val="000000"/>
                </a:solidFill>
              </a:rPr>
              <a:t>（</a:t>
            </a:r>
            <a:r>
              <a:rPr lang="en-US" altLang="zh-CN" sz="1400" dirty="0" smtClean="0">
                <a:solidFill>
                  <a:srgbClr val="000000"/>
                </a:solidFill>
              </a:rPr>
              <a:t>1</a:t>
            </a:r>
            <a:r>
              <a:rPr lang="zh-CN" altLang="en-US" sz="1400" dirty="0" smtClean="0">
                <a:solidFill>
                  <a:srgbClr val="000000"/>
                </a:solidFill>
              </a:rPr>
              <a:t>）</a:t>
            </a:r>
            <a:r>
              <a:rPr lang="en-US" altLang="zh-CN" sz="1400" dirty="0" smtClean="0">
                <a:solidFill>
                  <a:srgbClr val="000000"/>
                </a:solidFill>
              </a:rPr>
              <a:t>Theoretical perspective: The </a:t>
            </a:r>
            <a:r>
              <a:rPr lang="en-US" altLang="zh-CN" sz="1400" dirty="0">
                <a:solidFill>
                  <a:srgbClr val="000000"/>
                </a:solidFill>
              </a:rPr>
              <a:t>in-depth examination and evaluation of the research provide a theoretical basis for the practice of higher education curriculum reform, and explore a smart </a:t>
            </a:r>
            <a:r>
              <a:rPr lang="en-US" altLang="zh-CN" sz="1400" dirty="0" smtClean="0">
                <a:solidFill>
                  <a:srgbClr val="000000"/>
                </a:solidFill>
              </a:rPr>
              <a:t>classroom teaching </a:t>
            </a:r>
            <a:r>
              <a:rPr lang="en-US" altLang="zh-CN" sz="1400" dirty="0">
                <a:solidFill>
                  <a:srgbClr val="000000"/>
                </a:solidFill>
              </a:rPr>
              <a:t>model which is suitable for the information environment. </a:t>
            </a:r>
            <a:endParaRPr lang="en-US" altLang="zh-CN" sz="1400" dirty="0" smtClean="0">
              <a:solidFill>
                <a:srgbClr val="000000"/>
              </a:solidFill>
            </a:endParaRPr>
          </a:p>
          <a:p>
            <a:pPr algn="just"/>
            <a:r>
              <a:rPr lang="en-US" altLang="zh-CN" sz="1400" dirty="0">
                <a:solidFill>
                  <a:srgbClr val="000000"/>
                </a:solidFill>
              </a:rPr>
              <a:t> </a:t>
            </a:r>
            <a:r>
              <a:rPr lang="en-US" altLang="zh-CN" sz="1400" dirty="0" smtClean="0">
                <a:solidFill>
                  <a:srgbClr val="000000"/>
                </a:solidFill>
              </a:rPr>
              <a:t>(2) Practical perspective: To explore </a:t>
            </a:r>
            <a:r>
              <a:rPr lang="en-US" altLang="zh-CN" sz="1400" dirty="0">
                <a:solidFill>
                  <a:srgbClr val="000000"/>
                </a:solidFill>
              </a:rPr>
              <a:t>how to effectively use modern technology </a:t>
            </a:r>
            <a:r>
              <a:rPr lang="en-US" altLang="zh-CN" sz="1400" dirty="0" smtClean="0">
                <a:solidFill>
                  <a:srgbClr val="000000"/>
                </a:solidFill>
              </a:rPr>
              <a:t>for TEFL in College, </a:t>
            </a:r>
            <a:r>
              <a:rPr lang="en-US" altLang="zh-CN" sz="1400" dirty="0">
                <a:solidFill>
                  <a:srgbClr val="000000"/>
                </a:solidFill>
              </a:rPr>
              <a:t>and motivates students’ interests and passions, improving teaching quality. </a:t>
            </a:r>
            <a:endParaRPr lang="en-US" altLang="zh-CN" sz="1400" dirty="0" smtClean="0">
              <a:solidFill>
                <a:srgbClr val="000000"/>
              </a:solidFill>
            </a:endParaRPr>
          </a:p>
          <a:p>
            <a:pPr algn="ctr"/>
            <a:endParaRPr lang="en-GB" sz="1400" dirty="0">
              <a:solidFill>
                <a:srgbClr val="002060"/>
              </a:solidFill>
            </a:endParaRPr>
          </a:p>
        </p:txBody>
      </p:sp>
      <p:sp>
        <p:nvSpPr>
          <p:cNvPr id="7" name="TextBox 6"/>
          <p:cNvSpPr txBox="1"/>
          <p:nvPr/>
        </p:nvSpPr>
        <p:spPr>
          <a:xfrm>
            <a:off x="2400300" y="5291614"/>
            <a:ext cx="2755900" cy="1566386"/>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b="1" u="sng" dirty="0" smtClean="0">
                <a:solidFill>
                  <a:schemeClr val="tx1"/>
                </a:solidFill>
              </a:rPr>
              <a:t>Evidence </a:t>
            </a:r>
          </a:p>
          <a:p>
            <a:pPr algn="just"/>
            <a:r>
              <a:rPr lang="en-GB" sz="1400" dirty="0" smtClean="0">
                <a:solidFill>
                  <a:schemeClr val="tx1"/>
                </a:solidFill>
              </a:rPr>
              <a:t>Results from teachers' and students 'questionnaires.</a:t>
            </a:r>
            <a:endParaRPr lang="en-GB" sz="1400" dirty="0">
              <a:solidFill>
                <a:schemeClr val="tx1"/>
              </a:solidFill>
            </a:endParaRPr>
          </a:p>
          <a:p>
            <a:pPr algn="just"/>
            <a:r>
              <a:rPr lang="en-GB" sz="1400" dirty="0">
                <a:solidFill>
                  <a:schemeClr val="tx1"/>
                </a:solidFill>
              </a:rPr>
              <a:t>Observation notes from classes.</a:t>
            </a:r>
          </a:p>
          <a:p>
            <a:pPr algn="just"/>
            <a:r>
              <a:rPr lang="en-GB" sz="1400" dirty="0">
                <a:solidFill>
                  <a:schemeClr val="tx1"/>
                </a:solidFill>
              </a:rPr>
              <a:t>Results </a:t>
            </a:r>
            <a:r>
              <a:rPr lang="en-GB" sz="1400" dirty="0" smtClean="0">
                <a:solidFill>
                  <a:schemeClr val="tx1"/>
                </a:solidFill>
              </a:rPr>
              <a:t>from Structured Interview.</a:t>
            </a:r>
            <a:endParaRPr lang="en-GB" sz="1400" dirty="0">
              <a:solidFill>
                <a:schemeClr val="tx1"/>
              </a:solidFill>
            </a:endParaRPr>
          </a:p>
        </p:txBody>
      </p:sp>
      <p:sp>
        <p:nvSpPr>
          <p:cNvPr id="8" name="TextBox 7"/>
          <p:cNvSpPr txBox="1"/>
          <p:nvPr/>
        </p:nvSpPr>
        <p:spPr>
          <a:xfrm>
            <a:off x="5219700" y="2750963"/>
            <a:ext cx="6972300" cy="1089660"/>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b="1" u="sng" dirty="0">
                <a:solidFill>
                  <a:srgbClr val="000000"/>
                </a:solidFill>
              </a:rPr>
              <a:t>Method</a:t>
            </a:r>
          </a:p>
          <a:p>
            <a:pPr algn="just"/>
            <a:r>
              <a:rPr lang="en-GB" sz="1400" dirty="0" smtClean="0">
                <a:solidFill>
                  <a:srgbClr val="000000"/>
                </a:solidFill>
              </a:rPr>
              <a:t>Firstly, there are five teachers and their students will be confirmed to participant in the research. Classes will be observed and interviews for teachers will be conducted. Then,  Questionnaires for teachers and students will be sent out finally. </a:t>
            </a:r>
            <a:endParaRPr lang="en-GB" sz="1400" dirty="0">
              <a:solidFill>
                <a:srgbClr val="000000"/>
              </a:solidFill>
            </a:endParaRPr>
          </a:p>
        </p:txBody>
      </p:sp>
      <p:sp>
        <p:nvSpPr>
          <p:cNvPr id="9" name="TextBox 8"/>
          <p:cNvSpPr txBox="1"/>
          <p:nvPr/>
        </p:nvSpPr>
        <p:spPr>
          <a:xfrm>
            <a:off x="2324100" y="2743200"/>
            <a:ext cx="2921000" cy="2519839"/>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b="1" u="sng" dirty="0">
                <a:solidFill>
                  <a:srgbClr val="000000"/>
                </a:solidFill>
              </a:rPr>
              <a:t>Setting</a:t>
            </a:r>
          </a:p>
          <a:p>
            <a:pPr algn="just"/>
            <a:r>
              <a:rPr lang="en-GB" sz="1400" dirty="0">
                <a:solidFill>
                  <a:srgbClr val="000000"/>
                </a:solidFill>
              </a:rPr>
              <a:t>The study will take place at </a:t>
            </a:r>
            <a:r>
              <a:rPr lang="en-GB" sz="1400" dirty="0" smtClean="0">
                <a:solidFill>
                  <a:srgbClr val="000000"/>
                </a:solidFill>
              </a:rPr>
              <a:t>one of the Universities in Hunan (China). Five  English teachers and their non-English major students will be examined by using Smart classroom. University is fully supportive for the application of smart classroom by building many smart classrooms on campus.</a:t>
            </a:r>
            <a:endParaRPr lang="en-GB" sz="1400" dirty="0">
              <a:solidFill>
                <a:srgbClr val="000000"/>
              </a:solidFill>
            </a:endParaRPr>
          </a:p>
        </p:txBody>
      </p:sp>
      <p:sp>
        <p:nvSpPr>
          <p:cNvPr id="25" name="TextBox 24"/>
          <p:cNvSpPr txBox="1"/>
          <p:nvPr/>
        </p:nvSpPr>
        <p:spPr>
          <a:xfrm>
            <a:off x="0" y="4814887"/>
            <a:ext cx="2425700" cy="2043113"/>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b="1" u="sng" dirty="0" smtClean="0">
                <a:solidFill>
                  <a:srgbClr val="000000"/>
                </a:solidFill>
              </a:rPr>
              <a:t>Ethical Issues.</a:t>
            </a:r>
            <a:r>
              <a:rPr lang="en-GB" altLang="zh-CN" sz="1600" b="1" dirty="0">
                <a:solidFill>
                  <a:srgbClr val="000000"/>
                </a:solidFill>
              </a:rPr>
              <a:t> </a:t>
            </a:r>
            <a:endParaRPr lang="en-GB" altLang="zh-CN" sz="1600" b="1" dirty="0" smtClean="0">
              <a:solidFill>
                <a:srgbClr val="000000"/>
              </a:solidFill>
            </a:endParaRPr>
          </a:p>
          <a:p>
            <a:pPr algn="just"/>
            <a:r>
              <a:rPr lang="en-GB" altLang="zh-CN" sz="1400" dirty="0" smtClean="0">
                <a:solidFill>
                  <a:srgbClr val="000000"/>
                </a:solidFill>
              </a:rPr>
              <a:t>According to BERA guidelines, all the participants will be informed and </a:t>
            </a:r>
            <a:r>
              <a:rPr lang="en-US" altLang="zh-CN" sz="1400" dirty="0" smtClean="0">
                <a:solidFill>
                  <a:srgbClr val="000000"/>
                </a:solidFill>
              </a:rPr>
              <a:t>volunteer to</a:t>
            </a:r>
            <a:r>
              <a:rPr lang="en-GB" altLang="zh-CN" sz="1400" dirty="0">
                <a:solidFill>
                  <a:srgbClr val="000000"/>
                </a:solidFill>
              </a:rPr>
              <a:t> </a:t>
            </a:r>
            <a:r>
              <a:rPr lang="en-GB" altLang="zh-CN" sz="1400" dirty="0" smtClean="0">
                <a:solidFill>
                  <a:srgbClr val="000000"/>
                </a:solidFill>
              </a:rPr>
              <a:t>join in </a:t>
            </a:r>
            <a:r>
              <a:rPr lang="en-GB" altLang="zh-CN" sz="1400" dirty="0" smtClean="0">
                <a:solidFill>
                  <a:srgbClr val="000000"/>
                </a:solidFill>
              </a:rPr>
              <a:t>the research and free to withdraw. All the data will be secured. </a:t>
            </a:r>
            <a:endParaRPr lang="en-GB" sz="1600" u="sng" dirty="0" smtClean="0">
              <a:solidFill>
                <a:srgbClr val="002060"/>
              </a:solidFill>
            </a:endParaRPr>
          </a:p>
        </p:txBody>
      </p:sp>
      <p:graphicFrame>
        <p:nvGraphicFramePr>
          <p:cNvPr id="29" name="Diagram 28"/>
          <p:cNvGraphicFramePr/>
          <p:nvPr>
            <p:extLst>
              <p:ext uri="{D42A27DB-BD31-4B8C-83A1-F6EECF244321}">
                <p14:modId xmlns:p14="http://schemas.microsoft.com/office/powerpoint/2010/main" val="2499510651"/>
              </p:ext>
            </p:extLst>
          </p:nvPr>
        </p:nvGraphicFramePr>
        <p:xfrm>
          <a:off x="5185183" y="5029201"/>
          <a:ext cx="6876263" cy="1828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0" name="TextBox 29"/>
          <p:cNvSpPr txBox="1"/>
          <p:nvPr/>
        </p:nvSpPr>
        <p:spPr>
          <a:xfrm>
            <a:off x="5219700" y="3887866"/>
            <a:ext cx="6972300" cy="1089660"/>
          </a:xfrm>
          <a:prstGeom prst="roundRect">
            <a:avLst/>
          </a:prstGeom>
          <a:solidFill>
            <a:schemeClr val="accent1">
              <a:lumMod val="60000"/>
              <a:lumOff val="40000"/>
            </a:schemeClr>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b="1" u="sng" dirty="0" smtClean="0">
                <a:solidFill>
                  <a:srgbClr val="000000"/>
                </a:solidFill>
              </a:rPr>
              <a:t>Analysis</a:t>
            </a:r>
          </a:p>
          <a:p>
            <a:pPr algn="just"/>
            <a:r>
              <a:rPr lang="en-US" altLang="zh-CN" sz="1400" dirty="0" smtClean="0">
                <a:solidFill>
                  <a:srgbClr val="000000"/>
                </a:solidFill>
              </a:rPr>
              <a:t>Questionnaire will be </a:t>
            </a:r>
            <a:r>
              <a:rPr lang="en-US" altLang="zh-CN" sz="1400" dirty="0" smtClean="0">
                <a:solidFill>
                  <a:srgbClr val="000000"/>
                </a:solidFill>
              </a:rPr>
              <a:t>tested </a:t>
            </a:r>
            <a:r>
              <a:rPr lang="en-US" altLang="zh-CN" sz="1400" dirty="0" smtClean="0">
                <a:solidFill>
                  <a:srgbClr val="000000"/>
                </a:solidFill>
              </a:rPr>
              <a:t>by using SPSS for T-test and </a:t>
            </a:r>
            <a:r>
              <a:rPr lang="en-US" altLang="zh-CN" sz="1400" dirty="0" err="1" smtClean="0">
                <a:solidFill>
                  <a:srgbClr val="000000"/>
                </a:solidFill>
              </a:rPr>
              <a:t>Levene</a:t>
            </a:r>
            <a:r>
              <a:rPr lang="en-US" altLang="zh-CN" sz="1400" dirty="0" smtClean="0">
                <a:solidFill>
                  <a:srgbClr val="000000"/>
                </a:solidFill>
              </a:rPr>
              <a:t> test, and using </a:t>
            </a:r>
            <a:r>
              <a:rPr lang="en-US" altLang="zh-CN" sz="1400" dirty="0" err="1" smtClean="0">
                <a:solidFill>
                  <a:srgbClr val="000000"/>
                </a:solidFill>
              </a:rPr>
              <a:t>Cronbach</a:t>
            </a:r>
            <a:r>
              <a:rPr lang="en-US" altLang="zh-CN" sz="1400" dirty="0" smtClean="0">
                <a:solidFill>
                  <a:srgbClr val="000000"/>
                </a:solidFill>
              </a:rPr>
              <a:t> for credibility of questionnaires. Then the next step is the </a:t>
            </a:r>
            <a:r>
              <a:rPr lang="en-US" altLang="zh-CN" sz="1400" dirty="0">
                <a:solidFill>
                  <a:srgbClr val="000000"/>
                </a:solidFill>
              </a:rPr>
              <a:t>transcription of interview and observation </a:t>
            </a:r>
            <a:r>
              <a:rPr lang="en-US" altLang="zh-CN" sz="1400" dirty="0" smtClean="0">
                <a:solidFill>
                  <a:srgbClr val="000000"/>
                </a:solidFill>
              </a:rPr>
              <a:t>data</a:t>
            </a:r>
            <a:r>
              <a:rPr lang="en-US" altLang="zh-CN" sz="1400" dirty="0">
                <a:solidFill>
                  <a:srgbClr val="000000"/>
                </a:solidFill>
              </a:rPr>
              <a:t> </a:t>
            </a:r>
            <a:r>
              <a:rPr lang="en-US" altLang="zh-CN" sz="1400" dirty="0" smtClean="0">
                <a:solidFill>
                  <a:srgbClr val="000000"/>
                </a:solidFill>
              </a:rPr>
              <a:t>following the </a:t>
            </a:r>
            <a:r>
              <a:rPr lang="en-US" altLang="zh-CN" sz="1400" dirty="0">
                <a:solidFill>
                  <a:srgbClr val="000000"/>
                </a:solidFill>
              </a:rPr>
              <a:t>segmentation of data and the coding the interview </a:t>
            </a:r>
            <a:r>
              <a:rPr lang="en-US" altLang="zh-CN" sz="1400" dirty="0" smtClean="0">
                <a:solidFill>
                  <a:srgbClr val="000000"/>
                </a:solidFill>
              </a:rPr>
              <a:t>data</a:t>
            </a:r>
            <a:r>
              <a:rPr lang="en-GB" sz="1400" dirty="0" smtClean="0">
                <a:solidFill>
                  <a:srgbClr val="000000"/>
                </a:solidFill>
              </a:rPr>
              <a:t>.</a:t>
            </a:r>
            <a:endParaRPr lang="en-GB" sz="1400" dirty="0">
              <a:solidFill>
                <a:srgbClr val="000000"/>
              </a:solidFill>
            </a:endParaRPr>
          </a:p>
        </p:txBody>
      </p:sp>
      <p:pic>
        <p:nvPicPr>
          <p:cNvPr id="10" name="声音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03200" y="88900"/>
            <a:ext cx="584200" cy="584200"/>
          </a:xfrm>
          <a:prstGeom prst="rect">
            <a:avLst/>
          </a:prstGeom>
        </p:spPr>
      </p:pic>
    </p:spTree>
    <p:extLst>
      <p:ext uri="{BB962C8B-B14F-4D97-AF65-F5344CB8AC3E}">
        <p14:creationId xmlns:p14="http://schemas.microsoft.com/office/powerpoint/2010/main" val="4089353741"/>
      </p:ext>
    </p:extLst>
  </p:cSld>
  <p:clrMapOvr>
    <a:masterClrMapping/>
  </p:clrMapOvr>
  <mc:AlternateContent xmlns:mc="http://schemas.openxmlformats.org/markup-compatibility/2006">
    <mc:Choice xmlns:p14="http://schemas.microsoft.com/office/powerpoint/2010/main" Requires="p14">
      <p:transition spd="slow" p14:dur="2000" advTm="269848"/>
    </mc:Choice>
    <mc:Fallback>
      <p:transition xmlns:p14="http://schemas.microsoft.com/office/powerpoint/2010/main" spd="slow" advTm="269848"/>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269</TotalTime>
  <Words>421</Words>
  <Application>Microsoft Macintosh PowerPoint</Application>
  <PresentationFormat>自定义</PresentationFormat>
  <Paragraphs>42</Paragraphs>
  <Slides>1</Slides>
  <Notes>0</Notes>
  <HiddenSlides>0</HiddenSlides>
  <MMClips>1</MMClips>
  <ScaleCrop>false</ScaleCrop>
  <HeadingPairs>
    <vt:vector size="4" baseType="variant">
      <vt:variant>
        <vt:lpstr>主题</vt:lpstr>
      </vt:variant>
      <vt:variant>
        <vt:i4>1</vt:i4>
      </vt:variant>
      <vt:variant>
        <vt:lpstr>幻灯片标题</vt:lpstr>
      </vt:variant>
      <vt:variant>
        <vt:i4>1</vt:i4>
      </vt:variant>
    </vt:vector>
  </HeadingPairs>
  <TitlesOfParts>
    <vt:vector size="2" baseType="lpstr">
      <vt:lpstr>Office Theme</vt:lpstr>
      <vt:lpstr>A Study of Teachers’ and Students’ Attitudes on Effects of Smart Classrooms in TEFL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lan</cp:lastModifiedBy>
  <cp:revision>37</cp:revision>
  <dcterms:created xsi:type="dcterms:W3CDTF">2018-06-01T12:57:38Z</dcterms:created>
  <dcterms:modified xsi:type="dcterms:W3CDTF">2020-05-03T23:18:59Z</dcterms:modified>
</cp:coreProperties>
</file>