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4" r:id="rId3"/>
    <p:sldId id="273" r:id="rId4"/>
    <p:sldId id="274" r:id="rId5"/>
    <p:sldId id="271" r:id="rId6"/>
    <p:sldId id="275" r:id="rId7"/>
    <p:sldId id="262" r:id="rId8"/>
    <p:sldId id="276" r:id="rId9"/>
    <p:sldId id="257" r:id="rId10"/>
    <p:sldId id="265" r:id="rId11"/>
    <p:sldId id="266" r:id="rId12"/>
    <p:sldId id="268"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698"/>
  </p:normalViewPr>
  <p:slideViewPr>
    <p:cSldViewPr snapToGrid="0" snapToObjects="1">
      <p:cViewPr varScale="1">
        <p:scale>
          <a:sx n="93" d="100"/>
          <a:sy n="93" d="100"/>
        </p:scale>
        <p:origin x="784"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1/23/19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1/23/19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1/23/19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1/23/19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1/23/19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1/23/19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1/23/19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1/23/19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1/23/19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9.tiff"/><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zanl13.wordpress.com/about/" TargetMode="External"/><Relationship Id="rId2" Type="http://schemas.openxmlformats.org/officeDocument/2006/relationships/hyperlink" Target="https://www.iwa.wales/click/tag/social-isolation/" TargetMode="External"/><Relationship Id="rId1" Type="http://schemas.openxmlformats.org/officeDocument/2006/relationships/slideLayout" Target="../slideLayouts/slideLayout2.xml"/><Relationship Id="rId5" Type="http://schemas.openxmlformats.org/officeDocument/2006/relationships/hyperlink" Target="https://health.usnews.com/health-news/patient-advice/articles/2015/08/14/healthy-aging-preventing-isolation" TargetMode="External"/><Relationship Id="rId4" Type="http://schemas.openxmlformats.org/officeDocument/2006/relationships/hyperlink" Target="https://www.synergyhomecare.com/blog/posts/eight-facts-about-isolation-in-older-adults/#.XDiKfS2cZs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1F315-85B2-144B-8E1E-1F210FA96582}"/>
              </a:ext>
            </a:extLst>
          </p:cNvPr>
          <p:cNvSpPr>
            <a:spLocks noGrp="1"/>
          </p:cNvSpPr>
          <p:nvPr>
            <p:ph type="ctrTitle"/>
          </p:nvPr>
        </p:nvSpPr>
        <p:spPr>
          <a:xfrm>
            <a:off x="8127992" y="-11432"/>
            <a:ext cx="3352375" cy="3066507"/>
          </a:xfrm>
        </p:spPr>
        <p:txBody>
          <a:bodyPr>
            <a:normAutofit/>
          </a:bodyPr>
          <a:lstStyle/>
          <a:p>
            <a:r>
              <a:rPr lang="en-US" sz="4000" dirty="0">
                <a:solidFill>
                  <a:schemeClr val="bg2"/>
                </a:solidFill>
                <a:latin typeface="Arial" panose="020B0604020202020204" pitchFamily="34" charset="0"/>
                <a:cs typeface="Arial" panose="020B0604020202020204" pitchFamily="34" charset="0"/>
              </a:rPr>
              <a:t>ISOLATION</a:t>
            </a:r>
          </a:p>
        </p:txBody>
      </p:sp>
      <p:sp>
        <p:nvSpPr>
          <p:cNvPr id="3" name="Subtitle 2">
            <a:extLst>
              <a:ext uri="{FF2B5EF4-FFF2-40B4-BE49-F238E27FC236}">
                <a16:creationId xmlns:a16="http://schemas.microsoft.com/office/drawing/2014/main" id="{5DAD5B4E-5E2C-8E43-9F89-53976F3EDA4B}"/>
              </a:ext>
            </a:extLst>
          </p:cNvPr>
          <p:cNvSpPr>
            <a:spLocks noGrp="1"/>
          </p:cNvSpPr>
          <p:nvPr>
            <p:ph type="subTitle" idx="1"/>
          </p:nvPr>
        </p:nvSpPr>
        <p:spPr>
          <a:xfrm>
            <a:off x="8127992" y="4269674"/>
            <a:ext cx="3352375" cy="1621508"/>
          </a:xfrm>
        </p:spPr>
        <p:txBody>
          <a:bodyPr>
            <a:normAutofit lnSpcReduction="10000"/>
          </a:bodyPr>
          <a:lstStyle/>
          <a:p>
            <a:r>
              <a:rPr lang="en-US" sz="2800" dirty="0">
                <a:solidFill>
                  <a:schemeClr val="bg2"/>
                </a:solidFill>
                <a:latin typeface="Arial" panose="020B0604020202020204" pitchFamily="34" charset="0"/>
                <a:cs typeface="Arial" panose="020B0604020202020204" pitchFamily="34" charset="0"/>
              </a:rPr>
              <a:t>LINDA EVANS</a:t>
            </a:r>
          </a:p>
          <a:p>
            <a:r>
              <a:rPr lang="en-US" sz="2800" dirty="0">
                <a:solidFill>
                  <a:schemeClr val="bg2"/>
                </a:solidFill>
                <a:latin typeface="Arial" panose="020B0604020202020204" pitchFamily="34" charset="0"/>
                <a:cs typeface="Arial" panose="020B0604020202020204" pitchFamily="34" charset="0"/>
              </a:rPr>
              <a:t>1809867</a:t>
            </a:r>
          </a:p>
          <a:p>
            <a:r>
              <a:rPr lang="en-US" sz="2800" dirty="0">
                <a:solidFill>
                  <a:schemeClr val="bg2"/>
                </a:solidFill>
                <a:latin typeface="Arial" panose="020B0604020202020204" pitchFamily="34" charset="0"/>
                <a:cs typeface="Arial" panose="020B0604020202020204" pitchFamily="34" charset="0"/>
              </a:rPr>
              <a:t>SJSS4002</a:t>
            </a:r>
          </a:p>
          <a:p>
            <a:endParaRPr lang="en-US" sz="2800" dirty="0">
              <a:solidFill>
                <a:schemeClr val="tx1"/>
              </a:solidFill>
              <a:latin typeface="Arial" panose="020B0604020202020204" pitchFamily="34" charset="0"/>
              <a:cs typeface="Arial" panose="020B0604020202020204" pitchFamily="34" charset="0"/>
            </a:endParaRPr>
          </a:p>
        </p:txBody>
      </p:sp>
      <p:sp>
        <p:nvSpPr>
          <p:cNvPr id="11"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3" name="Freeform: Shape 12">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4FB49EF9-B6DB-9C4C-A22B-B281556A55A7}"/>
              </a:ext>
            </a:extLst>
          </p:cNvPr>
          <p:cNvPicPr>
            <a:picLocks noChangeAspect="1"/>
          </p:cNvPicPr>
          <p:nvPr/>
        </p:nvPicPr>
        <p:blipFill>
          <a:blip r:embed="rId2"/>
          <a:stretch>
            <a:fillRect/>
          </a:stretch>
        </p:blipFill>
        <p:spPr>
          <a:xfrm>
            <a:off x="643855" y="2493818"/>
            <a:ext cx="4536004" cy="3027782"/>
          </a:xfrm>
          <a:prstGeom prst="rect">
            <a:avLst/>
          </a:prstGeom>
          <a:effectLst/>
        </p:spPr>
      </p:pic>
      <p:sp>
        <p:nvSpPr>
          <p:cNvPr id="5" name="TextBox 4">
            <a:extLst>
              <a:ext uri="{FF2B5EF4-FFF2-40B4-BE49-F238E27FC236}">
                <a16:creationId xmlns:a16="http://schemas.microsoft.com/office/drawing/2014/main" id="{7C8D9B65-70E2-0D4D-83E2-82A901BFF65E}"/>
              </a:ext>
            </a:extLst>
          </p:cNvPr>
          <p:cNvSpPr txBox="1"/>
          <p:nvPr/>
        </p:nvSpPr>
        <p:spPr>
          <a:xfrm>
            <a:off x="643854" y="6012873"/>
            <a:ext cx="3775746" cy="33855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Synergyhomecare</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n.d</a:t>
            </a:r>
            <a:r>
              <a:rPr lang="en-US" sz="16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5654080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D2617559-EFCD-4046-9169-2BF0CCCBBE56}"/>
              </a:ext>
            </a:extLst>
          </p:cNvPr>
          <p:cNvSpPr>
            <a:spLocks noGrp="1"/>
          </p:cNvSpPr>
          <p:nvPr>
            <p:ph type="title"/>
          </p:nvPr>
        </p:nvSpPr>
        <p:spPr>
          <a:xfrm>
            <a:off x="1103312" y="452718"/>
            <a:ext cx="8947522" cy="1400530"/>
          </a:xfrm>
        </p:spPr>
        <p:txBody>
          <a:bodyPr anchor="ctr">
            <a:normAutofit/>
          </a:bodyPr>
          <a:lstStyle/>
          <a:p>
            <a:r>
              <a:rPr lang="en-US" sz="4000" dirty="0">
                <a:solidFill>
                  <a:srgbClr val="FFFFFF"/>
                </a:solidFill>
                <a:latin typeface="Arial" panose="020B0604020202020204" pitchFamily="34" charset="0"/>
                <a:cs typeface="Arial" panose="020B0604020202020204" pitchFamily="34" charset="0"/>
              </a:rPr>
              <a:t>DEFINITION OF SOCIAL ISOLATION</a:t>
            </a:r>
          </a:p>
        </p:txBody>
      </p:sp>
      <p:sp>
        <p:nvSpPr>
          <p:cNvPr id="3" name="Content Placeholder 2">
            <a:extLst>
              <a:ext uri="{FF2B5EF4-FFF2-40B4-BE49-F238E27FC236}">
                <a16:creationId xmlns:a16="http://schemas.microsoft.com/office/drawing/2014/main" id="{25A31698-7F4F-0646-AC9A-AAD0505CAE44}"/>
              </a:ext>
            </a:extLst>
          </p:cNvPr>
          <p:cNvSpPr>
            <a:spLocks noGrp="1"/>
          </p:cNvSpPr>
          <p:nvPr>
            <p:ph idx="1"/>
          </p:nvPr>
        </p:nvSpPr>
        <p:spPr>
          <a:xfrm>
            <a:off x="1103312" y="2763520"/>
            <a:ext cx="8946541" cy="3484879"/>
          </a:xfrm>
        </p:spPr>
        <p:txBody>
          <a:bodyPr>
            <a:normAutofit/>
          </a:bodyPr>
          <a:lstStyle/>
          <a:p>
            <a:pPr marL="0" indent="0">
              <a:buNone/>
            </a:pPr>
            <a:r>
              <a:rPr lang="en-GB" sz="2800" dirty="0">
                <a:latin typeface="Arial" panose="020B0604020202020204" pitchFamily="34" charset="0"/>
                <a:cs typeface="Arial" panose="020B0604020202020204" pitchFamily="34" charset="0"/>
              </a:rPr>
              <a:t>‘Social isolation is a term often used interchangeably with loneliness, but while the two are closely related, they do not necessarily mean the same thing’</a:t>
            </a:r>
            <a:endParaRPr lang="en-US" sz="2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F12232D-ED46-3D4A-B597-2F8329C33E67}"/>
              </a:ext>
            </a:extLst>
          </p:cNvPr>
          <p:cNvSpPr txBox="1"/>
          <p:nvPr/>
        </p:nvSpPr>
        <p:spPr>
          <a:xfrm>
            <a:off x="7841928" y="5879067"/>
            <a:ext cx="3311236"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(no isolation, 2018)</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184321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ACF68204-0EB3-4549-BE50-E0844ED128E7}"/>
              </a:ext>
            </a:extLst>
          </p:cNvPr>
          <p:cNvSpPr>
            <a:spLocks noGrp="1"/>
          </p:cNvSpPr>
          <p:nvPr>
            <p:ph type="title"/>
          </p:nvPr>
        </p:nvSpPr>
        <p:spPr>
          <a:xfrm>
            <a:off x="1103312" y="452718"/>
            <a:ext cx="8947522" cy="1400530"/>
          </a:xfrm>
        </p:spPr>
        <p:txBody>
          <a:bodyPr anchor="ctr">
            <a:normAutofit/>
          </a:bodyPr>
          <a:lstStyle/>
          <a:p>
            <a:r>
              <a:rPr lang="en-US" sz="4000" dirty="0">
                <a:solidFill>
                  <a:srgbClr val="FFFFFF"/>
                </a:solidFill>
                <a:latin typeface="Arial" panose="020B0604020202020204" pitchFamily="34" charset="0"/>
                <a:cs typeface="Arial" panose="020B0604020202020204" pitchFamily="34" charset="0"/>
              </a:rPr>
              <a:t>SOCIAL COHESION</a:t>
            </a:r>
          </a:p>
        </p:txBody>
      </p:sp>
      <p:sp>
        <p:nvSpPr>
          <p:cNvPr id="3" name="Content Placeholder 2">
            <a:extLst>
              <a:ext uri="{FF2B5EF4-FFF2-40B4-BE49-F238E27FC236}">
                <a16:creationId xmlns:a16="http://schemas.microsoft.com/office/drawing/2014/main" id="{C650ABA8-B521-8449-AB81-6D2BD4C6F24F}"/>
              </a:ext>
            </a:extLst>
          </p:cNvPr>
          <p:cNvSpPr>
            <a:spLocks noGrp="1"/>
          </p:cNvSpPr>
          <p:nvPr>
            <p:ph idx="1"/>
          </p:nvPr>
        </p:nvSpPr>
        <p:spPr>
          <a:xfrm>
            <a:off x="1103312" y="2763520"/>
            <a:ext cx="8946541" cy="3484879"/>
          </a:xfrm>
        </p:spPr>
        <p:txBody>
          <a:bodyPr>
            <a:noAutofit/>
          </a:bodyPr>
          <a:lstStyle/>
          <a:p>
            <a:pPr marL="0" indent="0">
              <a:buNone/>
            </a:pPr>
            <a:r>
              <a:rPr lang="en-US" sz="2800" dirty="0">
                <a:latin typeface="Arial" panose="020B0604020202020204" pitchFamily="34" charset="0"/>
                <a:cs typeface="Arial" panose="020B0604020202020204" pitchFamily="34" charset="0"/>
              </a:rPr>
              <a:t>SOCIAL COHESION IS THE GLUE THAT HOLD SOCIETY TOGETHER. </a:t>
            </a:r>
          </a:p>
          <a:p>
            <a:r>
              <a:rPr lang="en-US" sz="2800" dirty="0">
                <a:latin typeface="Arial" panose="020B0604020202020204" pitchFamily="34" charset="0"/>
                <a:cs typeface="Arial" panose="020B0604020202020204" pitchFamily="34" charset="0"/>
              </a:rPr>
              <a:t>THE THREE KEY VALUES OF SOCIAL COHESION ARE:</a:t>
            </a:r>
          </a:p>
          <a:p>
            <a:r>
              <a:rPr lang="en-US" sz="2800" dirty="0">
                <a:latin typeface="Arial" panose="020B0604020202020204" pitchFamily="34" charset="0"/>
                <a:cs typeface="Arial" panose="020B0604020202020204" pitchFamily="34" charset="0"/>
              </a:rPr>
              <a:t>SOCIAL INCLUSION</a:t>
            </a:r>
          </a:p>
          <a:p>
            <a:r>
              <a:rPr lang="en-US" sz="2800" dirty="0">
                <a:latin typeface="Arial" panose="020B0604020202020204" pitchFamily="34" charset="0"/>
                <a:cs typeface="Arial" panose="020B0604020202020204" pitchFamily="34" charset="0"/>
              </a:rPr>
              <a:t>SOCIAL CAPITAL</a:t>
            </a:r>
          </a:p>
          <a:p>
            <a:r>
              <a:rPr lang="en-US" sz="2800" dirty="0">
                <a:latin typeface="Arial" panose="020B0604020202020204" pitchFamily="34" charset="0"/>
                <a:cs typeface="Arial" panose="020B0604020202020204" pitchFamily="34" charset="0"/>
              </a:rPr>
              <a:t>SOCIAL MOBILITY</a:t>
            </a:r>
          </a:p>
        </p:txBody>
      </p:sp>
      <p:sp>
        <p:nvSpPr>
          <p:cNvPr id="4" name="TextBox 3">
            <a:extLst>
              <a:ext uri="{FF2B5EF4-FFF2-40B4-BE49-F238E27FC236}">
                <a16:creationId xmlns:a16="http://schemas.microsoft.com/office/drawing/2014/main" id="{F186782C-B17D-414D-8A6D-2884F4A8CC31}"/>
              </a:ext>
            </a:extLst>
          </p:cNvPr>
          <p:cNvSpPr txBox="1"/>
          <p:nvPr/>
        </p:nvSpPr>
        <p:spPr>
          <a:xfrm>
            <a:off x="8437418" y="6106876"/>
            <a:ext cx="3754582"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Un.org</a:t>
            </a:r>
            <a:r>
              <a:rPr lang="en-GB" sz="1400" dirty="0">
                <a:latin typeface="Arial" panose="020B0604020202020204" pitchFamily="34" charset="0"/>
                <a:cs typeface="Arial" panose="020B0604020202020204" pitchFamily="34" charset="0"/>
              </a:rPr>
              <a:t>, 2012)</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743047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D0B9CC86-236F-5A4A-B239-9160B2238B98}"/>
              </a:ext>
            </a:extLst>
          </p:cNvPr>
          <p:cNvSpPr>
            <a:spLocks noGrp="1"/>
          </p:cNvSpPr>
          <p:nvPr>
            <p:ph type="title"/>
          </p:nvPr>
        </p:nvSpPr>
        <p:spPr>
          <a:xfrm>
            <a:off x="1103312" y="452718"/>
            <a:ext cx="8947522" cy="1400530"/>
          </a:xfrm>
        </p:spPr>
        <p:txBody>
          <a:bodyPr anchor="ctr">
            <a:normAutofit/>
          </a:bodyPr>
          <a:lstStyle/>
          <a:p>
            <a:r>
              <a:rPr lang="en-US" sz="4000" dirty="0">
                <a:solidFill>
                  <a:srgbClr val="FFFFFF"/>
                </a:solidFill>
                <a:latin typeface="Arial" panose="020B0604020202020204" pitchFamily="34" charset="0"/>
                <a:cs typeface="Arial" panose="020B0604020202020204" pitchFamily="34" charset="0"/>
              </a:rPr>
              <a:t>SOCIAL ISOLATION</a:t>
            </a:r>
          </a:p>
        </p:txBody>
      </p:sp>
      <p:sp>
        <p:nvSpPr>
          <p:cNvPr id="3" name="Content Placeholder 2">
            <a:extLst>
              <a:ext uri="{FF2B5EF4-FFF2-40B4-BE49-F238E27FC236}">
                <a16:creationId xmlns:a16="http://schemas.microsoft.com/office/drawing/2014/main" id="{2E668016-F5A7-DE48-B572-934466F5181B}"/>
              </a:ext>
            </a:extLst>
          </p:cNvPr>
          <p:cNvSpPr>
            <a:spLocks noGrp="1"/>
          </p:cNvSpPr>
          <p:nvPr>
            <p:ph idx="1"/>
          </p:nvPr>
        </p:nvSpPr>
        <p:spPr>
          <a:xfrm>
            <a:off x="1103312" y="2763520"/>
            <a:ext cx="8946541" cy="3484879"/>
          </a:xfrm>
        </p:spPr>
        <p:txBody>
          <a:bodyPr>
            <a:normAutofit/>
          </a:bodyPr>
          <a:lstStyle/>
          <a:p>
            <a:pPr marL="0" indent="0">
              <a:buNone/>
            </a:pPr>
            <a:r>
              <a:rPr lang="en-GB" sz="2800" dirty="0">
                <a:latin typeface="Arial" panose="020B0604020202020204" pitchFamily="34" charset="0"/>
                <a:cs typeface="Arial" panose="020B0604020202020204" pitchFamily="34" charset="0"/>
              </a:rPr>
              <a:t>‘‘In a recent debate on ‘Measuring National Well-being’, people in the United Kingdom were prompted to consider the question of what mattered most for understanding well-being. One of the aspects that participants considered to be most important was ‘personal relationships’ (ONS 2011)’’. </a:t>
            </a:r>
          </a:p>
          <a:p>
            <a:endParaRPr lang="en-US" dirty="0"/>
          </a:p>
          <a:p>
            <a:endParaRPr lang="en-US" dirty="0"/>
          </a:p>
        </p:txBody>
      </p:sp>
      <p:sp>
        <p:nvSpPr>
          <p:cNvPr id="11" name="TextBox 10">
            <a:extLst>
              <a:ext uri="{FF2B5EF4-FFF2-40B4-BE49-F238E27FC236}">
                <a16:creationId xmlns:a16="http://schemas.microsoft.com/office/drawing/2014/main" id="{C5A9A455-699E-FB41-8564-EB953BC3B2C1}"/>
              </a:ext>
            </a:extLst>
          </p:cNvPr>
          <p:cNvSpPr txBox="1"/>
          <p:nvPr/>
        </p:nvSpPr>
        <p:spPr>
          <a:xfrm>
            <a:off x="7204364" y="5915891"/>
            <a:ext cx="3602181" cy="443345"/>
          </a:xfrm>
          <a:prstGeom prst="rect">
            <a:avLst/>
          </a:prstGeom>
          <a:noFill/>
        </p:spPr>
        <p:txBody>
          <a:bodyPr wrap="square" rtlCol="0">
            <a:spAutoFit/>
          </a:bodyPr>
          <a:lstStyle/>
          <a:p>
            <a:endParaRPr lang="en-US" dirty="0"/>
          </a:p>
        </p:txBody>
      </p:sp>
      <p:sp>
        <p:nvSpPr>
          <p:cNvPr id="7" name="TextBox 6">
            <a:extLst>
              <a:ext uri="{FF2B5EF4-FFF2-40B4-BE49-F238E27FC236}">
                <a16:creationId xmlns:a16="http://schemas.microsoft.com/office/drawing/2014/main" id="{D96DCB7E-22C3-3442-A69B-A77E29C0822D}"/>
              </a:ext>
            </a:extLst>
          </p:cNvPr>
          <p:cNvSpPr txBox="1"/>
          <p:nvPr/>
        </p:nvSpPr>
        <p:spPr>
          <a:xfrm>
            <a:off x="7356764" y="5915891"/>
            <a:ext cx="4239491" cy="369332"/>
          </a:xfrm>
          <a:prstGeom prst="rect">
            <a:avLst/>
          </a:prstGeom>
          <a:noFill/>
        </p:spPr>
        <p:txBody>
          <a:bodyPr wrap="square" rtlCol="0">
            <a:spAutoFit/>
          </a:bodyPr>
          <a:lstStyle/>
          <a:p>
            <a:r>
              <a:rPr lang="en-GB" b="1" dirty="0"/>
              <a:t> </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Zavaleta</a:t>
            </a:r>
            <a:r>
              <a:rPr lang="en-GB" sz="1400" dirty="0">
                <a:latin typeface="Arial" panose="020B0604020202020204" pitchFamily="34" charset="0"/>
                <a:cs typeface="Arial" panose="020B0604020202020204" pitchFamily="34" charset="0"/>
              </a:rPr>
              <a:t>, Samuel and Mills, 2014)</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873054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0C948-8B26-2E4E-99D4-F1AC651680C5}"/>
              </a:ext>
            </a:extLst>
          </p:cNvPr>
          <p:cNvSpPr>
            <a:spLocks noGrp="1"/>
          </p:cNvSpPr>
          <p:nvPr>
            <p:ph type="title"/>
          </p:nvPr>
        </p:nvSpPr>
        <p:spPr>
          <a:xfrm>
            <a:off x="648931" y="629266"/>
            <a:ext cx="4166510" cy="1622321"/>
          </a:xfrm>
        </p:spPr>
        <p:txBody>
          <a:bodyPr>
            <a:normAutofit/>
          </a:bodyPr>
          <a:lstStyle/>
          <a:p>
            <a:r>
              <a:rPr lang="en-US" sz="4000" dirty="0">
                <a:solidFill>
                  <a:srgbClr val="EBEBEB"/>
                </a:solidFill>
                <a:latin typeface="Arial" panose="020B0604020202020204" pitchFamily="34" charset="0"/>
                <a:cs typeface="Arial" panose="020B0604020202020204" pitchFamily="34" charset="0"/>
              </a:rPr>
              <a:t>INTIMACY VS. ISOLATION</a:t>
            </a:r>
          </a:p>
        </p:txBody>
      </p:sp>
      <p:sp>
        <p:nvSpPr>
          <p:cNvPr id="11" name="Content Placeholder 10">
            <a:extLst>
              <a:ext uri="{FF2B5EF4-FFF2-40B4-BE49-F238E27FC236}">
                <a16:creationId xmlns:a16="http://schemas.microsoft.com/office/drawing/2014/main" id="{59A8EB9A-5817-4489-A853-3DA378FFB4E0}"/>
              </a:ext>
            </a:extLst>
          </p:cNvPr>
          <p:cNvSpPr>
            <a:spLocks noGrp="1"/>
          </p:cNvSpPr>
          <p:nvPr>
            <p:ph idx="1"/>
          </p:nvPr>
        </p:nvSpPr>
        <p:spPr>
          <a:xfrm>
            <a:off x="738221" y="2880853"/>
            <a:ext cx="4166509" cy="3785419"/>
          </a:xfrm>
        </p:spPr>
        <p:txBody>
          <a:bodyPr>
            <a:normAutofit/>
          </a:bodyPr>
          <a:lstStyle/>
          <a:p>
            <a:pPr marL="0" indent="0">
              <a:buNone/>
            </a:pPr>
            <a:r>
              <a:rPr lang="en-GB" sz="2800" dirty="0">
                <a:solidFill>
                  <a:srgbClr val="EBEBEB"/>
                </a:solidFill>
                <a:latin typeface="Arial" panose="020B0604020202020204" pitchFamily="34" charset="0"/>
                <a:cs typeface="Arial" panose="020B0604020202020204" pitchFamily="34" charset="0"/>
              </a:rPr>
              <a:t> Erik Erikson theory of psychosocial development has eight stages that we will go through in life.</a:t>
            </a:r>
          </a:p>
          <a:p>
            <a:pPr marL="0" indent="0">
              <a:buNone/>
            </a:pPr>
            <a:endParaRPr lang="en-GB" dirty="0">
              <a:solidFill>
                <a:srgbClr val="EBEBEB"/>
              </a:solidFill>
              <a:latin typeface="Arial" panose="020B0604020202020204" pitchFamily="34" charset="0"/>
              <a:cs typeface="Arial" panose="020B0604020202020204" pitchFamily="34" charset="0"/>
            </a:endParaRPr>
          </a:p>
          <a:p>
            <a:pPr marL="0" indent="0">
              <a:buNone/>
            </a:pPr>
            <a:endParaRPr lang="en-GB" dirty="0">
              <a:solidFill>
                <a:srgbClr val="EBEBEB"/>
              </a:solidFill>
              <a:latin typeface="Arial" panose="020B0604020202020204" pitchFamily="34" charset="0"/>
              <a:cs typeface="Arial" panose="020B0604020202020204" pitchFamily="34" charset="0"/>
            </a:endParaRPr>
          </a:p>
          <a:p>
            <a:pPr marL="0" indent="0">
              <a:buNone/>
            </a:pPr>
            <a:endParaRPr lang="en-GB" dirty="0">
              <a:solidFill>
                <a:srgbClr val="EBEBEB"/>
              </a:solidFill>
              <a:latin typeface="Arial" panose="020B0604020202020204" pitchFamily="34" charset="0"/>
              <a:cs typeface="Arial" panose="020B0604020202020204" pitchFamily="34" charset="0"/>
            </a:endParaRPr>
          </a:p>
          <a:p>
            <a:pPr marL="0" indent="0">
              <a:buNone/>
            </a:pPr>
            <a:endParaRPr lang="en-US" dirty="0">
              <a:solidFill>
                <a:srgbClr val="EBEBEB"/>
              </a:solidFill>
            </a:endParaRPr>
          </a:p>
        </p:txBody>
      </p:sp>
      <p:sp>
        <p:nvSpPr>
          <p:cNvPr id="38"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0" name="Rectangle 39">
            <a:extLst>
              <a:ext uri="{FF2B5EF4-FFF2-40B4-BE49-F238E27FC236}">
                <a16:creationId xmlns:a16="http://schemas.microsoft.com/office/drawing/2014/main" id="{126C04EF-6428-472D-B316-74A19385B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Freeform 5">
            <a:extLst>
              <a:ext uri="{FF2B5EF4-FFF2-40B4-BE49-F238E27FC236}">
                <a16:creationId xmlns:a16="http://schemas.microsoft.com/office/drawing/2014/main" id="{AE50896D-AACB-4C0A-855D-ECEFB4A0D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sp>
        <p:nvSpPr>
          <p:cNvPr id="44" name="Rectangle 43">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D16F721C-90FB-C147-A38F-4EF529A5E05F}"/>
              </a:ext>
            </a:extLst>
          </p:cNvPr>
          <p:cNvPicPr>
            <a:picLocks noChangeAspect="1"/>
          </p:cNvPicPr>
          <p:nvPr/>
        </p:nvPicPr>
        <p:blipFill>
          <a:blip r:embed="rId2"/>
          <a:stretch>
            <a:fillRect/>
          </a:stretch>
        </p:blipFill>
        <p:spPr>
          <a:xfrm>
            <a:off x="6092776" y="1816092"/>
            <a:ext cx="3577697" cy="3816210"/>
          </a:xfrm>
          <a:prstGeom prst="rect">
            <a:avLst/>
          </a:prstGeom>
        </p:spPr>
      </p:pic>
      <p:sp>
        <p:nvSpPr>
          <p:cNvPr id="7" name="TextBox 6">
            <a:extLst>
              <a:ext uri="{FF2B5EF4-FFF2-40B4-BE49-F238E27FC236}">
                <a16:creationId xmlns:a16="http://schemas.microsoft.com/office/drawing/2014/main" id="{D2F720CC-F77F-884A-8EF2-E921D2D54946}"/>
              </a:ext>
            </a:extLst>
          </p:cNvPr>
          <p:cNvSpPr txBox="1"/>
          <p:nvPr/>
        </p:nvSpPr>
        <p:spPr>
          <a:xfrm>
            <a:off x="6379223" y="5921985"/>
            <a:ext cx="5527964"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(Erikson's Stages of Psychosocial Development &amp; High School Students, n.d.)</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529223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52EE0E02-ABDE-7C4F-B727-97ADDF913F77}"/>
              </a:ext>
            </a:extLst>
          </p:cNvPr>
          <p:cNvSpPr>
            <a:spLocks noGrp="1"/>
          </p:cNvSpPr>
          <p:nvPr>
            <p:ph type="title"/>
          </p:nvPr>
        </p:nvSpPr>
        <p:spPr>
          <a:xfrm>
            <a:off x="1103312" y="452718"/>
            <a:ext cx="8947522" cy="1400530"/>
          </a:xfrm>
        </p:spPr>
        <p:txBody>
          <a:bodyPr anchor="ctr">
            <a:normAutofit/>
          </a:bodyPr>
          <a:lstStyle/>
          <a:p>
            <a:r>
              <a:rPr lang="en-US" sz="4000" dirty="0">
                <a:solidFill>
                  <a:srgbClr val="FFFFFF"/>
                </a:solidFill>
                <a:latin typeface="Arial" panose="020B0604020202020204" pitchFamily="34" charset="0"/>
                <a:cs typeface="Arial" panose="020B0604020202020204" pitchFamily="34" charset="0"/>
              </a:rPr>
              <a:t>HOW SOCIAL ISOLATION OCCURS?</a:t>
            </a:r>
          </a:p>
        </p:txBody>
      </p:sp>
      <p:sp>
        <p:nvSpPr>
          <p:cNvPr id="3" name="Content Placeholder 2">
            <a:extLst>
              <a:ext uri="{FF2B5EF4-FFF2-40B4-BE49-F238E27FC236}">
                <a16:creationId xmlns:a16="http://schemas.microsoft.com/office/drawing/2014/main" id="{A5247D6D-4924-4D4D-982D-85D97C1B0E36}"/>
              </a:ext>
            </a:extLst>
          </p:cNvPr>
          <p:cNvSpPr>
            <a:spLocks noGrp="1"/>
          </p:cNvSpPr>
          <p:nvPr>
            <p:ph idx="1"/>
          </p:nvPr>
        </p:nvSpPr>
        <p:spPr>
          <a:xfrm>
            <a:off x="1103312" y="2763520"/>
            <a:ext cx="8946541" cy="3484879"/>
          </a:xfrm>
        </p:spPr>
        <p:txBody>
          <a:bodyPr>
            <a:normAutofit/>
          </a:bodyPr>
          <a:lstStyle/>
          <a:p>
            <a:pPr marL="0" indent="0">
              <a:buNone/>
            </a:pPr>
            <a:r>
              <a:rPr lang="en-US" sz="2800" dirty="0">
                <a:latin typeface="Arial" panose="020B0604020202020204" pitchFamily="34" charset="0"/>
                <a:cs typeface="Arial" panose="020B0604020202020204" pitchFamily="34" charset="0"/>
              </a:rPr>
              <a:t>How do elderly people become socially isolated?</a:t>
            </a:r>
          </a:p>
          <a:p>
            <a:pPr>
              <a:buFont typeface="Wingdings 3" pitchFamily="2" charset="2"/>
              <a:buChar char=""/>
            </a:pPr>
            <a:r>
              <a:rPr lang="en-US" sz="2800" dirty="0">
                <a:latin typeface="Arial" panose="020B0604020202020204" pitchFamily="34" charset="0"/>
                <a:cs typeface="Arial" panose="020B0604020202020204" pitchFamily="34" charset="0"/>
              </a:rPr>
              <a:t>Living in a rural area</a:t>
            </a:r>
          </a:p>
          <a:p>
            <a:pPr>
              <a:buFont typeface="Wingdings 3" pitchFamily="2" charset="2"/>
              <a:buChar char=""/>
            </a:pPr>
            <a:r>
              <a:rPr lang="en-US" sz="2800" dirty="0">
                <a:latin typeface="Arial" panose="020B0604020202020204" pitchFamily="34" charset="0"/>
                <a:cs typeface="Arial" panose="020B0604020202020204" pitchFamily="34" charset="0"/>
              </a:rPr>
              <a:t>Mobility Issues</a:t>
            </a:r>
          </a:p>
          <a:p>
            <a:pPr>
              <a:buFont typeface="Wingdings 3" pitchFamily="2" charset="2"/>
              <a:buChar char=""/>
            </a:pPr>
            <a:r>
              <a:rPr lang="en-US" sz="2800" dirty="0">
                <a:latin typeface="Arial" panose="020B0604020202020204" pitchFamily="34" charset="0"/>
                <a:cs typeface="Arial" panose="020B0604020202020204" pitchFamily="34" charset="0"/>
              </a:rPr>
              <a:t>Lack of money</a:t>
            </a:r>
          </a:p>
          <a:p>
            <a:pPr>
              <a:buFont typeface="Wingdings 3" pitchFamily="2" charset="2"/>
              <a:buChar char=""/>
            </a:pPr>
            <a:r>
              <a:rPr lang="en-US" sz="2800" dirty="0">
                <a:latin typeface="Arial" panose="020B0604020202020204" pitchFamily="34" charset="0"/>
                <a:cs typeface="Arial" panose="020B0604020202020204" pitchFamily="34" charset="0"/>
              </a:rPr>
              <a:t>Family moved away</a:t>
            </a:r>
          </a:p>
          <a:p>
            <a:pPr>
              <a:buFont typeface="Wingdings 3" pitchFamily="2" charset="2"/>
              <a:buChar char=""/>
            </a:pPr>
            <a:r>
              <a:rPr lang="en-US" sz="2800" dirty="0">
                <a:latin typeface="Arial" panose="020B0604020202020204" pitchFamily="34" charset="0"/>
                <a:cs typeface="Arial" panose="020B0604020202020204" pitchFamily="34" charset="0"/>
              </a:rPr>
              <a:t>Lack of access to services</a:t>
            </a:r>
          </a:p>
          <a:p>
            <a:pPr>
              <a:buFont typeface="Wingdings 3" pitchFamily="2" charset="2"/>
              <a:buChar char=""/>
            </a:pP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5B651E1-515C-1746-A54D-0D98B6C0B0A8}"/>
              </a:ext>
            </a:extLst>
          </p:cNvPr>
          <p:cNvSpPr txBox="1"/>
          <p:nvPr/>
        </p:nvSpPr>
        <p:spPr>
          <a:xfrm>
            <a:off x="9613466" y="5999201"/>
            <a:ext cx="302029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nhs.uk</a:t>
            </a:r>
            <a:r>
              <a:rPr lang="en-GB" sz="1400" dirty="0">
                <a:latin typeface="Arial" panose="020B0604020202020204" pitchFamily="34" charset="0"/>
                <a:cs typeface="Arial" panose="020B0604020202020204" pitchFamily="34" charset="0"/>
              </a:rPr>
              <a:t>, 2018)</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1937728"/>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466A3-8819-BA4C-906B-6647C178F8EA}"/>
              </a:ext>
            </a:extLst>
          </p:cNvPr>
          <p:cNvSpPr>
            <a:spLocks noGrp="1"/>
          </p:cNvSpPr>
          <p:nvPr>
            <p:ph type="title"/>
          </p:nvPr>
        </p:nvSpPr>
        <p:spPr>
          <a:xfrm>
            <a:off x="648930" y="629266"/>
            <a:ext cx="9252154" cy="1223983"/>
          </a:xfrm>
        </p:spPr>
        <p:txBody>
          <a:bodyPr>
            <a:normAutofit/>
          </a:bodyPr>
          <a:lstStyle/>
          <a:p>
            <a:r>
              <a:rPr lang="en-US" sz="4000" dirty="0">
                <a:latin typeface="Arial" panose="020B0604020202020204" pitchFamily="34" charset="0"/>
                <a:cs typeface="Arial" panose="020B0604020202020204" pitchFamily="34" charset="0"/>
              </a:rPr>
              <a:t>SOCIAL ISOLATION IN WALES</a:t>
            </a:r>
          </a:p>
        </p:txBody>
      </p:sp>
      <p:pic>
        <p:nvPicPr>
          <p:cNvPr id="17" name="Content Placeholder 3">
            <a:extLst>
              <a:ext uri="{FF2B5EF4-FFF2-40B4-BE49-F238E27FC236}">
                <a16:creationId xmlns:a16="http://schemas.microsoft.com/office/drawing/2014/main" id="{F95517DA-D080-444C-82E3-48384C74C6A0}"/>
              </a:ext>
            </a:extLst>
          </p:cNvPr>
          <p:cNvPicPr>
            <a:picLocks noChangeAspect="1"/>
          </p:cNvPicPr>
          <p:nvPr/>
        </p:nvPicPr>
        <p:blipFill>
          <a:blip r:embed="rId3"/>
          <a:stretch>
            <a:fillRect/>
          </a:stretch>
        </p:blipFill>
        <p:spPr>
          <a:xfrm>
            <a:off x="6096000" y="2675170"/>
            <a:ext cx="4770048" cy="2695077"/>
          </a:xfrm>
          <a:prstGeom prst="rect">
            <a:avLst/>
          </a:prstGeom>
          <a:effectLst>
            <a:outerShdw blurRad="50800" dist="38100" dir="5400000" algn="t" rotWithShape="0">
              <a:prstClr val="black">
                <a:alpha val="43000"/>
              </a:prstClr>
            </a:outerShdw>
          </a:effectLst>
        </p:spPr>
      </p:pic>
      <p:sp>
        <p:nvSpPr>
          <p:cNvPr id="7" name="Content Placeholder 6">
            <a:extLst>
              <a:ext uri="{FF2B5EF4-FFF2-40B4-BE49-F238E27FC236}">
                <a16:creationId xmlns:a16="http://schemas.microsoft.com/office/drawing/2014/main" id="{1E18E294-B14C-7444-BA25-DC483F7B2C35}"/>
              </a:ext>
            </a:extLst>
          </p:cNvPr>
          <p:cNvSpPr>
            <a:spLocks noGrp="1"/>
          </p:cNvSpPr>
          <p:nvPr>
            <p:ph idx="1"/>
          </p:nvPr>
        </p:nvSpPr>
        <p:spPr>
          <a:xfrm>
            <a:off x="753826" y="2610221"/>
            <a:ext cx="4150684" cy="2563091"/>
          </a:xfrm>
        </p:spPr>
        <p:txBody>
          <a:bodyPr/>
          <a:lstStyle/>
          <a:p>
            <a:pPr marL="0" indent="0">
              <a:buNone/>
            </a:pPr>
            <a:r>
              <a:rPr lang="en-GB" sz="2800" dirty="0">
                <a:latin typeface="Arial" panose="020B0604020202020204" pitchFamily="34" charset="0"/>
                <a:cs typeface="Arial" panose="020B0604020202020204" pitchFamily="34" charset="0"/>
              </a:rPr>
              <a:t>“Tackling loneliness and isolation in Wales is a national priority” – Huw </a:t>
            </a:r>
            <a:r>
              <a:rPr lang="en-GB" sz="2800" dirty="0" err="1">
                <a:latin typeface="Arial" panose="020B0604020202020204" pitchFamily="34" charset="0"/>
                <a:cs typeface="Arial" panose="020B0604020202020204" pitchFamily="34" charset="0"/>
              </a:rPr>
              <a:t>Irranca</a:t>
            </a:r>
            <a:r>
              <a:rPr lang="en-GB" sz="2800" dirty="0">
                <a:latin typeface="Arial" panose="020B0604020202020204" pitchFamily="34" charset="0"/>
                <a:cs typeface="Arial" panose="020B0604020202020204" pitchFamily="34" charset="0"/>
              </a:rPr>
              <a:t>-Davies 14</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Febuary</a:t>
            </a:r>
            <a:r>
              <a:rPr lang="en-GB" sz="2800" dirty="0">
                <a:latin typeface="Arial" panose="020B0604020202020204" pitchFamily="34" charset="0"/>
                <a:cs typeface="Arial" panose="020B0604020202020204" pitchFamily="34" charset="0"/>
              </a:rPr>
              <a:t> 2018</a:t>
            </a:r>
          </a:p>
          <a:p>
            <a:endParaRPr lang="en-US" dirty="0"/>
          </a:p>
        </p:txBody>
      </p:sp>
      <p:sp>
        <p:nvSpPr>
          <p:cNvPr id="9" name="TextBox 8">
            <a:extLst>
              <a:ext uri="{FF2B5EF4-FFF2-40B4-BE49-F238E27FC236}">
                <a16:creationId xmlns:a16="http://schemas.microsoft.com/office/drawing/2014/main" id="{6A454AC5-D065-3B47-84DE-786FC7093997}"/>
              </a:ext>
            </a:extLst>
          </p:cNvPr>
          <p:cNvSpPr txBox="1"/>
          <p:nvPr/>
        </p:nvSpPr>
        <p:spPr>
          <a:xfrm>
            <a:off x="8049491" y="6192169"/>
            <a:ext cx="247996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(Click on Wales, 2018)</a:t>
            </a:r>
            <a:endParaRPr lang="en-US" sz="14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A642B93-9BBD-2246-9240-98E1E161BA67}"/>
              </a:ext>
            </a:extLst>
          </p:cNvPr>
          <p:cNvSpPr txBox="1"/>
          <p:nvPr/>
        </p:nvSpPr>
        <p:spPr>
          <a:xfrm>
            <a:off x="401782" y="5690390"/>
            <a:ext cx="247996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Gov.wales</a:t>
            </a:r>
            <a:r>
              <a:rPr lang="en-GB" sz="1400" dirty="0">
                <a:latin typeface="Arial" panose="020B0604020202020204" pitchFamily="34" charset="0"/>
                <a:cs typeface="Arial" panose="020B0604020202020204" pitchFamily="34" charset="0"/>
              </a:rPr>
              <a:t>, 2018)</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6147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ED6FCEC0-9EF3-D74C-A7FC-0D9624B64447}"/>
              </a:ext>
            </a:extLst>
          </p:cNvPr>
          <p:cNvSpPr>
            <a:spLocks noGrp="1"/>
          </p:cNvSpPr>
          <p:nvPr>
            <p:ph type="title"/>
          </p:nvPr>
        </p:nvSpPr>
        <p:spPr>
          <a:xfrm>
            <a:off x="1103312" y="452718"/>
            <a:ext cx="8947522" cy="1400530"/>
          </a:xfrm>
        </p:spPr>
        <p:txBody>
          <a:bodyPr anchor="ctr">
            <a:normAutofit/>
          </a:bodyPr>
          <a:lstStyle/>
          <a:p>
            <a:r>
              <a:rPr lang="en-US" sz="4000" dirty="0">
                <a:solidFill>
                  <a:srgbClr val="FFFFFF"/>
                </a:solidFill>
                <a:latin typeface="Arial" panose="020B0604020202020204" pitchFamily="34" charset="0"/>
                <a:cs typeface="Arial" panose="020B0604020202020204" pitchFamily="34" charset="0"/>
              </a:rPr>
              <a:t>WHAT’S BEING DONE?</a:t>
            </a:r>
          </a:p>
        </p:txBody>
      </p:sp>
      <p:sp>
        <p:nvSpPr>
          <p:cNvPr id="3" name="Content Placeholder 2">
            <a:extLst>
              <a:ext uri="{FF2B5EF4-FFF2-40B4-BE49-F238E27FC236}">
                <a16:creationId xmlns:a16="http://schemas.microsoft.com/office/drawing/2014/main" id="{CA3B03B0-8E2A-7B48-A748-65D1ABD9919E}"/>
              </a:ext>
            </a:extLst>
          </p:cNvPr>
          <p:cNvSpPr>
            <a:spLocks noGrp="1"/>
          </p:cNvSpPr>
          <p:nvPr>
            <p:ph idx="1"/>
          </p:nvPr>
        </p:nvSpPr>
        <p:spPr>
          <a:xfrm>
            <a:off x="1103312" y="2763520"/>
            <a:ext cx="8946541" cy="3484879"/>
          </a:xfrm>
        </p:spPr>
        <p:txBody>
          <a:bodyPr>
            <a:normAutofit/>
          </a:bodyPr>
          <a:lstStyle/>
          <a:p>
            <a:r>
              <a:rPr lang="en-US" sz="2800" dirty="0">
                <a:latin typeface="Arial" panose="020B0604020202020204" pitchFamily="34" charset="0"/>
                <a:cs typeface="Arial" panose="020B0604020202020204" pitchFamily="34" charset="0"/>
              </a:rPr>
              <a:t>Welsh Assembly Funds : </a:t>
            </a:r>
            <a:r>
              <a:rPr lang="en-GB" b="1" dirty="0"/>
              <a:t> </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Gov.wales</a:t>
            </a:r>
            <a:r>
              <a:rPr lang="en-GB" sz="1400" dirty="0">
                <a:latin typeface="Arial" panose="020B0604020202020204" pitchFamily="34" charset="0"/>
                <a:cs typeface="Arial" panose="020B0604020202020204" pitchFamily="34" charset="0"/>
              </a:rPr>
              <a:t>, 2018)</a:t>
            </a:r>
            <a:endParaRPr lang="en-US" sz="14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The Well-being of Future Generations (Wales) Act 2015 : </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Gov.wales</a:t>
            </a:r>
            <a:r>
              <a:rPr lang="en-GB" sz="1400" dirty="0">
                <a:latin typeface="Arial" panose="020B0604020202020204" pitchFamily="34" charset="0"/>
                <a:cs typeface="Arial" panose="020B0604020202020204" pitchFamily="34" charset="0"/>
              </a:rPr>
              <a:t>, 2015)</a:t>
            </a:r>
            <a:endParaRPr lang="en-US" sz="14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Age </a:t>
            </a:r>
            <a:r>
              <a:rPr lang="en-US" sz="2800" dirty="0" err="1">
                <a:latin typeface="Arial" panose="020B0604020202020204" pitchFamily="34" charset="0"/>
                <a:cs typeface="Arial" panose="020B0604020202020204" pitchFamily="34" charset="0"/>
              </a:rPr>
              <a:t>Cymru</a:t>
            </a:r>
            <a:r>
              <a:rPr lang="en-US" sz="2800" dirty="0">
                <a:latin typeface="Arial" panose="020B0604020202020204" pitchFamily="34" charset="0"/>
                <a:cs typeface="Arial" panose="020B0604020202020204" pitchFamily="34" charset="0"/>
              </a:rPr>
              <a:t> </a:t>
            </a:r>
            <a:r>
              <a:rPr lang="en-GB" b="1" dirty="0"/>
              <a:t>: </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Ageuk.org.uk</a:t>
            </a:r>
            <a:r>
              <a:rPr lang="en-GB" sz="1400" dirty="0">
                <a:latin typeface="Arial" panose="020B0604020202020204" pitchFamily="34" charset="0"/>
                <a:cs typeface="Arial" panose="020B0604020202020204" pitchFamily="34" charset="0"/>
              </a:rPr>
              <a:t>, 2017)</a:t>
            </a:r>
            <a:endParaRPr lang="en-US" sz="1400" dirty="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403020136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5" name="Picture 54">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7" name="Picture 56">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9" name="Oval 58">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1" name="Picture 60">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3" name="Picture 62">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5" name="Rectangle 64">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7" name="Rectangle 66">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EF423-144D-FB4F-B6DE-BDAE386BDA6E}"/>
              </a:ext>
            </a:extLst>
          </p:cNvPr>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r>
              <a:rPr lang="en-US" sz="4600" b="0" i="0" kern="1200">
                <a:solidFill>
                  <a:srgbClr val="EBEBEB"/>
                </a:solidFill>
                <a:latin typeface="+mj-lt"/>
                <a:ea typeface="+mj-ea"/>
                <a:cs typeface="+mj-cs"/>
              </a:rPr>
              <a:t>SOCIAL ISOLATION IN A CARE HOME</a:t>
            </a:r>
          </a:p>
        </p:txBody>
      </p:sp>
      <p:sp>
        <p:nvSpPr>
          <p:cNvPr id="69"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1" name="Freeform: Shape 70">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Rectangle 72">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61C84D13-451C-B343-9655-5FBC3DF47DCB}"/>
              </a:ext>
            </a:extLst>
          </p:cNvPr>
          <p:cNvPicPr>
            <a:picLocks noGrp="1" noChangeAspect="1"/>
          </p:cNvPicPr>
          <p:nvPr>
            <p:ph idx="1"/>
          </p:nvPr>
        </p:nvPicPr>
        <p:blipFill rotWithShape="1">
          <a:blip r:embed="rId6"/>
          <a:srcRect l="16002" r="3001" b="-1"/>
          <a:stretch/>
        </p:blipFill>
        <p:spPr>
          <a:xfrm>
            <a:off x="643854" y="1995055"/>
            <a:ext cx="4901494" cy="3978867"/>
          </a:xfrm>
          <a:prstGeom prst="rect">
            <a:avLst/>
          </a:prstGeom>
          <a:effectLst/>
        </p:spPr>
      </p:pic>
      <p:sp>
        <p:nvSpPr>
          <p:cNvPr id="5" name="TextBox 4">
            <a:extLst>
              <a:ext uri="{FF2B5EF4-FFF2-40B4-BE49-F238E27FC236}">
                <a16:creationId xmlns:a16="http://schemas.microsoft.com/office/drawing/2014/main" id="{B4EC4712-34AF-7242-8FF3-5813A5F87DDD}"/>
              </a:ext>
            </a:extLst>
          </p:cNvPr>
          <p:cNvSpPr txBox="1"/>
          <p:nvPr/>
        </p:nvSpPr>
        <p:spPr>
          <a:xfrm>
            <a:off x="761206" y="6108184"/>
            <a:ext cx="477481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u.n.news.com</a:t>
            </a:r>
            <a:r>
              <a:rPr lang="en-GB" sz="1400" dirty="0">
                <a:latin typeface="Arial" panose="020B0604020202020204" pitchFamily="34" charset="0"/>
                <a:cs typeface="Arial" panose="020B0604020202020204" pitchFamily="34" charset="0"/>
              </a:rPr>
              <a:t>, 2015)</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319997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AB748EAB-966D-5A41-A90F-E55FD3EAD752}"/>
              </a:ext>
            </a:extLst>
          </p:cNvPr>
          <p:cNvSpPr>
            <a:spLocks noGrp="1"/>
          </p:cNvSpPr>
          <p:nvPr>
            <p:ph type="title"/>
          </p:nvPr>
        </p:nvSpPr>
        <p:spPr>
          <a:xfrm>
            <a:off x="1103312" y="452718"/>
            <a:ext cx="8947522" cy="1400530"/>
          </a:xfrm>
        </p:spPr>
        <p:txBody>
          <a:bodyPr anchor="ctr">
            <a:normAutofit/>
          </a:bodyPr>
          <a:lstStyle/>
          <a:p>
            <a:r>
              <a:rPr lang="en-US" sz="4000" dirty="0">
                <a:solidFill>
                  <a:srgbClr val="FFFFFF"/>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0520BCD4-8065-F343-B4DE-E3BC99B757E1}"/>
              </a:ext>
            </a:extLst>
          </p:cNvPr>
          <p:cNvSpPr>
            <a:spLocks noGrp="1"/>
          </p:cNvSpPr>
          <p:nvPr>
            <p:ph idx="1"/>
          </p:nvPr>
        </p:nvSpPr>
        <p:spPr>
          <a:xfrm>
            <a:off x="895494" y="2286162"/>
            <a:ext cx="8946541" cy="3484879"/>
          </a:xfrm>
        </p:spPr>
        <p:txBody>
          <a:bodyPr>
            <a:noAutofit/>
          </a:bodyPr>
          <a:lstStyle/>
          <a:p>
            <a:pPr marL="0" indent="0">
              <a:buNone/>
            </a:pPr>
            <a:r>
              <a:rPr lang="en-US" dirty="0">
                <a:latin typeface="Arial" panose="020B0604020202020204" pitchFamily="34" charset="0"/>
                <a:cs typeface="Arial" panose="020B0604020202020204" pitchFamily="34" charset="0"/>
              </a:rPr>
              <a:t>Social Isolation is a problem, particularly amongst elderly people for the reasons outlined here</a:t>
            </a:r>
          </a:p>
          <a:p>
            <a:pPr marL="0" indent="0">
              <a:buNone/>
            </a:pPr>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However, the Welsh government are taking steps to address some of the issues and there are a number of charitable organizations who, if funded appropriately, would be able to provide additional support for elderly people in rural areas, or for those who have no support network.</a:t>
            </a:r>
          </a:p>
          <a:p>
            <a:pPr marL="0" indent="0">
              <a:buNone/>
            </a:pPr>
            <a:r>
              <a:rPr lang="en-US" dirty="0">
                <a:latin typeface="Arial" panose="020B0604020202020204" pitchFamily="34" charset="0"/>
                <a:cs typeface="Arial" panose="020B0604020202020204" pitchFamily="34" charset="0"/>
              </a:rPr>
              <a:t>However, there are still challenges because of constraints on spending and cuts nationwide to public services.  So despite some good things happening, without the recognition from UK government that social isolation is a growing problem across all age groups, many people who are isolated have to rely on the good will of others for help.</a:t>
            </a:r>
          </a:p>
        </p:txBody>
      </p:sp>
    </p:spTree>
    <p:extLst>
      <p:ext uri="{BB962C8B-B14F-4D97-AF65-F5344CB8AC3E}">
        <p14:creationId xmlns:p14="http://schemas.microsoft.com/office/powerpoint/2010/main" val="342997857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C89F4B7A-274B-F643-99C9-0E62377A9866}"/>
              </a:ext>
            </a:extLst>
          </p:cNvPr>
          <p:cNvSpPr>
            <a:spLocks noGrp="1"/>
          </p:cNvSpPr>
          <p:nvPr>
            <p:ph type="title"/>
          </p:nvPr>
        </p:nvSpPr>
        <p:spPr>
          <a:xfrm>
            <a:off x="1103312" y="452718"/>
            <a:ext cx="8947522" cy="1400530"/>
          </a:xfrm>
        </p:spPr>
        <p:txBody>
          <a:bodyPr anchor="ctr">
            <a:normAutofit/>
          </a:bodyPr>
          <a:lstStyle/>
          <a:p>
            <a:r>
              <a:rPr lang="en-US" sz="4000" dirty="0">
                <a:solidFill>
                  <a:srgbClr val="FFFFFF"/>
                </a:solidFill>
                <a:latin typeface="Arial" panose="020B0604020202020204" pitchFamily="34" charset="0"/>
                <a:cs typeface="Arial" panose="020B0604020202020204" pitchFamily="34" charset="0"/>
              </a:rPr>
              <a:t>IMAGE REFERENCE LIST</a:t>
            </a:r>
            <a:endParaRPr lang="en-US" sz="40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1407BB8-16D0-F94C-8798-A90291BF2BFF}"/>
              </a:ext>
            </a:extLst>
          </p:cNvPr>
          <p:cNvSpPr>
            <a:spLocks noGrp="1"/>
          </p:cNvSpPr>
          <p:nvPr>
            <p:ph idx="1"/>
          </p:nvPr>
        </p:nvSpPr>
        <p:spPr>
          <a:xfrm>
            <a:off x="1103312" y="2763520"/>
            <a:ext cx="8946541" cy="3484879"/>
          </a:xfrm>
        </p:spPr>
        <p:txBody>
          <a:bodyPr>
            <a:normAutofit/>
          </a:bodyPr>
          <a:lstStyle/>
          <a:p>
            <a:pPr>
              <a:buFont typeface="Wingdings" pitchFamily="2" charset="2"/>
              <a:buChar char="Ø"/>
            </a:pP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Click on Wales. (2018) image Available at: </a:t>
            </a:r>
            <a:r>
              <a:rPr lang="en-GB" sz="1400" dirty="0">
                <a:latin typeface="Arial" panose="020B0604020202020204" pitchFamily="34" charset="0"/>
                <a:cs typeface="Arial" panose="020B0604020202020204" pitchFamily="34" charset="0"/>
                <a:hlinkClick r:id="rId2"/>
              </a:rPr>
              <a:t>https://www.iwa.wales/click/tag/social-isolation/</a:t>
            </a:r>
            <a:r>
              <a:rPr lang="en-GB" sz="1400" dirty="0">
                <a:latin typeface="Arial" panose="020B0604020202020204" pitchFamily="34" charset="0"/>
                <a:cs typeface="Arial" panose="020B0604020202020204" pitchFamily="34" charset="0"/>
              </a:rPr>
              <a:t> [Accessed 10 January 2019].</a:t>
            </a:r>
          </a:p>
          <a:p>
            <a:pPr>
              <a:buFont typeface="Wingdings" pitchFamily="2" charset="2"/>
              <a:buChar char="Ø"/>
            </a:pPr>
            <a:r>
              <a:rPr lang="en-GB" sz="1400" dirty="0">
                <a:latin typeface="Arial" panose="020B0604020202020204" pitchFamily="34" charset="0"/>
                <a:cs typeface="Arial" panose="020B0604020202020204" pitchFamily="34" charset="0"/>
              </a:rPr>
              <a:t>Erikson's Stages of Psychosocial Development &amp; High School Students, n.d. image Available at: </a:t>
            </a:r>
            <a:r>
              <a:rPr lang="en-GB" sz="1400" dirty="0">
                <a:latin typeface="Arial" panose="020B0604020202020204" pitchFamily="34" charset="0"/>
                <a:cs typeface="Arial" panose="020B0604020202020204" pitchFamily="34" charset="0"/>
                <a:hlinkClick r:id="rId3"/>
              </a:rPr>
              <a:t>https://zanl13.wordpress.com/about/</a:t>
            </a:r>
            <a:r>
              <a:rPr lang="en-GB" sz="1400" dirty="0">
                <a:latin typeface="Arial" panose="020B0604020202020204" pitchFamily="34" charset="0"/>
                <a:cs typeface="Arial" panose="020B0604020202020204" pitchFamily="34" charset="0"/>
              </a:rPr>
              <a:t> [Accessed 15 January 2019].</a:t>
            </a:r>
          </a:p>
          <a:p>
            <a:pPr>
              <a:buFont typeface="Wingdings" pitchFamily="2" charset="2"/>
              <a:buChar char="Ø"/>
            </a:pPr>
            <a:r>
              <a:rPr lang="en-US" sz="1400" dirty="0" err="1">
                <a:latin typeface="Arial" panose="020B0604020202020204" pitchFamily="34" charset="0"/>
                <a:cs typeface="Arial" panose="020B0604020202020204" pitchFamily="34" charset="0"/>
              </a:rPr>
              <a:t>Synergyhomecare</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n.d</a:t>
            </a:r>
            <a:r>
              <a:rPr lang="en-US" sz="1400" dirty="0">
                <a:latin typeface="Arial" panose="020B0604020202020204" pitchFamily="34" charset="0"/>
                <a:cs typeface="Arial" panose="020B0604020202020204" pitchFamily="34" charset="0"/>
              </a:rPr>
              <a:t>  image Available at: </a:t>
            </a:r>
            <a:r>
              <a:rPr lang="en-US" sz="1400" dirty="0">
                <a:latin typeface="Arial" panose="020B0604020202020204" pitchFamily="34" charset="0"/>
                <a:cs typeface="Arial" panose="020B0604020202020204" pitchFamily="34" charset="0"/>
                <a:hlinkClick r:id="rId4"/>
              </a:rPr>
              <a:t>https://www.synergyhomecare.com/blog/posts/eight-facts-about-isolation-in-older-adults/#.XDiKfS2cZsM</a:t>
            </a:r>
            <a:r>
              <a:rPr lang="en-US" sz="1400" dirty="0">
                <a:latin typeface="Arial" panose="020B0604020202020204" pitchFamily="34" charset="0"/>
                <a:cs typeface="Arial" panose="020B0604020202020204" pitchFamily="34" charset="0"/>
              </a:rPr>
              <a:t> [Accessed 10 January 2019].</a:t>
            </a:r>
            <a:endParaRPr lang="en-GB" sz="1400" dirty="0">
              <a:latin typeface="Arial" panose="020B0604020202020204" pitchFamily="34" charset="0"/>
              <a:cs typeface="Arial" panose="020B0604020202020204" pitchFamily="34" charset="0"/>
            </a:endParaRPr>
          </a:p>
          <a:p>
            <a:pPr>
              <a:buFont typeface="Wingdings" pitchFamily="2" charset="2"/>
              <a:buChar char="Ø"/>
            </a:pPr>
            <a:r>
              <a:rPr lang="en-GB" sz="1400" b="1"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u.n.news.com</a:t>
            </a:r>
            <a:r>
              <a:rPr lang="en-GB" sz="1400" dirty="0">
                <a:latin typeface="Arial" panose="020B0604020202020204" pitchFamily="34" charset="0"/>
                <a:cs typeface="Arial" panose="020B0604020202020204" pitchFamily="34" charset="0"/>
              </a:rPr>
              <a:t>, (2015) image Available at: </a:t>
            </a:r>
            <a:r>
              <a:rPr lang="en-GB" sz="1400" dirty="0">
                <a:latin typeface="Arial" panose="020B0604020202020204" pitchFamily="34" charset="0"/>
                <a:cs typeface="Arial" panose="020B0604020202020204" pitchFamily="34" charset="0"/>
                <a:hlinkClick r:id="rId5"/>
              </a:rPr>
              <a:t>https://health.usnews.com/health-news/patient-advice/articles/2015/08/14/healthy-aging-preventing-isolation</a:t>
            </a:r>
            <a:r>
              <a:rPr lang="en-GB" sz="1400" dirty="0">
                <a:latin typeface="Arial" panose="020B0604020202020204" pitchFamily="34" charset="0"/>
                <a:cs typeface="Arial" panose="020B0604020202020204" pitchFamily="34" charset="0"/>
              </a:rPr>
              <a:t> [Accessed 10 January 2019].</a:t>
            </a:r>
          </a:p>
          <a:p>
            <a:pPr>
              <a:buFont typeface="Wingdings" pitchFamily="2" charset="2"/>
              <a:buChar char="Ø"/>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230966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361D8D7-B464-2741-AF5C-5B4B554CAFA4}"/>
              </a:ext>
            </a:extLst>
          </p:cNvPr>
          <p:cNvSpPr>
            <a:spLocks noGrp="1"/>
          </p:cNvSpPr>
          <p:nvPr>
            <p:ph type="title"/>
          </p:nvPr>
        </p:nvSpPr>
        <p:spPr>
          <a:xfrm>
            <a:off x="1103312" y="452718"/>
            <a:ext cx="8947522" cy="1400530"/>
          </a:xfrm>
        </p:spPr>
        <p:txBody>
          <a:bodyPr anchor="ctr">
            <a:normAutofit/>
          </a:bodyPr>
          <a:lstStyle/>
          <a:p>
            <a:r>
              <a:rPr lang="en-US" dirty="0">
                <a:solidFill>
                  <a:srgbClr val="FFFFFF"/>
                </a:solidFill>
              </a:rPr>
              <a:t>REFERENCE LIST</a:t>
            </a:r>
          </a:p>
        </p:txBody>
      </p:sp>
      <p:sp>
        <p:nvSpPr>
          <p:cNvPr id="3" name="Content Placeholder 2">
            <a:extLst>
              <a:ext uri="{FF2B5EF4-FFF2-40B4-BE49-F238E27FC236}">
                <a16:creationId xmlns:a16="http://schemas.microsoft.com/office/drawing/2014/main" id="{12DD18C8-C84E-0943-9A7B-1275973C8DF3}"/>
              </a:ext>
            </a:extLst>
          </p:cNvPr>
          <p:cNvSpPr>
            <a:spLocks noGrp="1"/>
          </p:cNvSpPr>
          <p:nvPr>
            <p:ph idx="1"/>
          </p:nvPr>
        </p:nvSpPr>
        <p:spPr>
          <a:xfrm>
            <a:off x="716334" y="2546435"/>
            <a:ext cx="9334500" cy="3900516"/>
          </a:xfrm>
        </p:spPr>
        <p:txBody>
          <a:bodyPr>
            <a:noAutofit/>
          </a:bodyPr>
          <a:lstStyle/>
          <a:p>
            <a:r>
              <a:rPr lang="en-GB" sz="1400" b="1"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Ageuk.org.uk</a:t>
            </a:r>
            <a:r>
              <a:rPr lang="en-GB" sz="1400" dirty="0">
                <a:latin typeface="Arial" panose="020B0604020202020204" pitchFamily="34" charset="0"/>
                <a:cs typeface="Arial" panose="020B0604020202020204" pitchFamily="34" charset="0"/>
              </a:rPr>
              <a:t>. (2017). [online] Available at: https://</a:t>
            </a:r>
            <a:r>
              <a:rPr lang="en-GB" sz="1400" dirty="0" err="1">
                <a:latin typeface="Arial" panose="020B0604020202020204" pitchFamily="34" charset="0"/>
                <a:cs typeface="Arial" panose="020B0604020202020204" pitchFamily="34" charset="0"/>
              </a:rPr>
              <a:t>www.ageuk.org.uk</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globalassets</a:t>
            </a:r>
            <a:r>
              <a:rPr lang="en-GB" sz="1400" dirty="0">
                <a:latin typeface="Arial" panose="020B0604020202020204" pitchFamily="34" charset="0"/>
                <a:cs typeface="Arial" panose="020B0604020202020204" pitchFamily="34" charset="0"/>
              </a:rPr>
              <a:t>/age-</a:t>
            </a:r>
            <a:r>
              <a:rPr lang="en-GB" sz="1400" dirty="0" err="1">
                <a:latin typeface="Arial" panose="020B0604020202020204" pitchFamily="34" charset="0"/>
                <a:cs typeface="Arial" panose="020B0604020202020204" pitchFamily="34" charset="0"/>
              </a:rPr>
              <a:t>cymru</a:t>
            </a:r>
            <a:r>
              <a:rPr lang="en-GB" sz="1400" dirty="0">
                <a:latin typeface="Arial" panose="020B0604020202020204" pitchFamily="34" charset="0"/>
                <a:cs typeface="Arial" panose="020B0604020202020204" pitchFamily="34" charset="0"/>
              </a:rPr>
              <a:t>/documents/policy/envisage/envisage-2017-e.pdf [Accessed 15 January. 2019].</a:t>
            </a:r>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Erikson's Stages of Psychosocial Development &amp; High School Students. (n.d.). </a:t>
            </a:r>
            <a:r>
              <a:rPr lang="en-GB" sz="1400" i="1" dirty="0">
                <a:latin typeface="Arial" panose="020B0604020202020204" pitchFamily="34" charset="0"/>
                <a:cs typeface="Arial" panose="020B0604020202020204" pitchFamily="34" charset="0"/>
              </a:rPr>
              <a:t>Erikson’s Stages of Psychosocial Development</a:t>
            </a:r>
            <a:r>
              <a:rPr lang="en-GB" sz="1400" dirty="0">
                <a:latin typeface="Arial" panose="020B0604020202020204" pitchFamily="34" charset="0"/>
                <a:cs typeface="Arial" panose="020B0604020202020204" pitchFamily="34" charset="0"/>
              </a:rPr>
              <a:t>. [online] Available at: https://zanl13.wordpress.com/about/ [Accessed 15 January. 2019].</a:t>
            </a:r>
          </a:p>
          <a:p>
            <a:r>
              <a:rPr lang="en-GB" sz="1400" dirty="0" err="1">
                <a:latin typeface="Arial" panose="020B0604020202020204" pitchFamily="34" charset="0"/>
                <a:cs typeface="Arial" panose="020B0604020202020204" pitchFamily="34" charset="0"/>
              </a:rPr>
              <a:t>Gov.wales</a:t>
            </a:r>
            <a:r>
              <a:rPr lang="en-GB" sz="1400" dirty="0">
                <a:latin typeface="Arial" panose="020B0604020202020204" pitchFamily="34" charset="0"/>
                <a:cs typeface="Arial" panose="020B0604020202020204" pitchFamily="34" charset="0"/>
              </a:rPr>
              <a:t>. (2018). </a:t>
            </a:r>
            <a:r>
              <a:rPr lang="en-GB" sz="1400" i="1" dirty="0">
                <a:latin typeface="Arial" panose="020B0604020202020204" pitchFamily="34" charset="0"/>
                <a:cs typeface="Arial" panose="020B0604020202020204" pitchFamily="34" charset="0"/>
              </a:rPr>
              <a:t>Welsh </a:t>
            </a:r>
            <a:r>
              <a:rPr lang="en-GB" sz="1400" i="1" dirty="0" err="1">
                <a:latin typeface="Arial" panose="020B0604020202020204" pitchFamily="34" charset="0"/>
                <a:cs typeface="Arial" panose="020B0604020202020204" pitchFamily="34" charset="0"/>
              </a:rPr>
              <a:t>Government|“Tackling</a:t>
            </a:r>
            <a:r>
              <a:rPr lang="en-GB" sz="1400" i="1" dirty="0">
                <a:latin typeface="Arial" panose="020B0604020202020204" pitchFamily="34" charset="0"/>
                <a:cs typeface="Arial" panose="020B0604020202020204" pitchFamily="34" charset="0"/>
              </a:rPr>
              <a:t> loneliness and isolation in Wales is a national priority” – Huw </a:t>
            </a:r>
            <a:r>
              <a:rPr lang="en-GB" sz="1400" i="1" dirty="0" err="1">
                <a:latin typeface="Arial" panose="020B0604020202020204" pitchFamily="34" charset="0"/>
                <a:cs typeface="Arial" panose="020B0604020202020204" pitchFamily="34" charset="0"/>
              </a:rPr>
              <a:t>Irranca</a:t>
            </a:r>
            <a:r>
              <a:rPr lang="en-GB" sz="1400" i="1" dirty="0">
                <a:latin typeface="Arial" panose="020B0604020202020204" pitchFamily="34" charset="0"/>
                <a:cs typeface="Arial" panose="020B0604020202020204" pitchFamily="34" charset="0"/>
              </a:rPr>
              <a:t>-Davies</a:t>
            </a:r>
            <a:r>
              <a:rPr lang="en-GB" sz="1400" dirty="0">
                <a:latin typeface="Arial" panose="020B0604020202020204" pitchFamily="34" charset="0"/>
                <a:cs typeface="Arial" panose="020B0604020202020204" pitchFamily="34" charset="0"/>
              </a:rPr>
              <a:t>. [online] Available at: https://</a:t>
            </a:r>
            <a:r>
              <a:rPr lang="en-GB" sz="1400" dirty="0" err="1">
                <a:latin typeface="Arial" panose="020B0604020202020204" pitchFamily="34" charset="0"/>
                <a:cs typeface="Arial" panose="020B0604020202020204" pitchFamily="34" charset="0"/>
              </a:rPr>
              <a:t>gov.wales</a:t>
            </a:r>
            <a:r>
              <a:rPr lang="en-GB" sz="1400" dirty="0">
                <a:latin typeface="Arial" panose="020B0604020202020204" pitchFamily="34" charset="0"/>
                <a:cs typeface="Arial" panose="020B0604020202020204" pitchFamily="34" charset="0"/>
              </a:rPr>
              <a:t>/newsroom/health-and-social-services/2018/isolation/?</a:t>
            </a:r>
            <a:r>
              <a:rPr lang="en-GB" sz="1400" dirty="0" err="1">
                <a:latin typeface="Arial" panose="020B0604020202020204" pitchFamily="34" charset="0"/>
                <a:cs typeface="Arial" panose="020B0604020202020204" pitchFamily="34" charset="0"/>
              </a:rPr>
              <a:t>lang</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en</a:t>
            </a:r>
            <a:r>
              <a:rPr lang="en-GB" sz="1400" dirty="0">
                <a:latin typeface="Arial" panose="020B0604020202020204" pitchFamily="34" charset="0"/>
                <a:cs typeface="Arial" panose="020B0604020202020204" pitchFamily="34" charset="0"/>
              </a:rPr>
              <a:t> [Accessed 14 January. 2019].</a:t>
            </a:r>
          </a:p>
          <a:p>
            <a:r>
              <a:rPr lang="en-GB" sz="1400" dirty="0" err="1">
                <a:latin typeface="Arial" panose="020B0604020202020204" pitchFamily="34" charset="0"/>
                <a:cs typeface="Arial" panose="020B0604020202020204" pitchFamily="34" charset="0"/>
              </a:rPr>
              <a:t>Gov.wales</a:t>
            </a:r>
            <a:r>
              <a:rPr lang="en-GB" sz="1400" dirty="0">
                <a:latin typeface="Arial" panose="020B0604020202020204" pitchFamily="34" charset="0"/>
                <a:cs typeface="Arial" panose="020B0604020202020204" pitchFamily="34" charset="0"/>
              </a:rPr>
              <a:t>. (2015). </a:t>
            </a:r>
            <a:r>
              <a:rPr lang="en-GB" sz="1400" i="1" dirty="0">
                <a:latin typeface="Arial" panose="020B0604020202020204" pitchFamily="34" charset="0"/>
                <a:cs typeface="Arial" panose="020B0604020202020204" pitchFamily="34" charset="0"/>
              </a:rPr>
              <a:t>Welsh </a:t>
            </a:r>
            <a:r>
              <a:rPr lang="en-GB" sz="1400" i="1" dirty="0" err="1">
                <a:latin typeface="Arial" panose="020B0604020202020204" pitchFamily="34" charset="0"/>
                <a:cs typeface="Arial" panose="020B0604020202020204" pitchFamily="34" charset="0"/>
              </a:rPr>
              <a:t>Government|Well-being</a:t>
            </a:r>
            <a:r>
              <a:rPr lang="en-GB" sz="1400" i="1" dirty="0">
                <a:latin typeface="Arial" panose="020B0604020202020204" pitchFamily="34" charset="0"/>
                <a:cs typeface="Arial" panose="020B0604020202020204" pitchFamily="34" charset="0"/>
              </a:rPr>
              <a:t> of Future Generations (Wales) Act 2015</a:t>
            </a:r>
            <a:r>
              <a:rPr lang="en-GB" sz="1400" dirty="0">
                <a:latin typeface="Arial" panose="020B0604020202020204" pitchFamily="34" charset="0"/>
                <a:cs typeface="Arial" panose="020B0604020202020204" pitchFamily="34" charset="0"/>
              </a:rPr>
              <a:t>. [online] Available at: https://</a:t>
            </a:r>
            <a:r>
              <a:rPr lang="en-GB" sz="1400" dirty="0" err="1">
                <a:latin typeface="Arial" panose="020B0604020202020204" pitchFamily="34" charset="0"/>
                <a:cs typeface="Arial" panose="020B0604020202020204" pitchFamily="34" charset="0"/>
              </a:rPr>
              <a:t>gov.wales</a:t>
            </a:r>
            <a:r>
              <a:rPr lang="en-GB" sz="1400" dirty="0">
                <a:latin typeface="Arial" panose="020B0604020202020204" pitchFamily="34" charset="0"/>
                <a:cs typeface="Arial" panose="020B0604020202020204" pitchFamily="34" charset="0"/>
              </a:rPr>
              <a:t>/topics/people-and-communities/people/future-generations-act/?</a:t>
            </a:r>
            <a:r>
              <a:rPr lang="en-GB" sz="1400" dirty="0" err="1">
                <a:latin typeface="Arial" panose="020B0604020202020204" pitchFamily="34" charset="0"/>
                <a:cs typeface="Arial" panose="020B0604020202020204" pitchFamily="34" charset="0"/>
              </a:rPr>
              <a:t>lang</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en</a:t>
            </a:r>
            <a:r>
              <a:rPr lang="en-GB" sz="1400" dirty="0">
                <a:latin typeface="Arial" panose="020B0604020202020204" pitchFamily="34" charset="0"/>
                <a:cs typeface="Arial" panose="020B0604020202020204" pitchFamily="34" charset="0"/>
              </a:rPr>
              <a:t> [Accessed 15 January. 2019].</a:t>
            </a:r>
          </a:p>
          <a:p>
            <a:r>
              <a:rPr lang="en-GB" sz="1400" dirty="0" err="1">
                <a:latin typeface="Arial" panose="020B0604020202020204" pitchFamily="34" charset="0"/>
                <a:cs typeface="Arial" panose="020B0604020202020204" pitchFamily="34" charset="0"/>
              </a:rPr>
              <a:t>Gov.wales</a:t>
            </a:r>
            <a:r>
              <a:rPr lang="en-GB" sz="1400" dirty="0">
                <a:latin typeface="Arial" panose="020B0604020202020204" pitchFamily="34" charset="0"/>
                <a:cs typeface="Arial" panose="020B0604020202020204" pitchFamily="34" charset="0"/>
              </a:rPr>
              <a:t>. (2018). </a:t>
            </a:r>
            <a:r>
              <a:rPr lang="en-GB" sz="1400" i="1" dirty="0">
                <a:latin typeface="Arial" panose="020B0604020202020204" pitchFamily="34" charset="0"/>
                <a:cs typeface="Arial" panose="020B0604020202020204" pitchFamily="34" charset="0"/>
              </a:rPr>
              <a:t>Welsh </a:t>
            </a:r>
            <a:r>
              <a:rPr lang="en-GB" sz="1400" i="1" dirty="0" err="1">
                <a:latin typeface="Arial" panose="020B0604020202020204" pitchFamily="34" charset="0"/>
                <a:cs typeface="Arial" panose="020B0604020202020204" pitchFamily="34" charset="0"/>
              </a:rPr>
              <a:t>Government|Written</a:t>
            </a:r>
            <a:r>
              <a:rPr lang="en-GB" sz="1400" i="1" dirty="0">
                <a:latin typeface="Arial" panose="020B0604020202020204" pitchFamily="34" charset="0"/>
                <a:cs typeface="Arial" panose="020B0604020202020204" pitchFamily="34" charset="0"/>
              </a:rPr>
              <a:t> Statement: Launch of Consultation on Loneliness and Social Isolation – Connected Communities</a:t>
            </a:r>
            <a:r>
              <a:rPr lang="en-GB" sz="1400" dirty="0">
                <a:latin typeface="Arial" panose="020B0604020202020204" pitchFamily="34" charset="0"/>
                <a:cs typeface="Arial" panose="020B0604020202020204" pitchFamily="34" charset="0"/>
              </a:rPr>
              <a:t>. [online] Available at: https://</a:t>
            </a:r>
            <a:r>
              <a:rPr lang="en-GB" sz="1400" dirty="0" err="1">
                <a:latin typeface="Arial" panose="020B0604020202020204" pitchFamily="34" charset="0"/>
                <a:cs typeface="Arial" panose="020B0604020202020204" pitchFamily="34" charset="0"/>
              </a:rPr>
              <a:t>gov.wales</a:t>
            </a:r>
            <a:r>
              <a:rPr lang="en-GB" sz="1400" dirty="0">
                <a:latin typeface="Arial" panose="020B0604020202020204" pitchFamily="34" charset="0"/>
                <a:cs typeface="Arial" panose="020B0604020202020204" pitchFamily="34" charset="0"/>
              </a:rPr>
              <a:t>/about/cabinet/</a:t>
            </a:r>
            <a:r>
              <a:rPr lang="en-GB" sz="1400" dirty="0" err="1">
                <a:latin typeface="Arial" panose="020B0604020202020204" pitchFamily="34" charset="0"/>
                <a:cs typeface="Arial" panose="020B0604020202020204" pitchFamily="34" charset="0"/>
              </a:rPr>
              <a:t>cabinetstatements</a:t>
            </a:r>
            <a:r>
              <a:rPr lang="en-GB" sz="1400" dirty="0">
                <a:latin typeface="Arial" panose="020B0604020202020204" pitchFamily="34" charset="0"/>
                <a:cs typeface="Arial" panose="020B0604020202020204" pitchFamily="34" charset="0"/>
              </a:rPr>
              <a:t>/2018/</a:t>
            </a:r>
            <a:r>
              <a:rPr lang="en-GB" sz="1400" dirty="0" err="1">
                <a:latin typeface="Arial" panose="020B0604020202020204" pitchFamily="34" charset="0"/>
                <a:cs typeface="Arial" panose="020B0604020202020204" pitchFamily="34" charset="0"/>
              </a:rPr>
              <a:t>lonelinesssocialisolation</a:t>
            </a:r>
            <a:r>
              <a:rPr lang="en-GB" sz="1400" dirty="0">
                <a:latin typeface="Arial" panose="020B0604020202020204" pitchFamily="34" charset="0"/>
                <a:cs typeface="Arial" panose="020B0604020202020204" pitchFamily="34" charset="0"/>
              </a:rPr>
              <a:t>/?skip=1&amp;lang=</a:t>
            </a:r>
            <a:r>
              <a:rPr lang="en-GB" sz="1400" dirty="0" err="1">
                <a:latin typeface="Arial" panose="020B0604020202020204" pitchFamily="34" charset="0"/>
                <a:cs typeface="Arial" panose="020B0604020202020204" pitchFamily="34" charset="0"/>
              </a:rPr>
              <a:t>en</a:t>
            </a:r>
            <a:r>
              <a:rPr lang="en-GB" sz="1400" dirty="0">
                <a:latin typeface="Arial" panose="020B0604020202020204" pitchFamily="34" charset="0"/>
                <a:cs typeface="Arial" panose="020B0604020202020204" pitchFamily="34" charset="0"/>
              </a:rPr>
              <a:t> [Accessed 15 January. 2019].</a:t>
            </a:r>
          </a:p>
        </p:txBody>
      </p:sp>
    </p:spTree>
    <p:extLst>
      <p:ext uri="{BB962C8B-B14F-4D97-AF65-F5344CB8AC3E}">
        <p14:creationId xmlns:p14="http://schemas.microsoft.com/office/powerpoint/2010/main" val="2905197150"/>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9E2BD7B-9A91-5145-AAE1-B3002C58EFDD}"/>
              </a:ext>
            </a:extLst>
          </p:cNvPr>
          <p:cNvSpPr>
            <a:spLocks noGrp="1"/>
          </p:cNvSpPr>
          <p:nvPr>
            <p:ph type="title"/>
          </p:nvPr>
        </p:nvSpPr>
        <p:spPr>
          <a:xfrm>
            <a:off x="1103312" y="452718"/>
            <a:ext cx="8947522" cy="1400530"/>
          </a:xfrm>
        </p:spPr>
        <p:txBody>
          <a:bodyPr anchor="ctr">
            <a:normAutofit/>
          </a:bodyPr>
          <a:lstStyle/>
          <a:p>
            <a:r>
              <a:rPr lang="en-US" sz="4000" dirty="0">
                <a:solidFill>
                  <a:srgbClr val="FFFFFF"/>
                </a:solidFill>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3E669E70-FCB9-D240-A388-A73E7AF3D4EC}"/>
              </a:ext>
            </a:extLst>
          </p:cNvPr>
          <p:cNvSpPr>
            <a:spLocks noGrp="1"/>
          </p:cNvSpPr>
          <p:nvPr>
            <p:ph idx="1"/>
          </p:nvPr>
        </p:nvSpPr>
        <p:spPr>
          <a:xfrm>
            <a:off x="1103312" y="2763520"/>
            <a:ext cx="8946541" cy="3484879"/>
          </a:xfrm>
        </p:spPr>
        <p:txBody>
          <a:bodyPr>
            <a:normAutofit/>
          </a:bodyPr>
          <a:lstStyle/>
          <a:p>
            <a:r>
              <a:rPr lang="en-GB" sz="1400" dirty="0" err="1">
                <a:latin typeface="Arial" panose="020B0604020202020204" pitchFamily="34" charset="0"/>
                <a:cs typeface="Arial" panose="020B0604020202020204" pitchFamily="34" charset="0"/>
              </a:rPr>
              <a:t>nhs.uk</a:t>
            </a:r>
            <a:r>
              <a:rPr lang="en-GB" sz="1400" dirty="0">
                <a:latin typeface="Arial" panose="020B0604020202020204" pitchFamily="34" charset="0"/>
                <a:cs typeface="Arial" panose="020B0604020202020204" pitchFamily="34" charset="0"/>
              </a:rPr>
              <a:t>. (2018). </a:t>
            </a:r>
            <a:r>
              <a:rPr lang="en-GB" sz="1400" i="1" dirty="0">
                <a:latin typeface="Arial" panose="020B0604020202020204" pitchFamily="34" charset="0"/>
                <a:cs typeface="Arial" panose="020B0604020202020204" pitchFamily="34" charset="0"/>
              </a:rPr>
              <a:t>Loneliness in older people</a:t>
            </a:r>
            <a:r>
              <a:rPr lang="en-GB" sz="1400" dirty="0">
                <a:latin typeface="Arial" panose="020B0604020202020204" pitchFamily="34" charset="0"/>
                <a:cs typeface="Arial" panose="020B0604020202020204" pitchFamily="34" charset="0"/>
              </a:rPr>
              <a:t>. [online] Available at: https://</a:t>
            </a:r>
            <a:r>
              <a:rPr lang="en-GB" sz="1400" dirty="0" err="1">
                <a:latin typeface="Arial" panose="020B0604020202020204" pitchFamily="34" charset="0"/>
                <a:cs typeface="Arial" panose="020B0604020202020204" pitchFamily="34" charset="0"/>
              </a:rPr>
              <a:t>www.nhs.uk</a:t>
            </a:r>
            <a:r>
              <a:rPr lang="en-GB" sz="1400" dirty="0">
                <a:latin typeface="Arial" panose="020B0604020202020204" pitchFamily="34" charset="0"/>
                <a:cs typeface="Arial" panose="020B0604020202020204" pitchFamily="34" charset="0"/>
              </a:rPr>
              <a:t>/conditions/stress-anxiety-depression/loneliness-in-older-people/ [Accessed 15 January. 2019].</a:t>
            </a:r>
          </a:p>
          <a:p>
            <a:r>
              <a:rPr lang="en-GB" sz="1400" dirty="0">
                <a:latin typeface="Arial" panose="020B0604020202020204" pitchFamily="34" charset="0"/>
                <a:cs typeface="Arial" panose="020B0604020202020204" pitchFamily="34" charset="0"/>
              </a:rPr>
              <a:t>no isolation. (2018). [online] Available at: https://</a:t>
            </a:r>
            <a:r>
              <a:rPr lang="en-GB" sz="1400" dirty="0" err="1">
                <a:latin typeface="Arial" panose="020B0604020202020204" pitchFamily="34" charset="0"/>
                <a:cs typeface="Arial" panose="020B0604020202020204" pitchFamily="34" charset="0"/>
              </a:rPr>
              <a:t>www.noisolation.com</a:t>
            </a:r>
            <a:r>
              <a:rPr lang="en-GB" sz="1400" dirty="0">
                <a:latin typeface="Arial" panose="020B0604020202020204" pitchFamily="34" charset="0"/>
                <a:cs typeface="Arial" panose="020B0604020202020204" pitchFamily="34" charset="0"/>
              </a:rPr>
              <a:t>/global/research/what-is-social-isolation/ [Accessed 13 January. 2019].</a:t>
            </a:r>
          </a:p>
          <a:p>
            <a:br>
              <a:rPr lang="en-GB" sz="1400" dirty="0">
                <a:latin typeface="Arial" panose="020B0604020202020204" pitchFamily="34" charset="0"/>
                <a:cs typeface="Arial" panose="020B0604020202020204" pitchFamily="34" charset="0"/>
              </a:rPr>
            </a:br>
            <a:r>
              <a:rPr lang="en-GB" sz="1400" dirty="0" err="1">
                <a:latin typeface="Arial" panose="020B0604020202020204" pitchFamily="34" charset="0"/>
                <a:cs typeface="Arial" panose="020B0604020202020204" pitchFamily="34" charset="0"/>
              </a:rPr>
              <a:t>Un.org</a:t>
            </a:r>
            <a:r>
              <a:rPr lang="en-GB" sz="1400" dirty="0">
                <a:latin typeface="Arial" panose="020B0604020202020204" pitchFamily="34" charset="0"/>
                <a:cs typeface="Arial" panose="020B0604020202020204" pitchFamily="34" charset="0"/>
              </a:rPr>
              <a:t>. (2012). </a:t>
            </a:r>
            <a:r>
              <a:rPr lang="en-GB" sz="1400" i="1" dirty="0">
                <a:latin typeface="Arial" panose="020B0604020202020204" pitchFamily="34" charset="0"/>
                <a:cs typeface="Arial" panose="020B0604020202020204" pitchFamily="34" charset="0"/>
              </a:rPr>
              <a:t>Perspectives on social cohesion – the glue that holds society together | UN DESA | United Nations Department of Economic and Social Affairs</a:t>
            </a:r>
            <a:r>
              <a:rPr lang="en-GB" sz="1400" dirty="0">
                <a:latin typeface="Arial" panose="020B0604020202020204" pitchFamily="34" charset="0"/>
                <a:cs typeface="Arial" panose="020B0604020202020204" pitchFamily="34" charset="0"/>
              </a:rPr>
              <a:t>. [online] Available at: http://</a:t>
            </a:r>
            <a:r>
              <a:rPr lang="en-GB" sz="1400" dirty="0" err="1">
                <a:latin typeface="Arial" panose="020B0604020202020204" pitchFamily="34" charset="0"/>
                <a:cs typeface="Arial" panose="020B0604020202020204" pitchFamily="34" charset="0"/>
              </a:rPr>
              <a:t>www.un.org</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en</a:t>
            </a:r>
            <a:r>
              <a:rPr lang="en-GB" sz="1400" dirty="0">
                <a:latin typeface="Arial" panose="020B0604020202020204" pitchFamily="34" charset="0"/>
                <a:cs typeface="Arial" panose="020B0604020202020204" pitchFamily="34" charset="0"/>
              </a:rPr>
              <a:t>/development/</a:t>
            </a:r>
            <a:r>
              <a:rPr lang="en-GB" sz="1400" dirty="0" err="1">
                <a:latin typeface="Arial" panose="020B0604020202020204" pitchFamily="34" charset="0"/>
                <a:cs typeface="Arial" panose="020B0604020202020204" pitchFamily="34" charset="0"/>
              </a:rPr>
              <a:t>desa</a:t>
            </a:r>
            <a:r>
              <a:rPr lang="en-GB" sz="1400" dirty="0">
                <a:latin typeface="Arial" panose="020B0604020202020204" pitchFamily="34" charset="0"/>
                <a:cs typeface="Arial" panose="020B0604020202020204" pitchFamily="34" charset="0"/>
              </a:rPr>
              <a:t>/news/policy/perspectives-on-social-</a:t>
            </a:r>
            <a:r>
              <a:rPr lang="en-GB" sz="1400" dirty="0" err="1">
                <a:latin typeface="Arial" panose="020B0604020202020204" pitchFamily="34" charset="0"/>
                <a:cs typeface="Arial" panose="020B0604020202020204" pitchFamily="34" charset="0"/>
              </a:rPr>
              <a:t>cohesion.html</a:t>
            </a:r>
            <a:r>
              <a:rPr lang="en-GB" sz="1400" dirty="0">
                <a:latin typeface="Arial" panose="020B0604020202020204" pitchFamily="34" charset="0"/>
                <a:cs typeface="Arial" panose="020B0604020202020204" pitchFamily="34" charset="0"/>
              </a:rPr>
              <a:t> [Accessed 14 January. 2019].</a:t>
            </a:r>
          </a:p>
          <a:p>
            <a:r>
              <a:rPr lang="en-GB" sz="1400" b="1"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Zavaleta</a:t>
            </a:r>
            <a:r>
              <a:rPr lang="en-GB" sz="1400" dirty="0">
                <a:latin typeface="Arial" panose="020B0604020202020204" pitchFamily="34" charset="0"/>
                <a:cs typeface="Arial" panose="020B0604020202020204" pitchFamily="34" charset="0"/>
              </a:rPr>
              <a:t>, D., Samuel, K. and Mills, C. (2014). </a:t>
            </a:r>
            <a:r>
              <a:rPr lang="en-GB" sz="1400" i="1" dirty="0">
                <a:latin typeface="Arial" panose="020B0604020202020204" pitchFamily="34" charset="0"/>
                <a:cs typeface="Arial" panose="020B0604020202020204" pitchFamily="34" charset="0"/>
              </a:rPr>
              <a:t>social isolation: A conceptual and measurement proposal</a:t>
            </a:r>
            <a:r>
              <a:rPr lang="en-GB" sz="1400" dirty="0">
                <a:latin typeface="Arial" panose="020B0604020202020204" pitchFamily="34" charset="0"/>
                <a:cs typeface="Arial" panose="020B0604020202020204" pitchFamily="34" charset="0"/>
              </a:rPr>
              <a:t>. [online] </a:t>
            </a:r>
            <a:r>
              <a:rPr lang="en-GB" sz="1400" dirty="0" err="1">
                <a:latin typeface="Arial" panose="020B0604020202020204" pitchFamily="34" charset="0"/>
                <a:cs typeface="Arial" panose="020B0604020202020204" pitchFamily="34" charset="0"/>
              </a:rPr>
              <a:t>Opendocs.ids.ac.uk</a:t>
            </a:r>
            <a:r>
              <a:rPr lang="en-GB" sz="1400" dirty="0">
                <a:latin typeface="Arial" panose="020B0604020202020204" pitchFamily="34" charset="0"/>
                <a:cs typeface="Arial" panose="020B0604020202020204" pitchFamily="34" charset="0"/>
              </a:rPr>
              <a:t>. Available at: https://</a:t>
            </a:r>
            <a:r>
              <a:rPr lang="en-GB" sz="1400" dirty="0" err="1">
                <a:latin typeface="Arial" panose="020B0604020202020204" pitchFamily="34" charset="0"/>
                <a:cs typeface="Arial" panose="020B0604020202020204" pitchFamily="34" charset="0"/>
              </a:rPr>
              <a:t>opendocs.ids.ac.uk</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opendocs</a:t>
            </a:r>
            <a:r>
              <a:rPr lang="en-GB" sz="1400" dirty="0">
                <a:latin typeface="Arial" panose="020B0604020202020204" pitchFamily="34" charset="0"/>
                <a:cs typeface="Arial" panose="020B0604020202020204" pitchFamily="34" charset="0"/>
              </a:rPr>
              <a:t>/bitstream/handle/123456789/11811/</a:t>
            </a:r>
            <a:r>
              <a:rPr lang="en-GB" sz="1400" dirty="0" err="1">
                <a:latin typeface="Arial" panose="020B0604020202020204" pitchFamily="34" charset="0"/>
                <a:cs typeface="Arial" panose="020B0604020202020204" pitchFamily="34" charset="0"/>
              </a:rPr>
              <a:t>Social_isolation.pdf?sequence</a:t>
            </a:r>
            <a:r>
              <a:rPr lang="en-GB" sz="1400" dirty="0">
                <a:latin typeface="Arial" panose="020B0604020202020204" pitchFamily="34" charset="0"/>
                <a:cs typeface="Arial" panose="020B0604020202020204" pitchFamily="34" charset="0"/>
              </a:rPr>
              <a:t>=1 [Accessed  16 January. 2019].</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317569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426</TotalTime>
  <Words>414</Words>
  <Application>Microsoft Macintosh PowerPoint</Application>
  <PresentationFormat>Widescreen</PresentationFormat>
  <Paragraphs>62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Wingdings</vt:lpstr>
      <vt:lpstr>Wingdings 3</vt:lpstr>
      <vt:lpstr>Ion</vt:lpstr>
      <vt:lpstr>ISOLATION</vt:lpstr>
      <vt:lpstr>DEFINITION OF SOCIAL ISOLATION</vt:lpstr>
      <vt:lpstr>SOCIAL COHESION</vt:lpstr>
      <vt:lpstr>SOCIAL ISOLATION</vt:lpstr>
      <vt:lpstr>INTIMACY VS. ISOLATION</vt:lpstr>
      <vt:lpstr>HOW SOCIAL ISOLATION OCCURS?</vt:lpstr>
      <vt:lpstr>SOCIAL ISOLATION IN WALES</vt:lpstr>
      <vt:lpstr>WHAT’S BEING DONE?</vt:lpstr>
      <vt:lpstr>SOCIAL ISOLATION IN A CARE HOME</vt:lpstr>
      <vt:lpstr>CONCLUSION</vt:lpstr>
      <vt:lpstr>IMAGE 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ISOLATION</dc:title>
  <dc:creator>Linda Evans (1809867)</dc:creator>
  <cp:lastModifiedBy>Linda Evans (1809867)</cp:lastModifiedBy>
  <cp:revision>35</cp:revision>
  <dcterms:created xsi:type="dcterms:W3CDTF">2019-01-20T22:27:19Z</dcterms:created>
  <dcterms:modified xsi:type="dcterms:W3CDTF">2019-01-23T21:52:01Z</dcterms:modified>
</cp:coreProperties>
</file>