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366" r:id="rId5"/>
    <p:sldId id="265" r:id="rId6"/>
    <p:sldId id="358" r:id="rId7"/>
    <p:sldId id="368" r:id="rId8"/>
    <p:sldId id="363" r:id="rId9"/>
    <p:sldId id="266" r:id="rId10"/>
    <p:sldId id="356" r:id="rId11"/>
    <p:sldId id="367" r:id="rId12"/>
    <p:sldId id="378" r:id="rId13"/>
    <p:sldId id="338" r:id="rId14"/>
    <p:sldId id="264" r:id="rId15"/>
    <p:sldId id="259" r:id="rId16"/>
    <p:sldId id="374" r:id="rId17"/>
    <p:sldId id="375" r:id="rId18"/>
    <p:sldId id="355" r:id="rId19"/>
    <p:sldId id="376" r:id="rId20"/>
    <p:sldId id="373" r:id="rId21"/>
    <p:sldId id="372" r:id="rId22"/>
    <p:sldId id="364" r:id="rId23"/>
    <p:sldId id="371" r:id="rId24"/>
    <p:sldId id="377" r:id="rId25"/>
    <p:sldId id="370" r:id="rId26"/>
    <p:sldId id="379" r:id="rId27"/>
    <p:sldId id="365" r:id="rId28"/>
    <p:sldId id="261" r:id="rId29"/>
    <p:sldId id="262" r:id="rId30"/>
    <p:sldId id="2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FC94841-3FDD-43FA-8D65-A5FE57C5DBA3}">
          <p14:sldIdLst>
            <p14:sldId id="256"/>
          </p14:sldIdLst>
        </p14:section>
        <p14:section name="Defining Disability" id="{F7C9F2DD-E8EF-4F09-B4D6-0161328DC332}">
          <p14:sldIdLst>
            <p14:sldId id="257"/>
            <p14:sldId id="258"/>
          </p14:sldIdLst>
        </p14:section>
        <p14:section name="Barriers" id="{52093F56-120B-4328-9EA8-F55C303A5438}">
          <p14:sldIdLst>
            <p14:sldId id="366"/>
            <p14:sldId id="265"/>
            <p14:sldId id="358"/>
            <p14:sldId id="368"/>
            <p14:sldId id="363"/>
          </p14:sldIdLst>
        </p14:section>
        <p14:section name="Possible Solutions" id="{427BF2C4-A5A9-421D-997D-77B79E946181}">
          <p14:sldIdLst>
            <p14:sldId id="266"/>
            <p14:sldId id="356"/>
            <p14:sldId id="367"/>
            <p14:sldId id="378"/>
            <p14:sldId id="338"/>
            <p14:sldId id="264"/>
          </p14:sldIdLst>
        </p14:section>
        <p14:section name="References" id="{833756FF-49C9-4C26-9A48-CCECA96A79F7}">
          <p14:sldIdLst>
            <p14:sldId id="259"/>
            <p14:sldId id="374"/>
            <p14:sldId id="375"/>
            <p14:sldId id="355"/>
            <p14:sldId id="376"/>
            <p14:sldId id="373"/>
            <p14:sldId id="372"/>
            <p14:sldId id="364"/>
            <p14:sldId id="371"/>
            <p14:sldId id="377"/>
            <p14:sldId id="370"/>
            <p14:sldId id="379"/>
          </p14:sldIdLst>
        </p14:section>
        <p14:section name="Appendices" id="{9EA5AB8A-F998-4573-8D77-2C6C9B13F522}">
          <p14:sldIdLst>
            <p14:sldId id="365"/>
            <p14:sldId id="261"/>
            <p14:sldId id="262"/>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CB2E59-2F98-4C4E-991B-43A2D2DB96A1}" v="10" dt="2025-05-05T18:01:47.0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987" autoAdjust="0"/>
  </p:normalViewPr>
  <p:slideViewPr>
    <p:cSldViewPr snapToGrid="0">
      <p:cViewPr varScale="1">
        <p:scale>
          <a:sx n="53" d="100"/>
          <a:sy n="53" d="100"/>
        </p:scale>
        <p:origin x="1838"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7102DC-2BAA-4D2B-8E17-E43B17B8F988}"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F50A9-8E74-4A01-A01A-FACFDD1F5BF2}" type="slidenum">
              <a:rPr lang="en-GB" smtClean="0"/>
              <a:t>‹#›</a:t>
            </a:fld>
            <a:endParaRPr lang="en-GB"/>
          </a:p>
        </p:txBody>
      </p:sp>
    </p:spTree>
    <p:extLst>
      <p:ext uri="{BB962C8B-B14F-4D97-AF65-F5344CB8AC3E}">
        <p14:creationId xmlns:p14="http://schemas.microsoft.com/office/powerpoint/2010/main" val="2139438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803-017-3351-6#ref-CR36"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1. The interpretation of the concept of Inclusive education within African families, although seen as a global north concept. (</a:t>
            </a:r>
            <a:r>
              <a:rPr lang="en-GB" sz="1200" b="0" i="0" dirty="0">
                <a:solidFill>
                  <a:srgbClr val="333333"/>
                </a:solidFill>
                <a:effectLst/>
              </a:rPr>
              <a:t>Nnalue</a:t>
            </a:r>
            <a:r>
              <a:rPr lang="en-GB" dirty="0"/>
              <a:t> &amp; Mahmud. 2024, p.3)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2, African countries find it difficult to be consistent within understanding of this concept, e.g., autism as a curse or gift.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Bullet point 3. Discussions about the child's education impacted by parental responsibilities, work, support and access. (</a:t>
            </a:r>
            <a:r>
              <a:rPr lang="en-GB" sz="1200" b="0" i="0" dirty="0">
                <a:solidFill>
                  <a:srgbClr val="333333"/>
                </a:solidFill>
                <a:effectLst/>
              </a:rPr>
              <a:t>Nnalue</a:t>
            </a:r>
            <a:r>
              <a:rPr lang="en-GB" dirty="0"/>
              <a:t> &amp; Mahmud, 2024, p.4)</a:t>
            </a:r>
          </a:p>
          <a:p>
            <a:endParaRPr lang="en-GB" dirty="0"/>
          </a:p>
          <a:p>
            <a:r>
              <a:rPr lang="en-GB" dirty="0"/>
              <a:t>Bullet point 4. Socioeconomic impact on the ability to engage.(Demie, 2013, Demie and Mclean, 2014, cited in </a:t>
            </a:r>
            <a:r>
              <a:rPr lang="en-GB" sz="1200" b="0" i="0" dirty="0">
                <a:solidFill>
                  <a:srgbClr val="333333"/>
                </a:solidFill>
                <a:effectLst/>
              </a:rPr>
              <a:t>Nnalue</a:t>
            </a:r>
            <a:r>
              <a:rPr lang="en-GB" dirty="0"/>
              <a:t> &amp; Mahmad, 2024, p.5)</a:t>
            </a:r>
          </a:p>
          <a:p>
            <a:endParaRPr lang="en-GB" dirty="0"/>
          </a:p>
          <a:p>
            <a:r>
              <a:rPr lang="en-GB" dirty="0"/>
              <a:t>Employment,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1. </a:t>
            </a:r>
            <a:r>
              <a:rPr lang="en-GB" sz="1200" dirty="0"/>
              <a:t>Several aspects of the job seeking process being problematic e.g. knowing how to look for jobs initiating job contacts and following up. (Muller </a:t>
            </a:r>
            <a:r>
              <a:rPr lang="en-GB" sz="1200" i="1" dirty="0"/>
              <a:t>et al</a:t>
            </a:r>
            <a:r>
              <a:rPr lang="en-GB" sz="1200" dirty="0"/>
              <a:t>, 2003, cited in Ohl </a:t>
            </a:r>
            <a:r>
              <a:rPr lang="en-GB" sz="1200" i="1" dirty="0"/>
              <a:t>et al</a:t>
            </a:r>
            <a:r>
              <a:rPr lang="en-GB" sz="1200" dirty="0"/>
              <a:t>, 2017, p.346)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2, </a:t>
            </a:r>
            <a:r>
              <a:rPr lang="en-GB" sz="1200" dirty="0"/>
              <a:t>lack of flexibility and employer understanding toward possible adaptations. (Black, </a:t>
            </a:r>
            <a:r>
              <a:rPr lang="en-GB" sz="1200" i="1" dirty="0"/>
              <a:t>et al</a:t>
            </a:r>
            <a:r>
              <a:rPr lang="en-GB" sz="1200" dirty="0"/>
              <a:t>, 2019, cited in Martin </a:t>
            </a:r>
            <a:r>
              <a:rPr lang="en-GB" sz="1200" i="1" dirty="0"/>
              <a:t>et al, </a:t>
            </a:r>
            <a:r>
              <a:rPr lang="en-GB" sz="1200" dirty="0"/>
              <a:t>2023 p.1785)</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56F50A9-8E74-4A01-A01A-FACFDD1F5BF2}" type="slidenum">
              <a:rPr lang="en-GB" smtClean="0"/>
              <a:t>5</a:t>
            </a:fld>
            <a:endParaRPr lang="en-GB"/>
          </a:p>
        </p:txBody>
      </p:sp>
    </p:spTree>
    <p:extLst>
      <p:ext uri="{BB962C8B-B14F-4D97-AF65-F5344CB8AC3E}">
        <p14:creationId xmlns:p14="http://schemas.microsoft.com/office/powerpoint/2010/main" val="467547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interpretation of the concept of Inclusive education within African families, although seen as a global north concept. (</a:t>
            </a:r>
            <a:r>
              <a:rPr lang="en-GB" sz="1200" b="0" i="0" dirty="0">
                <a:solidFill>
                  <a:srgbClr val="333333"/>
                </a:solidFill>
                <a:effectLst/>
              </a:rPr>
              <a:t>Nnalue</a:t>
            </a:r>
            <a:r>
              <a:rPr lang="en-GB" dirty="0"/>
              <a:t> &amp; Mahmud. 2024, p.3) </a:t>
            </a:r>
          </a:p>
          <a:p>
            <a:endParaRPr lang="en-GB" dirty="0"/>
          </a:p>
          <a:p>
            <a:r>
              <a:rPr lang="en-GB" dirty="0"/>
              <a:t>Education.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Barrier to special education, for pupils via cultural competency and recognition of backgrounds. (</a:t>
            </a:r>
            <a:r>
              <a:rPr lang="en-GB" sz="1200" b="0" i="0" dirty="0">
                <a:solidFill>
                  <a:srgbClr val="333333"/>
                </a:solidFill>
                <a:effectLst/>
              </a:rPr>
              <a:t>Nnalue</a:t>
            </a:r>
            <a:r>
              <a:rPr lang="en-GB" sz="1200" dirty="0"/>
              <a:t> &amp; Mahmad, 2024, p.5)</a:t>
            </a:r>
          </a:p>
          <a:p>
            <a:endParaRPr lang="en-GB" dirty="0"/>
          </a:p>
          <a:p>
            <a:endParaRPr lang="en-GB" dirty="0"/>
          </a:p>
          <a:p>
            <a:r>
              <a:rPr lang="en-GB" dirty="0"/>
              <a:t>Employment.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rPr>
              <a:t>A</a:t>
            </a:r>
            <a:r>
              <a:rPr lang="en-GB" sz="1200" b="0" i="0" dirty="0">
                <a:solidFill>
                  <a:srgbClr val="222222"/>
                </a:solidFill>
                <a:effectLst/>
              </a:rPr>
              <a:t>ccessible transportation assistance to an employment site may be required particularly if the individual with ASD is not independent in transportation, (Bury et al, 2020), Barriers relating to employment and transportation is still poorly understood., (Tessier </a:t>
            </a:r>
            <a:r>
              <a:rPr lang="en-GB" sz="1200" b="0" i="1" dirty="0">
                <a:solidFill>
                  <a:srgbClr val="222222"/>
                </a:solidFill>
                <a:effectLst/>
              </a:rPr>
              <a:t>et al, </a:t>
            </a:r>
            <a:r>
              <a:rPr lang="en-GB" sz="1200" b="0" i="0" dirty="0">
                <a:solidFill>
                  <a:srgbClr val="222222"/>
                </a:solidFill>
                <a:effectLst/>
              </a:rPr>
              <a:t>2024), Access to transport, (Tessier </a:t>
            </a:r>
            <a:r>
              <a:rPr lang="en-GB" sz="1200" b="0" i="1" dirty="0">
                <a:solidFill>
                  <a:srgbClr val="222222"/>
                </a:solidFill>
                <a:effectLst/>
              </a:rPr>
              <a:t>et al, </a:t>
            </a:r>
            <a:r>
              <a:rPr lang="en-GB" sz="1200" b="0" i="0" dirty="0">
                <a:solidFill>
                  <a:srgbClr val="222222"/>
                </a:solidFill>
                <a:effectLst/>
              </a:rPr>
              <a:t>2024). accessible transportation assistance to an employment site may be required particularly if the individual with ASD is not independent in transportation. (Nicholas </a:t>
            </a:r>
            <a:r>
              <a:rPr lang="en-GB" sz="1200" b="0" i="1" dirty="0">
                <a:solidFill>
                  <a:srgbClr val="222222"/>
                </a:solidFill>
                <a:effectLst/>
              </a:rPr>
              <a:t>et al, </a:t>
            </a:r>
            <a:r>
              <a:rPr lang="en-GB" sz="1200" b="0" i="0" dirty="0">
                <a:solidFill>
                  <a:srgbClr val="222222"/>
                </a:solidFill>
                <a:effectLst/>
              </a:rPr>
              <a:t>2018)</a:t>
            </a:r>
            <a:endParaRPr lang="en-GB" sz="1200" dirty="0"/>
          </a:p>
          <a:p>
            <a:endParaRPr lang="en-GB" dirty="0"/>
          </a:p>
        </p:txBody>
      </p:sp>
      <p:sp>
        <p:nvSpPr>
          <p:cNvPr id="4" name="Slide Number Placeholder 3"/>
          <p:cNvSpPr>
            <a:spLocks noGrp="1"/>
          </p:cNvSpPr>
          <p:nvPr>
            <p:ph type="sldNum" sz="quarter" idx="5"/>
          </p:nvPr>
        </p:nvSpPr>
        <p:spPr/>
        <p:txBody>
          <a:bodyPr/>
          <a:lstStyle/>
          <a:p>
            <a:fld id="{D56F50A9-8E74-4A01-A01A-FACFDD1F5BF2}" type="slidenum">
              <a:rPr lang="en-GB" smtClean="0"/>
              <a:t>6</a:t>
            </a:fld>
            <a:endParaRPr lang="en-GB"/>
          </a:p>
        </p:txBody>
      </p:sp>
    </p:spTree>
    <p:extLst>
      <p:ext uri="{BB962C8B-B14F-4D97-AF65-F5344CB8AC3E}">
        <p14:creationId xmlns:p14="http://schemas.microsoft.com/office/powerpoint/2010/main" val="1241965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a:t>
            </a:r>
          </a:p>
          <a:p>
            <a:endParaRPr lang="en-GB" dirty="0"/>
          </a:p>
          <a:p>
            <a:r>
              <a:rPr lang="en-GB" dirty="0"/>
              <a:t>Bullet point 1 - </a:t>
            </a:r>
            <a:r>
              <a:rPr lang="en-GB" sz="1200" dirty="0"/>
              <a:t>In South Africa, Children with Disabilities, (CWD) heavily rely on governmental assistance to send their children to school, barriers include transportation costs and relevant assistive devices. </a:t>
            </a:r>
          </a:p>
          <a:p>
            <a:pPr marL="0" indent="0" algn="r">
              <a:buNone/>
            </a:pPr>
            <a:r>
              <a:rPr lang="en-GB" sz="1200" dirty="0"/>
              <a:t>(Odeh &amp; Lach, 2024, p.15)</a:t>
            </a:r>
          </a:p>
          <a:p>
            <a:pPr marL="0" indent="0" algn="r">
              <a:buNone/>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Bullet point 2 - Excluded from peers, (Paget et al, 2015), less participation (</a:t>
            </a:r>
            <a:r>
              <a:rPr lang="en-GB" sz="1200" dirty="0" err="1"/>
              <a:t>Maciver</a:t>
            </a:r>
            <a:r>
              <a:rPr lang="en-GB" sz="1200" dirty="0"/>
              <a:t> et al, 2019), Bullying (Fink et al, 2015), victimisation (Oksendal et al, 2019) </a:t>
            </a:r>
          </a:p>
          <a:p>
            <a:pPr marL="0" indent="0" algn="l">
              <a:buNone/>
            </a:pPr>
            <a:endParaRPr lang="en-GB" dirty="0"/>
          </a:p>
          <a:p>
            <a:pPr marL="0" indent="0" algn="l">
              <a:buNone/>
            </a:pPr>
            <a:r>
              <a:rPr lang="en-GB" dirty="0"/>
              <a:t>Employment. </a:t>
            </a:r>
          </a:p>
          <a:p>
            <a:pPr marL="0" indent="0" algn="l">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Bulletpoint</a:t>
            </a:r>
            <a:r>
              <a:rPr lang="en-GB" dirty="0"/>
              <a:t> 1: </a:t>
            </a:r>
            <a:r>
              <a:rPr lang="en-GB" b="0" i="0" dirty="0">
                <a:solidFill>
                  <a:srgbClr val="222222"/>
                </a:solidFill>
                <a:effectLst/>
              </a:rPr>
              <a:t>Accessible transportation assistance to an employment site may be required particularly if the individual with ASD is not independent in transportation. (Nicholas </a:t>
            </a:r>
            <a:r>
              <a:rPr lang="en-GB" b="0" i="1" dirty="0">
                <a:solidFill>
                  <a:srgbClr val="222222"/>
                </a:solidFill>
                <a:effectLst/>
              </a:rPr>
              <a:t>et al. </a:t>
            </a:r>
            <a:r>
              <a:rPr lang="en-GB" b="0" i="0" dirty="0">
                <a:solidFill>
                  <a:srgbClr val="222222"/>
                </a:solidFill>
                <a:effectLst/>
              </a:rPr>
              <a:t>2018)</a:t>
            </a:r>
            <a:endParaRPr lang="en-GB" dirty="0"/>
          </a:p>
          <a:p>
            <a:pPr marL="0" indent="0" algn="l">
              <a:buNone/>
            </a:pPr>
            <a:endParaRPr lang="en-GB" dirty="0"/>
          </a:p>
        </p:txBody>
      </p:sp>
      <p:sp>
        <p:nvSpPr>
          <p:cNvPr id="4" name="Slide Number Placeholder 3"/>
          <p:cNvSpPr>
            <a:spLocks noGrp="1"/>
          </p:cNvSpPr>
          <p:nvPr>
            <p:ph type="sldNum" sz="quarter" idx="5"/>
          </p:nvPr>
        </p:nvSpPr>
        <p:spPr/>
        <p:txBody>
          <a:bodyPr/>
          <a:lstStyle/>
          <a:p>
            <a:fld id="{D56F50A9-8E74-4A01-A01A-FACFDD1F5BF2}" type="slidenum">
              <a:rPr lang="en-GB" smtClean="0"/>
              <a:t>8</a:t>
            </a:fld>
            <a:endParaRPr lang="en-GB"/>
          </a:p>
        </p:txBody>
      </p:sp>
    </p:spTree>
    <p:extLst>
      <p:ext uri="{BB962C8B-B14F-4D97-AF65-F5344CB8AC3E}">
        <p14:creationId xmlns:p14="http://schemas.microsoft.com/office/powerpoint/2010/main" val="1118967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Education</a:t>
            </a:r>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dirty="0"/>
              <a:t>Bullet point 2: </a:t>
            </a:r>
            <a:r>
              <a:rPr lang="en-GB" sz="1200" dirty="0"/>
              <a:t>No risk of harm to any individuals within discussions within the classroom, was observed by or of other classmates (Alcorn. et al, 2024</a:t>
            </a:r>
            <a:r>
              <a:rPr lang="en-GB" dirty="0"/>
              <a:t>)</a:t>
            </a:r>
          </a:p>
          <a:p>
            <a:pPr marL="285750" indent="-285750">
              <a:buFont typeface="Arial" panose="020B0604020202020204" pitchFamily="34" charset="0"/>
              <a:buChar char="•"/>
            </a:pPr>
            <a:endParaRPr lang="en-GB" dirty="0"/>
          </a:p>
          <a:p>
            <a:pPr marL="0" indent="0">
              <a:buFont typeface="Arial" panose="020B0604020202020204" pitchFamily="34" charset="0"/>
              <a:buNone/>
            </a:pPr>
            <a:r>
              <a:rPr lang="en-GB" dirty="0"/>
              <a:t>Employment. </a:t>
            </a:r>
          </a:p>
          <a:p>
            <a:endParaRPr lang="en-GB" dirty="0"/>
          </a:p>
          <a:p>
            <a:pPr marL="0" indent="0">
              <a:buNone/>
            </a:pPr>
            <a:r>
              <a:rPr lang="en-GB" dirty="0"/>
              <a:t>Bullet point 1: </a:t>
            </a:r>
            <a:r>
              <a:rPr lang="en-GB" sz="1200" b="0" i="0" dirty="0">
                <a:solidFill>
                  <a:srgbClr val="222222"/>
                </a:solidFill>
                <a:effectLst/>
              </a:rPr>
              <a:t>The individual with ASD, her/his family, vocational support services, the workplace, the broader community and a supportive policy infrastructure are included as ‘players’ within the broader employment ecosystem (Nicholas et al. </a:t>
            </a:r>
            <a:r>
              <a:rPr lang="en-GB" sz="1200" b="0" i="0" dirty="0">
                <a:solidFill>
                  <a:srgbClr val="025E8D"/>
                </a:solidFill>
                <a:effectLst/>
                <a:hlinkClick r:id="rId3" tooltip="Nicholas, D. B., Zwaigenbaum, L., Zwicker, J., Clarke, M. E., Lamsal, R., Stoddart, K., Carroll, C., Muskat, B., Spoelstra, M., &amp; Lowe, K. (2017). Evaluation of employment support services for adults with autism spectrum disorder. Autism. doi:&#10;                    10.1177/1362361317702507&#10;                    &#10;                  ."/>
              </a:rPr>
              <a:t>2017</a:t>
            </a:r>
            <a:r>
              <a:rPr lang="en-GB" sz="1200" b="0" i="0" dirty="0">
                <a:solidFill>
                  <a:srgbClr val="222222"/>
                </a:solidFill>
                <a:effectLst/>
              </a:rPr>
              <a:t>). Collectively, these intersecting stakeholders and systems appear to play an integrative role. </a:t>
            </a:r>
          </a:p>
          <a:p>
            <a:pPr marL="0" indent="0" algn="r">
              <a:buNone/>
            </a:pPr>
            <a:r>
              <a:rPr lang="en-GB" sz="1200" b="0" i="0" dirty="0">
                <a:solidFill>
                  <a:srgbClr val="222222"/>
                </a:solidFill>
                <a:effectLst/>
              </a:rPr>
              <a:t>(Nicholas, </a:t>
            </a:r>
            <a:r>
              <a:rPr lang="en-GB" sz="1200" b="0" i="1" dirty="0">
                <a:solidFill>
                  <a:srgbClr val="222222"/>
                </a:solidFill>
                <a:effectLst/>
              </a:rPr>
              <a:t>et al</a:t>
            </a:r>
            <a:r>
              <a:rPr lang="en-GB" sz="1200" b="0" i="0" dirty="0">
                <a:solidFill>
                  <a:srgbClr val="222222"/>
                </a:solidFill>
                <a:effectLst/>
              </a:rPr>
              <a:t>, 2018)</a:t>
            </a:r>
            <a:endParaRPr lang="en-GB" sz="1200" dirty="0"/>
          </a:p>
          <a:p>
            <a:endParaRPr lang="en-GB" dirty="0"/>
          </a:p>
        </p:txBody>
      </p:sp>
      <p:sp>
        <p:nvSpPr>
          <p:cNvPr id="4" name="Slide Number Placeholder 3"/>
          <p:cNvSpPr>
            <a:spLocks noGrp="1"/>
          </p:cNvSpPr>
          <p:nvPr>
            <p:ph type="sldNum" sz="quarter" idx="5"/>
          </p:nvPr>
        </p:nvSpPr>
        <p:spPr/>
        <p:txBody>
          <a:bodyPr/>
          <a:lstStyle/>
          <a:p>
            <a:fld id="{D56F50A9-8E74-4A01-A01A-FACFDD1F5BF2}" type="slidenum">
              <a:rPr lang="en-GB" smtClean="0"/>
              <a:t>9</a:t>
            </a:fld>
            <a:endParaRPr lang="en-GB"/>
          </a:p>
        </p:txBody>
      </p:sp>
    </p:spTree>
    <p:extLst>
      <p:ext uri="{BB962C8B-B14F-4D97-AF65-F5344CB8AC3E}">
        <p14:creationId xmlns:p14="http://schemas.microsoft.com/office/powerpoint/2010/main" val="1505138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Education:</a:t>
            </a:r>
          </a:p>
          <a:p>
            <a:endParaRPr lang="en-GB" sz="1200" dirty="0"/>
          </a:p>
          <a:p>
            <a:r>
              <a:rPr lang="en-GB" sz="1200" dirty="0"/>
              <a:t>Bullet point 2: Improving outcomes and experiences of research  .Young and Clarke, (2024), p.1</a:t>
            </a:r>
          </a:p>
          <a:p>
            <a:r>
              <a:rPr lang="en-GB" sz="1200" dirty="0"/>
              <a:t>Including individuals with disabilities can create a powerful tool for inclusion and inform practise and give a sense of achievement, Young &amp; Clarke, 2024, p.1</a:t>
            </a:r>
          </a:p>
          <a:p>
            <a:endParaRPr lang="en-GB" dirty="0"/>
          </a:p>
          <a:p>
            <a:r>
              <a:rPr lang="en-GB" dirty="0"/>
              <a:t>Employment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1: </a:t>
            </a:r>
            <a:r>
              <a:rPr lang="en-GB" sz="1200" dirty="0"/>
              <a:t>Vocational rehabilitation specialists should tailor their practice to the gender-specific needs of adults with autism throughout their career decision-making process. (Nagib &amp; Wilton,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Vocational psychologists, clinicians, and policymakers should help to overcome the psychological, social, and financial reasons that may lead adults with autism to decide not to pursue paid work. (Nagib &amp; Wilton,2020)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1: </a:t>
            </a:r>
            <a:r>
              <a:rPr lang="en-GB" sz="1200" dirty="0"/>
              <a:t>Empower both males and females with autism by encouraging negotiation and self-advocacy.  </a:t>
            </a:r>
          </a:p>
          <a:p>
            <a:endParaRPr lang="en-GB" dirty="0"/>
          </a:p>
        </p:txBody>
      </p:sp>
      <p:sp>
        <p:nvSpPr>
          <p:cNvPr id="4" name="Slide Number Placeholder 3"/>
          <p:cNvSpPr>
            <a:spLocks noGrp="1"/>
          </p:cNvSpPr>
          <p:nvPr>
            <p:ph type="sldNum" sz="quarter" idx="5"/>
          </p:nvPr>
        </p:nvSpPr>
        <p:spPr/>
        <p:txBody>
          <a:bodyPr/>
          <a:lstStyle/>
          <a:p>
            <a:fld id="{D56F50A9-8E74-4A01-A01A-FACFDD1F5BF2}" type="slidenum">
              <a:rPr lang="en-GB" smtClean="0"/>
              <a:t>10</a:t>
            </a:fld>
            <a:endParaRPr lang="en-GB"/>
          </a:p>
        </p:txBody>
      </p:sp>
    </p:spTree>
    <p:extLst>
      <p:ext uri="{BB962C8B-B14F-4D97-AF65-F5344CB8AC3E}">
        <p14:creationId xmlns:p14="http://schemas.microsoft.com/office/powerpoint/2010/main" val="342893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26EDC-6CF7-1391-9933-3CA616154A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F4E092-39FA-AADF-19DE-E32FB2B378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4370CD-80CD-EFF3-D50D-69C365DE8873}"/>
              </a:ext>
            </a:extLst>
          </p:cNvPr>
          <p:cNvSpPr>
            <a:spLocks noGrp="1"/>
          </p:cNvSpPr>
          <p:nvPr>
            <p:ph type="body" idx="1"/>
          </p:nvPr>
        </p:nvSpPr>
        <p:spPr/>
        <p:txBody>
          <a:bodyPr/>
          <a:lstStyle/>
          <a:p>
            <a:r>
              <a:rPr lang="en-GB" sz="1200" dirty="0"/>
              <a:t>Education:</a:t>
            </a:r>
          </a:p>
          <a:p>
            <a:endParaRPr lang="en-GB" sz="1200" dirty="0"/>
          </a:p>
          <a:p>
            <a:r>
              <a:rPr lang="en-GB" sz="1200" dirty="0"/>
              <a:t>Bullet point 2: Improving outcomes and experiences of research .Young and Clarke, (2024), p.1</a:t>
            </a:r>
          </a:p>
          <a:p>
            <a:r>
              <a:rPr lang="en-GB" sz="1200" dirty="0"/>
              <a:t>Including individuals with disabilities can create a powerful tool for inclusion and inform practise and give a sense of achievement, Young &amp; Clarke, 2024, p.1</a:t>
            </a:r>
          </a:p>
          <a:p>
            <a:endParaRPr lang="en-GB" dirty="0"/>
          </a:p>
          <a:p>
            <a:r>
              <a:rPr lang="en-GB" dirty="0"/>
              <a:t>Employment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point 1: </a:t>
            </a:r>
            <a:r>
              <a:rPr lang="en-GB" sz="1200" dirty="0"/>
              <a:t>Vocational rehabilitation specialists should tailor their practice to the gender-specific needs of adults with autism throughout their career decision-making process. (Nagib &amp; Wilton,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Vocational psychologists, clinicians, and policymakers should help to overcome the psychological, social, and financial reasons that may lead adults with autism to decide not to pursue paid work. (Nagib &amp; Wilton,2020)</a:t>
            </a:r>
          </a:p>
          <a:p>
            <a:endParaRPr lang="en-GB" dirty="0"/>
          </a:p>
        </p:txBody>
      </p:sp>
      <p:sp>
        <p:nvSpPr>
          <p:cNvPr id="4" name="Slide Number Placeholder 3">
            <a:extLst>
              <a:ext uri="{FF2B5EF4-FFF2-40B4-BE49-F238E27FC236}">
                <a16:creationId xmlns:a16="http://schemas.microsoft.com/office/drawing/2014/main" id="{F01A3EA8-EDB4-BEE3-9D10-56AF56A4A406}"/>
              </a:ext>
            </a:extLst>
          </p:cNvPr>
          <p:cNvSpPr>
            <a:spLocks noGrp="1"/>
          </p:cNvSpPr>
          <p:nvPr>
            <p:ph type="sldNum" sz="quarter" idx="5"/>
          </p:nvPr>
        </p:nvSpPr>
        <p:spPr/>
        <p:txBody>
          <a:bodyPr/>
          <a:lstStyle/>
          <a:p>
            <a:fld id="{D56F50A9-8E74-4A01-A01A-FACFDD1F5BF2}" type="slidenum">
              <a:rPr lang="en-GB" smtClean="0"/>
              <a:t>11</a:t>
            </a:fld>
            <a:endParaRPr lang="en-GB"/>
          </a:p>
        </p:txBody>
      </p:sp>
    </p:spTree>
    <p:extLst>
      <p:ext uri="{BB962C8B-B14F-4D97-AF65-F5344CB8AC3E}">
        <p14:creationId xmlns:p14="http://schemas.microsoft.com/office/powerpoint/2010/main" val="3033044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2981FC6-37FB-4125-BC03-B71F8BBBA117}" type="slidenum">
              <a:rPr lang="en-GB" smtClean="0"/>
              <a:t>13</a:t>
            </a:fld>
            <a:endParaRPr lang="en-GB"/>
          </a:p>
        </p:txBody>
      </p:sp>
    </p:spTree>
    <p:extLst>
      <p:ext uri="{BB962C8B-B14F-4D97-AF65-F5344CB8AC3E}">
        <p14:creationId xmlns:p14="http://schemas.microsoft.com/office/powerpoint/2010/main" val="3353094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D438-BDBE-3CCB-D44C-D30487FF6C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C769705-F875-565D-C01E-BAF08205D0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2351950-C22C-C40C-95A8-67CD24DD12CE}"/>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8CA1A0A6-9F64-4A50-3EE3-A31F174C02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40510-7014-A68B-1D80-FB2D77048DD1}"/>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4133606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558A-4EF5-7D75-E318-FA216FBD50C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6B3C33B-0733-1874-90CA-5E686D16F5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F8971C-3DF5-5EA9-8A4B-1E6DDA789323}"/>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507D06A2-55A9-5FEF-30D6-EA44C190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F42AB-6CAE-7955-61A4-6474CEDE76C2}"/>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2551599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719BD-EAA9-1DC4-9C27-BDEA1CA597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B1E106-4A34-C1F3-E49A-B9CB3340F8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1DA139-C62C-E2A4-C487-C875282456A7}"/>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583C3F45-2BF0-FFF3-43F6-BE852C40C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4FC2D0-F088-1B89-BFAB-441ABC8388F3}"/>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3611268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BB062-48E9-0AF2-3070-F7D17E8995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473517-F826-0175-B6C3-0EDAF9E58B7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1C2017-EC76-7950-1D10-8FCD7479B0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4892BB0-C760-1FB0-296F-E26CDA1E7A42}"/>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6" name="Footer Placeholder 5">
            <a:extLst>
              <a:ext uri="{FF2B5EF4-FFF2-40B4-BE49-F238E27FC236}">
                <a16:creationId xmlns:a16="http://schemas.microsoft.com/office/drawing/2014/main" id="{3986609E-56A9-5574-BE64-AED6555609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88B4A-0648-9112-3605-C6EAA49C0336}"/>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2790228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CBD63-3656-4315-0D01-6EC77D618F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899334D-168E-025B-CD8A-236AE6B3AE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52F621-D184-C111-BDA2-4DBD47D900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63E1FE7-8C76-0054-6BCE-ED7918383F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2D1314-7BD5-1CD5-8C5A-78B9EACB5B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279D07C-5C2B-F9C1-1511-A48F85521E5B}"/>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8" name="Footer Placeholder 7">
            <a:extLst>
              <a:ext uri="{FF2B5EF4-FFF2-40B4-BE49-F238E27FC236}">
                <a16:creationId xmlns:a16="http://schemas.microsoft.com/office/drawing/2014/main" id="{F627A0D8-C881-0822-8EC8-7675CCEE1B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A4675E-B4AC-C6F7-1239-5A5EE4490577}"/>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2123750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06A2-EF93-3230-251C-B2218B6CE6E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3364A0E-009B-7EE3-73DB-2F4B98F933A5}"/>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4" name="Footer Placeholder 3">
            <a:extLst>
              <a:ext uri="{FF2B5EF4-FFF2-40B4-BE49-F238E27FC236}">
                <a16:creationId xmlns:a16="http://schemas.microsoft.com/office/drawing/2014/main" id="{E884E6FC-9040-66D5-B2C9-5495AB6C69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BD790B-6012-7813-1477-708BEC949302}"/>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2201856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50BAE3-6E68-5A68-E151-BF5E8954C20C}"/>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3" name="Footer Placeholder 2">
            <a:extLst>
              <a:ext uri="{FF2B5EF4-FFF2-40B4-BE49-F238E27FC236}">
                <a16:creationId xmlns:a16="http://schemas.microsoft.com/office/drawing/2014/main" id="{3947C2BB-B270-B953-1DDF-23E3AFF948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CF62A7-2EEA-F9A0-DC5A-DBF18B1C2560}"/>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747341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43A43-6BE1-055D-8790-332FF8405F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B8694EE-927A-9DE7-B6B6-AFF73EEC3F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B58116-2ABD-DC30-54E2-6EA547B3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A37F92-9FCF-DC3C-6CB2-28BF5FC377ED}"/>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6" name="Footer Placeholder 5">
            <a:extLst>
              <a:ext uri="{FF2B5EF4-FFF2-40B4-BE49-F238E27FC236}">
                <a16:creationId xmlns:a16="http://schemas.microsoft.com/office/drawing/2014/main" id="{7FF4EAB5-1B34-AD58-5ACD-64CDDFC523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E19B0-C90D-75BF-6F7B-D47628BB3B52}"/>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4090393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E5DD0-2964-40E1-0731-4FD8C67DA4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FC9E321-B29A-7D75-BD60-EDF7C1B51A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FE820E-2150-E603-CF8A-593FB7F5FA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E05426-8313-ED86-BC0B-E0DFF66E3842}"/>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6" name="Footer Placeholder 5">
            <a:extLst>
              <a:ext uri="{FF2B5EF4-FFF2-40B4-BE49-F238E27FC236}">
                <a16:creationId xmlns:a16="http://schemas.microsoft.com/office/drawing/2014/main" id="{EDD19265-4226-EFE2-FDB4-8E3A906F92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5E1A73-D757-57D0-18A4-0300452B15E0}"/>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3650350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176-7EE9-DA85-FDB5-72FB124C60E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1540AF-276D-1461-8BE0-2075857010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75188-8272-98EA-CB8D-25918985917A}"/>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CA10CBF6-15DE-E9E2-6E79-F2DDC2E8D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6E567-2813-FB83-A24E-30ED4797B954}"/>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3639201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10932B-4363-9EEE-9171-7C514382D41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F394C33-98A9-5E35-07F2-5E2850DF97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32FA6B0-4B60-A7BE-B99C-3F72FCE05CAB}"/>
              </a:ext>
            </a:extLst>
          </p:cNvPr>
          <p:cNvSpPr>
            <a:spLocks noGrp="1"/>
          </p:cNvSpPr>
          <p:nvPr>
            <p:ph type="dt" sz="half" idx="10"/>
          </p:nvPr>
        </p:nvSpPr>
        <p:spPr/>
        <p:txBody>
          <a:body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0BE56D78-5480-72C2-C698-24C14617B2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FC88C-1090-9507-9080-89A904D1DFF9}"/>
              </a:ext>
            </a:extLst>
          </p:cNvPr>
          <p:cNvSpPr>
            <a:spLocks noGrp="1"/>
          </p:cNvSpPr>
          <p:nvPr>
            <p:ph type="sldNum" sz="quarter" idx="12"/>
          </p:nvPr>
        </p:nvSpPr>
        <p:spPr/>
        <p:txBody>
          <a:bodyPr/>
          <a:lstStyle/>
          <a:p>
            <a:fld id="{5CFA5D4F-31A6-45EC-AB12-1D2763ED8655}" type="slidenum">
              <a:rPr lang="en-GB" smtClean="0"/>
              <a:t>‹#›</a:t>
            </a:fld>
            <a:endParaRPr lang="en-GB"/>
          </a:p>
        </p:txBody>
      </p:sp>
    </p:spTree>
    <p:extLst>
      <p:ext uri="{BB962C8B-B14F-4D97-AF65-F5344CB8AC3E}">
        <p14:creationId xmlns:p14="http://schemas.microsoft.com/office/powerpoint/2010/main" val="4164126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E5765B-BC0F-4241-12FB-ADFC0EC810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192F7C1-D165-5496-7D02-3A9559F6F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140709-6CFA-F953-90AD-59948EDA4F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77DB5C-3DD8-4BE2-A710-514814190CD2}" type="datetimeFigureOut">
              <a:rPr lang="en-GB" smtClean="0"/>
              <a:t>05/05/2025</a:t>
            </a:fld>
            <a:endParaRPr lang="en-GB"/>
          </a:p>
        </p:txBody>
      </p:sp>
      <p:sp>
        <p:nvSpPr>
          <p:cNvPr id="5" name="Footer Placeholder 4">
            <a:extLst>
              <a:ext uri="{FF2B5EF4-FFF2-40B4-BE49-F238E27FC236}">
                <a16:creationId xmlns:a16="http://schemas.microsoft.com/office/drawing/2014/main" id="{3EFB1FE5-D697-5AED-B80F-B2E7EDAE83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46416B-5F86-286B-BBF6-FB62E6F79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FA5D4F-31A6-45EC-AB12-1D2763ED8655}" type="slidenum">
              <a:rPr lang="en-GB" smtClean="0"/>
              <a:t>‹#›</a:t>
            </a:fld>
            <a:endParaRPr lang="en-GB"/>
          </a:p>
        </p:txBody>
      </p:sp>
    </p:spTree>
    <p:extLst>
      <p:ext uri="{BB962C8B-B14F-4D97-AF65-F5344CB8AC3E}">
        <p14:creationId xmlns:p14="http://schemas.microsoft.com/office/powerpoint/2010/main" val="4094348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autism360.com/characteristics-of-autism/"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link.springer.com/article/10.1007/s10803-020-04662-6#ref-CR28" TargetMode="External"/><Relationship Id="rId7" Type="http://schemas.openxmlformats.org/officeDocument/2006/relationships/hyperlink" Target="https://link.springer.com/article/10.1007/s10803-020-04662-6#ref-CR50"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hyperlink" Target="https://link.springer.com/article/10.1007/s10803-020-04662-6#ref-CR43" TargetMode="External"/><Relationship Id="rId5" Type="http://schemas.openxmlformats.org/officeDocument/2006/relationships/hyperlink" Target="https://link.springer.com/article/10.1007/s10803-020-04662-6#ref-CR33" TargetMode="External"/><Relationship Id="rId4" Type="http://schemas.openxmlformats.org/officeDocument/2006/relationships/hyperlink" Target="https://link.springer.com/article/10.1007/s10803-020-04662-6#ref-CR2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facebook.com/theicannetwork/posts/from-18-year-old-izzy-autieselfcareautistic-masking-can-look-like-pretending-to-/1868890349962833/" TargetMode="Externa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nasenjournals.onlinelibrary.wiley.com/doi/10.1111/1471-3802.12569#jrs312569-bib-0022" TargetMode="External"/><Relationship Id="rId2" Type="http://schemas.openxmlformats.org/officeDocument/2006/relationships/hyperlink" Target="https://nasenjournals.onlinelibrary.wiley.com/doi/10.1111/1471-3802.12569" TargetMode="Externa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utism360.com/characteristics-of-autis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11/1471-3802.12569" TargetMode="External"/><Relationship Id="rId2" Type="http://schemas.openxmlformats.org/officeDocument/2006/relationships/hyperlink" Target="https://doi.org/10.1007/s10803-020-04662-6" TargetMode="External"/><Relationship Id="rId1" Type="http://schemas.openxmlformats.org/officeDocument/2006/relationships/slideLayout" Target="../slideLayouts/slideLayout2.xml"/><Relationship Id="rId4" Type="http://schemas.openxmlformats.org/officeDocument/2006/relationships/hyperlink" Target="https://doi.org/10.1111/1467-8578.1237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89/aut.2022.0087" TargetMode="External"/><Relationship Id="rId2" Type="http://schemas.openxmlformats.org/officeDocument/2006/relationships/hyperlink" Target="https://doi.org/10.1002/berj.3753" TargetMode="External"/><Relationship Id="rId1" Type="http://schemas.openxmlformats.org/officeDocument/2006/relationships/slideLayout" Target="../slideLayouts/slideLayout2.xml"/><Relationship Id="rId5" Type="http://schemas.openxmlformats.org/officeDocument/2006/relationships/hyperlink" Target="https://www.lambeth.gov.uk/sites/default/files/2021-06/Raising_the_Achievement_of_Black_African_Pupils-Good_Practice_in_Schools_2013.pdf" TargetMode="External"/><Relationship Id="rId4" Type="http://schemas.openxmlformats.org/officeDocument/2006/relationships/hyperlink" Target="https://doi.org/10.1093/bmb/ldaa02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16/j.rasd.2021.101842" TargetMode="External"/><Relationship Id="rId2" Type="http://schemas.openxmlformats.org/officeDocument/2006/relationships/hyperlink" Target="https://www.researchgate.net/%20publication/323202204_Black_Caribbean_%20Underachievement_in_Schools_in_England" TargetMode="External"/><Relationship Id="rId1" Type="http://schemas.openxmlformats.org/officeDocument/2006/relationships/slideLayout" Target="../slideLayouts/slideLayout2.xml"/><Relationship Id="rId5" Type="http://schemas.openxmlformats.org/officeDocument/2006/relationships/hyperlink" Target="https://doi.org/10.3233/jvr-2010-0502." TargetMode="External"/><Relationship Id="rId4" Type="http://schemas.openxmlformats.org/officeDocument/2006/relationships/hyperlink" Target="https://doi.org/10.1016/j.ridd.2014.10.04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icd.who.int/browse/2025-01/mms/en#1516623224" TargetMode="External"/><Relationship Id="rId2" Type="http://schemas.openxmlformats.org/officeDocument/2006/relationships/hyperlink" Target="https://doi.org/10.1007/978-3-319-55224%20-8_19" TargetMode="External"/><Relationship Id="rId1" Type="http://schemas.openxmlformats.org/officeDocument/2006/relationships/slideLayout" Target="../slideLayouts/slideLayout2.xml"/><Relationship Id="rId5" Type="http://schemas.openxmlformats.org/officeDocument/2006/relationships/hyperlink" Target="https://doi.org/10.1037/spq0000401" TargetMode="External"/><Relationship Id="rId4" Type="http://schemas.openxmlformats.org/officeDocument/2006/relationships/hyperlink" Target="https://icd.who.int/ct/icd11_mms/en/2025-0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371/journal.pone.0210511" TargetMode="External"/><Relationship Id="rId2" Type="http://schemas.openxmlformats.org/officeDocument/2006/relationships/hyperlink" Target="https://doi.org/10.1371/journal.pone.0147040" TargetMode="External"/><Relationship Id="rId1" Type="http://schemas.openxmlformats.org/officeDocument/2006/relationships/slideLayout" Target="../slideLayouts/slideLayout2.xml"/><Relationship Id="rId5" Type="http://schemas.openxmlformats.org/officeDocument/2006/relationships/hyperlink" Target="https://doi.org/10.1080/09638288.2022.2074550" TargetMode="External"/><Relationship Id="rId4" Type="http://schemas.openxmlformats.org/officeDocument/2006/relationships/hyperlink" Target="https://doi.org/10.1177/154079692097538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autism.org.uk/" TargetMode="External"/><Relationship Id="rId2" Type="http://schemas.openxmlformats.org/officeDocument/2006/relationships/hyperlink" Target="https://doi.org/10.3233/JVR-2003-00193" TargetMode="External"/><Relationship Id="rId1" Type="http://schemas.openxmlformats.org/officeDocument/2006/relationships/slideLayout" Target="../slideLayouts/slideLayout2.xml"/><Relationship Id="rId5" Type="http://schemas.openxmlformats.org/officeDocument/2006/relationships/hyperlink" Target="https://doi.org/10.1177/1362361317702507" TargetMode="External"/><Relationship Id="rId4" Type="http://schemas.openxmlformats.org/officeDocument/2006/relationships/hyperlink" Target="https://www.autism.org.uk/what-we-do/news/monitoring-autism-employment-gap"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bulletins/employmentintheuk/march2023" TargetMode="External"/><Relationship Id="rId2" Type="http://schemas.openxmlformats.org/officeDocument/2006/relationships/hyperlink" Target="https://doi.org/10.1177/27526461241248194" TargetMode="External"/><Relationship Id="rId1" Type="http://schemas.openxmlformats.org/officeDocument/2006/relationships/slideLayout" Target="../slideLayouts/slideLayout2.xml"/><Relationship Id="rId4" Type="http://schemas.openxmlformats.org/officeDocument/2006/relationships/hyperlink" Target="https://www.ons.gov.uk/employmentandlabourmarket/peopleinwork/employmentandemployeetypes/bulletins/employmentintheuk/march2025"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3389/fpubh.2023.1294849" TargetMode="External"/><Relationship Id="rId2" Type="http://schemas.openxmlformats.org/officeDocument/2006/relationships/hyperlink" Target="https://doi.org/10.1093/jpepsy/jsy112" TargetMode="External"/><Relationship Id="rId1" Type="http://schemas.openxmlformats.org/officeDocument/2006/relationships/slideLayout" Target="../slideLayouts/slideLayout2.xml"/><Relationship Id="rId5" Type="http://schemas.openxmlformats.org/officeDocument/2006/relationships/hyperlink" Target="https://doi.org/10.1016/S0140-6736(15)60391-9" TargetMode="External"/><Relationship Id="rId4" Type="http://schemas.openxmlformats.org/officeDocument/2006/relationships/hyperlink" Target="https://doi.org/10.3233/WOR-172492"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07/s10803-021-05413-x" TargetMode="External"/><Relationship Id="rId2" Type="http://schemas.openxmlformats.org/officeDocument/2006/relationships/hyperlink" Target="https://doi.org/10.1177/09504222221124505" TargetMode="External"/><Relationship Id="rId1" Type="http://schemas.openxmlformats.org/officeDocument/2006/relationships/slideLayout" Target="../slideLayouts/slideLayout2.xml"/><Relationship Id="rId5" Type="http://schemas.openxmlformats.org/officeDocument/2006/relationships/hyperlink" Target="https://doi.org/10.1007/s10803-020-04537-w." TargetMode="External"/><Relationship Id="rId4" Type="http://schemas.openxmlformats.org/officeDocument/2006/relationships/hyperlink" Target="https://doi.org/10.1177/1362361318787789"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journals.sagepub.com/doi/full/10.1177/13623613221080813" TargetMode="External"/><Relationship Id="rId2" Type="http://schemas.openxmlformats.org/officeDocument/2006/relationships/hyperlink" Target="https://doi.org/10.1080/01441647.2023.2229031" TargetMode="External"/><Relationship Id="rId1" Type="http://schemas.openxmlformats.org/officeDocument/2006/relationships/slideLayout" Target="../slideLayouts/slideLayout2.xml"/><Relationship Id="rId6" Type="http://schemas.openxmlformats.org/officeDocument/2006/relationships/hyperlink" Target="https://doi.org/10.1111/1744-7941.12333" TargetMode="External"/><Relationship Id="rId5" Type="http://schemas.openxmlformats.org/officeDocument/2006/relationships/hyperlink" Target="https://doi.org/10.1177/13623613221080813" TargetMode="External"/><Relationship Id="rId4" Type="http://schemas.openxmlformats.org/officeDocument/2006/relationships/hyperlink" Target="https://doi.org/10.2307/jj.9827055.1"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007/s10803-020-04515-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icd.who.int/browse/2025-01/mms/en#1516623224"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icd.who.int/ct/icd11_mms/en/releas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93/bmb/ldaa021"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BAA6-BF67-F306-7966-1BD1727206D5}"/>
              </a:ext>
            </a:extLst>
          </p:cNvPr>
          <p:cNvSpPr>
            <a:spLocks noGrp="1"/>
          </p:cNvSpPr>
          <p:nvPr>
            <p:ph type="ctrTitle"/>
          </p:nvPr>
        </p:nvSpPr>
        <p:spPr>
          <a:xfrm>
            <a:off x="1611086" y="3257350"/>
            <a:ext cx="9144000" cy="734106"/>
          </a:xfrm>
        </p:spPr>
        <p:txBody>
          <a:bodyPr>
            <a:normAutofit/>
          </a:bodyPr>
          <a:lstStyle/>
          <a:p>
            <a:r>
              <a:rPr lang="en-GB" sz="4000" dirty="0"/>
              <a:t>ECED7005 – Dismantling Inequality.</a:t>
            </a:r>
          </a:p>
        </p:txBody>
      </p:sp>
      <p:sp>
        <p:nvSpPr>
          <p:cNvPr id="3" name="Subtitle 2">
            <a:extLst>
              <a:ext uri="{FF2B5EF4-FFF2-40B4-BE49-F238E27FC236}">
                <a16:creationId xmlns:a16="http://schemas.microsoft.com/office/drawing/2014/main" id="{353A6697-DD02-FF53-D6DA-F7180C7081C7}"/>
              </a:ext>
            </a:extLst>
          </p:cNvPr>
          <p:cNvSpPr>
            <a:spLocks noGrp="1"/>
          </p:cNvSpPr>
          <p:nvPr>
            <p:ph type="subTitle" idx="1"/>
          </p:nvPr>
        </p:nvSpPr>
        <p:spPr>
          <a:xfrm>
            <a:off x="1611086" y="3991456"/>
            <a:ext cx="9144000" cy="1309888"/>
          </a:xfrm>
        </p:spPr>
        <p:txBody>
          <a:bodyPr>
            <a:normAutofit fontScale="77500" lnSpcReduction="20000"/>
          </a:bodyPr>
          <a:lstStyle/>
          <a:p>
            <a:r>
              <a:rPr lang="en-GB" dirty="0"/>
              <a:t>Theme – Disabilities  within Neurodivergent Individuals.</a:t>
            </a:r>
          </a:p>
          <a:p>
            <a:r>
              <a:rPr lang="en-GB" dirty="0"/>
              <a:t>The barriers and potential solutions, to the inequalities within:</a:t>
            </a:r>
          </a:p>
          <a:p>
            <a:r>
              <a:rPr lang="en-GB" dirty="0"/>
              <a:t>Education and the Transitioning into Employment for Autistic Individuals. </a:t>
            </a:r>
          </a:p>
          <a:p>
            <a:r>
              <a:rPr lang="en-GB" dirty="0"/>
              <a:t>Candidate Number - 7307635</a:t>
            </a:r>
          </a:p>
        </p:txBody>
      </p:sp>
      <p:pic>
        <p:nvPicPr>
          <p:cNvPr id="5" name="Picture 4" descr="A colorful background with words, like autism, equality, cognitive , Aspergers, disability, education, development, communication, lifestyle, ability, schooling, teaching, inclusive, intelligence, imagination, strategy, speech, educate people, neurology, language">
            <a:extLst>
              <a:ext uri="{FF2B5EF4-FFF2-40B4-BE49-F238E27FC236}">
                <a16:creationId xmlns:a16="http://schemas.microsoft.com/office/drawing/2014/main" id="{2C3B7EF4-03F7-733C-AA0B-79B3B87E340F}"/>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0"/>
            <a:ext cx="11647713" cy="3429000"/>
          </a:xfrm>
          <a:prstGeom prst="rect">
            <a:avLst/>
          </a:prstGeom>
        </p:spPr>
      </p:pic>
      <p:pic>
        <p:nvPicPr>
          <p:cNvPr id="7" name="Picture 6" descr="A group of people in different colors&#10;&#10;AI-generated content may be incorrect.">
            <a:extLst>
              <a:ext uri="{FF2B5EF4-FFF2-40B4-BE49-F238E27FC236}">
                <a16:creationId xmlns:a16="http://schemas.microsoft.com/office/drawing/2014/main" id="{A7314C67-AD61-58F2-234B-813624D8A9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98" y="5192487"/>
            <a:ext cx="11647713" cy="1665514"/>
          </a:xfrm>
          <a:prstGeom prst="rect">
            <a:avLst/>
          </a:prstGeom>
        </p:spPr>
      </p:pic>
    </p:spTree>
    <p:extLst>
      <p:ext uri="{BB962C8B-B14F-4D97-AF65-F5344CB8AC3E}">
        <p14:creationId xmlns:p14="http://schemas.microsoft.com/office/powerpoint/2010/main" val="1797838855"/>
      </p:ext>
    </p:extLst>
  </p:cSld>
  <p:clrMapOvr>
    <a:masterClrMapping/>
  </p:clrMapOvr>
  <mc:AlternateContent xmlns:mc="http://schemas.openxmlformats.org/markup-compatibility/2006" xmlns:p14="http://schemas.microsoft.com/office/powerpoint/2010/main">
    <mc:Choice Requires="p14">
      <p:transition spd="slow" p14:dur="2000" advTm="106361"/>
    </mc:Choice>
    <mc:Fallback xmlns="">
      <p:transition spd="slow" advTm="10636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B40BE-8982-0071-3F76-8CD6E1609384}"/>
              </a:ext>
            </a:extLst>
          </p:cNvPr>
          <p:cNvSpPr>
            <a:spLocks noGrp="1"/>
          </p:cNvSpPr>
          <p:nvPr>
            <p:ph type="title"/>
          </p:nvPr>
        </p:nvSpPr>
        <p:spPr>
          <a:xfrm>
            <a:off x="565404" y="18256"/>
            <a:ext cx="10515600" cy="939688"/>
          </a:xfrm>
        </p:spPr>
        <p:txBody>
          <a:bodyPr/>
          <a:lstStyle/>
          <a:p>
            <a:r>
              <a:rPr lang="en-GB" dirty="0"/>
              <a:t>Defining Disability.</a:t>
            </a:r>
          </a:p>
        </p:txBody>
      </p:sp>
      <p:sp>
        <p:nvSpPr>
          <p:cNvPr id="3" name="Content Placeholder 2">
            <a:extLst>
              <a:ext uri="{FF2B5EF4-FFF2-40B4-BE49-F238E27FC236}">
                <a16:creationId xmlns:a16="http://schemas.microsoft.com/office/drawing/2014/main" id="{E788E39E-65D3-AB58-8512-0FE29DB65FC5}"/>
              </a:ext>
            </a:extLst>
          </p:cNvPr>
          <p:cNvSpPr>
            <a:spLocks noGrp="1"/>
          </p:cNvSpPr>
          <p:nvPr>
            <p:ph idx="1"/>
          </p:nvPr>
        </p:nvSpPr>
        <p:spPr>
          <a:xfrm>
            <a:off x="1110996" y="957944"/>
            <a:ext cx="10515600" cy="4351338"/>
          </a:xfrm>
        </p:spPr>
        <p:txBody>
          <a:bodyPr>
            <a:normAutofit fontScale="92500" lnSpcReduction="10000"/>
          </a:bodyPr>
          <a:lstStyle/>
          <a:p>
            <a:r>
              <a:rPr lang="en-GB" dirty="0"/>
              <a:t>Defining Disability</a:t>
            </a:r>
          </a:p>
          <a:p>
            <a:pPr marL="0" indent="0">
              <a:buNone/>
            </a:pPr>
            <a:r>
              <a:rPr lang="en-GB" dirty="0"/>
              <a:t>‘an umbrella term for impairments, activity limitations, and participation restrictions, denoting  the negative aspects of the interaction between an individual (with a health condition) an that individual’s contextual (environmental and personal) factors’</a:t>
            </a:r>
          </a:p>
          <a:p>
            <a:pPr marL="0" indent="0" algn="r">
              <a:buNone/>
            </a:pPr>
            <a:r>
              <a:rPr lang="en-GB" sz="1900" dirty="0"/>
              <a:t>(World Health Organization, WHO, 2015) </a:t>
            </a:r>
            <a:endParaRPr lang="en-GB" dirty="0"/>
          </a:p>
          <a:p>
            <a:pPr marL="0" indent="0">
              <a:buNone/>
            </a:pPr>
            <a:r>
              <a:rPr lang="en-GB" dirty="0"/>
              <a:t>‘Disability can impede day to day activities including travelling’</a:t>
            </a:r>
          </a:p>
          <a:p>
            <a:pPr marL="0" indent="0" algn="r">
              <a:buNone/>
            </a:pPr>
            <a:r>
              <a:rPr lang="en-GB" sz="2000" dirty="0"/>
              <a:t>(Mindell </a:t>
            </a:r>
            <a:r>
              <a:rPr lang="en-GB" sz="2000" i="1" dirty="0"/>
              <a:t>et al</a:t>
            </a:r>
            <a:r>
              <a:rPr lang="en-GB" sz="2000" dirty="0"/>
              <a:t>, 2025, p.2)</a:t>
            </a:r>
          </a:p>
          <a:p>
            <a:pPr marL="0" indent="0">
              <a:buNone/>
            </a:pPr>
            <a:r>
              <a:rPr lang="en-GB" dirty="0"/>
              <a:t>‘Travel is important for independence and quality of life, (QoL) providing access to education and employment’ </a:t>
            </a:r>
          </a:p>
          <a:p>
            <a:pPr marL="0" indent="0" algn="r">
              <a:buNone/>
            </a:pPr>
            <a:r>
              <a:rPr lang="en-GB" sz="2200" dirty="0"/>
              <a:t>(Tessier </a:t>
            </a:r>
            <a:r>
              <a:rPr lang="en-GB" sz="2200" i="1" dirty="0"/>
              <a:t>et al</a:t>
            </a:r>
            <a:r>
              <a:rPr lang="en-GB" sz="2200" dirty="0"/>
              <a:t>, 2024, p.2)</a:t>
            </a:r>
          </a:p>
        </p:txBody>
      </p:sp>
    </p:spTree>
    <p:extLst>
      <p:ext uri="{BB962C8B-B14F-4D97-AF65-F5344CB8AC3E}">
        <p14:creationId xmlns:p14="http://schemas.microsoft.com/office/powerpoint/2010/main" val="1694444736"/>
      </p:ext>
    </p:extLst>
  </p:cSld>
  <p:clrMapOvr>
    <a:masterClrMapping/>
  </p:clrMapOvr>
  <mc:AlternateContent xmlns:mc="http://schemas.openxmlformats.org/markup-compatibility/2006" xmlns:p14="http://schemas.microsoft.com/office/powerpoint/2010/main">
    <mc:Choice Requires="p14">
      <p:transition spd="slow" p14:dur="2000" advTm="170797"/>
    </mc:Choice>
    <mc:Fallback xmlns="">
      <p:transition spd="slow" advTm="17079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6474FC-8779-CB31-8E14-327200AE4609}"/>
              </a:ext>
            </a:extLst>
          </p:cNvPr>
          <p:cNvSpPr>
            <a:spLocks noGrp="1"/>
          </p:cNvSpPr>
          <p:nvPr>
            <p:ph idx="1"/>
          </p:nvPr>
        </p:nvSpPr>
        <p:spPr>
          <a:xfrm>
            <a:off x="838200" y="-139673"/>
            <a:ext cx="10515600" cy="5886677"/>
          </a:xfrm>
        </p:spPr>
        <p:txBody>
          <a:bodyPr>
            <a:normAutofit fontScale="92500" lnSpcReduction="10000"/>
          </a:bodyPr>
          <a:lstStyle/>
          <a:p>
            <a:endParaRPr lang="en-GB" dirty="0"/>
          </a:p>
          <a:p>
            <a:r>
              <a:rPr lang="en-GB" dirty="0"/>
              <a:t>A recent British study found that only 32% of adults with autism were employed either full-time or part-time compared to</a:t>
            </a:r>
          </a:p>
          <a:p>
            <a:pPr marL="0" indent="0">
              <a:buNone/>
            </a:pPr>
            <a:r>
              <a:rPr lang="en-GB" dirty="0"/>
              <a:t> 	47% of adults with disabilities in general and</a:t>
            </a:r>
          </a:p>
          <a:p>
            <a:pPr marL="0" indent="0">
              <a:buNone/>
            </a:pPr>
            <a:r>
              <a:rPr lang="en-GB" dirty="0"/>
              <a:t>	80% of adults without disabilities (Autism Employment Gap, National Autistic Society, 2016, Cited in Nagib and Wilton, 2019; Ashworth, et al. 2025 p.2)</a:t>
            </a:r>
          </a:p>
          <a:p>
            <a:endParaRPr lang="en-GB" dirty="0"/>
          </a:p>
          <a:p>
            <a:r>
              <a:rPr lang="en-GB" dirty="0"/>
              <a:t>In the UK,  it has been well established that 77% of autistic individuals reported that they want to work, (National Autistic Society, 2016)</a:t>
            </a:r>
          </a:p>
          <a:p>
            <a:pPr marL="0" indent="0">
              <a:buNone/>
            </a:pPr>
            <a:endParaRPr lang="en-GB" dirty="0"/>
          </a:p>
          <a:p>
            <a:r>
              <a:rPr lang="en-GB" dirty="0"/>
              <a:t>Autistic individuals within the UK have the SECOND lowest employment rate at 29%, this is  of all disability groups. (Office for National Statistics, 2023)</a:t>
            </a:r>
          </a:p>
        </p:txBody>
      </p:sp>
    </p:spTree>
    <p:extLst>
      <p:ext uri="{BB962C8B-B14F-4D97-AF65-F5344CB8AC3E}">
        <p14:creationId xmlns:p14="http://schemas.microsoft.com/office/powerpoint/2010/main" val="3393756148"/>
      </p:ext>
    </p:extLst>
  </p:cSld>
  <p:clrMapOvr>
    <a:masterClrMapping/>
  </p:clrMapOvr>
  <mc:AlternateContent xmlns:mc="http://schemas.openxmlformats.org/markup-compatibility/2006" xmlns:p14="http://schemas.microsoft.com/office/powerpoint/2010/main">
    <mc:Choice Requires="p14">
      <p:transition spd="slow" p14:dur="2000" advTm="109321"/>
    </mc:Choice>
    <mc:Fallback xmlns="">
      <p:transition spd="slow" advTm="10932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C3641AE-983E-2F3B-25F6-48B685BD00A4}"/>
              </a:ext>
            </a:extLst>
          </p:cNvPr>
          <p:cNvSpPr>
            <a:spLocks noGrp="1"/>
          </p:cNvSpPr>
          <p:nvPr>
            <p:ph type="body" idx="1"/>
          </p:nvPr>
        </p:nvSpPr>
        <p:spPr>
          <a:xfrm>
            <a:off x="624624" y="5777922"/>
            <a:ext cx="10943262" cy="823912"/>
          </a:xfrm>
        </p:spPr>
        <p:txBody>
          <a:bodyPr>
            <a:normAutofit/>
          </a:bodyPr>
          <a:lstStyle/>
          <a:p>
            <a:r>
              <a:rPr lang="en-GB" dirty="0">
                <a:hlinkClick r:id="rId2"/>
              </a:rPr>
              <a:t>Characteristics of Autism that are critical for Accurate Diagnosis</a:t>
            </a:r>
            <a:r>
              <a:rPr lang="en-GB" dirty="0"/>
              <a:t> – Autism360.com (Accessed: 21 MAR 2025)</a:t>
            </a:r>
          </a:p>
        </p:txBody>
      </p:sp>
      <p:pic>
        <p:nvPicPr>
          <p:cNvPr id="7" name="Content Placeholder 3">
            <a:extLst>
              <a:ext uri="{FF2B5EF4-FFF2-40B4-BE49-F238E27FC236}">
                <a16:creationId xmlns:a16="http://schemas.microsoft.com/office/drawing/2014/main" id="{0C0FCE6E-B303-1B75-7271-8C432DE04238}"/>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0" y="0"/>
            <a:ext cx="12192000" cy="5777922"/>
          </a:xfrm>
        </p:spPr>
      </p:pic>
    </p:spTree>
    <p:extLst>
      <p:ext uri="{BB962C8B-B14F-4D97-AF65-F5344CB8AC3E}">
        <p14:creationId xmlns:p14="http://schemas.microsoft.com/office/powerpoint/2010/main" val="3925725391"/>
      </p:ext>
    </p:extLst>
  </p:cSld>
  <p:clrMapOvr>
    <a:masterClrMapping/>
  </p:clrMapOvr>
  <mc:AlternateContent xmlns:mc="http://schemas.openxmlformats.org/markup-compatibility/2006" xmlns:p14="http://schemas.microsoft.com/office/powerpoint/2010/main">
    <mc:Choice Requires="p14">
      <p:transition spd="slow" p14:dur="2000" advTm="27608"/>
    </mc:Choice>
    <mc:Fallback xmlns="">
      <p:transition spd="slow" advTm="2760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EE35532-1F7C-74F4-312E-D34301318F77}"/>
              </a:ext>
            </a:extLst>
          </p:cNvPr>
          <p:cNvSpPr>
            <a:spLocks noGrp="1"/>
          </p:cNvSpPr>
          <p:nvPr>
            <p:ph type="body" idx="1"/>
          </p:nvPr>
        </p:nvSpPr>
        <p:spPr>
          <a:xfrm>
            <a:off x="938213" y="723117"/>
            <a:ext cx="5157787" cy="474209"/>
          </a:xfrm>
        </p:spPr>
        <p:txBody>
          <a:bodyPr/>
          <a:lstStyle/>
          <a:p>
            <a:r>
              <a:rPr lang="en-GB" dirty="0"/>
              <a:t>Education	</a:t>
            </a:r>
          </a:p>
        </p:txBody>
      </p:sp>
      <p:sp>
        <p:nvSpPr>
          <p:cNvPr id="4" name="Content Placeholder 3">
            <a:extLst>
              <a:ext uri="{FF2B5EF4-FFF2-40B4-BE49-F238E27FC236}">
                <a16:creationId xmlns:a16="http://schemas.microsoft.com/office/drawing/2014/main" id="{2D96B292-E9DB-1B54-48F2-82F95E60023C}"/>
              </a:ext>
            </a:extLst>
          </p:cNvPr>
          <p:cNvSpPr>
            <a:spLocks noGrp="1"/>
          </p:cNvSpPr>
          <p:nvPr>
            <p:ph sz="half" idx="2"/>
          </p:nvPr>
        </p:nvSpPr>
        <p:spPr>
          <a:xfrm>
            <a:off x="839786" y="1189649"/>
            <a:ext cx="5157787" cy="4915252"/>
          </a:xfrm>
        </p:spPr>
        <p:txBody>
          <a:bodyPr>
            <a:normAutofit fontScale="92500" lnSpcReduction="10000"/>
          </a:bodyPr>
          <a:lstStyle/>
          <a:p>
            <a:endParaRPr lang="en-GB" dirty="0"/>
          </a:p>
          <a:p>
            <a:r>
              <a:rPr lang="en-GB" dirty="0"/>
              <a:t>Cultural competency/ Intelligence, Difference (Africa).</a:t>
            </a:r>
          </a:p>
          <a:p>
            <a:endParaRPr lang="en-GB" dirty="0"/>
          </a:p>
          <a:p>
            <a:r>
              <a:rPr lang="en-GB" dirty="0"/>
              <a:t>Judgements on autism, leading to disempowerment and stress. (</a:t>
            </a:r>
            <a:r>
              <a:rPr lang="en-GB" sz="2800" b="0" i="0" dirty="0">
                <a:solidFill>
                  <a:srgbClr val="333333"/>
                </a:solidFill>
                <a:effectLst/>
              </a:rPr>
              <a:t>Nnalue</a:t>
            </a:r>
            <a:r>
              <a:rPr lang="en-GB" dirty="0"/>
              <a:t> &amp; Mahmud, 2024, p.4) </a:t>
            </a:r>
          </a:p>
          <a:p>
            <a:endParaRPr lang="en-GB" dirty="0"/>
          </a:p>
          <a:p>
            <a:r>
              <a:rPr lang="en-GB" dirty="0"/>
              <a:t>The child's education is  impacted by parental responsibilities, work, support and access. (</a:t>
            </a:r>
            <a:r>
              <a:rPr lang="en-GB" sz="2800" b="0" i="0" dirty="0">
                <a:solidFill>
                  <a:srgbClr val="333333"/>
                </a:solidFill>
                <a:effectLst/>
              </a:rPr>
              <a:t>Nnalue</a:t>
            </a:r>
            <a:r>
              <a:rPr lang="en-GB" dirty="0"/>
              <a:t> &amp; Mahmud, 2024, p.4)</a:t>
            </a:r>
          </a:p>
          <a:p>
            <a:endParaRPr lang="en-GB" dirty="0"/>
          </a:p>
          <a:p>
            <a:endParaRPr lang="en-GB" dirty="0"/>
          </a:p>
        </p:txBody>
      </p:sp>
      <p:sp>
        <p:nvSpPr>
          <p:cNvPr id="5" name="Text Placeholder 4">
            <a:extLst>
              <a:ext uri="{FF2B5EF4-FFF2-40B4-BE49-F238E27FC236}">
                <a16:creationId xmlns:a16="http://schemas.microsoft.com/office/drawing/2014/main" id="{6C0E1545-0147-2FB2-99F5-FD2D6EE2BF6C}"/>
              </a:ext>
            </a:extLst>
          </p:cNvPr>
          <p:cNvSpPr>
            <a:spLocks noGrp="1"/>
          </p:cNvSpPr>
          <p:nvPr>
            <p:ph type="body" sz="quarter" idx="3"/>
          </p:nvPr>
        </p:nvSpPr>
        <p:spPr>
          <a:xfrm>
            <a:off x="6194427" y="237558"/>
            <a:ext cx="5183188" cy="474209"/>
          </a:xfrm>
        </p:spPr>
        <p:txBody>
          <a:bodyPr/>
          <a:lstStyle/>
          <a:p>
            <a:r>
              <a:rPr lang="en-GB" dirty="0"/>
              <a:t>Employment </a:t>
            </a:r>
          </a:p>
        </p:txBody>
      </p:sp>
      <p:sp>
        <p:nvSpPr>
          <p:cNvPr id="6" name="Content Placeholder 5">
            <a:extLst>
              <a:ext uri="{FF2B5EF4-FFF2-40B4-BE49-F238E27FC236}">
                <a16:creationId xmlns:a16="http://schemas.microsoft.com/office/drawing/2014/main" id="{CC0D5737-7B28-0DEF-4464-9017E01233C6}"/>
              </a:ext>
            </a:extLst>
          </p:cNvPr>
          <p:cNvSpPr>
            <a:spLocks noGrp="1"/>
          </p:cNvSpPr>
          <p:nvPr>
            <p:ph sz="quarter" idx="4"/>
          </p:nvPr>
        </p:nvSpPr>
        <p:spPr>
          <a:xfrm>
            <a:off x="6096000" y="636349"/>
            <a:ext cx="5183188" cy="4081955"/>
          </a:xfrm>
        </p:spPr>
        <p:txBody>
          <a:bodyPr>
            <a:noAutofit/>
          </a:bodyPr>
          <a:lstStyle/>
          <a:p>
            <a:endParaRPr lang="en-GB" dirty="0"/>
          </a:p>
          <a:p>
            <a:r>
              <a:rPr lang="en-GB" dirty="0"/>
              <a:t>Job  Seeking Process</a:t>
            </a:r>
          </a:p>
          <a:p>
            <a:pPr marL="0" indent="0">
              <a:buNone/>
            </a:pPr>
            <a:endParaRPr lang="en-GB" sz="2000" dirty="0"/>
          </a:p>
          <a:p>
            <a:r>
              <a:rPr lang="en-GB" dirty="0"/>
              <a:t>Lack of autism awareness. (Scott, </a:t>
            </a:r>
            <a:r>
              <a:rPr lang="en-GB" i="1" dirty="0"/>
              <a:t>et al, </a:t>
            </a:r>
            <a:r>
              <a:rPr lang="en-GB" dirty="0"/>
              <a:t>2018,cited in Martin </a:t>
            </a:r>
            <a:r>
              <a:rPr lang="en-GB" i="1" dirty="0"/>
              <a:t>et al</a:t>
            </a:r>
            <a:r>
              <a:rPr lang="en-GB" dirty="0"/>
              <a:t>, 2023 p.1785).</a:t>
            </a:r>
          </a:p>
          <a:p>
            <a:pPr marL="0" indent="0">
              <a:buNone/>
            </a:pPr>
            <a:endParaRPr lang="en-GB" dirty="0"/>
          </a:p>
          <a:p>
            <a:r>
              <a:rPr lang="en-GB" dirty="0"/>
              <a:t>Unsupportive colleagues and bullying. (Lorenz, T, </a:t>
            </a:r>
            <a:r>
              <a:rPr lang="en-GB" i="1" dirty="0"/>
              <a:t>et al </a:t>
            </a:r>
            <a:r>
              <a:rPr lang="en-GB" dirty="0"/>
              <a:t>2016; Nicholas, </a:t>
            </a:r>
            <a:r>
              <a:rPr lang="en-GB" i="1" dirty="0"/>
              <a:t>et al</a:t>
            </a:r>
            <a:r>
              <a:rPr lang="en-GB" dirty="0"/>
              <a:t>, 2018, cited in Martin </a:t>
            </a:r>
            <a:r>
              <a:rPr lang="en-GB" i="1" dirty="0"/>
              <a:t>et al</a:t>
            </a:r>
            <a:r>
              <a:rPr lang="en-GB" dirty="0"/>
              <a:t>, 2023 p.1785)</a:t>
            </a:r>
          </a:p>
        </p:txBody>
      </p:sp>
      <p:sp>
        <p:nvSpPr>
          <p:cNvPr id="9" name="TextBox 8">
            <a:extLst>
              <a:ext uri="{FF2B5EF4-FFF2-40B4-BE49-F238E27FC236}">
                <a16:creationId xmlns:a16="http://schemas.microsoft.com/office/drawing/2014/main" id="{0A3F6337-C6AB-5823-CDDB-045C8C6293F1}"/>
              </a:ext>
            </a:extLst>
          </p:cNvPr>
          <p:cNvSpPr txBox="1"/>
          <p:nvPr/>
        </p:nvSpPr>
        <p:spPr>
          <a:xfrm>
            <a:off x="440645" y="-116385"/>
            <a:ext cx="4392612" cy="707886"/>
          </a:xfrm>
          <a:prstGeom prst="rect">
            <a:avLst/>
          </a:prstGeom>
          <a:noFill/>
        </p:spPr>
        <p:txBody>
          <a:bodyPr wrap="square" rtlCol="0">
            <a:spAutoFit/>
          </a:bodyPr>
          <a:lstStyle/>
          <a:p>
            <a:r>
              <a:rPr lang="en-GB" sz="4000" dirty="0"/>
              <a:t>Barriers in Autism </a:t>
            </a:r>
          </a:p>
        </p:txBody>
      </p:sp>
    </p:spTree>
    <p:extLst>
      <p:ext uri="{BB962C8B-B14F-4D97-AF65-F5344CB8AC3E}">
        <p14:creationId xmlns:p14="http://schemas.microsoft.com/office/powerpoint/2010/main" val="1246541764"/>
      </p:ext>
    </p:extLst>
  </p:cSld>
  <p:clrMapOvr>
    <a:masterClrMapping/>
  </p:clrMapOvr>
  <mc:AlternateContent xmlns:mc="http://schemas.openxmlformats.org/markup-compatibility/2006" xmlns:p14="http://schemas.microsoft.com/office/powerpoint/2010/main">
    <mc:Choice Requires="p14">
      <p:transition spd="slow" p14:dur="2000" advTm="166348"/>
    </mc:Choice>
    <mc:Fallback xmlns="">
      <p:transition spd="slow" advTm="16634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001CB-5BCA-F9B8-D496-2FB3F2C7CA31}"/>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B7FD1F5-B6ED-3B08-4405-7D6F5C38EDE4}"/>
              </a:ext>
            </a:extLst>
          </p:cNvPr>
          <p:cNvSpPr>
            <a:spLocks noGrp="1"/>
          </p:cNvSpPr>
          <p:nvPr>
            <p:ph type="body" idx="1"/>
          </p:nvPr>
        </p:nvSpPr>
        <p:spPr>
          <a:xfrm>
            <a:off x="247536" y="16782"/>
            <a:ext cx="5157787" cy="474209"/>
          </a:xfrm>
        </p:spPr>
        <p:txBody>
          <a:bodyPr/>
          <a:lstStyle/>
          <a:p>
            <a:r>
              <a:rPr lang="en-GB" dirty="0"/>
              <a:t>Education	</a:t>
            </a:r>
          </a:p>
        </p:txBody>
      </p:sp>
      <p:sp>
        <p:nvSpPr>
          <p:cNvPr id="4" name="Content Placeholder 3">
            <a:extLst>
              <a:ext uri="{FF2B5EF4-FFF2-40B4-BE49-F238E27FC236}">
                <a16:creationId xmlns:a16="http://schemas.microsoft.com/office/drawing/2014/main" id="{D77C0285-DF50-9A69-A0F3-07800EA527A0}"/>
              </a:ext>
            </a:extLst>
          </p:cNvPr>
          <p:cNvSpPr>
            <a:spLocks noGrp="1"/>
          </p:cNvSpPr>
          <p:nvPr>
            <p:ph sz="half" idx="2"/>
          </p:nvPr>
        </p:nvSpPr>
        <p:spPr>
          <a:xfrm>
            <a:off x="25401" y="537029"/>
            <a:ext cx="5157787" cy="5363027"/>
          </a:xfrm>
        </p:spPr>
        <p:txBody>
          <a:bodyPr>
            <a:normAutofit/>
          </a:bodyPr>
          <a:lstStyle/>
          <a:p>
            <a:r>
              <a:rPr lang="en-GB" sz="2400" dirty="0"/>
              <a:t>Language and articulation of individuals via differing levels of English, both national and international, Both within the parental context and the child themselves,  This gives difficulty in interactions &amp; the demands of language learning, the frustration, and use of heavy jargon. (</a:t>
            </a:r>
            <a:r>
              <a:rPr lang="en-GB" sz="2400" b="0" i="0" dirty="0">
                <a:solidFill>
                  <a:srgbClr val="333333"/>
                </a:solidFill>
                <a:effectLst/>
              </a:rPr>
              <a:t>Nnalue</a:t>
            </a:r>
            <a:r>
              <a:rPr lang="en-GB" sz="2400" dirty="0"/>
              <a:t> &amp; Mahmud, 2024, p.5)</a:t>
            </a:r>
          </a:p>
          <a:p>
            <a:endParaRPr lang="en-GB" sz="2400" dirty="0"/>
          </a:p>
          <a:p>
            <a:r>
              <a:rPr lang="en-GB" sz="2400" dirty="0"/>
              <a:t>Underestimating a child’s ability to comprehend and have competence to understand concepts and ideas. (Young &amp; Clarke, 2024, p.1)</a:t>
            </a:r>
          </a:p>
          <a:p>
            <a:endParaRPr lang="en-GB" sz="2000" dirty="0"/>
          </a:p>
        </p:txBody>
      </p:sp>
      <p:sp>
        <p:nvSpPr>
          <p:cNvPr id="5" name="Text Placeholder 4">
            <a:extLst>
              <a:ext uri="{FF2B5EF4-FFF2-40B4-BE49-F238E27FC236}">
                <a16:creationId xmlns:a16="http://schemas.microsoft.com/office/drawing/2014/main" id="{C9CC78CE-0E67-CD48-B8C0-C9E5A7ACA2BC}"/>
              </a:ext>
            </a:extLst>
          </p:cNvPr>
          <p:cNvSpPr>
            <a:spLocks noGrp="1"/>
          </p:cNvSpPr>
          <p:nvPr>
            <p:ph type="body" sz="quarter" idx="3"/>
          </p:nvPr>
        </p:nvSpPr>
        <p:spPr>
          <a:xfrm>
            <a:off x="6294324" y="62820"/>
            <a:ext cx="5183188" cy="474209"/>
          </a:xfrm>
        </p:spPr>
        <p:txBody>
          <a:bodyPr/>
          <a:lstStyle/>
          <a:p>
            <a:r>
              <a:rPr lang="en-GB" dirty="0"/>
              <a:t>Employment </a:t>
            </a:r>
          </a:p>
        </p:txBody>
      </p:sp>
      <p:sp>
        <p:nvSpPr>
          <p:cNvPr id="6" name="Content Placeholder 5">
            <a:extLst>
              <a:ext uri="{FF2B5EF4-FFF2-40B4-BE49-F238E27FC236}">
                <a16:creationId xmlns:a16="http://schemas.microsoft.com/office/drawing/2014/main" id="{F0ADA115-556A-6722-39E0-01B1934B0B22}"/>
              </a:ext>
            </a:extLst>
          </p:cNvPr>
          <p:cNvSpPr>
            <a:spLocks noGrp="1"/>
          </p:cNvSpPr>
          <p:nvPr>
            <p:ph sz="quarter" idx="4"/>
          </p:nvPr>
        </p:nvSpPr>
        <p:spPr>
          <a:xfrm>
            <a:off x="5405323" y="0"/>
            <a:ext cx="6368938" cy="6371772"/>
          </a:xfrm>
        </p:spPr>
        <p:txBody>
          <a:bodyPr>
            <a:noAutofit/>
          </a:bodyPr>
          <a:lstStyle/>
          <a:p>
            <a:endParaRPr lang="en-GB" sz="2400" b="0" i="0" dirty="0">
              <a:solidFill>
                <a:srgbClr val="222222"/>
              </a:solidFill>
              <a:effectLst/>
            </a:endParaRPr>
          </a:p>
          <a:p>
            <a:endParaRPr lang="en-GB" sz="2400" b="0" i="0" dirty="0">
              <a:solidFill>
                <a:srgbClr val="222222"/>
              </a:solidFill>
              <a:effectLst/>
            </a:endParaRPr>
          </a:p>
          <a:p>
            <a:r>
              <a:rPr lang="en-GB" sz="2400" b="0" i="0" dirty="0">
                <a:solidFill>
                  <a:srgbClr val="222222"/>
                </a:solidFill>
                <a:effectLst/>
              </a:rPr>
              <a:t>Underrepresentation is a further displayed by higher rates of underemployment or working in positions below their qualifications. (Hedley </a:t>
            </a:r>
            <a:r>
              <a:rPr lang="en-GB" sz="2400" b="0" i="1" dirty="0">
                <a:solidFill>
                  <a:srgbClr val="222222"/>
                </a:solidFill>
                <a:effectLst/>
              </a:rPr>
              <a:t>et al</a:t>
            </a:r>
            <a:r>
              <a:rPr lang="en-GB" sz="2400" b="0" i="0" dirty="0">
                <a:solidFill>
                  <a:srgbClr val="222222"/>
                </a:solidFill>
                <a:effectLst/>
              </a:rPr>
              <a:t>. </a:t>
            </a:r>
            <a:r>
              <a:rPr lang="en-GB" sz="2400" b="0" i="0" dirty="0">
                <a:solidFill>
                  <a:srgbClr val="025E8D"/>
                </a:solidFill>
                <a:effectLst/>
                <a:hlinkClick r:id="rId3" tooltip="Hedley, D., Uljarević, M., Cameron, L., Halder, S., Richdale, A., &amp; Dissanayake, C. (2017a). Employment programmes and interventions targeting adults with autism spectrum disorder: A systematic review of the literature. Autism, 21, 929–941. &#10;                  https://doi.org/10.1177/1362361316661855&#10;                  &#10;                ."/>
              </a:rPr>
              <a:t>2017a</a:t>
            </a:r>
            <a:r>
              <a:rPr lang="en-GB" sz="2400" b="0" i="0" dirty="0">
                <a:solidFill>
                  <a:srgbClr val="222222"/>
                </a:solidFill>
                <a:effectLst/>
              </a:rPr>
              <a:t>, </a:t>
            </a:r>
            <a:r>
              <a:rPr lang="en-GB" sz="2400" b="0" i="0" dirty="0">
                <a:solidFill>
                  <a:srgbClr val="025E8D"/>
                </a:solidFill>
                <a:effectLst/>
                <a:hlinkClick r:id="rId4" tooltip="Hedley, D., Uljarević, M., &amp; Hedley, D. F. E. (2017b). Employment and living with Autism: Personal, social and economic impact. In S. Halder &amp; L. C. Assaf (Eds.), Inclusion, Disability and culture: An ethnographic perspective traversing abilities and challenges. New York: Springer. &#10;                  https://doi.org/10.1007/978-3-319-55224-8_19&#10;                  &#10;                "/>
              </a:rPr>
              <a:t>b</a:t>
            </a:r>
            <a:r>
              <a:rPr lang="en-GB" sz="2400" b="0" i="0" dirty="0">
                <a:solidFill>
                  <a:srgbClr val="222222"/>
                </a:solidFill>
                <a:effectLst/>
              </a:rPr>
              <a:t>; Holwerda </a:t>
            </a:r>
            <a:r>
              <a:rPr lang="en-GB" sz="2400" b="0" i="1" dirty="0">
                <a:solidFill>
                  <a:srgbClr val="222222"/>
                </a:solidFill>
                <a:effectLst/>
              </a:rPr>
              <a:t>et al. </a:t>
            </a:r>
            <a:r>
              <a:rPr lang="en-GB" sz="2400" b="0" i="0" dirty="0">
                <a:solidFill>
                  <a:srgbClr val="025E8D"/>
                </a:solidFill>
                <a:effectLst/>
                <a:hlinkClick r:id="rId5" tooltip="Holwerda, A., van der Klink, J. J., Groothoff, J. W., &amp; Brouwer, S. (2012). Predictors for work participation in individuals with an autism spectrum disorder: A systematic review. Journal of Occupational Rehabilitation, 22, 333–352. &#10;                  https://doi.org/10.1007/s10926-011-9347-8&#10;                  &#10;                ."/>
              </a:rPr>
              <a:t>2012</a:t>
            </a:r>
            <a:r>
              <a:rPr lang="en-GB" sz="2400" b="0" i="0" dirty="0">
                <a:solidFill>
                  <a:srgbClr val="222222"/>
                </a:solidFill>
                <a:effectLst/>
              </a:rPr>
              <a:t>; Müller </a:t>
            </a:r>
            <a:r>
              <a:rPr lang="en-GB" sz="2400" b="0" i="1" dirty="0">
                <a:solidFill>
                  <a:srgbClr val="222222"/>
                </a:solidFill>
                <a:effectLst/>
              </a:rPr>
              <a:t>et al. </a:t>
            </a:r>
            <a:r>
              <a:rPr lang="en-GB" sz="2400" b="0" i="0" dirty="0">
                <a:solidFill>
                  <a:srgbClr val="025E8D"/>
                </a:solidFill>
                <a:effectLst/>
                <a:hlinkClick r:id="rId6" tooltip="Müller, E., Schuler, A., Burton, B. A., &amp; Yates, G. B. (2003). Meeting the vocational support needs of individuals with Asperger syndrome and other autism spectrum disabilities. Journal of Vocational Rehabilitation, 18, 163–175."/>
              </a:rPr>
              <a:t>2003</a:t>
            </a:r>
            <a:r>
              <a:rPr lang="en-GB" sz="2400" b="0" i="0" dirty="0">
                <a:solidFill>
                  <a:srgbClr val="222222"/>
                </a:solidFill>
                <a:effectLst/>
              </a:rPr>
              <a:t>; Shattuck </a:t>
            </a:r>
            <a:r>
              <a:rPr lang="en-GB" sz="2400" b="0" i="1" dirty="0">
                <a:solidFill>
                  <a:srgbClr val="222222"/>
                </a:solidFill>
                <a:effectLst/>
              </a:rPr>
              <a:t>et al</a:t>
            </a:r>
            <a:r>
              <a:rPr lang="en-GB" sz="2400" b="0" i="0" dirty="0">
                <a:solidFill>
                  <a:srgbClr val="222222"/>
                </a:solidFill>
                <a:effectLst/>
              </a:rPr>
              <a:t>. </a:t>
            </a:r>
            <a:r>
              <a:rPr lang="en-GB" sz="2400" b="0" i="0" dirty="0">
                <a:solidFill>
                  <a:srgbClr val="025E8D"/>
                </a:solidFill>
                <a:effectLst/>
                <a:hlinkClick r:id="rId7" tooltip="Shattuck, P. T., Narendorf, S. C., Cooper, B., Sterzing, P. R., Wagner, M., &amp; Taylor, J. L. (2012). Postsecondary education and employment among youth with an autism spectrum disorder. Pediatrics, 129, 1042–1049. &#10;                  https://doi.org/10.1542/peds.2011-2864&#10;                  &#10;                ."/>
              </a:rPr>
              <a:t>2012</a:t>
            </a:r>
            <a:r>
              <a:rPr lang="en-GB" sz="2400" b="0" i="0" dirty="0">
                <a:solidFill>
                  <a:srgbClr val="025E8D"/>
                </a:solidFill>
                <a:effectLst/>
              </a:rPr>
              <a:t>) </a:t>
            </a:r>
            <a:r>
              <a:rPr lang="en-GB" sz="2400" b="0" i="0" dirty="0">
                <a:effectLst/>
              </a:rPr>
              <a:t>cited in Bury </a:t>
            </a:r>
            <a:r>
              <a:rPr lang="en-GB" sz="2400" b="0" i="1" dirty="0">
                <a:effectLst/>
              </a:rPr>
              <a:t>et al, </a:t>
            </a:r>
            <a:r>
              <a:rPr lang="en-GB" sz="2400" b="0" i="0" dirty="0">
                <a:effectLst/>
              </a:rPr>
              <a:t>2020</a:t>
            </a:r>
            <a:r>
              <a:rPr lang="en-GB" sz="2400" dirty="0"/>
              <a:t>)</a:t>
            </a:r>
          </a:p>
          <a:p>
            <a:pPr marL="0" indent="0">
              <a:buNone/>
            </a:pPr>
            <a:endParaRPr lang="en-GB" sz="2400" b="0" i="0" dirty="0">
              <a:effectLst/>
            </a:endParaRPr>
          </a:p>
          <a:p>
            <a:r>
              <a:rPr lang="en-GB" sz="2400" dirty="0"/>
              <a:t>The implications of underemployment include negatively affected quality of life, financial independence and physical and mental wellbeing (British Psychological Society, 2021; Hendricks, 2010; Solomon, 2020) and negative impacts on the economy (National Autistic Society, 2016; Solomon, 2020)</a:t>
            </a:r>
            <a:endParaRPr lang="en-GB" sz="2400" b="0" i="0" dirty="0">
              <a:effectLst/>
            </a:endParaRPr>
          </a:p>
        </p:txBody>
      </p:sp>
    </p:spTree>
    <p:extLst>
      <p:ext uri="{BB962C8B-B14F-4D97-AF65-F5344CB8AC3E}">
        <p14:creationId xmlns:p14="http://schemas.microsoft.com/office/powerpoint/2010/main" val="3089049014"/>
      </p:ext>
    </p:extLst>
  </p:cSld>
  <p:clrMapOvr>
    <a:masterClrMapping/>
  </p:clrMapOvr>
  <mc:AlternateContent xmlns:mc="http://schemas.openxmlformats.org/markup-compatibility/2006" xmlns:p14="http://schemas.microsoft.com/office/powerpoint/2010/main">
    <mc:Choice Requires="p14">
      <p:transition spd="slow" p14:dur="2000" advTm="150114"/>
    </mc:Choice>
    <mc:Fallback xmlns="">
      <p:transition spd="slow" advTm="15011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68EA49-07F4-9027-8B0B-0D5F6EE411B9}"/>
              </a:ext>
            </a:extLst>
          </p:cNvPr>
          <p:cNvSpPr>
            <a:spLocks noGrp="1"/>
          </p:cNvSpPr>
          <p:nvPr>
            <p:ph type="body" idx="1"/>
          </p:nvPr>
        </p:nvSpPr>
        <p:spPr>
          <a:xfrm>
            <a:off x="384220" y="5892554"/>
            <a:ext cx="5157787" cy="823912"/>
          </a:xfrm>
        </p:spPr>
        <p:txBody>
          <a:bodyPr>
            <a:normAutofit fontScale="92500" lnSpcReduction="20000"/>
          </a:bodyPr>
          <a:lstStyle/>
          <a:p>
            <a:r>
              <a:rPr lang="en-GB" dirty="0">
                <a:hlinkClick r:id="rId2"/>
              </a:rPr>
              <a:t>From 18-year-old Izzy (@autieselfcare):... - I CAN Network Ltd | Facebook</a:t>
            </a:r>
            <a:endParaRPr lang="en-GB" dirty="0"/>
          </a:p>
        </p:txBody>
      </p:sp>
      <p:pic>
        <p:nvPicPr>
          <p:cNvPr id="8" name="Content Placeholder 7" descr="A group of text boxes&#10;&#10;AI-generated content may be incorrect.">
            <a:extLst>
              <a:ext uri="{FF2B5EF4-FFF2-40B4-BE49-F238E27FC236}">
                <a16:creationId xmlns:a16="http://schemas.microsoft.com/office/drawing/2014/main" id="{969D3574-D52E-B3E0-85C4-7F7EC79AD3D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12191999" cy="5892553"/>
          </a:xfrm>
        </p:spPr>
      </p:pic>
    </p:spTree>
    <p:extLst>
      <p:ext uri="{BB962C8B-B14F-4D97-AF65-F5344CB8AC3E}">
        <p14:creationId xmlns:p14="http://schemas.microsoft.com/office/powerpoint/2010/main" val="3654092191"/>
      </p:ext>
    </p:extLst>
  </p:cSld>
  <p:clrMapOvr>
    <a:masterClrMapping/>
  </p:clrMapOvr>
  <mc:AlternateContent xmlns:mc="http://schemas.openxmlformats.org/markup-compatibility/2006" xmlns:p14="http://schemas.microsoft.com/office/powerpoint/2010/main">
    <mc:Choice Requires="p14">
      <p:transition spd="slow" p14:dur="2000" advTm="32311"/>
    </mc:Choice>
    <mc:Fallback xmlns="">
      <p:transition spd="slow" advTm="3231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3B00B-AA8B-44E9-C5FF-B98C5F6D6FFF}"/>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9F489880-FBA4-1159-6B5E-DE2C93C24A69}"/>
              </a:ext>
            </a:extLst>
          </p:cNvPr>
          <p:cNvSpPr>
            <a:spLocks noGrp="1"/>
          </p:cNvSpPr>
          <p:nvPr>
            <p:ph type="body" idx="1"/>
          </p:nvPr>
        </p:nvSpPr>
        <p:spPr>
          <a:xfrm>
            <a:off x="256041" y="55107"/>
            <a:ext cx="5157787" cy="474209"/>
          </a:xfrm>
        </p:spPr>
        <p:txBody>
          <a:bodyPr/>
          <a:lstStyle/>
          <a:p>
            <a:r>
              <a:rPr lang="en-GB" dirty="0"/>
              <a:t>Education	</a:t>
            </a:r>
          </a:p>
        </p:txBody>
      </p:sp>
      <p:sp>
        <p:nvSpPr>
          <p:cNvPr id="4" name="Content Placeholder 3">
            <a:extLst>
              <a:ext uri="{FF2B5EF4-FFF2-40B4-BE49-F238E27FC236}">
                <a16:creationId xmlns:a16="http://schemas.microsoft.com/office/drawing/2014/main" id="{8BC3BF00-51F2-5D08-411C-1574EEF3D40E}"/>
              </a:ext>
            </a:extLst>
          </p:cNvPr>
          <p:cNvSpPr>
            <a:spLocks noGrp="1"/>
          </p:cNvSpPr>
          <p:nvPr>
            <p:ph sz="half" idx="2"/>
          </p:nvPr>
        </p:nvSpPr>
        <p:spPr>
          <a:xfrm>
            <a:off x="451772" y="529316"/>
            <a:ext cx="5157787" cy="5450570"/>
          </a:xfrm>
        </p:spPr>
        <p:txBody>
          <a:bodyPr>
            <a:normAutofit fontScale="85000" lnSpcReduction="20000"/>
          </a:bodyPr>
          <a:lstStyle/>
          <a:p>
            <a:endParaRPr lang="en-GB" sz="1900" dirty="0"/>
          </a:p>
          <a:p>
            <a:r>
              <a:rPr lang="en-GB" sz="2200" dirty="0"/>
              <a:t>Governmental Assistance within both national and international individuals studying within the United Kingdom,</a:t>
            </a:r>
          </a:p>
          <a:p>
            <a:pPr marL="0" indent="0" algn="r">
              <a:buNone/>
            </a:pPr>
            <a:endParaRPr lang="en-GB" sz="2200" dirty="0"/>
          </a:p>
          <a:p>
            <a:r>
              <a:rPr lang="en-GB" sz="2200" dirty="0"/>
              <a:t>‘Immigrants with children with disabilities have advocated for assistive services to help support not only the parents, but children as well’.</a:t>
            </a:r>
          </a:p>
          <a:p>
            <a:pPr marL="0" indent="0" algn="r">
              <a:buNone/>
            </a:pPr>
            <a:r>
              <a:rPr lang="en-GB" sz="2200" dirty="0"/>
              <a:t>(Mortier, K </a:t>
            </a:r>
            <a:r>
              <a:rPr lang="en-GB" sz="2200" i="1" dirty="0"/>
              <a:t>et al</a:t>
            </a:r>
            <a:r>
              <a:rPr lang="en-GB" sz="2200" dirty="0"/>
              <a:t>, 2024, cited in  Odeh &amp; Lach, 2024, p 15)</a:t>
            </a:r>
          </a:p>
          <a:p>
            <a:pPr marL="0" indent="0" algn="r">
              <a:buNone/>
            </a:pPr>
            <a:endParaRPr lang="en-GB" sz="2200" dirty="0"/>
          </a:p>
          <a:p>
            <a:r>
              <a:rPr lang="en-GB" sz="2200" dirty="0"/>
              <a:t>Attitudinal Response -  Teacher – Student Relationship</a:t>
            </a:r>
          </a:p>
          <a:p>
            <a:endParaRPr lang="en-GB" sz="2200" dirty="0"/>
          </a:p>
          <a:p>
            <a:r>
              <a:rPr lang="en-GB" sz="2200" dirty="0"/>
              <a:t>Neurodivergent individual have a poorer outcome in education may be caused by negative attitudes and or actions by classmates.</a:t>
            </a:r>
          </a:p>
          <a:p>
            <a:pPr marL="0" indent="0" algn="r">
              <a:buNone/>
            </a:pPr>
            <a:r>
              <a:rPr lang="en-GB" sz="2200" dirty="0"/>
              <a:t>(Alcorn, </a:t>
            </a:r>
            <a:r>
              <a:rPr lang="en-GB" sz="2200" i="1" dirty="0"/>
              <a:t>et al</a:t>
            </a:r>
            <a:r>
              <a:rPr lang="en-GB" sz="2200" dirty="0"/>
              <a:t>. 2024, p.1)</a:t>
            </a:r>
          </a:p>
          <a:p>
            <a:pPr marL="0" indent="0" algn="r">
              <a:buNone/>
            </a:pPr>
            <a:endParaRPr lang="en-GB" sz="1600" dirty="0"/>
          </a:p>
        </p:txBody>
      </p:sp>
      <p:sp>
        <p:nvSpPr>
          <p:cNvPr id="5" name="Text Placeholder 4">
            <a:extLst>
              <a:ext uri="{FF2B5EF4-FFF2-40B4-BE49-F238E27FC236}">
                <a16:creationId xmlns:a16="http://schemas.microsoft.com/office/drawing/2014/main" id="{CE622829-E1F9-0AE5-9EDB-CD30F765ABBF}"/>
              </a:ext>
            </a:extLst>
          </p:cNvPr>
          <p:cNvSpPr>
            <a:spLocks noGrp="1"/>
          </p:cNvSpPr>
          <p:nvPr>
            <p:ph type="body" sz="quarter" idx="3"/>
          </p:nvPr>
        </p:nvSpPr>
        <p:spPr>
          <a:xfrm>
            <a:off x="6324600" y="-3743"/>
            <a:ext cx="5183188" cy="474209"/>
          </a:xfrm>
        </p:spPr>
        <p:txBody>
          <a:bodyPr/>
          <a:lstStyle/>
          <a:p>
            <a:r>
              <a:rPr lang="en-GB" dirty="0"/>
              <a:t>Employment </a:t>
            </a:r>
          </a:p>
        </p:txBody>
      </p:sp>
      <p:sp>
        <p:nvSpPr>
          <p:cNvPr id="6" name="Content Placeholder 5">
            <a:extLst>
              <a:ext uri="{FF2B5EF4-FFF2-40B4-BE49-F238E27FC236}">
                <a16:creationId xmlns:a16="http://schemas.microsoft.com/office/drawing/2014/main" id="{9F33474D-6FD5-E21C-1429-23609E73C0D1}"/>
              </a:ext>
            </a:extLst>
          </p:cNvPr>
          <p:cNvSpPr>
            <a:spLocks noGrp="1"/>
          </p:cNvSpPr>
          <p:nvPr>
            <p:ph sz="quarter" idx="4"/>
          </p:nvPr>
        </p:nvSpPr>
        <p:spPr>
          <a:xfrm>
            <a:off x="6324600" y="529316"/>
            <a:ext cx="5183188" cy="5658723"/>
          </a:xfrm>
        </p:spPr>
        <p:txBody>
          <a:bodyPr>
            <a:normAutofit fontScale="85000" lnSpcReduction="20000"/>
          </a:bodyPr>
          <a:lstStyle/>
          <a:p>
            <a:pPr marL="0" indent="0">
              <a:buNone/>
            </a:pPr>
            <a:endParaRPr lang="en-GB" dirty="0">
              <a:solidFill>
                <a:srgbClr val="222222"/>
              </a:solidFill>
            </a:endParaRPr>
          </a:p>
          <a:p>
            <a:r>
              <a:rPr lang="en-GB" b="0" i="0" dirty="0">
                <a:solidFill>
                  <a:srgbClr val="222222"/>
                </a:solidFill>
                <a:effectLst/>
              </a:rPr>
              <a:t>Transitions to the change coping with mental health, managing  social difficulties and envisaging the future. </a:t>
            </a:r>
          </a:p>
          <a:p>
            <a:pPr marL="0" indent="0" algn="r">
              <a:buNone/>
            </a:pPr>
            <a:r>
              <a:rPr lang="en-GB" b="0" i="0" dirty="0">
                <a:solidFill>
                  <a:srgbClr val="222222"/>
                </a:solidFill>
                <a:effectLst/>
              </a:rPr>
              <a:t>(Crompton, </a:t>
            </a:r>
            <a:r>
              <a:rPr lang="en-GB" b="0" i="1" dirty="0">
                <a:solidFill>
                  <a:srgbClr val="222222"/>
                </a:solidFill>
                <a:effectLst/>
              </a:rPr>
              <a:t>et al. 2022, p.1; </a:t>
            </a:r>
            <a:r>
              <a:rPr lang="en-GB" b="0" dirty="0">
                <a:solidFill>
                  <a:srgbClr val="222222"/>
                </a:solidFill>
                <a:effectLst/>
              </a:rPr>
              <a:t>Wong</a:t>
            </a:r>
            <a:r>
              <a:rPr lang="en-GB" b="0" i="1" dirty="0">
                <a:solidFill>
                  <a:srgbClr val="222222"/>
                </a:solidFill>
                <a:effectLst/>
              </a:rPr>
              <a:t> et al, 2020</a:t>
            </a:r>
            <a:r>
              <a:rPr lang="en-GB" i="1" dirty="0">
                <a:solidFill>
                  <a:srgbClr val="222222"/>
                </a:solidFill>
              </a:rPr>
              <a:t>b</a:t>
            </a:r>
            <a:r>
              <a:rPr lang="en-GB" b="0" i="1" dirty="0">
                <a:solidFill>
                  <a:srgbClr val="222222"/>
                </a:solidFill>
                <a:effectLst/>
              </a:rPr>
              <a:t>)</a:t>
            </a:r>
            <a:endParaRPr lang="en-GB" b="0" i="0" dirty="0">
              <a:solidFill>
                <a:srgbClr val="222222"/>
              </a:solidFill>
              <a:effectLst/>
            </a:endParaRPr>
          </a:p>
          <a:p>
            <a:endParaRPr lang="en-GB" dirty="0">
              <a:solidFill>
                <a:srgbClr val="222222"/>
              </a:solidFill>
            </a:endParaRPr>
          </a:p>
          <a:p>
            <a:endParaRPr lang="en-GB" dirty="0">
              <a:solidFill>
                <a:srgbClr val="222222"/>
              </a:solidFill>
            </a:endParaRPr>
          </a:p>
          <a:p>
            <a:r>
              <a:rPr lang="en-GB" b="0" i="0" dirty="0">
                <a:solidFill>
                  <a:srgbClr val="222222"/>
                </a:solidFill>
                <a:effectLst/>
              </a:rPr>
              <a:t>Lack of </a:t>
            </a:r>
            <a:r>
              <a:rPr lang="en-GB" dirty="0">
                <a:solidFill>
                  <a:srgbClr val="222222"/>
                </a:solidFill>
              </a:rPr>
              <a:t>un</a:t>
            </a:r>
            <a:r>
              <a:rPr lang="en-GB" b="0" i="0" dirty="0">
                <a:solidFill>
                  <a:srgbClr val="222222"/>
                </a:solidFill>
                <a:effectLst/>
              </a:rPr>
              <a:t>derstanding from those around them</a:t>
            </a:r>
            <a:r>
              <a:rPr lang="en-GB" dirty="0">
                <a:solidFill>
                  <a:srgbClr val="222222"/>
                </a:solidFill>
              </a:rPr>
              <a:t>, from job descriptions to interviewing, to new colleagues both internal and external and society in general.</a:t>
            </a:r>
            <a:endParaRPr lang="en-GB" b="0" i="0" dirty="0">
              <a:solidFill>
                <a:srgbClr val="222222"/>
              </a:solidFill>
              <a:effectLst/>
            </a:endParaRPr>
          </a:p>
          <a:p>
            <a:pPr marL="0" indent="0" algn="r">
              <a:buNone/>
            </a:pPr>
            <a:r>
              <a:rPr lang="en-GB" b="0" i="0" dirty="0">
                <a:solidFill>
                  <a:srgbClr val="222222"/>
                </a:solidFill>
                <a:effectLst/>
              </a:rPr>
              <a:t>(Crompton, 2020)</a:t>
            </a:r>
          </a:p>
          <a:p>
            <a:endParaRPr lang="en-GB" dirty="0">
              <a:solidFill>
                <a:srgbClr val="222222"/>
              </a:solidFill>
            </a:endParaRPr>
          </a:p>
          <a:p>
            <a:pPr marL="0" indent="0">
              <a:buNone/>
            </a:pPr>
            <a:endParaRPr lang="en-GB" b="0" i="0" dirty="0">
              <a:solidFill>
                <a:srgbClr val="222222"/>
              </a:solidFill>
              <a:effectLst/>
            </a:endParaRPr>
          </a:p>
        </p:txBody>
      </p:sp>
    </p:spTree>
    <p:extLst>
      <p:ext uri="{BB962C8B-B14F-4D97-AF65-F5344CB8AC3E}">
        <p14:creationId xmlns:p14="http://schemas.microsoft.com/office/powerpoint/2010/main" val="595492917"/>
      </p:ext>
    </p:extLst>
  </p:cSld>
  <p:clrMapOvr>
    <a:masterClrMapping/>
  </p:clrMapOvr>
  <mc:AlternateContent xmlns:mc="http://schemas.openxmlformats.org/markup-compatibility/2006" xmlns:p14="http://schemas.microsoft.com/office/powerpoint/2010/main">
    <mc:Choice Requires="p14">
      <p:transition spd="slow" p14:dur="2000" advTm="133737"/>
    </mc:Choice>
    <mc:Fallback xmlns="">
      <p:transition spd="slow" advTm="13373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185D-1903-4D38-46AF-4BA82227A63E}"/>
              </a:ext>
            </a:extLst>
          </p:cNvPr>
          <p:cNvSpPr>
            <a:spLocks noGrp="1"/>
          </p:cNvSpPr>
          <p:nvPr>
            <p:ph type="title"/>
          </p:nvPr>
        </p:nvSpPr>
        <p:spPr>
          <a:xfrm>
            <a:off x="814387" y="0"/>
            <a:ext cx="10515600" cy="690789"/>
          </a:xfrm>
        </p:spPr>
        <p:txBody>
          <a:bodyPr>
            <a:normAutofit fontScale="90000"/>
          </a:bodyPr>
          <a:lstStyle/>
          <a:p>
            <a:r>
              <a:rPr lang="en-GB" dirty="0"/>
              <a:t>Considerations for possible solutions.</a:t>
            </a:r>
          </a:p>
        </p:txBody>
      </p:sp>
      <p:sp>
        <p:nvSpPr>
          <p:cNvPr id="3" name="Text Placeholder 2">
            <a:extLst>
              <a:ext uri="{FF2B5EF4-FFF2-40B4-BE49-F238E27FC236}">
                <a16:creationId xmlns:a16="http://schemas.microsoft.com/office/drawing/2014/main" id="{F072DE05-F11B-4468-B5AC-48E59A68B1C7}"/>
              </a:ext>
            </a:extLst>
          </p:cNvPr>
          <p:cNvSpPr>
            <a:spLocks noGrp="1"/>
          </p:cNvSpPr>
          <p:nvPr>
            <p:ph type="body" idx="1"/>
          </p:nvPr>
        </p:nvSpPr>
        <p:spPr>
          <a:xfrm>
            <a:off x="814387" y="662327"/>
            <a:ext cx="5157787" cy="446315"/>
          </a:xfrm>
        </p:spPr>
        <p:txBody>
          <a:bodyPr/>
          <a:lstStyle/>
          <a:p>
            <a:r>
              <a:rPr lang="en-GB" dirty="0"/>
              <a:t>Education	</a:t>
            </a:r>
          </a:p>
        </p:txBody>
      </p:sp>
      <p:sp>
        <p:nvSpPr>
          <p:cNvPr id="4" name="Content Placeholder 3">
            <a:extLst>
              <a:ext uri="{FF2B5EF4-FFF2-40B4-BE49-F238E27FC236}">
                <a16:creationId xmlns:a16="http://schemas.microsoft.com/office/drawing/2014/main" id="{0BC026E7-144C-D876-6492-521319E951FE}"/>
              </a:ext>
            </a:extLst>
          </p:cNvPr>
          <p:cNvSpPr>
            <a:spLocks noGrp="1"/>
          </p:cNvSpPr>
          <p:nvPr>
            <p:ph sz="half" idx="2"/>
          </p:nvPr>
        </p:nvSpPr>
        <p:spPr>
          <a:xfrm>
            <a:off x="5972174" y="1110001"/>
            <a:ext cx="5157787" cy="4687434"/>
          </a:xfrm>
        </p:spPr>
        <p:txBody>
          <a:bodyPr>
            <a:noAutofit/>
          </a:bodyPr>
          <a:lstStyle/>
          <a:p>
            <a:r>
              <a:rPr lang="en-GB" sz="2000" dirty="0"/>
              <a:t>Reasonable adjustment will enable autistic employees to be well at work, with maximised work performance, and will level the playing field so that being autistic is not a disadvantage- in balance with- adjustments being low cost, easily delivered and available to all employees. </a:t>
            </a:r>
          </a:p>
          <a:p>
            <a:pPr marL="0" indent="0" algn="r">
              <a:buNone/>
            </a:pPr>
            <a:r>
              <a:rPr lang="en-GB" sz="2000" dirty="0"/>
              <a:t>(Petty., </a:t>
            </a:r>
            <a:r>
              <a:rPr lang="en-GB" sz="2000" i="1" dirty="0"/>
              <a:t>et al </a:t>
            </a:r>
            <a:r>
              <a:rPr lang="en-GB" sz="2000" dirty="0"/>
              <a:t>,2022).</a:t>
            </a:r>
          </a:p>
          <a:p>
            <a:endParaRPr lang="en-GB" sz="2000" dirty="0"/>
          </a:p>
          <a:p>
            <a:r>
              <a:rPr lang="en-GB" sz="2000" dirty="0"/>
              <a:t>Being flexible and creative about hiring and carving job tasks to fit skills and passions.</a:t>
            </a:r>
          </a:p>
          <a:p>
            <a:r>
              <a:rPr lang="en-GB" sz="2000" dirty="0"/>
              <a:t>Normalizing and accommodating disability and autistic differences.</a:t>
            </a:r>
          </a:p>
          <a:p>
            <a:pPr marL="0" indent="0" algn="r">
              <a:buNone/>
            </a:pPr>
            <a:r>
              <a:rPr lang="en-GB" sz="2000" dirty="0"/>
              <a:t>(Raymaker, </a:t>
            </a:r>
            <a:r>
              <a:rPr lang="en-GB" sz="2000" i="1" dirty="0"/>
              <a:t>et al</a:t>
            </a:r>
            <a:r>
              <a:rPr lang="en-GB" sz="2000" dirty="0"/>
              <a:t>, 2022)</a:t>
            </a:r>
          </a:p>
        </p:txBody>
      </p:sp>
      <p:sp>
        <p:nvSpPr>
          <p:cNvPr id="5" name="Text Placeholder 4">
            <a:extLst>
              <a:ext uri="{FF2B5EF4-FFF2-40B4-BE49-F238E27FC236}">
                <a16:creationId xmlns:a16="http://schemas.microsoft.com/office/drawing/2014/main" id="{D1391919-55EC-5DE6-441C-05C357B47DF6}"/>
              </a:ext>
            </a:extLst>
          </p:cNvPr>
          <p:cNvSpPr>
            <a:spLocks noGrp="1"/>
          </p:cNvSpPr>
          <p:nvPr>
            <p:ph type="body" sz="quarter" idx="3"/>
          </p:nvPr>
        </p:nvSpPr>
        <p:spPr>
          <a:xfrm>
            <a:off x="6146799" y="633865"/>
            <a:ext cx="5183188" cy="446315"/>
          </a:xfrm>
        </p:spPr>
        <p:txBody>
          <a:bodyPr/>
          <a:lstStyle/>
          <a:p>
            <a:r>
              <a:rPr lang="en-GB" dirty="0"/>
              <a:t>Employment </a:t>
            </a:r>
          </a:p>
        </p:txBody>
      </p:sp>
      <p:sp>
        <p:nvSpPr>
          <p:cNvPr id="6" name="Content Placeholder 5">
            <a:extLst>
              <a:ext uri="{FF2B5EF4-FFF2-40B4-BE49-F238E27FC236}">
                <a16:creationId xmlns:a16="http://schemas.microsoft.com/office/drawing/2014/main" id="{8A03A6D1-EEFA-AA48-12CD-AA9B589C9C2B}"/>
              </a:ext>
            </a:extLst>
          </p:cNvPr>
          <p:cNvSpPr>
            <a:spLocks noGrp="1"/>
          </p:cNvSpPr>
          <p:nvPr>
            <p:ph sz="quarter" idx="4"/>
          </p:nvPr>
        </p:nvSpPr>
        <p:spPr>
          <a:xfrm>
            <a:off x="665163" y="1108642"/>
            <a:ext cx="5183188" cy="5048364"/>
          </a:xfrm>
        </p:spPr>
        <p:txBody>
          <a:bodyPr>
            <a:normAutofit/>
          </a:bodyPr>
          <a:lstStyle/>
          <a:p>
            <a:endParaRPr lang="en-GB" dirty="0"/>
          </a:p>
          <a:p>
            <a:endParaRPr lang="en-GB" dirty="0"/>
          </a:p>
        </p:txBody>
      </p:sp>
      <p:sp>
        <p:nvSpPr>
          <p:cNvPr id="8" name="TextBox 7">
            <a:extLst>
              <a:ext uri="{FF2B5EF4-FFF2-40B4-BE49-F238E27FC236}">
                <a16:creationId xmlns:a16="http://schemas.microsoft.com/office/drawing/2014/main" id="{122B9732-8B68-1342-E1F0-FBE08FD4AF64}"/>
              </a:ext>
            </a:extLst>
          </p:cNvPr>
          <p:cNvSpPr txBox="1"/>
          <p:nvPr/>
        </p:nvSpPr>
        <p:spPr>
          <a:xfrm>
            <a:off x="326800" y="1314750"/>
            <a:ext cx="4995862" cy="5755422"/>
          </a:xfrm>
          <a:prstGeom prst="rect">
            <a:avLst/>
          </a:prstGeom>
          <a:noFill/>
        </p:spPr>
        <p:txBody>
          <a:bodyPr wrap="square">
            <a:spAutoFit/>
          </a:bodyPr>
          <a:lstStyle/>
          <a:p>
            <a:pPr marL="285750" indent="-285750">
              <a:buFont typeface="Arial" panose="020B0604020202020204" pitchFamily="34" charset="0"/>
              <a:buChar char="•"/>
            </a:pPr>
            <a:r>
              <a:rPr lang="en-GB" dirty="0"/>
              <a:t>‘</a:t>
            </a:r>
            <a:r>
              <a:rPr lang="en-GB" sz="2000" dirty="0"/>
              <a:t>The IQ and support needs of autistic people vary widely in all spheres. With appropriate support at school, a growing number of autistic students have an educational path leading to a secondary or postsecondary diploma’. </a:t>
            </a:r>
          </a:p>
          <a:p>
            <a:pPr algn="r"/>
            <a:r>
              <a:rPr lang="en-GB" sz="2000" dirty="0"/>
              <a:t>(Martin, </a:t>
            </a:r>
            <a:r>
              <a:rPr lang="en-GB" sz="2000" i="1" dirty="0"/>
              <a:t>et a</a:t>
            </a:r>
            <a:r>
              <a:rPr lang="en-GB" sz="2000" dirty="0"/>
              <a:t>l 2023, p.1784)</a:t>
            </a:r>
          </a:p>
          <a:p>
            <a:endParaRPr lang="en-GB" sz="2000" dirty="0"/>
          </a:p>
          <a:p>
            <a:endParaRPr lang="en-GB" sz="2000" dirty="0"/>
          </a:p>
          <a:p>
            <a:pPr marL="285750" indent="-285750">
              <a:buFont typeface="Arial" panose="020B0604020202020204" pitchFamily="34" charset="0"/>
              <a:buChar char="•"/>
            </a:pPr>
            <a:r>
              <a:rPr lang="en-GB" sz="2000" dirty="0" err="1"/>
              <a:t>Opt</a:t>
            </a:r>
            <a:r>
              <a:rPr lang="en-GB" sz="2000" dirty="0"/>
              <a:t>- in and buy – in from teachers and students to give more inclusion and facilitate discussions within the classroom.</a:t>
            </a:r>
          </a:p>
          <a:p>
            <a:pPr algn="r"/>
            <a:r>
              <a:rPr lang="en-GB" sz="2000" dirty="0"/>
              <a:t>(Alcorn. </a:t>
            </a:r>
            <a:r>
              <a:rPr lang="en-GB" sz="2000" i="1" dirty="0"/>
              <a:t>et al</a:t>
            </a:r>
            <a:r>
              <a:rPr lang="en-GB" sz="2000" dirty="0"/>
              <a:t>, 2024)</a:t>
            </a:r>
          </a:p>
          <a:p>
            <a:pPr algn="r"/>
            <a:endParaRPr lang="en-GB" sz="1600" dirty="0"/>
          </a:p>
          <a:p>
            <a:pPr algn="r"/>
            <a:endParaRPr lang="en-GB" dirty="0"/>
          </a:p>
          <a:p>
            <a:pPr algn="r"/>
            <a:endParaRPr lang="en-GB" dirty="0"/>
          </a:p>
          <a:p>
            <a:pPr algn="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727130480"/>
      </p:ext>
    </p:extLst>
  </p:cSld>
  <p:clrMapOvr>
    <a:masterClrMapping/>
  </p:clrMapOvr>
  <mc:AlternateContent xmlns:mc="http://schemas.openxmlformats.org/markup-compatibility/2006" xmlns:p14="http://schemas.microsoft.com/office/powerpoint/2010/main">
    <mc:Choice Requires="p14">
      <p:transition spd="slow" p14:dur="2000" advTm="65137"/>
    </mc:Choice>
    <mc:Fallback xmlns="">
      <p:transition spd="slow" advTm="6513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FA265-C64D-2381-19FF-804B1C001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74D754-F157-99FA-BC07-F6D45F6EA834}"/>
              </a:ext>
            </a:extLst>
          </p:cNvPr>
          <p:cNvSpPr>
            <a:spLocks noGrp="1"/>
          </p:cNvSpPr>
          <p:nvPr>
            <p:ph type="title"/>
          </p:nvPr>
        </p:nvSpPr>
        <p:spPr>
          <a:xfrm>
            <a:off x="1449388" y="-3629"/>
            <a:ext cx="10515600" cy="690789"/>
          </a:xfrm>
        </p:spPr>
        <p:txBody>
          <a:bodyPr>
            <a:normAutofit fontScale="90000"/>
          </a:bodyPr>
          <a:lstStyle/>
          <a:p>
            <a:r>
              <a:rPr lang="en-GB" dirty="0"/>
              <a:t>Considerations for possible solutions.</a:t>
            </a:r>
          </a:p>
        </p:txBody>
      </p:sp>
      <p:sp>
        <p:nvSpPr>
          <p:cNvPr id="3" name="Text Placeholder 2">
            <a:extLst>
              <a:ext uri="{FF2B5EF4-FFF2-40B4-BE49-F238E27FC236}">
                <a16:creationId xmlns:a16="http://schemas.microsoft.com/office/drawing/2014/main" id="{DC4548C4-E55A-7EEC-58C7-A61583CD3A34}"/>
              </a:ext>
            </a:extLst>
          </p:cNvPr>
          <p:cNvSpPr>
            <a:spLocks noGrp="1"/>
          </p:cNvSpPr>
          <p:nvPr>
            <p:ph type="body" idx="1"/>
          </p:nvPr>
        </p:nvSpPr>
        <p:spPr>
          <a:xfrm>
            <a:off x="364444" y="648378"/>
            <a:ext cx="5157787" cy="446315"/>
          </a:xfrm>
        </p:spPr>
        <p:txBody>
          <a:bodyPr/>
          <a:lstStyle/>
          <a:p>
            <a:r>
              <a:rPr lang="en-GB" dirty="0"/>
              <a:t>Education </a:t>
            </a:r>
          </a:p>
        </p:txBody>
      </p:sp>
      <p:sp>
        <p:nvSpPr>
          <p:cNvPr id="4" name="Content Placeholder 3">
            <a:extLst>
              <a:ext uri="{FF2B5EF4-FFF2-40B4-BE49-F238E27FC236}">
                <a16:creationId xmlns:a16="http://schemas.microsoft.com/office/drawing/2014/main" id="{22077E15-F332-1A90-86BD-9BD02061859F}"/>
              </a:ext>
            </a:extLst>
          </p:cNvPr>
          <p:cNvSpPr>
            <a:spLocks noGrp="1"/>
          </p:cNvSpPr>
          <p:nvPr>
            <p:ph sz="half" idx="2"/>
          </p:nvPr>
        </p:nvSpPr>
        <p:spPr>
          <a:xfrm>
            <a:off x="389623" y="1218975"/>
            <a:ext cx="5157787" cy="4990647"/>
          </a:xfrm>
        </p:spPr>
        <p:txBody>
          <a:bodyPr>
            <a:normAutofit fontScale="25000" lnSpcReduction="20000"/>
          </a:bodyPr>
          <a:lstStyle/>
          <a:p>
            <a:endParaRPr lang="en-GB" sz="6000" dirty="0"/>
          </a:p>
          <a:p>
            <a:r>
              <a:rPr lang="en-GB" sz="9600" dirty="0"/>
              <a:t>Many individuals with ASD exhibit detailed thinking, </a:t>
            </a:r>
          </a:p>
          <a:p>
            <a:r>
              <a:rPr lang="en-GB" sz="9600" dirty="0"/>
              <a:t>Comfortable with rules and guidelines.</a:t>
            </a:r>
          </a:p>
          <a:p>
            <a:r>
              <a:rPr lang="en-GB" sz="9600" dirty="0"/>
              <a:t>Have an affinity for analysing complex patterns.</a:t>
            </a:r>
          </a:p>
          <a:p>
            <a:pPr marL="0" indent="0" algn="r">
              <a:buNone/>
            </a:pPr>
            <a:r>
              <a:rPr lang="en-GB" sz="9600" dirty="0"/>
              <a:t>(Ohl, </a:t>
            </a:r>
            <a:r>
              <a:rPr lang="en-GB" sz="9600" i="1" dirty="0"/>
              <a:t>et al, </a:t>
            </a:r>
            <a:r>
              <a:rPr lang="en-GB" sz="9600" dirty="0"/>
              <a:t>2017) p.345-46</a:t>
            </a:r>
          </a:p>
          <a:p>
            <a:pPr marL="0" indent="0" algn="r">
              <a:buNone/>
            </a:pPr>
            <a:endParaRPr lang="en-GB" sz="9600" dirty="0"/>
          </a:p>
          <a:p>
            <a:r>
              <a:rPr lang="en-GB" sz="9600" dirty="0"/>
              <a:t>Autistic individuals can generate ideas and support with their decision making with assistance if only their  views could be heard, giving greater sense of motivation and participation. </a:t>
            </a:r>
          </a:p>
          <a:p>
            <a:pPr marL="0" indent="0" algn="r">
              <a:buNone/>
            </a:pPr>
            <a:r>
              <a:rPr lang="en-GB" sz="9600" dirty="0"/>
              <a:t>Young &amp; Clarke, (2024) p.1</a:t>
            </a:r>
          </a:p>
          <a:p>
            <a:pPr marL="0" indent="0" algn="r">
              <a:buNone/>
            </a:pPr>
            <a:endParaRPr lang="en-GB" sz="9600" dirty="0"/>
          </a:p>
          <a:p>
            <a:endParaRPr lang="en-GB" sz="2900" dirty="0"/>
          </a:p>
        </p:txBody>
      </p:sp>
      <p:sp>
        <p:nvSpPr>
          <p:cNvPr id="5" name="Text Placeholder 4">
            <a:extLst>
              <a:ext uri="{FF2B5EF4-FFF2-40B4-BE49-F238E27FC236}">
                <a16:creationId xmlns:a16="http://schemas.microsoft.com/office/drawing/2014/main" id="{834C1189-B660-F34B-2A01-FBC316560187}"/>
              </a:ext>
            </a:extLst>
          </p:cNvPr>
          <p:cNvSpPr>
            <a:spLocks noGrp="1"/>
          </p:cNvSpPr>
          <p:nvPr>
            <p:ph type="body" sz="quarter" idx="3"/>
          </p:nvPr>
        </p:nvSpPr>
        <p:spPr>
          <a:xfrm>
            <a:off x="6194427" y="648378"/>
            <a:ext cx="5183188" cy="446315"/>
          </a:xfrm>
        </p:spPr>
        <p:txBody>
          <a:bodyPr/>
          <a:lstStyle/>
          <a:p>
            <a:r>
              <a:rPr lang="en-GB" dirty="0"/>
              <a:t>Employment </a:t>
            </a:r>
          </a:p>
        </p:txBody>
      </p:sp>
      <p:sp>
        <p:nvSpPr>
          <p:cNvPr id="6" name="Content Placeholder 5">
            <a:extLst>
              <a:ext uri="{FF2B5EF4-FFF2-40B4-BE49-F238E27FC236}">
                <a16:creationId xmlns:a16="http://schemas.microsoft.com/office/drawing/2014/main" id="{C24C6034-0B03-F7BC-4815-C9FB5E96B310}"/>
              </a:ext>
            </a:extLst>
          </p:cNvPr>
          <p:cNvSpPr>
            <a:spLocks noGrp="1"/>
          </p:cNvSpPr>
          <p:nvPr>
            <p:ph sz="quarter" idx="4"/>
          </p:nvPr>
        </p:nvSpPr>
        <p:spPr>
          <a:xfrm>
            <a:off x="6219606" y="871535"/>
            <a:ext cx="5183188" cy="5355772"/>
          </a:xfrm>
        </p:spPr>
        <p:txBody>
          <a:bodyPr>
            <a:normAutofit fontScale="25000" lnSpcReduction="20000"/>
          </a:bodyPr>
          <a:lstStyle/>
          <a:p>
            <a:endParaRPr lang="en-GB" sz="9600" dirty="0"/>
          </a:p>
          <a:p>
            <a:r>
              <a:rPr lang="en-GB" sz="9600" dirty="0"/>
              <a:t>Career goals, - Individuals need to be aware of the challenges facing adults with autism across various employment sectors and provide them with tailored career-matching tests and tools.	</a:t>
            </a:r>
          </a:p>
          <a:p>
            <a:pPr marL="0" indent="0" algn="r">
              <a:buNone/>
            </a:pPr>
            <a:r>
              <a:rPr lang="en-GB" sz="9600" dirty="0"/>
              <a:t>(Nagib &amp; Wilton, 2020)</a:t>
            </a:r>
          </a:p>
          <a:p>
            <a:pPr marL="0" indent="0" algn="r">
              <a:buNone/>
            </a:pPr>
            <a:endParaRPr lang="en-GB" sz="9600" dirty="0"/>
          </a:p>
          <a:p>
            <a:pPr marL="0" indent="0" algn="r">
              <a:buNone/>
            </a:pPr>
            <a:endParaRPr lang="en-GB" sz="9600" dirty="0"/>
          </a:p>
          <a:p>
            <a:r>
              <a:rPr lang="en-GB" sz="9600" dirty="0"/>
              <a:t>Autistic individuals stated more research is needed for the whole employee lifecycle, to assist with sustained employment.</a:t>
            </a:r>
          </a:p>
          <a:p>
            <a:pPr marL="0" indent="0" algn="r">
              <a:buNone/>
            </a:pPr>
            <a:r>
              <a:rPr lang="en-GB" sz="9600" dirty="0"/>
              <a:t>Davies, </a:t>
            </a:r>
            <a:r>
              <a:rPr lang="en-GB" sz="9600" i="1" dirty="0"/>
              <a:t>et al (2020)</a:t>
            </a:r>
          </a:p>
          <a:p>
            <a:endParaRPr lang="en-GB" sz="9600" dirty="0"/>
          </a:p>
          <a:p>
            <a:pPr marL="0" indent="0">
              <a:buNone/>
            </a:pPr>
            <a:endParaRPr lang="en-GB" sz="9600" dirty="0"/>
          </a:p>
        </p:txBody>
      </p:sp>
    </p:spTree>
    <p:extLst>
      <p:ext uri="{BB962C8B-B14F-4D97-AF65-F5344CB8AC3E}">
        <p14:creationId xmlns:p14="http://schemas.microsoft.com/office/powerpoint/2010/main" val="2652760434"/>
      </p:ext>
    </p:extLst>
  </p:cSld>
  <p:clrMapOvr>
    <a:masterClrMapping/>
  </p:clrMapOvr>
  <mc:AlternateContent xmlns:mc="http://schemas.openxmlformats.org/markup-compatibility/2006" xmlns:p14="http://schemas.microsoft.com/office/powerpoint/2010/main">
    <mc:Choice Requires="p14">
      <p:transition spd="slow" p14:dur="2000" advTm="316"/>
    </mc:Choice>
    <mc:Fallback xmlns="">
      <p:transition spd="slow" advTm="31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3B494-0A01-695F-88EB-14457A4FBE78}"/>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857ED638-7432-79E1-E070-903BC1C27C07}"/>
              </a:ext>
            </a:extLst>
          </p:cNvPr>
          <p:cNvSpPr>
            <a:spLocks noGrp="1"/>
          </p:cNvSpPr>
          <p:nvPr>
            <p:ph type="body" idx="1"/>
          </p:nvPr>
        </p:nvSpPr>
        <p:spPr>
          <a:xfrm>
            <a:off x="839787" y="365125"/>
            <a:ext cx="5157787" cy="446315"/>
          </a:xfrm>
        </p:spPr>
        <p:txBody>
          <a:bodyPr/>
          <a:lstStyle/>
          <a:p>
            <a:r>
              <a:rPr lang="en-GB" dirty="0"/>
              <a:t>Education </a:t>
            </a:r>
          </a:p>
        </p:txBody>
      </p:sp>
      <p:sp>
        <p:nvSpPr>
          <p:cNvPr id="4" name="Content Placeholder 3">
            <a:extLst>
              <a:ext uri="{FF2B5EF4-FFF2-40B4-BE49-F238E27FC236}">
                <a16:creationId xmlns:a16="http://schemas.microsoft.com/office/drawing/2014/main" id="{C43132B4-ED2B-00FB-EB94-2F0A8B1EBB05}"/>
              </a:ext>
            </a:extLst>
          </p:cNvPr>
          <p:cNvSpPr>
            <a:spLocks noGrp="1"/>
          </p:cNvSpPr>
          <p:nvPr>
            <p:ph sz="half" idx="2"/>
          </p:nvPr>
        </p:nvSpPr>
        <p:spPr>
          <a:xfrm>
            <a:off x="839786" y="933676"/>
            <a:ext cx="5157787" cy="4990647"/>
          </a:xfrm>
        </p:spPr>
        <p:txBody>
          <a:bodyPr>
            <a:normAutofit fontScale="92500" lnSpcReduction="10000"/>
          </a:bodyPr>
          <a:lstStyle/>
          <a:p>
            <a:r>
              <a:rPr lang="en-GB" sz="2400" dirty="0"/>
              <a:t>Transitioning and planning support, benefit individuals on the Autism Spectrum, Disorder. (Crompton, </a:t>
            </a:r>
            <a:r>
              <a:rPr lang="en-GB" sz="2400" i="1" dirty="0"/>
              <a:t>et al </a:t>
            </a:r>
            <a:r>
              <a:rPr lang="en-GB" sz="2400" dirty="0"/>
              <a:t>2022)</a:t>
            </a:r>
          </a:p>
          <a:p>
            <a:endParaRPr lang="en-GB" sz="2400" dirty="0"/>
          </a:p>
          <a:p>
            <a:r>
              <a:rPr lang="en-GB" sz="2400" dirty="0"/>
              <a:t>Cultural Values – at the Macrosystemic level. For example, the voice of the child. (DfE &amp; </a:t>
            </a:r>
            <a:r>
              <a:rPr lang="en-GB" sz="2400" dirty="0" err="1"/>
              <a:t>DoH</a:t>
            </a:r>
            <a:r>
              <a:rPr lang="en-GB" sz="2400" dirty="0"/>
              <a:t>. 2015, and UNCRC, UN 1989, cited in Compton et al , p 9)</a:t>
            </a:r>
          </a:p>
          <a:p>
            <a:pPr marL="0" indent="0" algn="r">
              <a:buNone/>
            </a:pPr>
            <a:endParaRPr lang="en-GB" sz="2400" dirty="0"/>
          </a:p>
          <a:p>
            <a:r>
              <a:rPr lang="en-GB" sz="2400" dirty="0"/>
              <a:t>Use of the Biopsychosocial Ecological model as an overarch framework would become a positive, proactive, and holistic perspectives. (Kranzler </a:t>
            </a:r>
            <a:r>
              <a:rPr lang="en-GB" sz="2400" i="1" dirty="0"/>
              <a:t>et al, </a:t>
            </a:r>
            <a:r>
              <a:rPr lang="en-GB" sz="2400" dirty="0"/>
              <a:t>2020 cited in Crompton </a:t>
            </a:r>
            <a:r>
              <a:rPr lang="en-GB" sz="2400" i="1" dirty="0"/>
              <a:t>et al, </a:t>
            </a:r>
            <a:r>
              <a:rPr lang="en-GB" sz="2400" dirty="0"/>
              <a:t>p10) </a:t>
            </a:r>
          </a:p>
          <a:p>
            <a:endParaRPr lang="en-GB" sz="2900" dirty="0"/>
          </a:p>
        </p:txBody>
      </p:sp>
      <p:sp>
        <p:nvSpPr>
          <p:cNvPr id="5" name="Text Placeholder 4">
            <a:extLst>
              <a:ext uri="{FF2B5EF4-FFF2-40B4-BE49-F238E27FC236}">
                <a16:creationId xmlns:a16="http://schemas.microsoft.com/office/drawing/2014/main" id="{595EC87B-5817-043F-7168-05CB7F0BF048}"/>
              </a:ext>
            </a:extLst>
          </p:cNvPr>
          <p:cNvSpPr>
            <a:spLocks noGrp="1"/>
          </p:cNvSpPr>
          <p:nvPr>
            <p:ph type="body" sz="quarter" idx="3"/>
          </p:nvPr>
        </p:nvSpPr>
        <p:spPr>
          <a:xfrm>
            <a:off x="6194428" y="365125"/>
            <a:ext cx="5183188" cy="446315"/>
          </a:xfrm>
        </p:spPr>
        <p:txBody>
          <a:bodyPr/>
          <a:lstStyle/>
          <a:p>
            <a:r>
              <a:rPr lang="en-GB" dirty="0"/>
              <a:t>Employment </a:t>
            </a:r>
          </a:p>
        </p:txBody>
      </p:sp>
      <p:sp>
        <p:nvSpPr>
          <p:cNvPr id="6" name="Content Placeholder 5">
            <a:extLst>
              <a:ext uri="{FF2B5EF4-FFF2-40B4-BE49-F238E27FC236}">
                <a16:creationId xmlns:a16="http://schemas.microsoft.com/office/drawing/2014/main" id="{2117C31F-2997-D056-F49D-28E0D245DEE1}"/>
              </a:ext>
            </a:extLst>
          </p:cNvPr>
          <p:cNvSpPr>
            <a:spLocks noGrp="1"/>
          </p:cNvSpPr>
          <p:nvPr>
            <p:ph sz="quarter" idx="4"/>
          </p:nvPr>
        </p:nvSpPr>
        <p:spPr>
          <a:xfrm>
            <a:off x="6096000" y="933676"/>
            <a:ext cx="5778321" cy="5776217"/>
          </a:xfrm>
        </p:spPr>
        <p:txBody>
          <a:bodyPr>
            <a:normAutofit fontScale="92500" lnSpcReduction="10000"/>
          </a:bodyPr>
          <a:lstStyle/>
          <a:p>
            <a:r>
              <a:rPr lang="en-GB" sz="2400" dirty="0"/>
              <a:t>Skills, training and destigmatising views. </a:t>
            </a:r>
          </a:p>
          <a:p>
            <a:pPr marL="0" indent="0" algn="r">
              <a:buNone/>
            </a:pPr>
            <a:r>
              <a:rPr lang="en-GB" sz="2400" dirty="0"/>
              <a:t>(Crane </a:t>
            </a:r>
            <a:r>
              <a:rPr lang="en-GB" sz="2400" i="1" dirty="0"/>
              <a:t>et al</a:t>
            </a:r>
            <a:r>
              <a:rPr lang="en-GB" sz="2400" dirty="0"/>
              <a:t>, 2021, 2022)</a:t>
            </a:r>
          </a:p>
          <a:p>
            <a:endParaRPr lang="en-GB" sz="2400" dirty="0"/>
          </a:p>
          <a:p>
            <a:r>
              <a:rPr lang="en-GB" sz="2400" dirty="0"/>
              <a:t>Supported employment initiatives </a:t>
            </a:r>
          </a:p>
          <a:p>
            <a:pPr marL="0" indent="0" algn="r">
              <a:buNone/>
            </a:pPr>
            <a:r>
              <a:rPr lang="en-GB" sz="2400" dirty="0"/>
              <a:t>(Ashworth </a:t>
            </a:r>
            <a:r>
              <a:rPr lang="en-GB" sz="2400" i="1" dirty="0"/>
              <a:t>et al, 2025)</a:t>
            </a:r>
          </a:p>
          <a:p>
            <a:pPr marL="0" indent="0" algn="r">
              <a:buNone/>
            </a:pPr>
            <a:endParaRPr lang="en-GB" sz="2400" i="1" dirty="0"/>
          </a:p>
          <a:p>
            <a:r>
              <a:rPr lang="en-GB" sz="2400" dirty="0"/>
              <a:t>Using New knowledge, Better understand employers' needs and roles to assist supporting autistic candidates.</a:t>
            </a:r>
          </a:p>
          <a:p>
            <a:pPr marL="0" indent="0" algn="r">
              <a:buNone/>
            </a:pPr>
            <a:r>
              <a:rPr lang="en-GB" sz="2400" dirty="0"/>
              <a:t>(Wen et al, 2023)</a:t>
            </a:r>
          </a:p>
          <a:p>
            <a:r>
              <a:rPr lang="en-GB" sz="2400" dirty="0"/>
              <a:t>Importance of bolstering, Knowledge, Job Matching and external agency support as the top 3 ranked by Wen et al study of employer perspective.</a:t>
            </a:r>
          </a:p>
          <a:p>
            <a:endParaRPr lang="en-GB" sz="2400" dirty="0"/>
          </a:p>
        </p:txBody>
      </p:sp>
    </p:spTree>
    <p:extLst>
      <p:ext uri="{BB962C8B-B14F-4D97-AF65-F5344CB8AC3E}">
        <p14:creationId xmlns:p14="http://schemas.microsoft.com/office/powerpoint/2010/main" val="1631837557"/>
      </p:ext>
    </p:extLst>
  </p:cSld>
  <p:clrMapOvr>
    <a:masterClrMapping/>
  </p:clrMapOvr>
  <mc:AlternateContent xmlns:mc="http://schemas.openxmlformats.org/markup-compatibility/2006" xmlns:p14="http://schemas.microsoft.com/office/powerpoint/2010/main">
    <mc:Choice Requires="p14">
      <p:transition spd="slow" p14:dur="2000" advTm="72937"/>
    </mc:Choice>
    <mc:Fallback xmlns="">
      <p:transition spd="slow" advTm="7293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8730A4F-4E05-1295-87DB-1E5B73560845}"/>
              </a:ext>
            </a:extLst>
          </p:cNvPr>
          <p:cNvSpPr>
            <a:spLocks noGrp="1"/>
          </p:cNvSpPr>
          <p:nvPr>
            <p:ph type="body" idx="1"/>
          </p:nvPr>
        </p:nvSpPr>
        <p:spPr>
          <a:xfrm>
            <a:off x="9492343" y="1001485"/>
            <a:ext cx="2244015" cy="3599544"/>
          </a:xfrm>
        </p:spPr>
        <p:txBody>
          <a:bodyPr>
            <a:normAutofit fontScale="92500" lnSpcReduction="10000"/>
          </a:bodyPr>
          <a:lstStyle/>
          <a:p>
            <a:r>
              <a:rPr lang="en-GB" dirty="0">
                <a:hlinkClick r:id="rId2"/>
              </a:rPr>
              <a:t>Crompton, et al (2022)</a:t>
            </a:r>
            <a:r>
              <a:rPr lang="en-GB" dirty="0"/>
              <a:t> p. 312 , </a:t>
            </a:r>
            <a:r>
              <a:rPr lang="en-GB" b="0" i="0" dirty="0">
                <a:solidFill>
                  <a:srgbClr val="1C1D1E"/>
                </a:solidFill>
                <a:effectLst/>
                <a:latin typeface="Open Sans" panose="020B0606030504020204" pitchFamily="34" charset="0"/>
              </a:rPr>
              <a:t>Ecosystemic model of the transition to adulthood for young people on the autistic spectrum derived from Kranzler et al. (</a:t>
            </a:r>
            <a:r>
              <a:rPr lang="en-GB" i="0" u="none" strike="noStrike" dirty="0">
                <a:solidFill>
                  <a:srgbClr val="000000"/>
                </a:solidFill>
                <a:effectLst/>
                <a:latin typeface="Open Sans" panose="020B0606030504020204" pitchFamily="34" charset="0"/>
                <a:hlinkClick r:id="rId3"/>
              </a:rPr>
              <a:t>2020</a:t>
            </a:r>
            <a:r>
              <a:rPr lang="en-GB" b="0" i="0" dirty="0">
                <a:solidFill>
                  <a:srgbClr val="1C1D1E"/>
                </a:solidFill>
                <a:effectLst/>
                <a:latin typeface="Open Sans" panose="020B0606030504020204" pitchFamily="34" charset="0"/>
              </a:rPr>
              <a:t>).</a:t>
            </a:r>
            <a:endParaRPr lang="en-GB" dirty="0"/>
          </a:p>
        </p:txBody>
      </p:sp>
      <p:pic>
        <p:nvPicPr>
          <p:cNvPr id="1026" name="Picture 2" descr="Details are in the caption following the image">
            <a:extLst>
              <a:ext uri="{FF2B5EF4-FFF2-40B4-BE49-F238E27FC236}">
                <a16:creationId xmlns:a16="http://schemas.microsoft.com/office/drawing/2014/main" id="{3BC673FE-460D-AA34-CD01-3BEBC3FA8B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83892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163067"/>
      </p:ext>
    </p:extLst>
  </p:cSld>
  <p:clrMapOvr>
    <a:masterClrMapping/>
  </p:clrMapOvr>
  <mc:AlternateContent xmlns:mc="http://schemas.openxmlformats.org/markup-compatibility/2006" xmlns:p14="http://schemas.microsoft.com/office/powerpoint/2010/main">
    <mc:Choice Requires="p14">
      <p:transition spd="slow" p14:dur="2000" advTm="8630"/>
    </mc:Choice>
    <mc:Fallback xmlns="">
      <p:transition spd="slow" advTm="863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6B67-48EA-4973-95C7-6629C3FDB04B}"/>
              </a:ext>
            </a:extLst>
          </p:cNvPr>
          <p:cNvSpPr>
            <a:spLocks noGrp="1"/>
          </p:cNvSpPr>
          <p:nvPr>
            <p:ph type="title"/>
          </p:nvPr>
        </p:nvSpPr>
        <p:spPr>
          <a:xfrm>
            <a:off x="839788" y="87924"/>
            <a:ext cx="10515600" cy="348011"/>
          </a:xfrm>
        </p:spPr>
        <p:txBody>
          <a:bodyPr>
            <a:normAutofit fontScale="90000"/>
          </a:bodyPr>
          <a:lstStyle/>
          <a:p>
            <a:r>
              <a:rPr lang="en-GB" dirty="0"/>
              <a:t>Mentorship can lead to!</a:t>
            </a:r>
          </a:p>
        </p:txBody>
      </p:sp>
      <p:sp>
        <p:nvSpPr>
          <p:cNvPr id="4" name="Content Placeholder 3">
            <a:extLst>
              <a:ext uri="{FF2B5EF4-FFF2-40B4-BE49-F238E27FC236}">
                <a16:creationId xmlns:a16="http://schemas.microsoft.com/office/drawing/2014/main" id="{5FDF4789-8149-46BF-B34B-5EB5B0849E20}"/>
              </a:ext>
            </a:extLst>
          </p:cNvPr>
          <p:cNvSpPr>
            <a:spLocks noGrp="1"/>
          </p:cNvSpPr>
          <p:nvPr>
            <p:ph sz="half" idx="2"/>
          </p:nvPr>
        </p:nvSpPr>
        <p:spPr>
          <a:xfrm>
            <a:off x="869286" y="606056"/>
            <a:ext cx="5157787" cy="5966194"/>
          </a:xfrm>
        </p:spPr>
        <p:txBody>
          <a:bodyPr>
            <a:normAutofit fontScale="70000" lnSpcReduction="20000"/>
          </a:bodyPr>
          <a:lstStyle/>
          <a:p>
            <a:r>
              <a:rPr lang="en-GB" sz="3300" dirty="0"/>
              <a:t>↑ Social Connectedness</a:t>
            </a:r>
          </a:p>
          <a:p>
            <a:r>
              <a:rPr lang="en-GB" sz="3300" dirty="0"/>
              <a:t>↑ Wellbeing</a:t>
            </a:r>
          </a:p>
          <a:p>
            <a:r>
              <a:rPr lang="en-GB" sz="3300" dirty="0"/>
              <a:t>↑ Social Inclusivity</a:t>
            </a:r>
          </a:p>
          <a:p>
            <a:r>
              <a:rPr lang="en-GB" sz="3300" dirty="0"/>
              <a:t>↑ Resilience</a:t>
            </a:r>
          </a:p>
          <a:p>
            <a:r>
              <a:rPr lang="en-GB" sz="3300" dirty="0"/>
              <a:t>Outside of Education     </a:t>
            </a:r>
          </a:p>
          <a:p>
            <a:r>
              <a:rPr lang="en-GB" sz="3300" dirty="0"/>
              <a:t>↑ Parent – assisted social skills</a:t>
            </a:r>
          </a:p>
          <a:p>
            <a:r>
              <a:rPr lang="en-GB" sz="3300" dirty="0"/>
              <a:t>↑ Health</a:t>
            </a:r>
          </a:p>
          <a:p>
            <a:r>
              <a:rPr lang="en-GB" sz="3300" dirty="0"/>
              <a:t>↑ Job Prospects</a:t>
            </a:r>
          </a:p>
          <a:p>
            <a:r>
              <a:rPr lang="en-GB" sz="3300" dirty="0"/>
              <a:t>↑ QoL (Quality of Life)</a:t>
            </a:r>
          </a:p>
          <a:p>
            <a:r>
              <a:rPr lang="en-GB" sz="3300" dirty="0"/>
              <a:t>↑ Empowerment</a:t>
            </a:r>
          </a:p>
          <a:p>
            <a:r>
              <a:rPr lang="en-GB" sz="3300" dirty="0"/>
              <a:t>↑ Self Advocacy</a:t>
            </a:r>
          </a:p>
          <a:p>
            <a:r>
              <a:rPr lang="en-GB" sz="3300" dirty="0"/>
              <a:t>↑ Trust</a:t>
            </a:r>
          </a:p>
          <a:p>
            <a:r>
              <a:rPr lang="en-GB" sz="3300" dirty="0"/>
              <a:t>↑ New Connections</a:t>
            </a:r>
          </a:p>
          <a:p>
            <a:r>
              <a:rPr lang="en-GB" sz="3300" dirty="0"/>
              <a:t>↑ Honesty</a:t>
            </a:r>
          </a:p>
          <a:p>
            <a:r>
              <a:rPr lang="en-GB" sz="3300" dirty="0"/>
              <a:t>↑ Acceptance of Transitional Approaches</a:t>
            </a:r>
          </a:p>
          <a:p>
            <a:endParaRPr lang="en-GB" sz="3300" dirty="0"/>
          </a:p>
          <a:p>
            <a:endParaRPr lang="en-GB" sz="3300" dirty="0"/>
          </a:p>
          <a:p>
            <a:endParaRPr lang="en-GB" sz="3300" dirty="0"/>
          </a:p>
          <a:p>
            <a:endParaRPr lang="en-GB" sz="3300" dirty="0"/>
          </a:p>
          <a:p>
            <a:endParaRPr lang="en-GB" sz="3300" dirty="0"/>
          </a:p>
          <a:p>
            <a:endParaRPr lang="en-GB" sz="3300" dirty="0"/>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4988F8FB-C539-4CCC-99F2-58CBB34DD67C}"/>
              </a:ext>
            </a:extLst>
          </p:cNvPr>
          <p:cNvSpPr>
            <a:spLocks noGrp="1"/>
          </p:cNvSpPr>
          <p:nvPr>
            <p:ph sz="quarter" idx="4"/>
          </p:nvPr>
        </p:nvSpPr>
        <p:spPr>
          <a:xfrm>
            <a:off x="6172200" y="606056"/>
            <a:ext cx="5183188" cy="6164021"/>
          </a:xfrm>
        </p:spPr>
        <p:txBody>
          <a:bodyPr>
            <a:noAutofit/>
          </a:bodyPr>
          <a:lstStyle/>
          <a:p>
            <a:r>
              <a:rPr lang="en-GB" sz="2400" dirty="0"/>
              <a:t>↓ Isolation</a:t>
            </a:r>
          </a:p>
          <a:p>
            <a:r>
              <a:rPr lang="en-GB" sz="2400" dirty="0"/>
              <a:t>↓ Loneliness</a:t>
            </a:r>
          </a:p>
          <a:p>
            <a:r>
              <a:rPr lang="en-GB" sz="2400" dirty="0"/>
              <a:t>↓ Lack of Structure</a:t>
            </a:r>
          </a:p>
          <a:p>
            <a:r>
              <a:rPr lang="en-GB" sz="2400" dirty="0"/>
              <a:t>↓ Distractibility</a:t>
            </a:r>
          </a:p>
          <a:p>
            <a:r>
              <a:rPr lang="en-GB" sz="2400" dirty="0"/>
              <a:t>↓ Anxiety</a:t>
            </a:r>
          </a:p>
          <a:p>
            <a:r>
              <a:rPr lang="en-GB" sz="2400" dirty="0"/>
              <a:t>↓ Depression</a:t>
            </a:r>
          </a:p>
          <a:p>
            <a:r>
              <a:rPr lang="en-GB" sz="2400" dirty="0"/>
              <a:t> ↑ Confidence, </a:t>
            </a:r>
          </a:p>
          <a:p>
            <a:r>
              <a:rPr lang="en-GB" sz="2400" dirty="0"/>
              <a:t>↑  Navigation of systems</a:t>
            </a:r>
          </a:p>
          <a:p>
            <a:r>
              <a:rPr lang="en-GB" sz="2400" dirty="0"/>
              <a:t>Wong, et al (2020b), Feeney &amp; Burke (2021), Davis, et al (2021)</a:t>
            </a:r>
          </a:p>
        </p:txBody>
      </p:sp>
    </p:spTree>
    <p:extLst>
      <p:ext uri="{BB962C8B-B14F-4D97-AF65-F5344CB8AC3E}">
        <p14:creationId xmlns:p14="http://schemas.microsoft.com/office/powerpoint/2010/main" val="1558224865"/>
      </p:ext>
    </p:extLst>
  </p:cSld>
  <p:clrMapOvr>
    <a:masterClrMapping/>
  </p:clrMapOvr>
  <mc:AlternateContent xmlns:mc="http://schemas.openxmlformats.org/markup-compatibility/2006" xmlns:p14="http://schemas.microsoft.com/office/powerpoint/2010/main">
    <mc:Choice Requires="p14">
      <p:transition spd="slow" p14:dur="2000" advTm="31845"/>
    </mc:Choice>
    <mc:Fallback xmlns="">
      <p:transition spd="slow" advTm="3184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E910C-3369-ACAF-AFAA-A77BF7DCB50D}"/>
              </a:ext>
            </a:extLst>
          </p:cNvPr>
          <p:cNvSpPr>
            <a:spLocks noGrp="1"/>
          </p:cNvSpPr>
          <p:nvPr>
            <p:ph idx="1"/>
          </p:nvPr>
        </p:nvSpPr>
        <p:spPr>
          <a:xfrm>
            <a:off x="168498" y="244699"/>
            <a:ext cx="5927502" cy="6048175"/>
          </a:xfrm>
        </p:spPr>
        <p:txBody>
          <a:bodyPr>
            <a:normAutofit lnSpcReduction="10000"/>
          </a:bodyPr>
          <a:lstStyle/>
          <a:p>
            <a:pPr algn="ctr"/>
            <a:r>
              <a:rPr lang="en-GB" b="1" dirty="0"/>
              <a:t>‘If, we all Neurotypical and Neuro-diverse individuals, Clear of minds, make a Connection in a Calm way, with each other, by: Communicating in a   Collaborative way, in the spirit of Cooperation, whereby both individuals understand, with the Correct Content in Context, thereby individuals can Coexist’. </a:t>
            </a:r>
          </a:p>
          <a:p>
            <a:pPr marL="0" indent="0" algn="ctr">
              <a:buNone/>
            </a:pPr>
            <a:endParaRPr lang="en-GB" b="1" dirty="0"/>
          </a:p>
          <a:p>
            <a:pPr marL="0" indent="0" algn="ctr">
              <a:buNone/>
            </a:pPr>
            <a:endParaRPr lang="en-GB" b="1" dirty="0"/>
          </a:p>
          <a:p>
            <a:pPr marL="0" indent="0" algn="ctr">
              <a:buNone/>
            </a:pPr>
            <a:r>
              <a:rPr lang="en-GB" b="1" dirty="0"/>
              <a:t>(Cited in Thomson, A &amp; Gooberman-Hill, R (2024),</a:t>
            </a:r>
          </a:p>
          <a:p>
            <a:pPr marL="0" indent="0" algn="ctr">
              <a:buNone/>
            </a:pPr>
            <a:r>
              <a:rPr lang="en-GB" b="1" dirty="0"/>
              <a:t>Larkworthy, 2021)</a:t>
            </a:r>
            <a:endParaRPr lang="en-GB" dirty="0"/>
          </a:p>
        </p:txBody>
      </p:sp>
      <p:pic>
        <p:nvPicPr>
          <p:cNvPr id="4" name="Picture 3" descr="A poster with a white rectangular frame with black text and check boxes&#10;&#10;AI-generated content may be incorrect.">
            <a:extLst>
              <a:ext uri="{FF2B5EF4-FFF2-40B4-BE49-F238E27FC236}">
                <a16:creationId xmlns:a16="http://schemas.microsoft.com/office/drawing/2014/main" id="{FAA1F4D5-3C5B-7EDA-5E66-091FE4A8A5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915" y="0"/>
            <a:ext cx="6082587" cy="6820852"/>
          </a:xfrm>
          <a:prstGeom prst="rect">
            <a:avLst/>
          </a:prstGeom>
        </p:spPr>
      </p:pic>
    </p:spTree>
    <p:extLst>
      <p:ext uri="{BB962C8B-B14F-4D97-AF65-F5344CB8AC3E}">
        <p14:creationId xmlns:p14="http://schemas.microsoft.com/office/powerpoint/2010/main" val="3089779622"/>
      </p:ext>
    </p:extLst>
  </p:cSld>
  <p:clrMapOvr>
    <a:masterClrMapping/>
  </p:clrMapOvr>
  <mc:AlternateContent xmlns:mc="http://schemas.openxmlformats.org/markup-compatibility/2006" xmlns:p14="http://schemas.microsoft.com/office/powerpoint/2010/main">
    <mc:Choice Requires="p14">
      <p:transition spd="slow" p14:dur="2000" advTm="13130"/>
    </mc:Choice>
    <mc:Fallback xmlns="">
      <p:transition spd="slow" advTm="1313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1B4B-83A5-2646-8055-F677D0D11E9C}"/>
              </a:ext>
            </a:extLst>
          </p:cNvPr>
          <p:cNvSpPr>
            <a:spLocks noGrp="1"/>
          </p:cNvSpPr>
          <p:nvPr>
            <p:ph type="title"/>
          </p:nvPr>
        </p:nvSpPr>
        <p:spPr>
          <a:xfrm>
            <a:off x="838200" y="0"/>
            <a:ext cx="10515600" cy="515155"/>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B1CDEA5D-26C1-B6C5-D1AB-FD2E29220156}"/>
              </a:ext>
            </a:extLst>
          </p:cNvPr>
          <p:cNvSpPr>
            <a:spLocks noGrp="1"/>
          </p:cNvSpPr>
          <p:nvPr>
            <p:ph idx="1"/>
          </p:nvPr>
        </p:nvSpPr>
        <p:spPr>
          <a:xfrm>
            <a:off x="838200" y="515155"/>
            <a:ext cx="10515600" cy="6220496"/>
          </a:xfrm>
        </p:spPr>
        <p:txBody>
          <a:bodyPr>
            <a:normAutofit fontScale="55000" lnSpcReduction="20000"/>
          </a:bodyPr>
          <a:lstStyle/>
          <a:p>
            <a:endParaRPr lang="en-GB" sz="5600" dirty="0"/>
          </a:p>
          <a:p>
            <a:r>
              <a:rPr lang="en-GB" sz="5600" dirty="0"/>
              <a:t>Alcorn, </a:t>
            </a:r>
            <a:r>
              <a:rPr lang="en-GB" sz="5600" i="1" dirty="0"/>
              <a:t>et al </a:t>
            </a:r>
            <a:r>
              <a:rPr lang="en-GB" sz="5600" dirty="0"/>
              <a:t>(2024) </a:t>
            </a:r>
            <a:r>
              <a:rPr lang="en-GB" sz="5600" i="1" dirty="0"/>
              <a:t>Learning about Neurodiversity at School: A Feasibility study of a new classroom programme for mainstream primary School, </a:t>
            </a:r>
            <a:r>
              <a:rPr lang="en-GB" sz="5600" dirty="0"/>
              <a:t>Neurodiversity, Vol 2, 1-14</a:t>
            </a:r>
          </a:p>
          <a:p>
            <a:r>
              <a:rPr lang="en-GB" sz="5600" dirty="0"/>
              <a:t>AQICESH. </a:t>
            </a:r>
            <a:r>
              <a:rPr lang="en-GB" sz="5600" i="1" dirty="0" err="1"/>
              <a:t>Statistiques</a:t>
            </a:r>
            <a:r>
              <a:rPr lang="en-GB" sz="5600" i="1" dirty="0"/>
              <a:t> </a:t>
            </a:r>
            <a:r>
              <a:rPr lang="en-GB" sz="5600" i="1" dirty="0" err="1"/>
              <a:t>concernant</a:t>
            </a:r>
            <a:r>
              <a:rPr lang="en-GB" sz="5600" i="1" dirty="0"/>
              <a:t> les </a:t>
            </a:r>
            <a:r>
              <a:rPr lang="en-GB" sz="5600" i="1" dirty="0" err="1"/>
              <a:t>etudiants</a:t>
            </a:r>
            <a:r>
              <a:rPr lang="en-GB" sz="5600" i="1" dirty="0"/>
              <a:t> </a:t>
            </a:r>
            <a:r>
              <a:rPr lang="en-GB" sz="5600" i="1" dirty="0" err="1"/>
              <a:t>en</a:t>
            </a:r>
            <a:r>
              <a:rPr lang="en-GB" sz="5600" i="1" dirty="0"/>
              <a:t> situation de handicap dans les </a:t>
            </a:r>
            <a:r>
              <a:rPr lang="en-GB" sz="5600" i="1" dirty="0" err="1"/>
              <a:t>universites</a:t>
            </a:r>
            <a:r>
              <a:rPr lang="en-GB" sz="5600" i="1" dirty="0"/>
              <a:t> </a:t>
            </a:r>
            <a:r>
              <a:rPr lang="en-GB" sz="5600" i="1" dirty="0" err="1"/>
              <a:t>quebecoises</a:t>
            </a:r>
            <a:r>
              <a:rPr lang="en-GB" sz="5600" i="1" dirty="0"/>
              <a:t> - 2013-2014 [statistics on students with disabilities in Quebec </a:t>
            </a:r>
            <a:r>
              <a:rPr lang="en-GB" sz="5600" dirty="0"/>
              <a:t>SUSTAINABLE EMPLOYMENT FOR AUTISTIC EMPLOYEES 1793 universities - 2013-2014]. Quebec (QC): Association </a:t>
            </a:r>
            <a:r>
              <a:rPr lang="en-GB" sz="5600" dirty="0" err="1"/>
              <a:t>quebecoise</a:t>
            </a:r>
            <a:r>
              <a:rPr lang="en-GB" sz="5600" dirty="0"/>
              <a:t> </a:t>
            </a:r>
            <a:r>
              <a:rPr lang="en-GB" sz="5600" dirty="0" err="1"/>
              <a:t>interuniversitaire</a:t>
            </a:r>
            <a:r>
              <a:rPr lang="en-GB" sz="5600" dirty="0"/>
              <a:t> des </a:t>
            </a:r>
            <a:r>
              <a:rPr lang="en-GB" sz="5600" dirty="0" err="1"/>
              <a:t>conseillers</a:t>
            </a:r>
            <a:r>
              <a:rPr lang="en-GB" sz="5600" dirty="0"/>
              <a:t> aux </a:t>
            </a:r>
            <a:r>
              <a:rPr lang="en-GB" sz="5600" dirty="0" err="1"/>
              <a:t>etudiants</a:t>
            </a:r>
            <a:r>
              <a:rPr lang="en-GB" sz="5600" dirty="0"/>
              <a:t> </a:t>
            </a:r>
            <a:r>
              <a:rPr lang="en-GB" sz="5600" dirty="0" err="1"/>
              <a:t>en</a:t>
            </a:r>
            <a:r>
              <a:rPr lang="en-GB" sz="5600" dirty="0"/>
              <a:t> situation de handicap, 2014. </a:t>
            </a:r>
          </a:p>
          <a:p>
            <a:r>
              <a:rPr lang="en-GB" sz="5600" dirty="0">
                <a:hlinkClick r:id="rId2"/>
              </a:rPr>
              <a:t>Characteristics of Autism that are critical for Accurate Diagnosis</a:t>
            </a:r>
            <a:endParaRPr lang="en-GB" sz="5600" dirty="0"/>
          </a:p>
          <a:p>
            <a:r>
              <a:rPr lang="en-GB" sz="5600" dirty="0"/>
              <a:t>British Psychological Society (2021) </a:t>
            </a:r>
            <a:r>
              <a:rPr lang="en-GB" sz="5600" i="1" dirty="0"/>
              <a:t>Working with Autism: Best Practice Guidelines for Psycholo</a:t>
            </a:r>
            <a:r>
              <a:rPr lang="en-GB" sz="5600" dirty="0"/>
              <a:t>gists. Leicester, UK: British Psychological Society. </a:t>
            </a:r>
          </a:p>
          <a:p>
            <a:pPr marL="0" indent="0">
              <a:buNone/>
            </a:pPr>
            <a:endParaRPr lang="en-GB" dirty="0"/>
          </a:p>
        </p:txBody>
      </p:sp>
    </p:spTree>
    <p:extLst>
      <p:ext uri="{BB962C8B-B14F-4D97-AF65-F5344CB8AC3E}">
        <p14:creationId xmlns:p14="http://schemas.microsoft.com/office/powerpoint/2010/main" val="394013123"/>
      </p:ext>
    </p:extLst>
  </p:cSld>
  <p:clrMapOvr>
    <a:masterClrMapping/>
  </p:clrMapOvr>
  <mc:AlternateContent xmlns:mc="http://schemas.openxmlformats.org/markup-compatibility/2006" xmlns:p14="http://schemas.microsoft.com/office/powerpoint/2010/main">
    <mc:Choice Requires="p14">
      <p:transition spd="slow" p14:dur="2000" advTm="1867"/>
    </mc:Choice>
    <mc:Fallback xmlns="">
      <p:transition spd="slow" advTm="1867"/>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F98CF3-88E3-00E3-BA40-94B658121914}"/>
              </a:ext>
            </a:extLst>
          </p:cNvPr>
          <p:cNvSpPr>
            <a:spLocks noGrp="1"/>
          </p:cNvSpPr>
          <p:nvPr>
            <p:ph idx="1"/>
          </p:nvPr>
        </p:nvSpPr>
        <p:spPr>
          <a:xfrm>
            <a:off x="838200" y="373487"/>
            <a:ext cx="10515600" cy="5803476"/>
          </a:xfrm>
        </p:spPr>
        <p:txBody>
          <a:bodyPr>
            <a:normAutofit fontScale="85000" lnSpcReduction="10000"/>
          </a:bodyPr>
          <a:lstStyle/>
          <a:p>
            <a:endParaRPr lang="en-GB" sz="2800" dirty="0"/>
          </a:p>
          <a:p>
            <a:r>
              <a:rPr lang="en-GB" sz="2800" dirty="0"/>
              <a:t>Black MH, Mahdi S, Milbourn B, </a:t>
            </a:r>
            <a:r>
              <a:rPr lang="en-GB" sz="2800" i="1" dirty="0"/>
              <a:t>et al</a:t>
            </a:r>
            <a:r>
              <a:rPr lang="en-GB" sz="2800" dirty="0"/>
              <a:t>. </a:t>
            </a:r>
            <a:r>
              <a:rPr lang="en-GB" sz="2800" i="1" dirty="0"/>
              <a:t>Perspectives of key stakeholders on employment of autistic adults across the United States, Australia</a:t>
            </a:r>
            <a:r>
              <a:rPr lang="en-GB" sz="2800" dirty="0"/>
              <a:t>, and Sweden. Autism Res. 2019; 12(11):1648–1662. </a:t>
            </a:r>
            <a:endParaRPr lang="en-GB" sz="2800" b="0" i="0" dirty="0">
              <a:solidFill>
                <a:srgbClr val="222222"/>
              </a:solidFill>
              <a:effectLst/>
            </a:endParaRPr>
          </a:p>
          <a:p>
            <a:r>
              <a:rPr lang="en-GB" sz="2800" b="0" i="0" dirty="0">
                <a:solidFill>
                  <a:srgbClr val="222222"/>
                </a:solidFill>
                <a:effectLst/>
              </a:rPr>
              <a:t>Bury, S.M., Flower, R.L., Zulla, R. </a:t>
            </a:r>
            <a:r>
              <a:rPr lang="en-GB" sz="2800" b="0" i="1" dirty="0">
                <a:solidFill>
                  <a:srgbClr val="222222"/>
                </a:solidFill>
                <a:effectLst/>
              </a:rPr>
              <a:t>et al. (2021)</a:t>
            </a:r>
            <a:r>
              <a:rPr lang="en-GB" sz="2800" b="0" i="0" dirty="0">
                <a:solidFill>
                  <a:srgbClr val="222222"/>
                </a:solidFill>
                <a:effectLst/>
              </a:rPr>
              <a:t> </a:t>
            </a:r>
            <a:r>
              <a:rPr lang="en-GB" sz="2800" b="0" i="1" dirty="0">
                <a:solidFill>
                  <a:srgbClr val="222222"/>
                </a:solidFill>
                <a:effectLst/>
              </a:rPr>
              <a:t>Workplace Social Challenges Experienced by Employees on the Autism Spectrum: An International Exploratory Study Examining Employee and Supervisor Perspectives</a:t>
            </a:r>
            <a:r>
              <a:rPr lang="en-GB" sz="2800" b="0" i="0" dirty="0">
                <a:solidFill>
                  <a:srgbClr val="222222"/>
                </a:solidFill>
                <a:effectLst/>
              </a:rPr>
              <a:t>. </a:t>
            </a:r>
            <a:r>
              <a:rPr lang="en-GB" sz="2800" b="0" dirty="0">
                <a:solidFill>
                  <a:srgbClr val="222222"/>
                </a:solidFill>
                <a:effectLst/>
              </a:rPr>
              <a:t>J Autism Dev </a:t>
            </a:r>
            <a:r>
              <a:rPr lang="en-GB" sz="2800" b="0" dirty="0" err="1">
                <a:solidFill>
                  <a:srgbClr val="222222"/>
                </a:solidFill>
                <a:effectLst/>
              </a:rPr>
              <a:t>Disord</a:t>
            </a:r>
            <a:r>
              <a:rPr lang="en-GB" sz="2800" b="0" i="0" dirty="0">
                <a:solidFill>
                  <a:srgbClr val="222222"/>
                </a:solidFill>
                <a:effectLst/>
              </a:rPr>
              <a:t> </a:t>
            </a:r>
            <a:r>
              <a:rPr lang="en-GB" sz="2800" b="1" i="0" dirty="0">
                <a:solidFill>
                  <a:srgbClr val="222222"/>
                </a:solidFill>
                <a:effectLst/>
              </a:rPr>
              <a:t>51</a:t>
            </a:r>
            <a:r>
              <a:rPr lang="en-GB" sz="2800" b="0" i="0" dirty="0">
                <a:solidFill>
                  <a:srgbClr val="222222"/>
                </a:solidFill>
                <a:effectLst/>
              </a:rPr>
              <a:t>, 1614–1627. </a:t>
            </a:r>
            <a:r>
              <a:rPr lang="en-GB" sz="2800" b="0" i="0" dirty="0">
                <a:solidFill>
                  <a:srgbClr val="222222"/>
                </a:solidFill>
                <a:effectLst/>
                <a:hlinkClick r:id="rId2"/>
              </a:rPr>
              <a:t>https://doi.org/10.1007/s10803-020-04662-6</a:t>
            </a:r>
            <a:endParaRPr lang="en-GB" sz="2800" b="0" i="0" dirty="0">
              <a:solidFill>
                <a:srgbClr val="222222"/>
              </a:solidFill>
              <a:effectLst/>
            </a:endParaRPr>
          </a:p>
          <a:p>
            <a:r>
              <a:rPr lang="en-GB" sz="2800" dirty="0">
                <a:solidFill>
                  <a:srgbClr val="222222"/>
                </a:solidFill>
              </a:rPr>
              <a:t>Crompton. R,</a:t>
            </a:r>
            <a:r>
              <a:rPr lang="en-GB" sz="2800" i="1" dirty="0">
                <a:solidFill>
                  <a:srgbClr val="222222"/>
                </a:solidFill>
              </a:rPr>
              <a:t> et al</a:t>
            </a:r>
            <a:r>
              <a:rPr lang="en-GB" sz="2800" dirty="0">
                <a:solidFill>
                  <a:srgbClr val="222222"/>
                </a:solidFill>
              </a:rPr>
              <a:t> (2022) The Experiences of transitioning to adulthood for young people on the autism spectrum in the UK: a  framework synthesis of current evidence using an Ecosystemic model. Journal of Research in Special Educational Needs. p1-14.  </a:t>
            </a:r>
            <a:r>
              <a:rPr lang="en-GB" sz="2800" dirty="0">
                <a:solidFill>
                  <a:srgbClr val="222222"/>
                </a:solidFill>
                <a:hlinkClick r:id="rId3"/>
              </a:rPr>
              <a:t>doi: 10.1111/1471-3802.12569</a:t>
            </a:r>
            <a:endParaRPr lang="en-GB" sz="2800" dirty="0">
              <a:solidFill>
                <a:srgbClr val="222222"/>
              </a:solidFill>
            </a:endParaRPr>
          </a:p>
          <a:p>
            <a:r>
              <a:rPr lang="en-GB" sz="2800" b="0" i="0" u="none" strike="noStrike" baseline="0" dirty="0">
                <a:solidFill>
                  <a:srgbClr val="000000"/>
                </a:solidFill>
              </a:rPr>
              <a:t>Crane, L., Davies, J., Fritz, A., O’Brien, S., Worsley, </a:t>
            </a:r>
            <a:r>
              <a:rPr lang="en-GB" sz="2800" b="0" i="0" u="none" strike="noStrike" baseline="0" dirty="0" err="1">
                <a:solidFill>
                  <a:srgbClr val="000000"/>
                </a:solidFill>
              </a:rPr>
              <a:t>A.,Ashworth</a:t>
            </a:r>
            <a:r>
              <a:rPr lang="en-GB" sz="2800" b="0" i="0" u="none" strike="noStrike" baseline="0" dirty="0">
                <a:solidFill>
                  <a:srgbClr val="000000"/>
                </a:solidFill>
              </a:rPr>
              <a:t>, M. &amp; Remington, A. (2021) ‘The transition to adulthood for autistic young people </a:t>
            </a:r>
            <a:r>
              <a:rPr lang="en-GB" sz="2800" b="0" i="0" u="none" strike="noStrike" baseline="0" dirty="0" err="1">
                <a:solidFill>
                  <a:srgbClr val="000000"/>
                </a:solidFill>
              </a:rPr>
              <a:t>withadditional</a:t>
            </a:r>
            <a:r>
              <a:rPr lang="en-GB" sz="2800" b="0" i="0" u="none" strike="noStrike" baseline="0" dirty="0">
                <a:solidFill>
                  <a:srgbClr val="000000"/>
                </a:solidFill>
              </a:rPr>
              <a:t> learning needs: The views and experiences of education professionals in special schools.’ British Journal of Special Education, 48, pp. 323–46. </a:t>
            </a:r>
            <a:r>
              <a:rPr lang="en-GB" sz="2800" b="0" i="0" u="none" strike="noStrike" baseline="0" dirty="0">
                <a:solidFill>
                  <a:srgbClr val="0000FF"/>
                </a:solidFill>
                <a:hlinkClick r:id="rId4"/>
              </a:rPr>
              <a:t>https://doi.org/10.1111/1467-8578.12372</a:t>
            </a:r>
            <a:endParaRPr lang="en-GB" sz="2800" b="0" i="0" u="none" strike="noStrike" baseline="0" dirty="0">
              <a:solidFill>
                <a:srgbClr val="0000FF"/>
              </a:solidFill>
            </a:endParaRPr>
          </a:p>
          <a:p>
            <a:endParaRPr lang="en-GB" dirty="0"/>
          </a:p>
        </p:txBody>
      </p:sp>
    </p:spTree>
    <p:extLst>
      <p:ext uri="{BB962C8B-B14F-4D97-AF65-F5344CB8AC3E}">
        <p14:creationId xmlns:p14="http://schemas.microsoft.com/office/powerpoint/2010/main" val="1353975"/>
      </p:ext>
    </p:extLst>
  </p:cSld>
  <p:clrMapOvr>
    <a:masterClrMapping/>
  </p:clrMapOvr>
  <mc:AlternateContent xmlns:mc="http://schemas.openxmlformats.org/markup-compatibility/2006" xmlns:p14="http://schemas.microsoft.com/office/powerpoint/2010/main">
    <mc:Choice Requires="p14">
      <p:transition spd="slow" p14:dur="2000" advTm="1609"/>
    </mc:Choice>
    <mc:Fallback xmlns="">
      <p:transition spd="slow" advTm="160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AF0925-DB2F-06D0-3C31-63CBA4E0416D}"/>
              </a:ext>
            </a:extLst>
          </p:cNvPr>
          <p:cNvSpPr>
            <a:spLocks noGrp="1"/>
          </p:cNvSpPr>
          <p:nvPr>
            <p:ph idx="1"/>
          </p:nvPr>
        </p:nvSpPr>
        <p:spPr>
          <a:xfrm>
            <a:off x="735169" y="254403"/>
            <a:ext cx="10515600" cy="6391096"/>
          </a:xfrm>
        </p:spPr>
        <p:txBody>
          <a:bodyPr>
            <a:normAutofit lnSpcReduction="10000"/>
          </a:bodyPr>
          <a:lstStyle/>
          <a:p>
            <a:endParaRPr lang="en-GB" sz="2800" b="0" i="0" u="none" strike="noStrike" baseline="0" dirty="0">
              <a:solidFill>
                <a:srgbClr val="000000"/>
              </a:solidFill>
            </a:endParaRPr>
          </a:p>
          <a:p>
            <a:r>
              <a:rPr lang="en-GB" sz="2800" b="0" i="0" u="none" strike="noStrike" baseline="0" dirty="0">
                <a:solidFill>
                  <a:srgbClr val="000000"/>
                </a:solidFill>
              </a:rPr>
              <a:t>Crane, L., Davies, J., Fritz, A., O’Brien, S., Worsley, A. &amp; Remington, A. (2022) </a:t>
            </a:r>
            <a:r>
              <a:rPr lang="en-GB" sz="2800" b="0" i="1" u="none" strike="noStrike" baseline="0" dirty="0">
                <a:solidFill>
                  <a:srgbClr val="000000"/>
                </a:solidFill>
              </a:rPr>
              <a:t>‘A young people’s experiences of transitioning to adulthood following the Children and </a:t>
            </a:r>
            <a:r>
              <a:rPr lang="en-GB" i="1" dirty="0">
                <a:solidFill>
                  <a:srgbClr val="000000"/>
                </a:solidFill>
              </a:rPr>
              <a:t>F</a:t>
            </a:r>
            <a:r>
              <a:rPr lang="en-GB" sz="2800" b="0" i="1" u="none" strike="noStrike" baseline="0" dirty="0">
                <a:solidFill>
                  <a:srgbClr val="000000"/>
                </a:solidFill>
              </a:rPr>
              <a:t>amilies </a:t>
            </a:r>
            <a:r>
              <a:rPr lang="en-GB" i="1" dirty="0">
                <a:solidFill>
                  <a:srgbClr val="000000"/>
                </a:solidFill>
              </a:rPr>
              <a:t>A</a:t>
            </a:r>
            <a:r>
              <a:rPr lang="en-GB" sz="2800" b="0" i="1" u="none" strike="noStrike" baseline="0" dirty="0">
                <a:solidFill>
                  <a:srgbClr val="000000"/>
                </a:solidFill>
              </a:rPr>
              <a:t>ct 2014</a:t>
            </a:r>
            <a:r>
              <a:rPr lang="en-GB" sz="2800" b="0" i="0" u="none" strike="noStrike" baseline="0" dirty="0">
                <a:solidFill>
                  <a:srgbClr val="000000"/>
                </a:solidFill>
              </a:rPr>
              <a:t>’ British Educational Research Journal, 48 (1), pp. 22–48. </a:t>
            </a:r>
            <a:r>
              <a:rPr lang="en-GB" sz="2800" b="0" i="0" u="none" strike="noStrike" baseline="0" dirty="0">
                <a:solidFill>
                  <a:srgbClr val="0000FF"/>
                </a:solidFill>
                <a:hlinkClick r:id="rId2"/>
              </a:rPr>
              <a:t>https://doi.org/10.1002/berj.3753</a:t>
            </a:r>
            <a:endParaRPr lang="en-GB" sz="2800" b="0" i="0" u="none" strike="noStrike" baseline="0" dirty="0">
              <a:solidFill>
                <a:srgbClr val="0000FF"/>
              </a:solidFill>
            </a:endParaRPr>
          </a:p>
          <a:p>
            <a:r>
              <a:rPr lang="en-GB" sz="2800" b="0" i="0" dirty="0">
                <a:solidFill>
                  <a:srgbClr val="222222"/>
                </a:solidFill>
                <a:effectLst/>
              </a:rPr>
              <a:t>Davies. J, et al (2023)</a:t>
            </a:r>
            <a:r>
              <a:rPr lang="en-GB" sz="2800" b="0" i="1" dirty="0">
                <a:solidFill>
                  <a:srgbClr val="222222"/>
                </a:solidFill>
                <a:effectLst/>
              </a:rPr>
              <a:t> Autistic adults’ priorities for future autism employment research: Perspectives from the United Kingdom. </a:t>
            </a:r>
            <a:r>
              <a:rPr lang="en-GB" sz="2800" b="0" dirty="0">
                <a:solidFill>
                  <a:srgbClr val="222222"/>
                </a:solidFill>
                <a:effectLst/>
              </a:rPr>
              <a:t>Autism in Adulthood. Vol 0, Number 0, 2023. </a:t>
            </a:r>
            <a:r>
              <a:rPr lang="en-GB" sz="2800" b="0" dirty="0">
                <a:solidFill>
                  <a:srgbClr val="222222"/>
                </a:solidFill>
                <a:effectLst/>
                <a:hlinkClick r:id="rId3"/>
              </a:rPr>
              <a:t>https://doi.org/10.1089/aut.2022.0087</a:t>
            </a:r>
            <a:endParaRPr lang="en-GB" sz="2800" b="0" i="0" dirty="0">
              <a:solidFill>
                <a:srgbClr val="222222"/>
              </a:solidFill>
              <a:effectLst/>
            </a:endParaRPr>
          </a:p>
          <a:p>
            <a:r>
              <a:rPr lang="en-GB" sz="2800" dirty="0">
                <a:solidFill>
                  <a:srgbClr val="222222"/>
                </a:solidFill>
              </a:rPr>
              <a:t>D</a:t>
            </a:r>
            <a:r>
              <a:rPr lang="en-GB" sz="2800" b="0" i="0" dirty="0">
                <a:solidFill>
                  <a:srgbClr val="222222"/>
                </a:solidFill>
                <a:effectLst/>
              </a:rPr>
              <a:t>oyle, N (2020) </a:t>
            </a:r>
            <a:r>
              <a:rPr lang="en-GB" sz="2800" i="1" dirty="0"/>
              <a:t>Neurodiversity at work: a biopsychosocial model and the impact on working adults</a:t>
            </a:r>
            <a:r>
              <a:rPr lang="en-GB" sz="2800" dirty="0"/>
              <a:t>, British Medical Bulletin, 135: 108-125. doi: </a:t>
            </a:r>
            <a:r>
              <a:rPr lang="en-GB" sz="2800" dirty="0">
                <a:hlinkClick r:id="rId4"/>
              </a:rPr>
              <a:t>10.1093/</a:t>
            </a:r>
            <a:r>
              <a:rPr lang="en-GB" sz="2800" dirty="0" err="1">
                <a:hlinkClick r:id="rId4"/>
              </a:rPr>
              <a:t>bmb</a:t>
            </a:r>
            <a:r>
              <a:rPr lang="en-GB" sz="2800" dirty="0">
                <a:hlinkClick r:id="rId4"/>
              </a:rPr>
              <a:t>/ldaa021</a:t>
            </a:r>
            <a:endParaRPr lang="en-GB" sz="2800" dirty="0"/>
          </a:p>
          <a:p>
            <a:r>
              <a:rPr lang="en-GB" sz="2800" dirty="0"/>
              <a:t>Demie F (2013) </a:t>
            </a:r>
            <a:r>
              <a:rPr lang="en-GB" sz="2800" i="1" dirty="0"/>
              <a:t>Raising Achievement of Black African Pupils: Good Practice in Schools</a:t>
            </a:r>
            <a:r>
              <a:rPr lang="en-GB" sz="2800" dirty="0"/>
              <a:t>. </a:t>
            </a:r>
            <a:r>
              <a:rPr lang="en-GB" sz="2800" dirty="0">
                <a:hlinkClick r:id="rId5"/>
              </a:rPr>
              <a:t>Raising the achievement of black African pupils - good practice in schools 2013</a:t>
            </a:r>
            <a:r>
              <a:rPr lang="en-GB" sz="2800" dirty="0"/>
              <a:t> (accessed: 13/03/2025)</a:t>
            </a:r>
          </a:p>
          <a:p>
            <a:endParaRPr lang="en-GB" dirty="0"/>
          </a:p>
        </p:txBody>
      </p:sp>
    </p:spTree>
    <p:extLst>
      <p:ext uri="{BB962C8B-B14F-4D97-AF65-F5344CB8AC3E}">
        <p14:creationId xmlns:p14="http://schemas.microsoft.com/office/powerpoint/2010/main" val="843188280"/>
      </p:ext>
    </p:extLst>
  </p:cSld>
  <p:clrMapOvr>
    <a:masterClrMapping/>
  </p:clrMapOvr>
  <mc:AlternateContent xmlns:mc="http://schemas.openxmlformats.org/markup-compatibility/2006" xmlns:p14="http://schemas.microsoft.com/office/powerpoint/2010/main">
    <mc:Choice Requires="p14">
      <p:transition spd="slow" p14:dur="2000" advTm="987"/>
    </mc:Choice>
    <mc:Fallback xmlns="">
      <p:transition spd="slow" advTm="98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CB66E0-BE3C-7C8D-7CC2-8629265C86B4}"/>
              </a:ext>
            </a:extLst>
          </p:cNvPr>
          <p:cNvSpPr>
            <a:spLocks noGrp="1"/>
          </p:cNvSpPr>
          <p:nvPr>
            <p:ph idx="1"/>
          </p:nvPr>
        </p:nvSpPr>
        <p:spPr>
          <a:xfrm>
            <a:off x="838200" y="141668"/>
            <a:ext cx="10515600" cy="6282969"/>
          </a:xfrm>
        </p:spPr>
        <p:txBody>
          <a:bodyPr>
            <a:normAutofit/>
          </a:bodyPr>
          <a:lstStyle/>
          <a:p>
            <a:pPr marL="0" indent="0">
              <a:buNone/>
            </a:pPr>
            <a:endParaRPr lang="en-GB" sz="3600" dirty="0"/>
          </a:p>
          <a:p>
            <a:r>
              <a:rPr lang="en-GB" sz="2200" dirty="0"/>
              <a:t>Demie F, and Mclean C (2014) </a:t>
            </a:r>
            <a:r>
              <a:rPr lang="en-GB" sz="2200" i="1" dirty="0"/>
              <a:t>Black Caribbean underachievement in schools in England. </a:t>
            </a:r>
            <a:r>
              <a:rPr lang="en-GB" sz="2200" dirty="0">
                <a:hlinkClick r:id="rId2"/>
              </a:rPr>
              <a:t>https://www.researchgate.net/ publication/323202204_Black_Caribbean_ Underachievement_in_Schools_in_England</a:t>
            </a:r>
            <a:r>
              <a:rPr lang="en-GB" sz="2200" dirty="0"/>
              <a:t> (accessed:13/03/2025)</a:t>
            </a:r>
          </a:p>
          <a:p>
            <a:r>
              <a:rPr lang="en-GB" sz="2200" dirty="0"/>
              <a:t>Department of Education, (DfE), United Kingdom Governmental Department </a:t>
            </a:r>
          </a:p>
          <a:p>
            <a:r>
              <a:rPr lang="en-GB" sz="2200" dirty="0"/>
              <a:t>Department of  Health.(</a:t>
            </a:r>
            <a:r>
              <a:rPr lang="en-GB" sz="2200" dirty="0" err="1"/>
              <a:t>DoH</a:t>
            </a:r>
            <a:r>
              <a:rPr lang="en-GB" sz="2200" dirty="0"/>
              <a:t>), United Kingdom Governmental Department </a:t>
            </a:r>
          </a:p>
          <a:p>
            <a:pPr algn="l"/>
            <a:r>
              <a:rPr lang="en-GB" sz="2200" b="0" i="0" dirty="0">
                <a:solidFill>
                  <a:srgbClr val="606060"/>
                </a:solidFill>
                <a:effectLst/>
              </a:rPr>
              <a:t>Fe</a:t>
            </a:r>
            <a:r>
              <a:rPr lang="en-GB" sz="2200" b="0" i="0" dirty="0">
                <a:effectLst/>
              </a:rPr>
              <a:t>eney, K.E. &amp; Burke, S.L. (2021) </a:t>
            </a:r>
            <a:r>
              <a:rPr lang="en-GB" sz="2200" b="0" i="1" u="none" strike="noStrike" baseline="0" dirty="0">
                <a:solidFill>
                  <a:srgbClr val="000000"/>
                </a:solidFill>
              </a:rPr>
              <a:t>The role of mentorship on social engagement among adolescents with autism spectrum disorders. </a:t>
            </a:r>
            <a:r>
              <a:rPr lang="en-GB" sz="2200" b="0" u="none" strike="noStrike" baseline="0" dirty="0">
                <a:solidFill>
                  <a:srgbClr val="000000"/>
                </a:solidFill>
              </a:rPr>
              <a:t>Research in Autism Spectrum Disorders 88, 101842. </a:t>
            </a:r>
            <a:r>
              <a:rPr lang="en-GB" sz="2200" b="0" i="0" u="none" strike="noStrike" baseline="0" dirty="0">
                <a:solidFill>
                  <a:srgbClr val="2196D1"/>
                </a:solidFill>
                <a:hlinkClick r:id="rId3"/>
              </a:rPr>
              <a:t>https://doi.org/10.1016/j.rasd.2021.101842 </a:t>
            </a:r>
            <a:endParaRPr lang="en-GB" sz="2200" dirty="0"/>
          </a:p>
          <a:p>
            <a:r>
              <a:rPr lang="en-GB" sz="2200" dirty="0"/>
              <a:t>Fink, et al. (2015), </a:t>
            </a:r>
            <a:r>
              <a:rPr lang="en-GB" sz="2200" i="1" dirty="0"/>
              <a:t>Assessing the Bullying and Victimization  experiences of Children with Special Educational Needs in Mainstream Schools: Development and Validation of the Bullying Behaviour and Experience Scale</a:t>
            </a:r>
            <a:r>
              <a:rPr lang="en-GB" sz="2200" dirty="0"/>
              <a:t>. Research in Developmental Disabilities, 36. 611-619. </a:t>
            </a:r>
            <a:r>
              <a:rPr lang="en-GB" sz="2200" dirty="0">
                <a:hlinkClick r:id="rId4"/>
              </a:rPr>
              <a:t>https://doi.org/10.1016/j.ridd.2014.10.048</a:t>
            </a:r>
            <a:endParaRPr lang="en-GB" sz="2200" dirty="0"/>
          </a:p>
          <a:p>
            <a:r>
              <a:rPr lang="en-GB" sz="2200" dirty="0"/>
              <a:t>Hendricks D (2010) </a:t>
            </a:r>
            <a:r>
              <a:rPr lang="en-GB" sz="2200" i="1" dirty="0"/>
              <a:t>Employment and adults with autism spectrum disorders: challenges and strategies for success</a:t>
            </a:r>
            <a:r>
              <a:rPr lang="en-GB" sz="2200" dirty="0"/>
              <a:t>. Journal of Vocational Rehabilitation 32(2): 125–134. Available at: </a:t>
            </a:r>
            <a:r>
              <a:rPr lang="en-GB" sz="2200" dirty="0">
                <a:hlinkClick r:id="rId5"/>
              </a:rPr>
              <a:t>https://doi.org/10.3233/jvr-2010-0502. </a:t>
            </a:r>
            <a:endParaRPr lang="en-GB" sz="2200" dirty="0"/>
          </a:p>
          <a:p>
            <a:endParaRPr lang="en-GB" dirty="0"/>
          </a:p>
        </p:txBody>
      </p:sp>
    </p:spTree>
    <p:extLst>
      <p:ext uri="{BB962C8B-B14F-4D97-AF65-F5344CB8AC3E}">
        <p14:creationId xmlns:p14="http://schemas.microsoft.com/office/powerpoint/2010/main" val="4095692318"/>
      </p:ext>
    </p:extLst>
  </p:cSld>
  <p:clrMapOvr>
    <a:masterClrMapping/>
  </p:clrMapOvr>
  <mc:AlternateContent xmlns:mc="http://schemas.openxmlformats.org/markup-compatibility/2006" xmlns:p14="http://schemas.microsoft.com/office/powerpoint/2010/main">
    <mc:Choice Requires="p14">
      <p:transition spd="slow" p14:dur="2000" advTm="1464"/>
    </mc:Choice>
    <mc:Fallback xmlns="">
      <p:transition spd="slow" advTm="146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A879C6-783D-F412-8E04-6BBE26E86AB9}"/>
              </a:ext>
            </a:extLst>
          </p:cNvPr>
          <p:cNvSpPr>
            <a:spLocks noGrp="1"/>
          </p:cNvSpPr>
          <p:nvPr>
            <p:ph idx="1"/>
          </p:nvPr>
        </p:nvSpPr>
        <p:spPr>
          <a:xfrm>
            <a:off x="838200" y="528034"/>
            <a:ext cx="10515600" cy="5648929"/>
          </a:xfrm>
        </p:spPr>
        <p:txBody>
          <a:bodyPr>
            <a:normAutofit lnSpcReduction="10000"/>
          </a:bodyPr>
          <a:lstStyle/>
          <a:p>
            <a:r>
              <a:rPr lang="en-GB" sz="2800" dirty="0"/>
              <a:t>Hedley, D., </a:t>
            </a:r>
            <a:r>
              <a:rPr lang="en-GB" sz="2800" dirty="0" err="1"/>
              <a:t>Uljarević</a:t>
            </a:r>
            <a:r>
              <a:rPr lang="en-GB" sz="2800" dirty="0"/>
              <a:t>, M., &amp; Hedley, D. F. E. (2017b). </a:t>
            </a:r>
            <a:r>
              <a:rPr lang="en-GB" sz="2800" i="1" dirty="0"/>
              <a:t>Employment and living with Autism: Personal, social and economic impact</a:t>
            </a:r>
            <a:r>
              <a:rPr lang="en-GB" sz="2800" dirty="0"/>
              <a:t>. In S. Halder &amp; L. C. Assaf (Eds.), Inclusion, Disability and culture: An ethnographic perspective traversing abilities and challenges. New York: Springer. </a:t>
            </a:r>
            <a:r>
              <a:rPr lang="en-GB" sz="2800" dirty="0">
                <a:hlinkClick r:id="rId2"/>
              </a:rPr>
              <a:t>https://doi.org/10.1007/978-3-319-55224 -8_19 </a:t>
            </a:r>
            <a:endParaRPr lang="en-GB" sz="2800" dirty="0"/>
          </a:p>
          <a:p>
            <a:r>
              <a:rPr lang="en-GB" sz="2800" dirty="0"/>
              <a:t>ICD- 11 for Mortality and Morbidity Statistics, 2025-01 </a:t>
            </a:r>
            <a:r>
              <a:rPr lang="en-GB" sz="2800" dirty="0">
                <a:hlinkClick r:id="rId3"/>
              </a:rPr>
              <a:t>ICD-11 for Mortality and Morbidity Statistics</a:t>
            </a:r>
            <a:r>
              <a:rPr lang="en-GB" sz="2800" dirty="0"/>
              <a:t> (accessed: 24/05/2025)</a:t>
            </a:r>
          </a:p>
          <a:p>
            <a:r>
              <a:rPr lang="en-GB" sz="2800" dirty="0"/>
              <a:t>ICD-11 for Mortality and Morbidity Statistics, 2025-01. </a:t>
            </a:r>
            <a:r>
              <a:rPr lang="en-GB" sz="2800" dirty="0">
                <a:hlinkClick r:id="rId4"/>
              </a:rPr>
              <a:t>ICD-11 Coding Tool Mortality and Morbidity Statistics (MMS)</a:t>
            </a:r>
            <a:r>
              <a:rPr lang="en-GB" sz="2800" dirty="0"/>
              <a:t> (accessed: 24/05/2024)</a:t>
            </a:r>
          </a:p>
          <a:p>
            <a:pPr algn="l"/>
            <a:r>
              <a:rPr lang="en-GB" sz="2800" dirty="0"/>
              <a:t>Kra</a:t>
            </a:r>
            <a:r>
              <a:rPr lang="de-DE" sz="2800" b="0" i="0" u="none" strike="noStrike" baseline="0" dirty="0">
                <a:solidFill>
                  <a:srgbClr val="000000"/>
                </a:solidFill>
              </a:rPr>
              <a:t>nzler, J. H., Floyd, R. G., Bray, M. A. &amp; Demaray, </a:t>
            </a:r>
            <a:r>
              <a:rPr lang="en-GB" sz="2800" b="0" i="0" u="none" strike="noStrike" baseline="0" dirty="0">
                <a:solidFill>
                  <a:srgbClr val="000000"/>
                </a:solidFill>
              </a:rPr>
              <a:t>M. K. (2020) ‘Past, present, and future of research in school psychology: The biopsychosocial ecological model as an overarching framework.’ School </a:t>
            </a:r>
            <a:r>
              <a:rPr lang="pl-PL" sz="2800" b="0" i="0" u="none" strike="noStrike" baseline="0" dirty="0">
                <a:solidFill>
                  <a:srgbClr val="000000"/>
                </a:solidFill>
              </a:rPr>
              <a:t>Psychology, 35 (6), pp. 419–27. </a:t>
            </a:r>
            <a:r>
              <a:rPr lang="pl-PL" sz="2800" b="0" i="0" u="none" strike="noStrike" baseline="0" dirty="0">
                <a:solidFill>
                  <a:srgbClr val="0000FF"/>
                </a:solidFill>
                <a:hlinkClick r:id="rId5"/>
              </a:rPr>
              <a:t>https://doi.org/10.</a:t>
            </a:r>
            <a:r>
              <a:rPr lang="en-GB" sz="2800" b="0" i="0" u="none" strike="noStrike" baseline="0" dirty="0">
                <a:solidFill>
                  <a:srgbClr val="0000FF"/>
                </a:solidFill>
                <a:hlinkClick r:id="rId5"/>
              </a:rPr>
              <a:t>1037/spq0000401</a:t>
            </a:r>
            <a:endParaRPr lang="en-GB" sz="2800" dirty="0"/>
          </a:p>
          <a:p>
            <a:endParaRPr lang="en-GB" sz="2800" dirty="0"/>
          </a:p>
          <a:p>
            <a:endParaRPr lang="en-GB" dirty="0"/>
          </a:p>
        </p:txBody>
      </p:sp>
    </p:spTree>
    <p:extLst>
      <p:ext uri="{BB962C8B-B14F-4D97-AF65-F5344CB8AC3E}">
        <p14:creationId xmlns:p14="http://schemas.microsoft.com/office/powerpoint/2010/main" val="2816894149"/>
      </p:ext>
    </p:extLst>
  </p:cSld>
  <p:clrMapOvr>
    <a:masterClrMapping/>
  </p:clrMapOvr>
  <mc:AlternateContent xmlns:mc="http://schemas.openxmlformats.org/markup-compatibility/2006" xmlns:p14="http://schemas.microsoft.com/office/powerpoint/2010/main">
    <mc:Choice Requires="p14">
      <p:transition spd="slow" p14:dur="2000" advTm="748"/>
    </mc:Choice>
    <mc:Fallback xmlns="">
      <p:transition spd="slow" advTm="74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ED6DE9-9938-BCEA-F22B-3547E8FF8A4D}"/>
              </a:ext>
            </a:extLst>
          </p:cNvPr>
          <p:cNvSpPr>
            <a:spLocks noGrp="1"/>
          </p:cNvSpPr>
          <p:nvPr>
            <p:ph idx="1"/>
          </p:nvPr>
        </p:nvSpPr>
        <p:spPr>
          <a:xfrm>
            <a:off x="838200" y="412124"/>
            <a:ext cx="10515600" cy="5764839"/>
          </a:xfrm>
        </p:spPr>
        <p:txBody>
          <a:bodyPr>
            <a:normAutofit fontScale="92500" lnSpcReduction="10000"/>
          </a:bodyPr>
          <a:lstStyle/>
          <a:p>
            <a:r>
              <a:rPr lang="en-GB" sz="2800" dirty="0"/>
              <a:t>Lorenz T, </a:t>
            </a:r>
            <a:r>
              <a:rPr lang="en-GB" sz="2800" dirty="0" err="1"/>
              <a:t>Frischling</a:t>
            </a:r>
            <a:r>
              <a:rPr lang="en-GB" sz="2800" dirty="0"/>
              <a:t> C, Cuadros R, </a:t>
            </a:r>
            <a:r>
              <a:rPr lang="en-GB" sz="2800" i="1" dirty="0"/>
              <a:t>et al.(2016) Autism and overcoming job barriers: Comparing job-related barriers and possible solutions in and outside of autism-specific employment</a:t>
            </a:r>
            <a:r>
              <a:rPr lang="en-GB" sz="2800" dirty="0"/>
              <a:t>. </a:t>
            </a:r>
            <a:r>
              <a:rPr lang="en-GB" sz="2800" dirty="0" err="1"/>
              <a:t>PLoS</a:t>
            </a:r>
            <a:r>
              <a:rPr lang="en-GB" sz="2800" dirty="0"/>
              <a:t> One. 2016;11(1):e0147040. </a:t>
            </a:r>
            <a:r>
              <a:rPr lang="en-GB" sz="2800" b="0" i="0" u="none" strike="noStrike" dirty="0">
                <a:solidFill>
                  <a:srgbClr val="606060"/>
                </a:solidFill>
                <a:effectLst/>
                <a:hlinkClick r:id="rId2"/>
              </a:rPr>
              <a:t>https://doi.org/10.1371/journal.pone.0147040</a:t>
            </a:r>
            <a:endParaRPr lang="en-GB" dirty="0">
              <a:solidFill>
                <a:srgbClr val="606060"/>
              </a:solidFill>
            </a:endParaRPr>
          </a:p>
          <a:p>
            <a:r>
              <a:rPr lang="en-GB" sz="2800" b="0" i="0" dirty="0" err="1">
                <a:solidFill>
                  <a:srgbClr val="606060"/>
                </a:solidFill>
                <a:effectLst/>
              </a:rPr>
              <a:t>Maciver</a:t>
            </a:r>
            <a:r>
              <a:rPr lang="en-GB" sz="2800" b="0" i="0" dirty="0">
                <a:solidFill>
                  <a:srgbClr val="606060"/>
                </a:solidFill>
                <a:effectLst/>
              </a:rPr>
              <a:t>. D, </a:t>
            </a:r>
            <a:r>
              <a:rPr lang="en-GB" sz="2800" b="0" i="1" dirty="0">
                <a:solidFill>
                  <a:srgbClr val="606060"/>
                </a:solidFill>
                <a:effectLst/>
              </a:rPr>
              <a:t>et al </a:t>
            </a:r>
            <a:r>
              <a:rPr lang="en-GB" sz="2800" b="0" i="0" dirty="0">
                <a:solidFill>
                  <a:srgbClr val="606060"/>
                </a:solidFill>
                <a:effectLst/>
              </a:rPr>
              <a:t>(2019), Participation of children with disabilities in school: A realist systematic review of psychosocial and environmental factors. </a:t>
            </a:r>
            <a:r>
              <a:rPr lang="en-GB" sz="2800" b="0" i="0" dirty="0" err="1">
                <a:solidFill>
                  <a:srgbClr val="606060"/>
                </a:solidFill>
                <a:effectLst/>
              </a:rPr>
              <a:t>Plos</a:t>
            </a:r>
            <a:r>
              <a:rPr lang="en-GB" sz="2800" b="0" i="0" dirty="0">
                <a:solidFill>
                  <a:srgbClr val="606060"/>
                </a:solidFill>
                <a:effectLst/>
              </a:rPr>
              <a:t> One, 14(1), e0210511. </a:t>
            </a:r>
            <a:r>
              <a:rPr lang="en-GB" sz="2800" b="0" i="0" dirty="0">
                <a:solidFill>
                  <a:srgbClr val="606060"/>
                </a:solidFill>
                <a:effectLst/>
                <a:hlinkClick r:id="rId3"/>
              </a:rPr>
              <a:t>https://doi.org/10.1371/journal.pone.0210511</a:t>
            </a:r>
            <a:endParaRPr lang="en-GB" sz="2800" b="0" i="0" dirty="0">
              <a:solidFill>
                <a:srgbClr val="606060"/>
              </a:solidFill>
              <a:effectLst/>
            </a:endParaRPr>
          </a:p>
          <a:p>
            <a:r>
              <a:rPr lang="en-GB" sz="2800" dirty="0"/>
              <a:t>Mortier, K, </a:t>
            </a:r>
            <a:r>
              <a:rPr lang="en-GB" sz="2800" i="1" dirty="0"/>
              <a:t>et al</a:t>
            </a:r>
            <a:r>
              <a:rPr lang="en-GB" sz="2800" dirty="0"/>
              <a:t>. (2021) Cultural Brokers in Special Education. Research and Practice for Person with Severe Disabilities, Vol 46 (1), 3-17. </a:t>
            </a:r>
            <a:r>
              <a:rPr lang="en-GB" sz="2800" dirty="0">
                <a:hlinkClick r:id="rId4"/>
              </a:rPr>
              <a:t>https://doi.org/10.1177/1540796920975386 </a:t>
            </a:r>
            <a:endParaRPr lang="en-GB" sz="2800" dirty="0"/>
          </a:p>
          <a:p>
            <a:r>
              <a:rPr lang="en-GB" sz="2800" dirty="0"/>
              <a:t>Martin. V </a:t>
            </a:r>
            <a:r>
              <a:rPr lang="en-GB" sz="2800" i="1" dirty="0"/>
              <a:t>et al </a:t>
            </a:r>
            <a:r>
              <a:rPr lang="en-GB" sz="2800" dirty="0"/>
              <a:t>(2023) </a:t>
            </a:r>
            <a:r>
              <a:rPr lang="en-GB" sz="2800" i="1" dirty="0"/>
              <a:t>Sustainable employment depends on quality relationships between supervisors and their employees on the autism spectrum</a:t>
            </a:r>
            <a:r>
              <a:rPr lang="en-GB" sz="2800" dirty="0"/>
              <a:t>, Disability and Rehabilitation, 45:11, 1784-1795, DOI: </a:t>
            </a:r>
            <a:r>
              <a:rPr lang="en-GB" sz="2800" b="0" i="0" u="none" strike="noStrike" dirty="0">
                <a:solidFill>
                  <a:srgbClr val="006DB4"/>
                </a:solidFill>
                <a:effectLst/>
                <a:hlinkClick r:id="rId5"/>
              </a:rPr>
              <a:t>https://doi.org/10.1080/09638288.2022.2074550</a:t>
            </a:r>
            <a:endParaRPr lang="en-GB" sz="2800" dirty="0"/>
          </a:p>
          <a:p>
            <a:endParaRPr lang="en-GB" dirty="0"/>
          </a:p>
        </p:txBody>
      </p:sp>
    </p:spTree>
    <p:extLst>
      <p:ext uri="{BB962C8B-B14F-4D97-AF65-F5344CB8AC3E}">
        <p14:creationId xmlns:p14="http://schemas.microsoft.com/office/powerpoint/2010/main" val="2600670684"/>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CB376F-2D2F-875A-2EA6-01C350952094}"/>
              </a:ext>
            </a:extLst>
          </p:cNvPr>
          <p:cNvSpPr>
            <a:spLocks noGrp="1"/>
          </p:cNvSpPr>
          <p:nvPr>
            <p:ph idx="1"/>
          </p:nvPr>
        </p:nvSpPr>
        <p:spPr>
          <a:xfrm>
            <a:off x="838200" y="489397"/>
            <a:ext cx="10515600" cy="5962918"/>
          </a:xfrm>
        </p:spPr>
        <p:txBody>
          <a:bodyPr>
            <a:normAutofit/>
          </a:bodyPr>
          <a:lstStyle/>
          <a:p>
            <a:r>
              <a:rPr lang="en-GB" sz="2800" b="0" i="0" dirty="0">
                <a:solidFill>
                  <a:srgbClr val="333333"/>
                </a:solidFill>
                <a:effectLst/>
              </a:rPr>
              <a:t>Müller E, Schuler A, Burton BA, Yates GB. (2003) </a:t>
            </a:r>
            <a:r>
              <a:rPr lang="en-GB" sz="2800" b="0" i="1" dirty="0">
                <a:solidFill>
                  <a:srgbClr val="333333"/>
                </a:solidFill>
                <a:effectLst/>
              </a:rPr>
              <a:t>Meeting the vocational support needs of individuals with Asperger syndrome and other autism spectrum disabilities. </a:t>
            </a:r>
            <a:r>
              <a:rPr lang="en-GB" sz="2800" b="0" dirty="0">
                <a:solidFill>
                  <a:srgbClr val="333333"/>
                </a:solidFill>
                <a:effectLst/>
              </a:rPr>
              <a:t>Journal of Vocational Rehabilitation, 1</a:t>
            </a:r>
            <a:r>
              <a:rPr lang="en-GB" sz="2800" b="0" i="0" dirty="0">
                <a:solidFill>
                  <a:srgbClr val="333333"/>
                </a:solidFill>
                <a:effectLst/>
              </a:rPr>
              <a:t>8(3):163–75. IOS Press. </a:t>
            </a:r>
            <a:r>
              <a:rPr lang="en-GB" sz="2800" b="0" i="0" u="none" strike="noStrike" dirty="0">
                <a:effectLst/>
                <a:hlinkClick r:id="rId2"/>
              </a:rPr>
              <a:t>https://doi.org/10.3233/JVR-2003-00193</a:t>
            </a:r>
            <a:endParaRPr lang="en-GB" sz="2800" dirty="0"/>
          </a:p>
          <a:p>
            <a:r>
              <a:rPr lang="en-GB" sz="2800" dirty="0"/>
              <a:t>National Autism Society. </a:t>
            </a:r>
            <a:r>
              <a:rPr lang="en-GB" sz="2800" i="1" dirty="0"/>
              <a:t>The Autism Employment Gap. 2016</a:t>
            </a:r>
            <a:r>
              <a:rPr lang="en-GB" sz="2800" dirty="0"/>
              <a:t>. (assessed: 23/02/2025) Available from: </a:t>
            </a:r>
            <a:r>
              <a:rPr lang="en-GB" sz="2800" dirty="0">
                <a:hlinkClick r:id="rId3"/>
              </a:rPr>
              <a:t>https://www.autism.org.uk/</a:t>
            </a:r>
            <a:r>
              <a:rPr lang="en-GB" sz="2800" dirty="0"/>
              <a:t>  </a:t>
            </a:r>
            <a:r>
              <a:rPr lang="en-GB" sz="2800" dirty="0">
                <a:hlinkClick r:id="rId4"/>
              </a:rPr>
              <a:t>Government commits to monitoring Autism Employment Gap</a:t>
            </a:r>
            <a:r>
              <a:rPr lang="en-GB" sz="2800" dirty="0"/>
              <a:t> (accessed 23/02/2025)</a:t>
            </a:r>
            <a:endParaRPr lang="en-GB" sz="2800" dirty="0">
              <a:solidFill>
                <a:srgbClr val="333333"/>
              </a:solidFill>
            </a:endParaRPr>
          </a:p>
          <a:p>
            <a:r>
              <a:rPr lang="en-GB" sz="2800" b="0" dirty="0">
                <a:solidFill>
                  <a:srgbClr val="222222"/>
                </a:solidFill>
                <a:effectLst/>
              </a:rPr>
              <a:t>Nicholas, D. B., </a:t>
            </a:r>
            <a:r>
              <a:rPr lang="en-GB" sz="2800" b="0" dirty="0" err="1">
                <a:solidFill>
                  <a:srgbClr val="222222"/>
                </a:solidFill>
                <a:effectLst/>
              </a:rPr>
              <a:t>Zwaigenbaum</a:t>
            </a:r>
            <a:r>
              <a:rPr lang="en-GB" sz="2800" b="0" dirty="0">
                <a:solidFill>
                  <a:srgbClr val="222222"/>
                </a:solidFill>
                <a:effectLst/>
              </a:rPr>
              <a:t>, L., Zwicker, J., Clarke, M. E., Lamsal, R., Stoddart, K., Carroll, C., Muskat, B., Spoelstra, M., &amp; Lowe, K. (2017). </a:t>
            </a:r>
            <a:r>
              <a:rPr lang="en-GB" sz="2800" b="0" i="1" dirty="0">
                <a:solidFill>
                  <a:srgbClr val="222222"/>
                </a:solidFill>
                <a:effectLst/>
              </a:rPr>
              <a:t>Evaluation of employment support services for adults with autism spectrum disorder</a:t>
            </a:r>
            <a:r>
              <a:rPr lang="en-GB" sz="2800" b="0" dirty="0">
                <a:solidFill>
                  <a:srgbClr val="222222"/>
                </a:solidFill>
                <a:effectLst/>
              </a:rPr>
              <a:t>. Autism. doi:</a:t>
            </a:r>
            <a:r>
              <a:rPr lang="en-GB" sz="2800" b="0" dirty="0">
                <a:solidFill>
                  <a:srgbClr val="025E8D"/>
                </a:solidFill>
                <a:effectLst/>
                <a:hlinkClick r:id="rId5"/>
              </a:rPr>
              <a:t>10.1177/1362361317702507</a:t>
            </a:r>
            <a:r>
              <a:rPr lang="en-GB" sz="2800" b="0" dirty="0">
                <a:solidFill>
                  <a:srgbClr val="222222"/>
                </a:solidFill>
                <a:effectLst/>
              </a:rPr>
              <a:t>.</a:t>
            </a:r>
          </a:p>
          <a:p>
            <a:endParaRPr lang="en-GB" dirty="0"/>
          </a:p>
        </p:txBody>
      </p:sp>
    </p:spTree>
    <p:extLst>
      <p:ext uri="{BB962C8B-B14F-4D97-AF65-F5344CB8AC3E}">
        <p14:creationId xmlns:p14="http://schemas.microsoft.com/office/powerpoint/2010/main" val="1786154175"/>
      </p:ext>
    </p:extLst>
  </p:cSld>
  <p:clrMapOvr>
    <a:masterClrMapping/>
  </p:clrMapOvr>
  <mc:AlternateContent xmlns:mc="http://schemas.openxmlformats.org/markup-compatibility/2006" xmlns:p14="http://schemas.microsoft.com/office/powerpoint/2010/main">
    <mc:Choice Requires="p14">
      <p:transition spd="slow" p14:dur="2000" advTm="742"/>
    </mc:Choice>
    <mc:Fallback xmlns="">
      <p:transition spd="slow" advTm="74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EE694-B12F-1E80-D188-7F6EFCA875CA}"/>
              </a:ext>
            </a:extLst>
          </p:cNvPr>
          <p:cNvSpPr>
            <a:spLocks noGrp="1"/>
          </p:cNvSpPr>
          <p:nvPr>
            <p:ph type="title"/>
          </p:nvPr>
        </p:nvSpPr>
        <p:spPr>
          <a:xfrm>
            <a:off x="838200" y="1"/>
            <a:ext cx="10515600" cy="681036"/>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6E518243-9E12-75AD-F856-CF88769880B8}"/>
              </a:ext>
            </a:extLst>
          </p:cNvPr>
          <p:cNvSpPr>
            <a:spLocks noGrp="1"/>
          </p:cNvSpPr>
          <p:nvPr>
            <p:ph idx="1"/>
          </p:nvPr>
        </p:nvSpPr>
        <p:spPr>
          <a:xfrm>
            <a:off x="838200" y="903514"/>
            <a:ext cx="10515600" cy="5273449"/>
          </a:xfrm>
        </p:spPr>
        <p:txBody>
          <a:bodyPr>
            <a:normAutofit/>
          </a:bodyPr>
          <a:lstStyle/>
          <a:p>
            <a:r>
              <a:rPr lang="en-GB" sz="2400" b="0" i="0" dirty="0">
                <a:solidFill>
                  <a:srgbClr val="333333"/>
                </a:solidFill>
                <a:effectLst/>
              </a:rPr>
              <a:t>Nnalue, C &amp; Mahmud, A.(2024) </a:t>
            </a:r>
            <a:r>
              <a:rPr lang="en-GB" sz="2400" b="0" i="1" dirty="0">
                <a:solidFill>
                  <a:srgbClr val="333333"/>
                </a:solidFill>
                <a:effectLst/>
              </a:rPr>
              <a:t>The experiences of Black African parents on Partnership: Working </a:t>
            </a:r>
            <a:r>
              <a:rPr lang="en-GB" sz="2400" i="1" dirty="0"/>
              <a:t>with education professionals in the English Special Education Needs and Disability System. Equity in Education &amp; Society, 2024, Vol 0(0), 1-7. </a:t>
            </a:r>
            <a:r>
              <a:rPr lang="en-GB" sz="2400" i="1" dirty="0">
                <a:hlinkClick r:id="rId2"/>
              </a:rPr>
              <a:t>https://doi.org/10.1177/27526461241248194</a:t>
            </a:r>
            <a:endParaRPr lang="en-GB" sz="2500" dirty="0"/>
          </a:p>
          <a:p>
            <a:pPr algn="l"/>
            <a:r>
              <a:rPr lang="en-GB" sz="2500" b="0" i="0" u="none" strike="noStrike" baseline="0" dirty="0"/>
              <a:t>Office for National Statistics. (2023). Employment in the UK -Office for National Statistics. </a:t>
            </a:r>
            <a:r>
              <a:rPr lang="en-GB" sz="2500" dirty="0">
                <a:hlinkClick r:id="rId3"/>
              </a:rPr>
              <a:t>https://www.ons.gov.uk/employmentandlabourmarket/peopleinwork/employmentandemployeetypes/bulletins/employmentintheuk/march2023</a:t>
            </a:r>
            <a:r>
              <a:rPr lang="en-GB" sz="2500" dirty="0"/>
              <a:t>. (accessed: 22/03/2025</a:t>
            </a:r>
            <a:endParaRPr lang="en-GB" sz="2500" b="0" i="0" u="none" strike="noStrike" baseline="0" dirty="0"/>
          </a:p>
          <a:p>
            <a:pPr algn="l"/>
            <a:r>
              <a:rPr lang="en-GB" sz="2500" dirty="0">
                <a:solidFill>
                  <a:srgbClr val="222222"/>
                </a:solidFill>
                <a:effectLst/>
              </a:rPr>
              <a:t>Office for National Statistics . (2025) Employment in the UK – Office for National Statistics - </a:t>
            </a:r>
            <a:r>
              <a:rPr lang="en-GB" sz="2500" dirty="0">
                <a:hlinkClick r:id="rId4"/>
              </a:rPr>
              <a:t>Employment in the UK - Office for National Statistics</a:t>
            </a:r>
            <a:r>
              <a:rPr lang="en-GB" sz="2500" dirty="0">
                <a:solidFill>
                  <a:srgbClr val="222222"/>
                </a:solidFill>
                <a:hlinkClick r:id="rId4"/>
              </a:rPr>
              <a:t>/March2025</a:t>
            </a:r>
            <a:r>
              <a:rPr lang="en-GB" sz="2500" dirty="0">
                <a:solidFill>
                  <a:srgbClr val="222222"/>
                </a:solidFill>
              </a:rPr>
              <a:t> (accessed:22/03/2025)</a:t>
            </a:r>
          </a:p>
          <a:p>
            <a:pPr algn="l"/>
            <a:endParaRPr lang="en-GB" sz="2500" b="0" dirty="0">
              <a:solidFill>
                <a:srgbClr val="222222"/>
              </a:solidFill>
              <a:effectLst/>
            </a:endParaRPr>
          </a:p>
        </p:txBody>
      </p:sp>
    </p:spTree>
    <p:extLst>
      <p:ext uri="{BB962C8B-B14F-4D97-AF65-F5344CB8AC3E}">
        <p14:creationId xmlns:p14="http://schemas.microsoft.com/office/powerpoint/2010/main" val="234941658"/>
      </p:ext>
    </p:extLst>
  </p:cSld>
  <p:clrMapOvr>
    <a:masterClrMapping/>
  </p:clrMapOvr>
  <mc:AlternateContent xmlns:mc="http://schemas.openxmlformats.org/markup-compatibility/2006" xmlns:p14="http://schemas.microsoft.com/office/powerpoint/2010/main">
    <mc:Choice Requires="p14">
      <p:transition spd="slow" p14:dur="2000" advTm="758"/>
    </mc:Choice>
    <mc:Fallback xmlns="">
      <p:transition spd="slow" advTm="75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ADE990-38BA-E803-F543-FA054CEAFFFB}"/>
              </a:ext>
            </a:extLst>
          </p:cNvPr>
          <p:cNvSpPr>
            <a:spLocks noGrp="1"/>
          </p:cNvSpPr>
          <p:nvPr>
            <p:ph idx="1"/>
          </p:nvPr>
        </p:nvSpPr>
        <p:spPr>
          <a:xfrm>
            <a:off x="838200" y="334851"/>
            <a:ext cx="10515600" cy="5842112"/>
          </a:xfrm>
        </p:spPr>
        <p:txBody>
          <a:bodyPr>
            <a:normAutofit fontScale="92500" lnSpcReduction="10000"/>
          </a:bodyPr>
          <a:lstStyle/>
          <a:p>
            <a:r>
              <a:rPr lang="en-GB" sz="2800" b="0" dirty="0">
                <a:solidFill>
                  <a:srgbClr val="222222"/>
                </a:solidFill>
                <a:effectLst/>
              </a:rPr>
              <a:t>Oksendal. E</a:t>
            </a:r>
            <a:r>
              <a:rPr lang="en-GB" sz="2800" dirty="0">
                <a:solidFill>
                  <a:srgbClr val="222222"/>
                </a:solidFill>
              </a:rPr>
              <a:t>,</a:t>
            </a:r>
            <a:r>
              <a:rPr lang="en-GB" sz="2800" b="0" dirty="0">
                <a:solidFill>
                  <a:srgbClr val="222222"/>
                </a:solidFill>
                <a:effectLst/>
              </a:rPr>
              <a:t> </a:t>
            </a:r>
            <a:r>
              <a:rPr lang="en-GB" sz="2800" b="0" i="1" dirty="0">
                <a:solidFill>
                  <a:srgbClr val="222222"/>
                </a:solidFill>
                <a:effectLst/>
              </a:rPr>
              <a:t>et al. </a:t>
            </a:r>
            <a:r>
              <a:rPr lang="en-GB" sz="2800" b="0" dirty="0">
                <a:solidFill>
                  <a:srgbClr val="222222"/>
                </a:solidFill>
                <a:effectLst/>
              </a:rPr>
              <a:t>(2019) Peer –Victimization of young children with developmental and behavioural difficulties – A population-based study. J. </a:t>
            </a:r>
            <a:r>
              <a:rPr lang="en-GB" sz="2800" b="0" dirty="0" err="1">
                <a:solidFill>
                  <a:srgbClr val="222222"/>
                </a:solidFill>
                <a:effectLst/>
              </a:rPr>
              <a:t>Pediatr</a:t>
            </a:r>
            <a:r>
              <a:rPr lang="en-GB" sz="2800" b="0" dirty="0">
                <a:solidFill>
                  <a:srgbClr val="222222"/>
                </a:solidFill>
                <a:effectLst/>
              </a:rPr>
              <a:t> Psychol. 44( (5). 589- 600 . </a:t>
            </a:r>
            <a:r>
              <a:rPr lang="en-GB" sz="2800" b="0" dirty="0">
                <a:solidFill>
                  <a:srgbClr val="222222"/>
                </a:solidFill>
                <a:effectLst/>
                <a:hlinkClick r:id="rId2"/>
              </a:rPr>
              <a:t>https://doi.org/10.1093/jpepsy/jsy112</a:t>
            </a:r>
            <a:endParaRPr lang="en-GB" sz="2800" b="0" i="1" dirty="0">
              <a:solidFill>
                <a:srgbClr val="222222"/>
              </a:solidFill>
              <a:effectLst/>
            </a:endParaRPr>
          </a:p>
          <a:p>
            <a:r>
              <a:rPr lang="en-GB" sz="2800" b="0" dirty="0">
                <a:solidFill>
                  <a:srgbClr val="333333"/>
                </a:solidFill>
                <a:effectLst/>
              </a:rPr>
              <a:t>Odeh, K &amp; Lach L, (2024) </a:t>
            </a:r>
            <a:r>
              <a:rPr lang="en-GB" sz="2800" b="0" i="1" dirty="0">
                <a:solidFill>
                  <a:srgbClr val="333333"/>
                </a:solidFill>
                <a:effectLst/>
              </a:rPr>
              <a:t>Barrier to, and facilitators, education for children with disabilities worldwide: a descriptive review. </a:t>
            </a:r>
            <a:r>
              <a:rPr lang="en-GB" sz="2800" b="0" dirty="0">
                <a:solidFill>
                  <a:srgbClr val="333333"/>
                </a:solidFill>
                <a:effectLst/>
              </a:rPr>
              <a:t>Front. Public Health, 11:1294849, 1-20. </a:t>
            </a:r>
            <a:r>
              <a:rPr lang="en-GB" sz="2800" b="0" dirty="0">
                <a:solidFill>
                  <a:srgbClr val="333333"/>
                </a:solidFill>
                <a:effectLst/>
                <a:hlinkClick r:id="rId3"/>
              </a:rPr>
              <a:t>https://doi.org/10.3389/fpubh.2023.1294849</a:t>
            </a:r>
            <a:endParaRPr lang="en-GB" sz="2800" dirty="0"/>
          </a:p>
          <a:p>
            <a:endParaRPr lang="en-GB" dirty="0"/>
          </a:p>
          <a:p>
            <a:r>
              <a:rPr lang="en-GB" sz="2800" dirty="0"/>
              <a:t>Ohl. A, Grice Sheff. M, Small. S, </a:t>
            </a:r>
            <a:r>
              <a:rPr lang="en-GB" sz="2800" i="1" dirty="0"/>
              <a:t>et al</a:t>
            </a:r>
            <a:r>
              <a:rPr lang="en-GB" sz="2800" dirty="0"/>
              <a:t>. </a:t>
            </a:r>
            <a:r>
              <a:rPr lang="en-GB" sz="2800" i="1" dirty="0"/>
              <a:t>Predictors of employment status among adults with Autism Spectrum Disorder</a:t>
            </a:r>
            <a:r>
              <a:rPr lang="en-GB" sz="2800" dirty="0"/>
              <a:t>. Work. 2017;56(2):345–355. </a:t>
            </a:r>
            <a:r>
              <a:rPr lang="en-GB" sz="2800" b="0" strike="noStrike" dirty="0">
                <a:effectLst/>
                <a:hlinkClick r:id="rId4"/>
              </a:rPr>
              <a:t>https://doi.org/10.3233/WOR-172492</a:t>
            </a:r>
            <a:endParaRPr lang="en-GB" sz="2800" dirty="0"/>
          </a:p>
          <a:p>
            <a:r>
              <a:rPr lang="en-GB" sz="2800" dirty="0"/>
              <a:t>Paget. A, et al (2015). </a:t>
            </a:r>
            <a:r>
              <a:rPr lang="en-GB" sz="2800" i="1" dirty="0"/>
              <a:t>When Children and Young People are Excluded from School? Findings from the Avon Longitudinal Study of Parents and Children (ALSPAC)</a:t>
            </a:r>
            <a:r>
              <a:rPr lang="en-GB" sz="2800" dirty="0"/>
              <a:t>. The Lancet, 385, S76. </a:t>
            </a:r>
            <a:r>
              <a:rPr lang="en-GB" sz="2800" dirty="0">
                <a:hlinkClick r:id="rId5"/>
              </a:rPr>
              <a:t>https://doi.org/10.1016/S0140-6736(15)60391-9</a:t>
            </a:r>
            <a:endParaRPr lang="en-GB" sz="2800" dirty="0"/>
          </a:p>
          <a:p>
            <a:endParaRPr lang="en-GB" dirty="0"/>
          </a:p>
        </p:txBody>
      </p:sp>
    </p:spTree>
    <p:extLst>
      <p:ext uri="{BB962C8B-B14F-4D97-AF65-F5344CB8AC3E}">
        <p14:creationId xmlns:p14="http://schemas.microsoft.com/office/powerpoint/2010/main" val="4152456424"/>
      </p:ext>
    </p:extLst>
  </p:cSld>
  <p:clrMapOvr>
    <a:masterClrMapping/>
  </p:clrMapOvr>
  <mc:AlternateContent xmlns:mc="http://schemas.openxmlformats.org/markup-compatibility/2006" xmlns:p14="http://schemas.microsoft.com/office/powerpoint/2010/main">
    <mc:Choice Requires="p14">
      <p:transition spd="slow" p14:dur="2000" advTm="753"/>
    </mc:Choice>
    <mc:Fallback xmlns="">
      <p:transition spd="slow" advTm="75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557F0-305F-C16F-4281-4217DCED131D}"/>
              </a:ext>
            </a:extLst>
          </p:cNvPr>
          <p:cNvSpPr>
            <a:spLocks noGrp="1"/>
          </p:cNvSpPr>
          <p:nvPr>
            <p:ph idx="1"/>
          </p:nvPr>
        </p:nvSpPr>
        <p:spPr>
          <a:xfrm>
            <a:off x="838200" y="811369"/>
            <a:ext cx="10515600" cy="5365594"/>
          </a:xfrm>
        </p:spPr>
        <p:txBody>
          <a:bodyPr>
            <a:normAutofit fontScale="92500" lnSpcReduction="10000"/>
          </a:bodyPr>
          <a:lstStyle/>
          <a:p>
            <a:r>
              <a:rPr lang="en-GB" sz="2800" dirty="0"/>
              <a:t>Petty. S, </a:t>
            </a:r>
            <a:r>
              <a:rPr lang="en-GB" sz="2800" i="1" dirty="0"/>
              <a:t>et al</a:t>
            </a:r>
            <a:r>
              <a:rPr lang="en-GB" sz="2800" dirty="0"/>
              <a:t>, (2022), </a:t>
            </a:r>
            <a:r>
              <a:rPr lang="en-GB" sz="2800" i="1" dirty="0"/>
              <a:t>Supporting autistic employees: Understanding and confidence in UK workplaces. </a:t>
            </a:r>
            <a:r>
              <a:rPr lang="en-GB" sz="2800" dirty="0"/>
              <a:t>Industry and Higher Education, Vol.0 (0) p.1-7, </a:t>
            </a:r>
            <a:r>
              <a:rPr lang="en-GB" sz="2800" dirty="0">
                <a:hlinkClick r:id="rId2"/>
              </a:rPr>
              <a:t>DOI: 10.1177/09504222221124505</a:t>
            </a:r>
            <a:endParaRPr lang="en-GB" sz="2800" dirty="0"/>
          </a:p>
          <a:p>
            <a:r>
              <a:rPr lang="en-GB" sz="2800" dirty="0"/>
              <a:t>Petty. S, </a:t>
            </a:r>
            <a:r>
              <a:rPr lang="en-GB" sz="2800" i="1" dirty="0"/>
              <a:t>et a</a:t>
            </a:r>
            <a:r>
              <a:rPr lang="en-GB" sz="2800" dirty="0"/>
              <a:t>l (2021), </a:t>
            </a:r>
            <a:r>
              <a:rPr lang="en-GB" sz="2800" i="1" dirty="0"/>
              <a:t>Workplace Adjustments for Autistic Employees: What is Reasonable.</a:t>
            </a:r>
            <a:r>
              <a:rPr lang="en-GB" sz="2800" dirty="0"/>
              <a:t> Journal of Autism and Developmental Disorders, (Published online: 12 Jan 2022). </a:t>
            </a:r>
            <a:r>
              <a:rPr lang="en-GB" sz="2800" dirty="0">
                <a:hlinkClick r:id="rId3"/>
              </a:rPr>
              <a:t>https://doi.org/10.1007/s10803-021-05413-x</a:t>
            </a:r>
            <a:endParaRPr lang="en-GB" sz="2800" dirty="0"/>
          </a:p>
          <a:p>
            <a:r>
              <a:rPr lang="en-GB" sz="2800" dirty="0"/>
              <a:t>Scott. M, Milbourn. B, </a:t>
            </a:r>
            <a:r>
              <a:rPr lang="en-GB" sz="2800" dirty="0" err="1"/>
              <a:t>Falkmer</a:t>
            </a:r>
            <a:r>
              <a:rPr lang="en-GB" sz="2800" dirty="0"/>
              <a:t>. M, </a:t>
            </a:r>
            <a:r>
              <a:rPr lang="en-GB" sz="2800" i="1" dirty="0"/>
              <a:t>et al. Factors impacting employment for people with autism spectrum disorder: a scoping review.</a:t>
            </a:r>
            <a:r>
              <a:rPr lang="en-GB" sz="2800" dirty="0"/>
              <a:t> Autism. 2018;23(4):869–901. </a:t>
            </a:r>
            <a:r>
              <a:rPr lang="en-GB" sz="2800" dirty="0">
                <a:hlinkClick r:id="rId4"/>
              </a:rPr>
              <a:t>https://doi.org/10.1177/1362361318787789</a:t>
            </a:r>
            <a:endParaRPr lang="en-GB" sz="2800" dirty="0"/>
          </a:p>
          <a:p>
            <a:r>
              <a:rPr lang="en-GB" sz="2800" dirty="0"/>
              <a:t>Solomon. C (2020) </a:t>
            </a:r>
            <a:r>
              <a:rPr lang="en-GB" sz="2800" i="1" dirty="0"/>
              <a:t>Autism and employment: Implications for employers and adults with ASD.</a:t>
            </a:r>
            <a:r>
              <a:rPr lang="en-GB" sz="2800" dirty="0"/>
              <a:t> Journal of Autism and Developmental Disorders 50(11): 4209–4217. Available at: </a:t>
            </a:r>
            <a:r>
              <a:rPr lang="en-GB" sz="2800" dirty="0">
                <a:hlinkClick r:id="rId5"/>
              </a:rPr>
              <a:t>https://doi.org/10.1007/s10803-020-04537-w. </a:t>
            </a:r>
            <a:endParaRPr lang="en-GB" sz="2800" dirty="0"/>
          </a:p>
          <a:p>
            <a:endParaRPr lang="en-GB" dirty="0"/>
          </a:p>
        </p:txBody>
      </p:sp>
    </p:spTree>
    <p:extLst>
      <p:ext uri="{BB962C8B-B14F-4D97-AF65-F5344CB8AC3E}">
        <p14:creationId xmlns:p14="http://schemas.microsoft.com/office/powerpoint/2010/main" val="4257086334"/>
      </p:ext>
    </p:extLst>
  </p:cSld>
  <p:clrMapOvr>
    <a:masterClrMapping/>
  </p:clrMapOvr>
  <mc:AlternateContent xmlns:mc="http://schemas.openxmlformats.org/markup-compatibility/2006" xmlns:p14="http://schemas.microsoft.com/office/powerpoint/2010/main">
    <mc:Choice Requires="p14">
      <p:transition spd="slow" p14:dur="2000" advTm="647"/>
    </mc:Choice>
    <mc:Fallback xmlns="">
      <p:transition spd="slow" advTm="64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829DD2-DB83-B666-5FBE-CCD5F8ECFABF}"/>
              </a:ext>
            </a:extLst>
          </p:cNvPr>
          <p:cNvSpPr>
            <a:spLocks noGrp="1"/>
          </p:cNvSpPr>
          <p:nvPr>
            <p:ph idx="1"/>
          </p:nvPr>
        </p:nvSpPr>
        <p:spPr>
          <a:xfrm>
            <a:off x="838200" y="309093"/>
            <a:ext cx="10515600" cy="5598221"/>
          </a:xfrm>
        </p:spPr>
        <p:txBody>
          <a:bodyPr>
            <a:normAutofit fontScale="92500" lnSpcReduction="10000"/>
          </a:bodyPr>
          <a:lstStyle/>
          <a:p>
            <a:pPr algn="l"/>
            <a:endParaRPr lang="en-GB" sz="2800" dirty="0"/>
          </a:p>
          <a:p>
            <a:r>
              <a:rPr lang="en-GB" sz="2800" dirty="0"/>
              <a:t>Tessier. A, </a:t>
            </a:r>
            <a:r>
              <a:rPr lang="en-GB" sz="2800" i="1" dirty="0"/>
              <a:t>et al</a:t>
            </a:r>
            <a:r>
              <a:rPr lang="en-GB" sz="2800" dirty="0"/>
              <a:t>.(2024) </a:t>
            </a:r>
            <a:r>
              <a:rPr lang="en-GB" sz="2800" i="1" dirty="0"/>
              <a:t>The impact of transportation on the employment of people with disabilities: a scoping review</a:t>
            </a:r>
            <a:r>
              <a:rPr lang="en-GB" sz="2800" dirty="0"/>
              <a:t>. Transport Reviews, 44:1, 85-111, </a:t>
            </a:r>
            <a:r>
              <a:rPr lang="en-GB" sz="2800" dirty="0">
                <a:hlinkClick r:id="rId2"/>
              </a:rPr>
              <a:t>DOI: 10.1080/01441647.2023.2229031</a:t>
            </a:r>
            <a:endParaRPr lang="en-GB" sz="2800" dirty="0"/>
          </a:p>
          <a:p>
            <a:pPr algn="l"/>
            <a:endParaRPr lang="en-GB" dirty="0"/>
          </a:p>
          <a:p>
            <a:pPr algn="l"/>
            <a:r>
              <a:rPr lang="en-GB" sz="2800" dirty="0"/>
              <a:t>Thomson, A &amp; Gooberman-Hill, R. (2024) </a:t>
            </a:r>
            <a:r>
              <a:rPr lang="en-GB" sz="2800" i="1" dirty="0"/>
              <a:t>Nurturing Equality, Diversity and Inclusion: Support for R</a:t>
            </a:r>
            <a:r>
              <a:rPr lang="en-GB" sz="2800" i="1" dirty="0">
                <a:hlinkClick r:id="rId3">
                  <a:extLst>
                    <a:ext uri="{A12FA001-AC4F-418D-AE19-62706E023703}">
                      <ahyp:hlinkClr xmlns:ahyp="http://schemas.microsoft.com/office/drawing/2018/hyperlinkcolor" val="tx"/>
                    </a:ext>
                  </a:extLst>
                </a:hlinkClick>
              </a:rPr>
              <a:t>e</a:t>
            </a:r>
            <a:r>
              <a:rPr lang="en-GB" sz="2800" i="1" dirty="0"/>
              <a:t>search Careers in Health and Biomedicine.</a:t>
            </a:r>
            <a:r>
              <a:rPr lang="en-GB" sz="2800" dirty="0"/>
              <a:t> Policy Press, Bristol University Press, Bristol, p. 17-18. </a:t>
            </a:r>
            <a:r>
              <a:rPr lang="en-GB" sz="2800" b="0" i="0" u="sng" dirty="0">
                <a:solidFill>
                  <a:srgbClr val="000000"/>
                </a:solidFill>
                <a:effectLst/>
                <a:hlinkClick r:id="rId4"/>
              </a:rPr>
              <a:t>https://doi.org/10.2307/jj.9827</a:t>
            </a:r>
            <a:r>
              <a:rPr lang="en-GB" sz="2800" b="0" i="0" u="sng" dirty="0">
                <a:solidFill>
                  <a:srgbClr val="000000"/>
                </a:solidFill>
                <a:effectLst/>
                <a:latin typeface="GT America Standard"/>
                <a:hlinkClick r:id="rId4"/>
              </a:rPr>
              <a:t>055.1</a:t>
            </a:r>
            <a:r>
              <a:rPr lang="en-GB" sz="2800" b="0" i="0" u="sng" dirty="0">
                <a:solidFill>
                  <a:srgbClr val="000000"/>
                </a:solidFill>
                <a:effectLst/>
                <a:latin typeface="GT America Standard"/>
              </a:rPr>
              <a:t> </a:t>
            </a:r>
            <a:r>
              <a:rPr lang="de-DE" sz="2800" b="0" strike="noStrike" baseline="0" dirty="0"/>
              <a:t>ISBN 978- 1- 4473- 6800- 7</a:t>
            </a:r>
          </a:p>
          <a:p>
            <a:r>
              <a:rPr lang="en-GB" sz="2800" dirty="0">
                <a:hlinkClick r:id="rId3">
                  <a:extLst>
                    <a:ext uri="{A12FA001-AC4F-418D-AE19-62706E023703}">
                      <ahyp:hlinkClr xmlns:ahyp="http://schemas.microsoft.com/office/drawing/2018/hyperlinkcolor" val="tx"/>
                    </a:ext>
                  </a:extLst>
                </a:hlinkClick>
              </a:rPr>
              <a:t>Raymaker. DM, </a:t>
            </a:r>
            <a:r>
              <a:rPr lang="en-GB" sz="2800" i="1" dirty="0">
                <a:hlinkClick r:id="rId3">
                  <a:extLst>
                    <a:ext uri="{A12FA001-AC4F-418D-AE19-62706E023703}">
                      <ahyp:hlinkClr xmlns:ahyp="http://schemas.microsoft.com/office/drawing/2018/hyperlinkcolor" val="tx"/>
                    </a:ext>
                  </a:extLst>
                </a:hlinkClick>
              </a:rPr>
              <a:t>et al </a:t>
            </a:r>
            <a:r>
              <a:rPr lang="en-GB" sz="2800" dirty="0">
                <a:hlinkClick r:id="rId3">
                  <a:extLst>
                    <a:ext uri="{A12FA001-AC4F-418D-AE19-62706E023703}">
                      <ahyp:hlinkClr xmlns:ahyp="http://schemas.microsoft.com/office/drawing/2018/hyperlinkcolor" val="tx"/>
                    </a:ext>
                  </a:extLst>
                </a:hlinkClick>
              </a:rPr>
              <a:t>(2022)- </a:t>
            </a:r>
            <a:r>
              <a:rPr lang="en-GB" sz="2800" i="1" dirty="0">
                <a:hlinkClick r:id="rId3">
                  <a:extLst>
                    <a:ext uri="{A12FA001-AC4F-418D-AE19-62706E023703}">
                      <ahyp:hlinkClr xmlns:ahyp="http://schemas.microsoft.com/office/drawing/2018/hyperlinkcolor" val="tx"/>
                    </a:ext>
                  </a:extLst>
                </a:hlinkClick>
              </a:rPr>
              <a:t>“[I] don’t </a:t>
            </a:r>
            <a:r>
              <a:rPr lang="en-GB" sz="2800" i="1" dirty="0" err="1">
                <a:hlinkClick r:id="rId3">
                  <a:extLst>
                    <a:ext uri="{A12FA001-AC4F-418D-AE19-62706E023703}">
                      <ahyp:hlinkClr xmlns:ahyp="http://schemas.microsoft.com/office/drawing/2018/hyperlinkcolor" val="tx"/>
                    </a:ext>
                  </a:extLst>
                </a:hlinkClick>
              </a:rPr>
              <a:t>wanna</a:t>
            </a:r>
            <a:r>
              <a:rPr lang="en-GB" sz="2800" i="1" dirty="0">
                <a:hlinkClick r:id="rId3">
                  <a:extLst>
                    <a:ext uri="{A12FA001-AC4F-418D-AE19-62706E023703}">
                      <ahyp:hlinkClr xmlns:ahyp="http://schemas.microsoft.com/office/drawing/2018/hyperlinkcolor" val="tx"/>
                    </a:ext>
                  </a:extLst>
                </a:hlinkClick>
              </a:rPr>
              <a:t> just be like a cog in the machine”: Narratives of autism and skilled employment</a:t>
            </a:r>
            <a:r>
              <a:rPr lang="en-GB" sz="2800" i="1" dirty="0"/>
              <a:t>. </a:t>
            </a:r>
            <a:r>
              <a:rPr lang="en-GB" sz="2800" b="0" strike="noStrike" dirty="0">
                <a:effectLst/>
                <a:hlinkClick r:id="rId5"/>
              </a:rPr>
              <a:t>https://doi.org/10.1177/13623613221080813</a:t>
            </a:r>
            <a:endParaRPr lang="en-GB" sz="2800" b="0" strike="noStrike" dirty="0">
              <a:effectLst/>
            </a:endParaRPr>
          </a:p>
          <a:p>
            <a:r>
              <a:rPr lang="en-GB" sz="2800" dirty="0"/>
              <a:t>Wen, B. et al (2023) </a:t>
            </a:r>
            <a:r>
              <a:rPr lang="en-GB" sz="2800" i="1" dirty="0"/>
              <a:t>Autism in the Australian workplace: the employer perspective, Asia pacific journal of human resources. </a:t>
            </a:r>
            <a:r>
              <a:rPr lang="en-GB" i="1" dirty="0"/>
              <a:t>61. </a:t>
            </a:r>
            <a:r>
              <a:rPr lang="en-GB" sz="2800" i="1" dirty="0"/>
              <a:t> p.146-167. </a:t>
            </a:r>
            <a:r>
              <a:rPr lang="en-GB" sz="2800" i="1" dirty="0">
                <a:hlinkClick r:id="rId6"/>
              </a:rPr>
              <a:t>https://doi.org/10.1111/1744-7941.12333</a:t>
            </a:r>
            <a:endParaRPr lang="en-GB" sz="2800" dirty="0"/>
          </a:p>
          <a:p>
            <a:endParaRPr lang="en-GB" dirty="0"/>
          </a:p>
        </p:txBody>
      </p:sp>
    </p:spTree>
    <p:extLst>
      <p:ext uri="{BB962C8B-B14F-4D97-AF65-F5344CB8AC3E}">
        <p14:creationId xmlns:p14="http://schemas.microsoft.com/office/powerpoint/2010/main" val="1090348657"/>
      </p:ext>
    </p:extLst>
  </p:cSld>
  <p:clrMapOvr>
    <a:masterClrMapping/>
  </p:clrMapOvr>
  <mc:AlternateContent xmlns:mc="http://schemas.openxmlformats.org/markup-compatibility/2006" xmlns:p14="http://schemas.microsoft.com/office/powerpoint/2010/main">
    <mc:Choice Requires="p14">
      <p:transition spd="slow" p14:dur="2000" advTm="722"/>
    </mc:Choice>
    <mc:Fallback xmlns="">
      <p:transition spd="slow" advTm="72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C09A9F-A60D-348C-C605-095DA823CD66}"/>
              </a:ext>
            </a:extLst>
          </p:cNvPr>
          <p:cNvSpPr>
            <a:spLocks noGrp="1"/>
          </p:cNvSpPr>
          <p:nvPr>
            <p:ph idx="1"/>
          </p:nvPr>
        </p:nvSpPr>
        <p:spPr>
          <a:xfrm>
            <a:off x="838200" y="708025"/>
            <a:ext cx="10515600" cy="4351338"/>
          </a:xfrm>
        </p:spPr>
        <p:txBody>
          <a:bodyPr>
            <a:normAutofit fontScale="92500"/>
          </a:bodyPr>
          <a:lstStyle/>
          <a:p>
            <a:r>
              <a:rPr lang="en-GB" dirty="0"/>
              <a:t>Wong. J,  </a:t>
            </a:r>
            <a:r>
              <a:rPr lang="en-GB" i="1" dirty="0"/>
              <a:t>et al. (</a:t>
            </a:r>
            <a:r>
              <a:rPr lang="en-GB" dirty="0"/>
              <a:t>2020a) </a:t>
            </a:r>
            <a:r>
              <a:rPr lang="en-GB" i="1" dirty="0"/>
              <a:t>“Success doesn’t happen in the Traditional way”: Experiences of school personnel who provide employment preparation for youth with Autism Spectrum Disorder. </a:t>
            </a:r>
            <a:r>
              <a:rPr lang="en-GB" dirty="0">
                <a:hlinkClick r:id="" action="ppaction://noaction"/>
              </a:rPr>
              <a:t>“Success Doesn’t Happen in a Traditional Way”_ Experiences of school personnel who provide employment preparation for youth with autism spectrum disorder</a:t>
            </a:r>
            <a:endParaRPr lang="en-GB" i="1" dirty="0"/>
          </a:p>
          <a:p>
            <a:endParaRPr lang="en-GB" dirty="0"/>
          </a:p>
          <a:p>
            <a:r>
              <a:rPr lang="en-GB" dirty="0"/>
              <a:t>Wong, J. et al (2020b) Identifying School-based factors that predict employment outcomes for transition-age youth with autism spectrum disorder. Journal of Autism and </a:t>
            </a:r>
            <a:r>
              <a:rPr lang="en-GB" dirty="0" err="1"/>
              <a:t>Develpmental</a:t>
            </a:r>
            <a:r>
              <a:rPr lang="en-GB" dirty="0"/>
              <a:t> Disorder, vol 52, p.60-74. </a:t>
            </a:r>
            <a:r>
              <a:rPr lang="en-GB" dirty="0">
                <a:hlinkClick r:id="rId2"/>
              </a:rPr>
              <a:t>https://doi.org/10.1007/s10803-020-04515-2</a:t>
            </a:r>
            <a:endParaRPr lang="en-GB" dirty="0"/>
          </a:p>
        </p:txBody>
      </p:sp>
    </p:spTree>
    <p:extLst>
      <p:ext uri="{BB962C8B-B14F-4D97-AF65-F5344CB8AC3E}">
        <p14:creationId xmlns:p14="http://schemas.microsoft.com/office/powerpoint/2010/main" val="1238856209"/>
      </p:ext>
    </p:extLst>
  </p:cSld>
  <p:clrMapOvr>
    <a:masterClrMapping/>
  </p:clrMapOvr>
  <mc:AlternateContent xmlns:mc="http://schemas.openxmlformats.org/markup-compatibility/2006" xmlns:p14="http://schemas.microsoft.com/office/powerpoint/2010/main">
    <mc:Choice Requires="p14">
      <p:transition spd="slow" p14:dur="2000" advTm="545"/>
    </mc:Choice>
    <mc:Fallback xmlns="">
      <p:transition spd="slow" advTm="54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8427A-D590-7803-FB16-2C36F1D0B0D6}"/>
              </a:ext>
            </a:extLst>
          </p:cNvPr>
          <p:cNvSpPr>
            <a:spLocks noGrp="1"/>
          </p:cNvSpPr>
          <p:nvPr>
            <p:ph type="title"/>
          </p:nvPr>
        </p:nvSpPr>
        <p:spPr>
          <a:xfrm>
            <a:off x="838200" y="365125"/>
            <a:ext cx="10515600" cy="995589"/>
          </a:xfrm>
        </p:spPr>
        <p:txBody>
          <a:bodyPr>
            <a:normAutofit fontScale="90000"/>
          </a:bodyPr>
          <a:lstStyle/>
          <a:p>
            <a:r>
              <a:rPr lang="en-GB" dirty="0"/>
              <a:t>				APPENDICES.</a:t>
            </a:r>
            <a:br>
              <a:rPr lang="en-GB" dirty="0"/>
            </a:br>
            <a:endParaRPr lang="en-GB" dirty="0"/>
          </a:p>
        </p:txBody>
      </p:sp>
      <p:sp>
        <p:nvSpPr>
          <p:cNvPr id="3" name="Content Placeholder 2">
            <a:extLst>
              <a:ext uri="{FF2B5EF4-FFF2-40B4-BE49-F238E27FC236}">
                <a16:creationId xmlns:a16="http://schemas.microsoft.com/office/drawing/2014/main" id="{D3527538-6F65-2E46-87C8-FD5671AD3574}"/>
              </a:ext>
            </a:extLst>
          </p:cNvPr>
          <p:cNvSpPr>
            <a:spLocks noGrp="1"/>
          </p:cNvSpPr>
          <p:nvPr>
            <p:ph idx="1"/>
          </p:nvPr>
        </p:nvSpPr>
        <p:spPr>
          <a:xfrm>
            <a:off x="838200" y="1072780"/>
            <a:ext cx="10515600" cy="5142820"/>
          </a:xfrm>
        </p:spPr>
        <p:txBody>
          <a:bodyPr/>
          <a:lstStyle/>
          <a:p>
            <a:endParaRPr lang="en-GB" dirty="0"/>
          </a:p>
          <a:p>
            <a:endParaRPr lang="en-GB" dirty="0"/>
          </a:p>
        </p:txBody>
      </p:sp>
      <p:sp>
        <p:nvSpPr>
          <p:cNvPr id="5" name="TextBox 4">
            <a:extLst>
              <a:ext uri="{FF2B5EF4-FFF2-40B4-BE49-F238E27FC236}">
                <a16:creationId xmlns:a16="http://schemas.microsoft.com/office/drawing/2014/main" id="{67413FCB-524A-1B81-B487-F2C4CCDD1173}"/>
              </a:ext>
            </a:extLst>
          </p:cNvPr>
          <p:cNvSpPr txBox="1"/>
          <p:nvPr/>
        </p:nvSpPr>
        <p:spPr>
          <a:xfrm>
            <a:off x="838200" y="862919"/>
            <a:ext cx="10515600" cy="4154984"/>
          </a:xfrm>
          <a:prstGeom prst="rect">
            <a:avLst/>
          </a:prstGeom>
          <a:noFill/>
        </p:spPr>
        <p:txBody>
          <a:bodyPr wrap="square">
            <a:spAutoFit/>
          </a:bodyPr>
          <a:lstStyle/>
          <a:p>
            <a:pPr algn="l"/>
            <a:endParaRPr lang="en-GB" sz="2400" dirty="0"/>
          </a:p>
          <a:p>
            <a:pPr algn="l"/>
            <a:endParaRPr lang="en-GB" sz="2400" dirty="0"/>
          </a:p>
          <a:p>
            <a:pPr algn="l"/>
            <a:r>
              <a:rPr lang="en-GB" sz="2400" dirty="0"/>
              <a:t>Appendix 1 – Autism Descriptor</a:t>
            </a:r>
          </a:p>
          <a:p>
            <a:pPr algn="l"/>
            <a:endParaRPr lang="en-GB" sz="2400" dirty="0"/>
          </a:p>
          <a:p>
            <a:pPr algn="l"/>
            <a:r>
              <a:rPr lang="en-GB" sz="2400" dirty="0"/>
              <a:t>Appendix 2 – Autism – ICD- 11 – coding for autism under the International Classification of Disorders version 11,  via the World Health Organisation</a:t>
            </a:r>
          </a:p>
          <a:p>
            <a:pPr algn="l"/>
            <a:endParaRPr lang="en-GB" sz="2400" dirty="0"/>
          </a:p>
          <a:p>
            <a:pPr algn="l"/>
            <a:r>
              <a:rPr lang="en-GB" sz="2400" dirty="0"/>
              <a:t>Appendix 3 – Table 3 - Neurodiversity at Work A Biopsychosocial Model, A Table depicting different barriers and strengths within the workplace of different Neurodivergent conditions. By Nancy Doyle in 2020 for the British Medical Bulletin.</a:t>
            </a:r>
          </a:p>
        </p:txBody>
      </p:sp>
    </p:spTree>
    <p:extLst>
      <p:ext uri="{BB962C8B-B14F-4D97-AF65-F5344CB8AC3E}">
        <p14:creationId xmlns:p14="http://schemas.microsoft.com/office/powerpoint/2010/main" val="2613373058"/>
      </p:ext>
    </p:extLst>
  </p:cSld>
  <p:clrMapOvr>
    <a:masterClrMapping/>
  </p:clrMapOvr>
  <mc:AlternateContent xmlns:mc="http://schemas.openxmlformats.org/markup-compatibility/2006" xmlns:p14="http://schemas.microsoft.com/office/powerpoint/2010/main">
    <mc:Choice Requires="p14">
      <p:transition spd="slow" p14:dur="2000" advTm="1191"/>
    </mc:Choice>
    <mc:Fallback xmlns="">
      <p:transition spd="slow" advTm="119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4E6D-B53B-A7BA-05CB-6F5F2B37BB34}"/>
              </a:ext>
            </a:extLst>
          </p:cNvPr>
          <p:cNvSpPr>
            <a:spLocks noGrp="1"/>
          </p:cNvSpPr>
          <p:nvPr>
            <p:ph type="title"/>
          </p:nvPr>
        </p:nvSpPr>
        <p:spPr>
          <a:xfrm>
            <a:off x="838200" y="400956"/>
            <a:ext cx="10515600" cy="560161"/>
          </a:xfrm>
        </p:spPr>
        <p:txBody>
          <a:bodyPr>
            <a:normAutofit fontScale="90000"/>
          </a:bodyPr>
          <a:lstStyle/>
          <a:p>
            <a:r>
              <a:rPr lang="en-GB" dirty="0"/>
              <a:t>Appendix 1 – Autism Descriptor</a:t>
            </a:r>
          </a:p>
        </p:txBody>
      </p:sp>
      <p:sp>
        <p:nvSpPr>
          <p:cNvPr id="3" name="Content Placeholder 2">
            <a:extLst>
              <a:ext uri="{FF2B5EF4-FFF2-40B4-BE49-F238E27FC236}">
                <a16:creationId xmlns:a16="http://schemas.microsoft.com/office/drawing/2014/main" id="{758FC8EC-DCC5-680B-4A4C-AE8C1F1216C6}"/>
              </a:ext>
            </a:extLst>
          </p:cNvPr>
          <p:cNvSpPr>
            <a:spLocks noGrp="1"/>
          </p:cNvSpPr>
          <p:nvPr>
            <p:ph idx="1"/>
          </p:nvPr>
        </p:nvSpPr>
        <p:spPr>
          <a:xfrm>
            <a:off x="736600" y="955561"/>
            <a:ext cx="10515600" cy="4946877"/>
          </a:xfrm>
        </p:spPr>
        <p:txBody>
          <a:bodyPr>
            <a:normAutofit fontScale="92500" lnSpcReduction="10000"/>
          </a:bodyPr>
          <a:lstStyle/>
          <a:p>
            <a:pPr marL="0" indent="0" algn="l">
              <a:buNone/>
            </a:pPr>
            <a:br>
              <a:rPr lang="en-GB" b="0" i="1" dirty="0">
                <a:solidFill>
                  <a:srgbClr val="606060"/>
                </a:solidFill>
                <a:effectLst/>
                <a:latin typeface="Helvetica Neue"/>
              </a:rPr>
            </a:br>
            <a:r>
              <a:rPr lang="en-GB" b="1" i="0" dirty="0">
                <a:solidFill>
                  <a:srgbClr val="333333"/>
                </a:solidFill>
                <a:effectLst/>
                <a:latin typeface="Helvetica Neue"/>
              </a:rPr>
              <a:t>Description</a:t>
            </a:r>
          </a:p>
          <a:p>
            <a:pPr algn="l">
              <a:spcAft>
                <a:spcPts val="1125"/>
              </a:spcAft>
            </a:pPr>
            <a:r>
              <a:rPr lang="en-GB" dirty="0">
                <a:solidFill>
                  <a:srgbClr val="333333"/>
                </a:solidFill>
                <a:latin typeface="Helvetica Neue"/>
              </a:rPr>
              <a:t>‘</a:t>
            </a:r>
            <a:r>
              <a:rPr lang="en-GB" b="0" i="0" dirty="0">
                <a:solidFill>
                  <a:srgbClr val="333333"/>
                </a:solidFill>
                <a:effectLst/>
                <a:latin typeface="Helvetica Neue"/>
              </a:rPr>
              <a:t>Neurodevelopmental disorders are behavioural and cognitive disorders that arise during the developmental period that involve significant difficulties in the acquisition and execution of specific intellectual, motor, language, or social functions. Although behavioural and cognitive deficits are present in many mental and behavioural disorders that can arise during the developmental period (e.g., Schizophrenia, Bipolar disorder), only disorders whose core features are neurodevelopmental are included in this grouping. The presumptive aetiology for neurodevelopmental disorders is complex, and in many individual cases is unknown’.</a:t>
            </a:r>
          </a:p>
          <a:p>
            <a:pPr marL="0" indent="0" algn="r">
              <a:spcAft>
                <a:spcPts val="1125"/>
              </a:spcAft>
              <a:buNone/>
            </a:pPr>
            <a:r>
              <a:rPr lang="en-GB" sz="2200" b="0" i="1" dirty="0">
                <a:solidFill>
                  <a:srgbClr val="606060"/>
                </a:solidFill>
                <a:effectLst/>
                <a:latin typeface="Helvetica Neue"/>
              </a:rPr>
              <a:t>Foundation URI:</a:t>
            </a:r>
            <a:r>
              <a:rPr lang="en-GB" sz="2200" b="0" i="1" dirty="0">
                <a:solidFill>
                  <a:srgbClr val="606060"/>
                </a:solidFill>
                <a:effectLst/>
                <a:latin typeface="Helvetica Neue"/>
                <a:hlinkClick r:id="rId2"/>
              </a:rPr>
              <a:t> http://id.who.int/icd/entity/1516623224</a:t>
            </a:r>
            <a:endParaRPr lang="en-GB" sz="2200" b="0" i="0" dirty="0">
              <a:solidFill>
                <a:srgbClr val="333333"/>
              </a:solidFill>
              <a:effectLst/>
              <a:latin typeface="Helvetica Neue"/>
            </a:endParaRPr>
          </a:p>
          <a:p>
            <a:pPr algn="l">
              <a:spcAft>
                <a:spcPts val="1125"/>
              </a:spcAft>
            </a:pPr>
            <a:endParaRPr lang="en-GB" b="0" i="0" dirty="0">
              <a:solidFill>
                <a:srgbClr val="333333"/>
              </a:solidFill>
              <a:effectLst/>
              <a:latin typeface="Helvetica Neue"/>
            </a:endParaRPr>
          </a:p>
          <a:p>
            <a:pPr marL="0" indent="0" algn="l" rtl="0">
              <a:spcAft>
                <a:spcPts val="225"/>
              </a:spcAft>
              <a:buNone/>
            </a:pPr>
            <a:endParaRPr lang="en-GB" b="1" i="0" dirty="0">
              <a:solidFill>
                <a:srgbClr val="555555"/>
              </a:solidFill>
              <a:effectLst/>
              <a:latin typeface="Helvetica Neue"/>
            </a:endParaRPr>
          </a:p>
          <a:p>
            <a:pPr algn="l" rtl="0">
              <a:spcAft>
                <a:spcPts val="225"/>
              </a:spcAft>
              <a:buFont typeface="Arial" panose="020B0604020202020204" pitchFamily="34" charset="0"/>
              <a:buChar char="•"/>
            </a:pPr>
            <a:endParaRPr lang="en-GB" b="1" i="0" dirty="0">
              <a:solidFill>
                <a:srgbClr val="555555"/>
              </a:solidFill>
              <a:effectLst/>
              <a:latin typeface="Helvetica Neue"/>
            </a:endParaRPr>
          </a:p>
          <a:p>
            <a:endParaRPr lang="en-GB" dirty="0"/>
          </a:p>
        </p:txBody>
      </p:sp>
    </p:spTree>
    <p:extLst>
      <p:ext uri="{BB962C8B-B14F-4D97-AF65-F5344CB8AC3E}">
        <p14:creationId xmlns:p14="http://schemas.microsoft.com/office/powerpoint/2010/main" val="15713347"/>
      </p:ext>
    </p:extLst>
  </p:cSld>
  <p:clrMapOvr>
    <a:masterClrMapping/>
  </p:clrMapOvr>
  <mc:AlternateContent xmlns:mc="http://schemas.openxmlformats.org/markup-compatibility/2006" xmlns:p14="http://schemas.microsoft.com/office/powerpoint/2010/main">
    <mc:Choice Requires="p14">
      <p:transition spd="slow" p14:dur="2000" advTm="7752"/>
    </mc:Choice>
    <mc:Fallback xmlns="">
      <p:transition spd="slow" advTm="775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388F-D322-9205-4FF4-73A03B78CBD8}"/>
              </a:ext>
            </a:extLst>
          </p:cNvPr>
          <p:cNvSpPr>
            <a:spLocks noGrp="1"/>
          </p:cNvSpPr>
          <p:nvPr>
            <p:ph type="title"/>
          </p:nvPr>
        </p:nvSpPr>
        <p:spPr>
          <a:xfrm>
            <a:off x="838200" y="365125"/>
            <a:ext cx="10515600" cy="625475"/>
          </a:xfrm>
        </p:spPr>
        <p:txBody>
          <a:bodyPr>
            <a:normAutofit fontScale="90000"/>
          </a:bodyPr>
          <a:lstStyle/>
          <a:p>
            <a:r>
              <a:rPr lang="en-GB" dirty="0"/>
              <a:t>Appendix  - 2 Autism – ICD-11 – Coding Tool</a:t>
            </a:r>
          </a:p>
        </p:txBody>
      </p:sp>
      <p:sp>
        <p:nvSpPr>
          <p:cNvPr id="3" name="Content Placeholder 2">
            <a:extLst>
              <a:ext uri="{FF2B5EF4-FFF2-40B4-BE49-F238E27FC236}">
                <a16:creationId xmlns:a16="http://schemas.microsoft.com/office/drawing/2014/main" id="{C5081E46-C016-6C80-F895-2444DD345B20}"/>
              </a:ext>
            </a:extLst>
          </p:cNvPr>
          <p:cNvSpPr>
            <a:spLocks noGrp="1"/>
          </p:cNvSpPr>
          <p:nvPr>
            <p:ph idx="1"/>
          </p:nvPr>
        </p:nvSpPr>
        <p:spPr>
          <a:xfrm>
            <a:off x="838200" y="1186542"/>
            <a:ext cx="10515600" cy="5671457"/>
          </a:xfrm>
        </p:spPr>
        <p:txBody>
          <a:bodyPr>
            <a:normAutofit fontScale="55000" lnSpcReduction="20000"/>
          </a:bodyPr>
          <a:lstStyle/>
          <a:p>
            <a:pPr algn="l" rtl="0">
              <a:spcAft>
                <a:spcPts val="225"/>
              </a:spcAft>
              <a:buFont typeface="Arial" panose="020B0604020202020204" pitchFamily="34" charset="0"/>
              <a:buChar char="•"/>
            </a:pPr>
            <a:endParaRPr lang="en-GB" b="1" i="0" dirty="0">
              <a:solidFill>
                <a:srgbClr val="555555"/>
              </a:solidFill>
              <a:effectLst/>
              <a:latin typeface="Helvetica Neue"/>
            </a:endParaRPr>
          </a:p>
          <a:p>
            <a:pPr algn="l" rtl="0">
              <a:spcAft>
                <a:spcPts val="225"/>
              </a:spcAft>
              <a:buFont typeface="Arial" panose="020B0604020202020204" pitchFamily="34" charset="0"/>
              <a:buChar char="•"/>
            </a:pPr>
            <a:endParaRPr lang="en-GB" b="1" i="0" dirty="0">
              <a:solidFill>
                <a:srgbClr val="555555"/>
              </a:solidFill>
              <a:effectLst/>
              <a:latin typeface="Helvetica Neue"/>
            </a:endParaRPr>
          </a:p>
          <a:p>
            <a:pPr algn="l" rtl="0">
              <a:spcAft>
                <a:spcPts val="225"/>
              </a:spcAft>
              <a:buFont typeface="Arial" panose="020B0604020202020204" pitchFamily="34" charset="0"/>
              <a:buChar char="•"/>
            </a:pPr>
            <a:r>
              <a:rPr lang="en-GB" sz="3600" b="1" i="0" dirty="0">
                <a:solidFill>
                  <a:srgbClr val="555555"/>
                </a:solidFill>
                <a:effectLst/>
                <a:latin typeface="Helvetica Neue"/>
              </a:rPr>
              <a:t>6A02.Z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unspecified</a:t>
            </a:r>
          </a:p>
          <a:p>
            <a:pPr algn="l">
              <a:spcAft>
                <a:spcPts val="225"/>
              </a:spcAft>
              <a:buFont typeface="Arial" panose="020B0604020202020204" pitchFamily="34" charset="0"/>
              <a:buChar char="•"/>
            </a:pPr>
            <a:r>
              <a:rPr lang="en-GB" sz="3600" b="1" i="0" dirty="0">
                <a:solidFill>
                  <a:srgbClr val="D45800"/>
                </a:solidFill>
                <a:effectLst/>
                <a:latin typeface="Helvetica Neue"/>
              </a:rPr>
              <a:t>autistic</a:t>
            </a:r>
            <a:r>
              <a:rPr lang="en-GB" sz="3600" b="0" i="0" dirty="0">
                <a:solidFill>
                  <a:srgbClr val="333333"/>
                </a:solidFill>
                <a:effectLst/>
                <a:latin typeface="Helvetica Neue"/>
              </a:rPr>
              <a:t>*</a:t>
            </a:r>
          </a:p>
          <a:p>
            <a:pPr algn="l" rtl="0">
              <a:spcAft>
                <a:spcPts val="225"/>
              </a:spcAft>
              <a:buFont typeface="Arial" panose="020B0604020202020204" pitchFamily="34" charset="0"/>
              <a:buChar char="•"/>
            </a:pPr>
            <a:r>
              <a:rPr lang="en-GB" sz="3600" b="1" i="0" dirty="0">
                <a:solidFill>
                  <a:srgbClr val="555555"/>
                </a:solidFill>
                <a:effectLst/>
                <a:latin typeface="Helvetica Neue"/>
              </a:rPr>
              <a:t>6A02.Y   </a:t>
            </a:r>
            <a:r>
              <a:rPr lang="en-GB" sz="3600" b="0" i="0" dirty="0">
                <a:solidFill>
                  <a:srgbClr val="333333"/>
                </a:solidFill>
                <a:effectLst/>
                <a:latin typeface="Helvetica Neue"/>
              </a:rPr>
              <a:t>Other specified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a:t>
            </a:r>
            <a:r>
              <a:rPr lang="en-GB" sz="3600" b="0" i="0" dirty="0">
                <a:solidFill>
                  <a:srgbClr val="4169E1"/>
                </a:solidFill>
                <a:effectLst/>
                <a:latin typeface="Helvetica Neue"/>
              </a:rPr>
              <a:t>[</a:t>
            </a:r>
          </a:p>
          <a:p>
            <a:pPr algn="l">
              <a:spcAft>
                <a:spcPts val="225"/>
              </a:spcAft>
              <a:buFont typeface="Arial" panose="020B0604020202020204" pitchFamily="34" charset="0"/>
              <a:buChar char="•"/>
            </a:pPr>
            <a:r>
              <a:rPr lang="en-GB" sz="3600" b="1" i="0" dirty="0">
                <a:solidFill>
                  <a:srgbClr val="555555"/>
                </a:solidFill>
                <a:effectLst/>
                <a:latin typeface="Helvetica Neue"/>
              </a:rPr>
              <a:t>6A02.5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with disorder of intellectual development and with absence of functional language</a:t>
            </a:r>
          </a:p>
          <a:p>
            <a:pPr algn="l">
              <a:spcAft>
                <a:spcPts val="225"/>
              </a:spcAft>
              <a:buFont typeface="Arial" panose="020B0604020202020204" pitchFamily="34" charset="0"/>
              <a:buChar char="•"/>
            </a:pPr>
            <a:r>
              <a:rPr lang="en-GB" sz="3600" b="1" i="0" dirty="0">
                <a:solidFill>
                  <a:srgbClr val="555555"/>
                </a:solidFill>
                <a:effectLst/>
                <a:latin typeface="Helvetica Neue"/>
              </a:rPr>
              <a:t>6A02.3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with disorder of intellectual development and with impaired functional language</a:t>
            </a:r>
          </a:p>
          <a:p>
            <a:pPr algn="l" rtl="0">
              <a:spcAft>
                <a:spcPts val="225"/>
              </a:spcAft>
              <a:buFont typeface="Arial" panose="020B0604020202020204" pitchFamily="34" charset="0"/>
              <a:buChar char="•"/>
            </a:pPr>
            <a:r>
              <a:rPr lang="en-GB" sz="3600" b="1" i="0" dirty="0">
                <a:solidFill>
                  <a:srgbClr val="555555"/>
                </a:solidFill>
                <a:effectLst/>
                <a:latin typeface="Helvetica Neue"/>
              </a:rPr>
              <a:t>6A02.2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without disorder of intellectual development and with impaired functional language</a:t>
            </a:r>
          </a:p>
          <a:p>
            <a:pPr algn="l" rtl="0">
              <a:spcAft>
                <a:spcPts val="225"/>
              </a:spcAft>
              <a:buFont typeface="Arial" panose="020B0604020202020204" pitchFamily="34" charset="0"/>
              <a:buChar char="•"/>
            </a:pPr>
            <a:r>
              <a:rPr lang="en-GB" sz="3600" b="1" i="0" dirty="0">
                <a:solidFill>
                  <a:srgbClr val="555555"/>
                </a:solidFill>
                <a:effectLst/>
                <a:latin typeface="Helvetica Neue"/>
              </a:rPr>
              <a:t>6A02.0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without disorder of intellectual development and with mild or no impairment of functional language</a:t>
            </a:r>
          </a:p>
          <a:p>
            <a:pPr algn="l" rtl="0">
              <a:spcAft>
                <a:spcPts val="225"/>
              </a:spcAft>
              <a:buFont typeface="Arial" panose="020B0604020202020204" pitchFamily="34" charset="0"/>
              <a:buChar char="•"/>
            </a:pPr>
            <a:r>
              <a:rPr lang="en-GB" sz="3600" b="1" i="0" dirty="0">
                <a:solidFill>
                  <a:srgbClr val="555555"/>
                </a:solidFill>
                <a:effectLst/>
                <a:latin typeface="Helvetica Neue"/>
              </a:rPr>
              <a:t>6A02.1   </a:t>
            </a:r>
            <a:r>
              <a:rPr lang="en-GB" sz="3600" b="1" i="0" dirty="0">
                <a:solidFill>
                  <a:srgbClr val="D45800"/>
                </a:solidFill>
                <a:effectLst/>
                <a:latin typeface="Helvetica Neue"/>
              </a:rPr>
              <a:t>Autism</a:t>
            </a:r>
            <a:r>
              <a:rPr lang="en-GB" sz="3600" b="0" i="0" dirty="0">
                <a:solidFill>
                  <a:srgbClr val="333333"/>
                </a:solidFill>
                <a:effectLst/>
                <a:latin typeface="Helvetica Neue"/>
              </a:rPr>
              <a:t> spectrum disorder with disorder of intellectual development and with mild or no impairment of functional language</a:t>
            </a:r>
          </a:p>
          <a:p>
            <a:pPr algn="l" rtl="0">
              <a:spcAft>
                <a:spcPts val="225"/>
              </a:spcAft>
              <a:buFont typeface="Arial" panose="020B0604020202020204" pitchFamily="34" charset="0"/>
              <a:buChar char="•"/>
            </a:pPr>
            <a:endParaRPr lang="en-GB" sz="3600" dirty="0">
              <a:solidFill>
                <a:srgbClr val="333333"/>
              </a:solidFill>
              <a:latin typeface="Helvetica Neue"/>
            </a:endParaRPr>
          </a:p>
          <a:p>
            <a:pPr algn="r" rtl="0">
              <a:spcAft>
                <a:spcPts val="225"/>
              </a:spcAft>
              <a:buFont typeface="Arial" panose="020B0604020202020204" pitchFamily="34" charset="0"/>
              <a:buChar char="•"/>
            </a:pPr>
            <a:r>
              <a:rPr lang="en-GB" sz="3600" dirty="0">
                <a:hlinkClick r:id="rId2"/>
              </a:rPr>
              <a:t>ICD-11 Coding Tool Mortality and Morbidity Statistics (MMS</a:t>
            </a:r>
            <a:endParaRPr lang="en-GB" sz="3600" dirty="0"/>
          </a:p>
        </p:txBody>
      </p:sp>
    </p:spTree>
    <p:extLst>
      <p:ext uri="{BB962C8B-B14F-4D97-AF65-F5344CB8AC3E}">
        <p14:creationId xmlns:p14="http://schemas.microsoft.com/office/powerpoint/2010/main" val="2838137160"/>
      </p:ext>
    </p:extLst>
  </p:cSld>
  <p:clrMapOvr>
    <a:masterClrMapping/>
  </p:clrMapOvr>
  <mc:AlternateContent xmlns:mc="http://schemas.openxmlformats.org/markup-compatibility/2006" xmlns:p14="http://schemas.microsoft.com/office/powerpoint/2010/main">
    <mc:Choice Requires="p14">
      <p:transition spd="slow" p14:dur="2000" advTm="6303"/>
    </mc:Choice>
    <mc:Fallback xmlns="">
      <p:transition spd="slow" advTm="630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3390F-EF49-2E91-C6DB-B2F9CEE86087}"/>
              </a:ext>
            </a:extLst>
          </p:cNvPr>
          <p:cNvSpPr>
            <a:spLocks noGrp="1"/>
          </p:cNvSpPr>
          <p:nvPr>
            <p:ph type="title"/>
          </p:nvPr>
        </p:nvSpPr>
        <p:spPr>
          <a:xfrm>
            <a:off x="9247031" y="6342845"/>
            <a:ext cx="2808054" cy="407761"/>
          </a:xfrm>
        </p:spPr>
        <p:txBody>
          <a:bodyPr>
            <a:normAutofit/>
          </a:bodyPr>
          <a:lstStyle/>
          <a:p>
            <a:pPr algn="r"/>
            <a:r>
              <a:rPr lang="en-GB" sz="2000" dirty="0">
                <a:latin typeface="+mn-lt"/>
              </a:rPr>
              <a:t>Doyle, N. (2020), p.72</a:t>
            </a:r>
          </a:p>
        </p:txBody>
      </p:sp>
      <p:pic>
        <p:nvPicPr>
          <p:cNvPr id="5" name="Content Placeholder 4" descr="A close-up of a document&#10;&#10;AI-generated content may be incorrect.">
            <a:extLst>
              <a:ext uri="{FF2B5EF4-FFF2-40B4-BE49-F238E27FC236}">
                <a16:creationId xmlns:a16="http://schemas.microsoft.com/office/drawing/2014/main" id="{6C3731AE-BDFF-1ED4-5AAF-14C981450E3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515155"/>
            <a:ext cx="12191999" cy="5718220"/>
          </a:xfrm>
        </p:spPr>
      </p:pic>
      <p:sp>
        <p:nvSpPr>
          <p:cNvPr id="3" name="TextBox 2">
            <a:extLst>
              <a:ext uri="{FF2B5EF4-FFF2-40B4-BE49-F238E27FC236}">
                <a16:creationId xmlns:a16="http://schemas.microsoft.com/office/drawing/2014/main" id="{D7D07CB5-0CE8-CF58-F635-D3350ED71705}"/>
              </a:ext>
            </a:extLst>
          </p:cNvPr>
          <p:cNvSpPr txBox="1"/>
          <p:nvPr/>
        </p:nvSpPr>
        <p:spPr>
          <a:xfrm>
            <a:off x="1468193" y="0"/>
            <a:ext cx="7521262" cy="923330"/>
          </a:xfrm>
          <a:prstGeom prst="rect">
            <a:avLst/>
          </a:prstGeom>
          <a:noFill/>
        </p:spPr>
        <p:txBody>
          <a:bodyPr wrap="square" rtlCol="0">
            <a:spAutoFit/>
          </a:bodyPr>
          <a:lstStyle/>
          <a:p>
            <a:r>
              <a:rPr lang="en-GB" dirty="0">
                <a:hlinkClick r:id="rId3"/>
              </a:rPr>
              <a:t>A Table relating to difficulties and Strengths of differing Neurodivergent conditions. </a:t>
            </a:r>
            <a:r>
              <a:rPr lang="en-GB" sz="1800" i="1" dirty="0">
                <a:hlinkClick r:id="rId3"/>
              </a:rPr>
              <a:t>Neurodiversity at work: a biopsychosocial model and the impact on working adults</a:t>
            </a:r>
            <a:endParaRPr lang="en-GB" dirty="0"/>
          </a:p>
        </p:txBody>
      </p:sp>
    </p:spTree>
    <p:extLst>
      <p:ext uri="{BB962C8B-B14F-4D97-AF65-F5344CB8AC3E}">
        <p14:creationId xmlns:p14="http://schemas.microsoft.com/office/powerpoint/2010/main" val="1251089788"/>
      </p:ext>
    </p:extLst>
  </p:cSld>
  <p:clrMapOvr>
    <a:masterClrMapping/>
  </p:clrMapOvr>
  <mc:AlternateContent xmlns:mc="http://schemas.openxmlformats.org/markup-compatibility/2006" xmlns:p14="http://schemas.microsoft.com/office/powerpoint/2010/main">
    <mc:Choice Requires="p14">
      <p:transition spd="slow" p14:dur="2000" advTm="40412"/>
    </mc:Choice>
    <mc:Fallback xmlns="">
      <p:transition spd="slow" advTm="4041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2177</TotalTime>
  <Words>4719</Words>
  <Application>Microsoft Office PowerPoint</Application>
  <PresentationFormat>Widescreen</PresentationFormat>
  <Paragraphs>312</Paragraphs>
  <Slides>30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Aptos</vt:lpstr>
      <vt:lpstr>Aptos Display</vt:lpstr>
      <vt:lpstr>Arial</vt:lpstr>
      <vt:lpstr>GT America Standard</vt:lpstr>
      <vt:lpstr>Helvetica Neue</vt:lpstr>
      <vt:lpstr>Open Sans</vt:lpstr>
      <vt:lpstr>Office Theme</vt:lpstr>
      <vt:lpstr>ECED7005 – Dismantling Inequality.</vt:lpstr>
      <vt:lpstr>Defining Disability.</vt:lpstr>
      <vt:lpstr>PowerPoint Presentation</vt:lpstr>
      <vt:lpstr>PowerPoint Presentation</vt:lpstr>
      <vt:lpstr>PowerPoint Presentation</vt:lpstr>
      <vt:lpstr>PowerPoint Presentation</vt:lpstr>
      <vt:lpstr>PowerPoint Presentation</vt:lpstr>
      <vt:lpstr>PowerPoint Presentation</vt:lpstr>
      <vt:lpstr>Considerations for possible solutions.</vt:lpstr>
      <vt:lpstr>Considerations for possible solutions.</vt:lpstr>
      <vt:lpstr>PowerPoint Presentation</vt:lpstr>
      <vt:lpstr>PowerPoint Presentation</vt:lpstr>
      <vt:lpstr>Mentorship can lead to!</vt:lpstr>
      <vt:lpstr>PowerPoint Presentation</vt:lpstr>
      <vt:lpstr>References </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lpstr>PowerPoint Presentation</vt:lpstr>
      <vt:lpstr>PowerPoint Presentation</vt:lpstr>
      <vt:lpstr>    APPENDICES. </vt:lpstr>
      <vt:lpstr>Appendix 1 – Autism Descriptor</vt:lpstr>
      <vt:lpstr>Appendix  - 2 Autism – ICD-11 – Coding Tool</vt:lpstr>
      <vt:lpstr>Doyle, N. (2020), p.72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Colin Larkworthy</dc:creator>
  <cp:lastModifiedBy>Colin Larkworthy</cp:lastModifiedBy>
  <cp:revision>6</cp:revision>
  <dcterms:created xsi:type="dcterms:W3CDTF">2025-02-23T13:13:33Z</dcterms:created>
  <dcterms:modified xsi:type="dcterms:W3CDTF">2025-05-05T18:05:37Z</dcterms:modified>
</cp:coreProperties>
</file>