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4082C-82A6-4FEC-83A6-835B29B61C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1CC266-7908-43CB-9F15-6032C4B813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DD653E-368D-43F0-AD45-CBA0B24E2504}"/>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0F63D79C-AB04-49C3-84FD-85AECE0AA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8B2F23-D9C9-45E3-86D8-D65E77C8F60D}"/>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529563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C807D-7304-4D90-A016-A5FBFAF637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5EF568-D659-4058-A28B-46B2A2F9D2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71A15-25E3-41DD-8A4E-467A08240A28}"/>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040CA76C-CB93-4474-BC97-7FD2838E3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28448-4EB6-470F-A065-3F65086E337D}"/>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77584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7376F-C31F-4EFC-AA6A-14F9E74431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A74D46-4461-4C86-8D30-68DDF348DC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74E23D-FCCF-41A4-93B9-A96007404774}"/>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3C95B344-A034-4B09-8FDA-D0D4B663A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28D4AA-6291-4B16-B741-C861A293C1D5}"/>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3073341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4462B-55D4-498F-B26B-1AA27FDF06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862B7A-4055-4146-836D-1B21BA9224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5188DC-E0F0-4260-9F11-D04C968EA5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6E81EB-3608-4D3C-8A02-C2AA63659AA1}"/>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6" name="Footer Placeholder 5">
            <a:extLst>
              <a:ext uri="{FF2B5EF4-FFF2-40B4-BE49-F238E27FC236}">
                <a16:creationId xmlns:a16="http://schemas.microsoft.com/office/drawing/2014/main" id="{AC11ECC3-D693-49ED-8D39-D0F0FD6E50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C38F4-43B1-4A20-8692-7253E67BC1AC}"/>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3192026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06094-5AB0-4563-BD9E-124956B7C6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C6025E-BD50-4601-82A2-2810668352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D9B369-3487-493B-8A9B-77087F32C7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F8E9F1-F4D4-4685-A277-32227BC83E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06CD92-6BE6-459D-819B-2D6E0A1AF8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4C9C4B-F13F-4603-B61D-CCCB35C84140}"/>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8" name="Footer Placeholder 7">
            <a:extLst>
              <a:ext uri="{FF2B5EF4-FFF2-40B4-BE49-F238E27FC236}">
                <a16:creationId xmlns:a16="http://schemas.microsoft.com/office/drawing/2014/main" id="{E5BF986E-1071-4048-A5F5-D7FF39761F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76C9A6-EF2E-4040-850A-D6E155B229D6}"/>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2300521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5A3F-E113-4E05-8F68-B902E8D4AA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1F9DB-D903-4335-85C0-C0E36B10B576}"/>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4" name="Footer Placeholder 3">
            <a:extLst>
              <a:ext uri="{FF2B5EF4-FFF2-40B4-BE49-F238E27FC236}">
                <a16:creationId xmlns:a16="http://schemas.microsoft.com/office/drawing/2014/main" id="{D9385E7E-FBA9-4DBD-9F2C-23399FE1BC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7F8A33-A142-432D-A2D6-A22B26451DDF}"/>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1125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059CEA-8C59-4330-952A-982B371B0175}"/>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3" name="Footer Placeholder 2">
            <a:extLst>
              <a:ext uri="{FF2B5EF4-FFF2-40B4-BE49-F238E27FC236}">
                <a16:creationId xmlns:a16="http://schemas.microsoft.com/office/drawing/2014/main" id="{E3AE81E4-8D54-4853-88F2-E6633F35F6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445341-36F0-4613-9010-049185D5D66D}"/>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3427118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11A4-3BC1-40DA-A683-80AC8E0E0D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DD3432-1852-4875-B91B-C2DB09BE70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718A29-E3F6-4CC3-B293-51F6F708D2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0DBB37-39E4-44AD-86D6-C3A031989197}"/>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6" name="Footer Placeholder 5">
            <a:extLst>
              <a:ext uri="{FF2B5EF4-FFF2-40B4-BE49-F238E27FC236}">
                <a16:creationId xmlns:a16="http://schemas.microsoft.com/office/drawing/2014/main" id="{682FC54C-5B65-4BC3-AA8F-EEC8D44321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A8A122-C6D4-4411-85DA-BA0B4E5DF18F}"/>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169240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3C293-3111-4208-82BD-525B6F462F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3CA1AF-02F6-427D-BC10-C61695067B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E6E7AB-50EA-42C9-8F89-C7BF0D0288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45EDB6-A3AB-4DC8-B302-494202381842}"/>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6" name="Footer Placeholder 5">
            <a:extLst>
              <a:ext uri="{FF2B5EF4-FFF2-40B4-BE49-F238E27FC236}">
                <a16:creationId xmlns:a16="http://schemas.microsoft.com/office/drawing/2014/main" id="{278AFFB6-9223-4257-9E16-1DF84F4BE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7243AD-A7C0-4560-AD69-8EE2E37B556E}"/>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1814338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9A627-F430-4DB5-AEAE-488EB335B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AAB375-B6EF-47A0-819E-C7B4962FA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EE48-AC28-47AA-8710-B7951E66DD8C}"/>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48BCE9A1-9BD4-4116-950D-B61D53873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C2711-AF74-4129-A9D4-DFCC703F5F5B}"/>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1121113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3F5962-568E-4327-9EAB-4FB31A5F3D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5B4AC9-DCAE-406C-A64F-D72C143EAD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DB28EC-23B5-457E-A0E5-DFB9FDAD7332}"/>
              </a:ext>
            </a:extLst>
          </p:cNvPr>
          <p:cNvSpPr>
            <a:spLocks noGrp="1"/>
          </p:cNvSpPr>
          <p:nvPr>
            <p:ph type="dt" sz="half" idx="10"/>
          </p:nvPr>
        </p:nvSpPr>
        <p:spPr/>
        <p:txBody>
          <a:body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76109305-310D-445D-8B5D-CAA813DEBE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C10668-DA06-4B62-BEF3-9F4F72D9489D}"/>
              </a:ext>
            </a:extLst>
          </p:cNvPr>
          <p:cNvSpPr>
            <a:spLocks noGrp="1"/>
          </p:cNvSpPr>
          <p:nvPr>
            <p:ph type="sldNum" sz="quarter" idx="12"/>
          </p:nvPr>
        </p:nvSpPr>
        <p:spPr/>
        <p:txBody>
          <a:bodyPr/>
          <a:lstStyle/>
          <a:p>
            <a:fld id="{D974AEEC-E310-4509-B2AA-DC18A5EF9984}" type="slidenum">
              <a:rPr lang="en-GB" smtClean="0"/>
              <a:t>‹#›</a:t>
            </a:fld>
            <a:endParaRPr lang="en-GB"/>
          </a:p>
        </p:txBody>
      </p:sp>
    </p:spTree>
    <p:extLst>
      <p:ext uri="{BB962C8B-B14F-4D97-AF65-F5344CB8AC3E}">
        <p14:creationId xmlns:p14="http://schemas.microsoft.com/office/powerpoint/2010/main" val="1466327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642C4B-AE95-4D3E-B3CE-4D4F2E8F1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D17D01-D405-43A3-BA98-F123A0DB80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073F2-07E4-4295-8C0B-7839C6D3DD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C45BD-0EA5-4F85-8AF2-D0B9CB507895}" type="datetimeFigureOut">
              <a:rPr lang="en-GB" smtClean="0"/>
              <a:t>15/04/2022</a:t>
            </a:fld>
            <a:endParaRPr lang="en-GB"/>
          </a:p>
        </p:txBody>
      </p:sp>
      <p:sp>
        <p:nvSpPr>
          <p:cNvPr id="5" name="Footer Placeholder 4">
            <a:extLst>
              <a:ext uri="{FF2B5EF4-FFF2-40B4-BE49-F238E27FC236}">
                <a16:creationId xmlns:a16="http://schemas.microsoft.com/office/drawing/2014/main" id="{1FD1ABE2-2308-43A2-A5FC-7F691BA54E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E02E5E-B3F4-428D-A3F9-D429B25E64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74AEEC-E310-4509-B2AA-DC18A5EF9984}" type="slidenum">
              <a:rPr lang="en-GB" smtClean="0"/>
              <a:t>‹#›</a:t>
            </a:fld>
            <a:endParaRPr lang="en-GB"/>
          </a:p>
        </p:txBody>
      </p:sp>
    </p:spTree>
    <p:extLst>
      <p:ext uri="{BB962C8B-B14F-4D97-AF65-F5344CB8AC3E}">
        <p14:creationId xmlns:p14="http://schemas.microsoft.com/office/powerpoint/2010/main" val="2487786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ED3F-C1F7-459F-8468-E625ACDDE165}"/>
              </a:ext>
            </a:extLst>
          </p:cNvPr>
          <p:cNvSpPr>
            <a:spLocks noGrp="1"/>
          </p:cNvSpPr>
          <p:nvPr>
            <p:ph type="title"/>
          </p:nvPr>
        </p:nvSpPr>
        <p:spPr>
          <a:xfrm>
            <a:off x="1199322" y="746786"/>
            <a:ext cx="10515600" cy="1325563"/>
          </a:xfrm>
        </p:spPr>
        <p:txBody>
          <a:bodyPr>
            <a:normAutofit/>
          </a:bodyPr>
          <a:lstStyle/>
          <a:p>
            <a:pPr algn="ctr"/>
            <a:r>
              <a:rPr lang="en-GB" sz="2800" u="sng" dirty="0">
                <a:latin typeface="Arial" panose="020B0604020202020204" pitchFamily="34" charset="0"/>
                <a:cs typeface="Arial" panose="020B0604020202020204" pitchFamily="34" charset="0"/>
              </a:rPr>
              <a:t>Introduction to Research</a:t>
            </a:r>
          </a:p>
        </p:txBody>
      </p:sp>
      <p:sp>
        <p:nvSpPr>
          <p:cNvPr id="6" name="TextBox 5">
            <a:extLst>
              <a:ext uri="{FF2B5EF4-FFF2-40B4-BE49-F238E27FC236}">
                <a16:creationId xmlns:a16="http://schemas.microsoft.com/office/drawing/2014/main" id="{F0AE45FB-3039-4C6B-BBA7-79EC941E3782}"/>
              </a:ext>
            </a:extLst>
          </p:cNvPr>
          <p:cNvSpPr txBox="1"/>
          <p:nvPr/>
        </p:nvSpPr>
        <p:spPr>
          <a:xfrm>
            <a:off x="344557" y="2261270"/>
            <a:ext cx="10662699" cy="326698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Student Name: Shumana Begum</a:t>
            </a:r>
          </a:p>
          <a:p>
            <a:pPr>
              <a:lnSpc>
                <a:spcPct val="150000"/>
              </a:lnSpc>
            </a:pPr>
            <a:r>
              <a:rPr lang="en-GB" sz="2000" dirty="0">
                <a:latin typeface="Arial" panose="020B0604020202020204" pitchFamily="34" charset="0"/>
                <a:cs typeface="Arial" panose="020B0604020202020204" pitchFamily="34" charset="0"/>
              </a:rPr>
              <a:t>Student Number :1913892</a:t>
            </a:r>
          </a:p>
          <a:p>
            <a:pPr>
              <a:lnSpc>
                <a:spcPct val="150000"/>
              </a:lnSpc>
            </a:pPr>
            <a:r>
              <a:rPr lang="en-GB" sz="2000" dirty="0">
                <a:latin typeface="Arial" panose="020B0604020202020204" pitchFamily="34" charset="0"/>
                <a:cs typeface="Arial" panose="020B0604020202020204" pitchFamily="34" charset="0"/>
              </a:rPr>
              <a:t>Lecturer Name: Dr Eleni Koutsogeorgou</a:t>
            </a:r>
          </a:p>
          <a:p>
            <a:pPr>
              <a:lnSpc>
                <a:spcPct val="150000"/>
              </a:lnSpc>
            </a:pPr>
            <a:r>
              <a:rPr lang="en-GB" sz="2000" dirty="0">
                <a:latin typeface="Arial" panose="020B0604020202020204" pitchFamily="34" charset="0"/>
                <a:cs typeface="Arial" panose="020B0604020202020204" pitchFamily="34" charset="0"/>
              </a:rPr>
              <a:t>Deadline:14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April 2022</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Topic: The impact on Young People with Disabilities during Covid-19</a:t>
            </a:r>
          </a:p>
        </p:txBody>
      </p:sp>
      <p:pic>
        <p:nvPicPr>
          <p:cNvPr id="9" name="Picture 8">
            <a:extLst>
              <a:ext uri="{FF2B5EF4-FFF2-40B4-BE49-F238E27FC236}">
                <a16:creationId xmlns:a16="http://schemas.microsoft.com/office/drawing/2014/main" id="{9E5711D5-75C6-44D0-AC0F-86FAAD1A93F9}"/>
              </a:ext>
            </a:extLst>
          </p:cNvPr>
          <p:cNvPicPr>
            <a:picLocks noChangeAspect="1"/>
          </p:cNvPicPr>
          <p:nvPr/>
        </p:nvPicPr>
        <p:blipFill>
          <a:blip r:embed="rId2"/>
          <a:stretch>
            <a:fillRect/>
          </a:stretch>
        </p:blipFill>
        <p:spPr>
          <a:xfrm>
            <a:off x="134290" y="124223"/>
            <a:ext cx="4048095" cy="1871634"/>
          </a:xfrm>
          <a:prstGeom prst="rect">
            <a:avLst/>
          </a:prstGeom>
        </p:spPr>
      </p:pic>
      <p:pic>
        <p:nvPicPr>
          <p:cNvPr id="4" name="Picture 3">
            <a:extLst>
              <a:ext uri="{FF2B5EF4-FFF2-40B4-BE49-F238E27FC236}">
                <a16:creationId xmlns:a16="http://schemas.microsoft.com/office/drawing/2014/main" id="{7F662FC1-0520-4317-B7FD-91E5C8DFCDDD}"/>
              </a:ext>
            </a:extLst>
          </p:cNvPr>
          <p:cNvPicPr>
            <a:picLocks noChangeAspect="1"/>
          </p:cNvPicPr>
          <p:nvPr/>
        </p:nvPicPr>
        <p:blipFill>
          <a:blip r:embed="rId3"/>
          <a:stretch>
            <a:fillRect/>
          </a:stretch>
        </p:blipFill>
        <p:spPr>
          <a:xfrm>
            <a:off x="8266706" y="2419184"/>
            <a:ext cx="3472650" cy="2518576"/>
          </a:xfrm>
          <a:prstGeom prst="rect">
            <a:avLst/>
          </a:prstGeom>
        </p:spPr>
      </p:pic>
    </p:spTree>
    <p:extLst>
      <p:ext uri="{BB962C8B-B14F-4D97-AF65-F5344CB8AC3E}">
        <p14:creationId xmlns:p14="http://schemas.microsoft.com/office/powerpoint/2010/main" val="3744776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1610C7-2514-4D1B-B84C-1A0287D122BF}"/>
              </a:ext>
            </a:extLst>
          </p:cNvPr>
          <p:cNvPicPr>
            <a:picLocks noChangeAspect="1"/>
          </p:cNvPicPr>
          <p:nvPr/>
        </p:nvPicPr>
        <p:blipFill>
          <a:blip r:embed="rId2"/>
          <a:stretch>
            <a:fillRect/>
          </a:stretch>
        </p:blipFill>
        <p:spPr>
          <a:xfrm>
            <a:off x="281609" y="3280523"/>
            <a:ext cx="6613485" cy="2926549"/>
          </a:xfrm>
          <a:prstGeom prst="rect">
            <a:avLst/>
          </a:prstGeom>
        </p:spPr>
      </p:pic>
      <p:sp>
        <p:nvSpPr>
          <p:cNvPr id="6" name="TextBox 5">
            <a:extLst>
              <a:ext uri="{FF2B5EF4-FFF2-40B4-BE49-F238E27FC236}">
                <a16:creationId xmlns:a16="http://schemas.microsoft.com/office/drawing/2014/main" id="{5B762408-700E-4E7A-AFA8-FB053AEF9622}"/>
              </a:ext>
            </a:extLst>
          </p:cNvPr>
          <p:cNvSpPr txBox="1"/>
          <p:nvPr/>
        </p:nvSpPr>
        <p:spPr>
          <a:xfrm>
            <a:off x="169628" y="145583"/>
            <a:ext cx="11852744" cy="2195473"/>
          </a:xfrm>
          <a:prstGeom prst="rect">
            <a:avLst/>
          </a:prstGeom>
          <a:noFill/>
        </p:spPr>
        <p:txBody>
          <a:bodyPr wrap="square" rtlCol="0">
            <a:spAutoFit/>
          </a:bodyPr>
          <a:lstStyle/>
          <a:p>
            <a:pPr>
              <a:lnSpc>
                <a:spcPct val="150000"/>
              </a:lnSpc>
              <a:spcAft>
                <a:spcPts val="600"/>
              </a:spcAft>
            </a:pPr>
            <a:r>
              <a:rPr lang="en-GB" dirty="0">
                <a:latin typeface="Arial" panose="020B0604020202020204" pitchFamily="34" charset="0"/>
                <a:cs typeface="Arial" panose="020B0604020202020204" pitchFamily="34" charset="0"/>
              </a:rPr>
              <a:t>In this section the aim of this presentation I am going to focus on my topic for the literature review which is about ‘’The impact on young people with disabilities during Covid-19 and how this impacts on people and families on daily basis.</a:t>
            </a:r>
          </a:p>
          <a:p>
            <a:pPr>
              <a:lnSpc>
                <a:spcPct val="150000"/>
              </a:lnSpc>
              <a:spcAft>
                <a:spcPts val="600"/>
              </a:spcAft>
            </a:pPr>
            <a:r>
              <a:rPr lang="en-GB" dirty="0">
                <a:latin typeface="Arial" panose="020B0604020202020204" pitchFamily="34" charset="0"/>
                <a:cs typeface="Arial" panose="020B0604020202020204" pitchFamily="34" charset="0"/>
              </a:rPr>
              <a:t>By doing this I am going to provide some research articles to support this and my understanding about on the effects of disabilities during Covid-19.</a:t>
            </a:r>
          </a:p>
        </p:txBody>
      </p:sp>
      <p:sp>
        <p:nvSpPr>
          <p:cNvPr id="12" name="TextBox 11">
            <a:extLst>
              <a:ext uri="{FF2B5EF4-FFF2-40B4-BE49-F238E27FC236}">
                <a16:creationId xmlns:a16="http://schemas.microsoft.com/office/drawing/2014/main" id="{89C40E14-1F99-476C-8587-9F5752148B04}"/>
              </a:ext>
            </a:extLst>
          </p:cNvPr>
          <p:cNvSpPr txBox="1"/>
          <p:nvPr/>
        </p:nvSpPr>
        <p:spPr>
          <a:xfrm>
            <a:off x="169628" y="2487624"/>
            <a:ext cx="11033760" cy="646331"/>
          </a:xfrm>
          <a:prstGeom prst="rect">
            <a:avLst/>
          </a:prstGeom>
          <a:noFill/>
        </p:spPr>
        <p:txBody>
          <a:bodyPr wrap="square">
            <a:spAutoFit/>
          </a:bodyPr>
          <a:lstStyle/>
          <a:p>
            <a:pPr algn="just"/>
            <a:r>
              <a:rPr lang="en-GB" i="1" dirty="0">
                <a:latin typeface="Arial" panose="020B0604020202020204" pitchFamily="34" charset="0"/>
                <a:cs typeface="Arial" panose="020B0604020202020204" pitchFamily="34" charset="0"/>
              </a:rPr>
              <a:t>Proportion of the population with disability and severe or profound core activity limitation by age group, 2015</a:t>
            </a:r>
          </a:p>
        </p:txBody>
      </p:sp>
      <p:sp>
        <p:nvSpPr>
          <p:cNvPr id="14" name="TextBox 13">
            <a:extLst>
              <a:ext uri="{FF2B5EF4-FFF2-40B4-BE49-F238E27FC236}">
                <a16:creationId xmlns:a16="http://schemas.microsoft.com/office/drawing/2014/main" id="{5B91C172-B2E5-40F6-A5DB-E76087684E38}"/>
              </a:ext>
            </a:extLst>
          </p:cNvPr>
          <p:cNvSpPr txBox="1"/>
          <p:nvPr/>
        </p:nvSpPr>
        <p:spPr>
          <a:xfrm>
            <a:off x="644054" y="6353640"/>
            <a:ext cx="10741550" cy="369332"/>
          </a:xfrm>
          <a:prstGeom prst="rect">
            <a:avLst/>
          </a:prstGeom>
          <a:noFill/>
        </p:spPr>
        <p:txBody>
          <a:bodyPr wrap="square">
            <a:spAutoFit/>
          </a:bodyPr>
          <a:lstStyle/>
          <a:p>
            <a:r>
              <a:rPr lang="en-GB" i="1" dirty="0"/>
              <a:t>(GOV. UK, n.d)</a:t>
            </a:r>
          </a:p>
        </p:txBody>
      </p:sp>
      <p:pic>
        <p:nvPicPr>
          <p:cNvPr id="3" name="Picture 2">
            <a:extLst>
              <a:ext uri="{FF2B5EF4-FFF2-40B4-BE49-F238E27FC236}">
                <a16:creationId xmlns:a16="http://schemas.microsoft.com/office/drawing/2014/main" id="{99334178-2C0F-4E11-B2BB-C944873EF53A}"/>
              </a:ext>
            </a:extLst>
          </p:cNvPr>
          <p:cNvPicPr>
            <a:picLocks noChangeAspect="1"/>
          </p:cNvPicPr>
          <p:nvPr/>
        </p:nvPicPr>
        <p:blipFill>
          <a:blip r:embed="rId3"/>
          <a:stretch>
            <a:fillRect/>
          </a:stretch>
        </p:blipFill>
        <p:spPr>
          <a:xfrm>
            <a:off x="6895094" y="3446247"/>
            <a:ext cx="5042077" cy="2834109"/>
          </a:xfrm>
          <a:prstGeom prst="rect">
            <a:avLst/>
          </a:prstGeom>
        </p:spPr>
      </p:pic>
    </p:spTree>
    <p:extLst>
      <p:ext uri="{BB962C8B-B14F-4D97-AF65-F5344CB8AC3E}">
        <p14:creationId xmlns:p14="http://schemas.microsoft.com/office/powerpoint/2010/main" val="2598106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0">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5BB05-60B0-4728-8C94-609D8464F951}"/>
              </a:ext>
            </a:extLst>
          </p:cNvPr>
          <p:cNvSpPr>
            <a:spLocks noGrp="1"/>
          </p:cNvSpPr>
          <p:nvPr>
            <p:ph type="title"/>
          </p:nvPr>
        </p:nvSpPr>
        <p:spPr>
          <a:xfrm>
            <a:off x="838200" y="365760"/>
            <a:ext cx="10515600" cy="1325563"/>
          </a:xfrm>
        </p:spPr>
        <p:txBody>
          <a:bodyPr>
            <a:normAutofit/>
          </a:bodyPr>
          <a:lstStyle/>
          <a:p>
            <a:r>
              <a:rPr lang="en-GB">
                <a:solidFill>
                  <a:schemeClr val="bg1"/>
                </a:solidFill>
                <a:latin typeface="Arial" panose="020B0604020202020204" pitchFamily="34" charset="0"/>
                <a:cs typeface="Arial" panose="020B0604020202020204" pitchFamily="34" charset="0"/>
              </a:rPr>
              <a:t>Methods/Database</a:t>
            </a:r>
          </a:p>
        </p:txBody>
      </p:sp>
      <p:sp>
        <p:nvSpPr>
          <p:cNvPr id="3" name="Content Placeholder 2">
            <a:extLst>
              <a:ext uri="{FF2B5EF4-FFF2-40B4-BE49-F238E27FC236}">
                <a16:creationId xmlns:a16="http://schemas.microsoft.com/office/drawing/2014/main" id="{E17ED1C0-5056-468B-876C-E6D67E3DCBCD}"/>
              </a:ext>
            </a:extLst>
          </p:cNvPr>
          <p:cNvSpPr>
            <a:spLocks noGrp="1"/>
          </p:cNvSpPr>
          <p:nvPr>
            <p:ph idx="1"/>
          </p:nvPr>
        </p:nvSpPr>
        <p:spPr>
          <a:xfrm>
            <a:off x="654813" y="2276856"/>
            <a:ext cx="5015484" cy="3900106"/>
          </a:xfrm>
        </p:spPr>
        <p:txBody>
          <a:bodyPr anchor="ctr">
            <a:normAutofit/>
          </a:bodyPr>
          <a:lstStyle/>
          <a:p>
            <a:r>
              <a:rPr lang="en-GB" sz="2000" dirty="0">
                <a:latin typeface="Arial" panose="020B0604020202020204" pitchFamily="34" charset="0"/>
                <a:cs typeface="Arial" panose="020B0604020202020204" pitchFamily="34" charset="0"/>
              </a:rPr>
              <a:t>There are 0.8 million disabled children and young people aged 0-18 in the UK</a:t>
            </a:r>
          </a:p>
          <a:p>
            <a:r>
              <a:rPr lang="en-GB" sz="2000" dirty="0">
                <a:latin typeface="Arial" panose="020B0604020202020204" pitchFamily="34" charset="0"/>
                <a:cs typeface="Arial" panose="020B0604020202020204" pitchFamily="34" charset="0"/>
              </a:rPr>
              <a:t>Children's with neurodevelopmental impairments and conditions are the largest group of children who have physical disabilities and young people.</a:t>
            </a:r>
          </a:p>
          <a:p>
            <a:r>
              <a:rPr lang="en-GB" sz="2000" dirty="0">
                <a:latin typeface="Arial" panose="020B0604020202020204" pitchFamily="34" charset="0"/>
                <a:cs typeface="Arial" panose="020B0604020202020204" pitchFamily="34" charset="0"/>
              </a:rPr>
              <a:t>The estimated prevalence of neurodevelopmental impairments and conditions is around 3-4% of children in England.</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p>
        </p:txBody>
      </p:sp>
      <p:pic>
        <p:nvPicPr>
          <p:cNvPr id="6" name="Picture 5">
            <a:extLst>
              <a:ext uri="{FF2B5EF4-FFF2-40B4-BE49-F238E27FC236}">
                <a16:creationId xmlns:a16="http://schemas.microsoft.com/office/drawing/2014/main" id="{71B2D118-896E-4655-B03E-A925D9FFCF72}"/>
              </a:ext>
            </a:extLst>
          </p:cNvPr>
          <p:cNvPicPr>
            <a:picLocks noChangeAspect="1"/>
          </p:cNvPicPr>
          <p:nvPr/>
        </p:nvPicPr>
        <p:blipFill rotWithShape="1">
          <a:blip r:embed="rId2"/>
          <a:srcRect r="2" b="943"/>
          <a:stretch/>
        </p:blipFill>
        <p:spPr>
          <a:xfrm>
            <a:off x="6335270" y="2276857"/>
            <a:ext cx="5541770" cy="3900106"/>
          </a:xfrm>
          <a:prstGeom prst="rect">
            <a:avLst/>
          </a:prstGeom>
        </p:spPr>
      </p:pic>
    </p:spTree>
    <p:extLst>
      <p:ext uri="{BB962C8B-B14F-4D97-AF65-F5344CB8AC3E}">
        <p14:creationId xmlns:p14="http://schemas.microsoft.com/office/powerpoint/2010/main" val="3264235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3A5D9865-11A2-413E-9943-9B137D4178CC}"/>
              </a:ext>
            </a:extLst>
          </p:cNvPr>
          <p:cNvGraphicFramePr>
            <a:graphicFrameLocks noGrp="1"/>
          </p:cNvGraphicFramePr>
          <p:nvPr>
            <p:extLst>
              <p:ext uri="{D42A27DB-BD31-4B8C-83A1-F6EECF244321}">
                <p14:modId xmlns:p14="http://schemas.microsoft.com/office/powerpoint/2010/main" val="1317978529"/>
              </p:ext>
            </p:extLst>
          </p:nvPr>
        </p:nvGraphicFramePr>
        <p:xfrm>
          <a:off x="278295" y="123316"/>
          <a:ext cx="11712269" cy="6412655"/>
        </p:xfrm>
        <a:graphic>
          <a:graphicData uri="http://schemas.openxmlformats.org/drawingml/2006/table">
            <a:tbl>
              <a:tblPr firstRow="1" bandRow="1">
                <a:tableStyleId>{5C22544A-7EE6-4342-B048-85BDC9FD1C3A}</a:tableStyleId>
              </a:tblPr>
              <a:tblGrid>
                <a:gridCol w="2719595">
                  <a:extLst>
                    <a:ext uri="{9D8B030D-6E8A-4147-A177-3AD203B41FA5}">
                      <a16:colId xmlns:a16="http://schemas.microsoft.com/office/drawing/2014/main" val="1830898489"/>
                    </a:ext>
                  </a:extLst>
                </a:gridCol>
                <a:gridCol w="2798138">
                  <a:extLst>
                    <a:ext uri="{9D8B030D-6E8A-4147-A177-3AD203B41FA5}">
                      <a16:colId xmlns:a16="http://schemas.microsoft.com/office/drawing/2014/main" val="4284660542"/>
                    </a:ext>
                  </a:extLst>
                </a:gridCol>
                <a:gridCol w="2798138">
                  <a:extLst>
                    <a:ext uri="{9D8B030D-6E8A-4147-A177-3AD203B41FA5}">
                      <a16:colId xmlns:a16="http://schemas.microsoft.com/office/drawing/2014/main" val="4013233615"/>
                    </a:ext>
                  </a:extLst>
                </a:gridCol>
                <a:gridCol w="3396398">
                  <a:extLst>
                    <a:ext uri="{9D8B030D-6E8A-4147-A177-3AD203B41FA5}">
                      <a16:colId xmlns:a16="http://schemas.microsoft.com/office/drawing/2014/main" val="2616190703"/>
                    </a:ext>
                  </a:extLst>
                </a:gridCol>
              </a:tblGrid>
              <a:tr h="1182084">
                <a:tc>
                  <a:txBody>
                    <a:bodyPr/>
                    <a:lstStyle/>
                    <a:p>
                      <a:r>
                        <a:rPr lang="en-GB" dirty="0"/>
                        <a:t>Author(s), title, and year of publication</a:t>
                      </a:r>
                    </a:p>
                  </a:txBody>
                  <a:tcPr/>
                </a:tc>
                <a:tc>
                  <a:txBody>
                    <a:bodyPr/>
                    <a:lstStyle/>
                    <a:p>
                      <a:r>
                        <a:rPr lang="en-GB" dirty="0"/>
                        <a:t>Aim of study</a:t>
                      </a:r>
                    </a:p>
                  </a:txBody>
                  <a:tcPr/>
                </a:tc>
                <a:tc>
                  <a:txBody>
                    <a:bodyPr/>
                    <a:lstStyle/>
                    <a:p>
                      <a:r>
                        <a:rPr lang="en-GB" dirty="0"/>
                        <a:t>Methods, Sample size and characteristics</a:t>
                      </a:r>
                    </a:p>
                  </a:txBody>
                  <a:tcPr/>
                </a:tc>
                <a:tc>
                  <a:txBody>
                    <a:bodyPr/>
                    <a:lstStyle/>
                    <a:p>
                      <a:r>
                        <a:rPr lang="en-GB" dirty="0"/>
                        <a:t>Summary of main findings</a:t>
                      </a:r>
                    </a:p>
                    <a:p>
                      <a:r>
                        <a:rPr lang="en-GB" dirty="0"/>
                        <a:t> </a:t>
                      </a:r>
                    </a:p>
                    <a:p>
                      <a:endParaRPr lang="en-GB" dirty="0"/>
                    </a:p>
                  </a:txBody>
                  <a:tcPr/>
                </a:tc>
                <a:extLst>
                  <a:ext uri="{0D108BD9-81ED-4DB2-BD59-A6C34878D82A}">
                    <a16:rowId xmlns:a16="http://schemas.microsoft.com/office/drawing/2014/main" val="4210954486"/>
                  </a:ext>
                </a:extLst>
              </a:tr>
              <a:tr h="2724908">
                <a:tc>
                  <a:txBody>
                    <a:bodyPr/>
                    <a:lstStyle/>
                    <a:p>
                      <a:pPr algn="just"/>
                      <a:r>
                        <a:rPr lang="en-GB" sz="1400" dirty="0">
                          <a:latin typeface="Arial" panose="020B0604020202020204" pitchFamily="34" charset="0"/>
                          <a:cs typeface="Arial" panose="020B0604020202020204" pitchFamily="34" charset="0"/>
                        </a:rPr>
                        <a:t>The experiences of mothers of children and young people with intellectual disabilities during the first COVID-19 lockdown period </a:t>
                      </a:r>
                    </a:p>
                    <a:p>
                      <a:pPr algn="just"/>
                      <a:r>
                        <a:rPr lang="en-GB" sz="1400" i="1" dirty="0">
                          <a:latin typeface="Arial" panose="020B0604020202020204" pitchFamily="34" charset="0"/>
                          <a:cs typeface="Arial" panose="020B0604020202020204" pitchFamily="34" charset="0"/>
                        </a:rPr>
                        <a:t>Gemma Rogers, Gisela Perez-Olivas, Biza Stenfert Kroese, Varsha Patel (March 2021)</a:t>
                      </a:r>
                    </a:p>
                  </a:txBody>
                  <a:tcPr/>
                </a:tc>
                <a:tc>
                  <a:txBody>
                    <a:bodyPr/>
                    <a:lstStyle/>
                    <a:p>
                      <a:r>
                        <a:rPr lang="en-GB" sz="1400" dirty="0">
                          <a:latin typeface="Arial" panose="020B0604020202020204" pitchFamily="34" charset="0"/>
                          <a:cs typeface="Arial" panose="020B0604020202020204" pitchFamily="34" charset="0"/>
                        </a:rPr>
                        <a:t>The aim of this study was to gain insight into the ways mothers of children with intellectual disabilities have been  coping during the first 2020 lockdown period.</a:t>
                      </a:r>
                    </a:p>
                  </a:txBody>
                  <a:tcPr/>
                </a:tc>
                <a:tc>
                  <a:txBody>
                    <a:bodyPr/>
                    <a:lstStyle/>
                    <a:p>
                      <a:r>
                        <a:rPr lang="en-GB" sz="1400" dirty="0">
                          <a:latin typeface="Arial" panose="020B0604020202020204" pitchFamily="34" charset="0"/>
                          <a:cs typeface="Arial" panose="020B0604020202020204" pitchFamily="34" charset="0"/>
                        </a:rPr>
                        <a:t>The method of this literature review is that eight mothers of children with intellectual disabilities were interviewed. The recordings of these interviews were subjected to a thematic analysis</a:t>
                      </a:r>
                      <a:r>
                        <a:rPr lang="en-GB" dirty="0"/>
                        <a:t>.</a:t>
                      </a:r>
                    </a:p>
                  </a:txBody>
                  <a:tcPr/>
                </a:tc>
                <a:tc>
                  <a:txBody>
                    <a:bodyPr/>
                    <a:lstStyle/>
                    <a:p>
                      <a:pPr algn="just"/>
                      <a:r>
                        <a:rPr lang="en-GB" sz="1400" dirty="0">
                          <a:latin typeface="Arial" panose="020B0604020202020204" pitchFamily="34" charset="0"/>
                          <a:cs typeface="Arial" panose="020B0604020202020204" pitchFamily="34" charset="0"/>
                        </a:rPr>
                        <a:t>All mothers experienced increased burden and stress. However, some also described some positive impact of lockdown conditions on them as well as on their child's well-being and behaviour. These findings are discussed in the light of the (Journal of Applied Research in Intellectual Disabilities, 33, 2020, 1523) survey results on parental coping and suggestions for future service provision during pandemic conditions are proposed.</a:t>
                      </a:r>
                    </a:p>
                  </a:txBody>
                  <a:tcPr/>
                </a:tc>
                <a:extLst>
                  <a:ext uri="{0D108BD9-81ED-4DB2-BD59-A6C34878D82A}">
                    <a16:rowId xmlns:a16="http://schemas.microsoft.com/office/drawing/2014/main" val="268315019"/>
                  </a:ext>
                </a:extLst>
              </a:tr>
              <a:tr h="2505663">
                <a:tc>
                  <a:txBody>
                    <a:bodyPr/>
                    <a:lstStyle/>
                    <a:p>
                      <a:r>
                        <a:rPr lang="en-GB" sz="1400" dirty="0">
                          <a:latin typeface="Arial" panose="020B0604020202020204" pitchFamily="34" charset="0"/>
                          <a:cs typeface="Arial" panose="020B0604020202020204" pitchFamily="34" charset="0"/>
                        </a:rPr>
                        <a:t>The Impact of COVID-19-Related Restrictions on Social and Daily Activities of Parents, People With Disabilities, and Older Adults: Protocol for a Longitudinal, Mixed Methods Study </a:t>
                      </a:r>
                    </a:p>
                    <a:p>
                      <a:r>
                        <a:rPr lang="en-GB" sz="1400" i="1" dirty="0">
                          <a:latin typeface="Arial" panose="020B0604020202020204" pitchFamily="34" charset="0"/>
                          <a:cs typeface="Arial" panose="020B0604020202020204" pitchFamily="34" charset="0"/>
                        </a:rPr>
                        <a:t>Holly Reid, William Cameron Miller, Elham Esfandiari, Somayyeh Mohammadi (Sept, 2021)</a:t>
                      </a:r>
                    </a:p>
                  </a:txBody>
                  <a:tcPr/>
                </a:tc>
                <a:tc>
                  <a:txBody>
                    <a:bodyPr/>
                    <a:lstStyle/>
                    <a:p>
                      <a:r>
                        <a:rPr lang="en-GB" sz="1400" dirty="0">
                          <a:latin typeface="Arial" panose="020B0604020202020204" pitchFamily="34" charset="0"/>
                          <a:cs typeface="Arial" panose="020B0604020202020204" pitchFamily="34" charset="0"/>
                        </a:rPr>
                        <a:t>investigate how COVID-19 restrictions influence daily activities, (2) track the psychosocial effects of these restrictions over time, and (3) identify strategies to mitigate the potential negative effects of these restrictions.</a:t>
                      </a:r>
                    </a:p>
                  </a:txBody>
                  <a:tcPr/>
                </a:tc>
                <a:tc>
                  <a:txBody>
                    <a:bodyPr/>
                    <a:lstStyle/>
                    <a:p>
                      <a:r>
                        <a:rPr lang="en-GB" sz="1400" dirty="0">
                          <a:latin typeface="Arial" panose="020B0604020202020204" pitchFamily="34" charset="0"/>
                          <a:cs typeface="Arial" panose="020B0604020202020204" pitchFamily="34" charset="0"/>
                        </a:rPr>
                        <a:t>This is a longitudinal, concurrent, mixed methods study being conducted in British Columbia (BC), Canada. Data collection occurred at four time points, between April 2020 and February 2021. The first three data collection time points occurred within phases 1 to 3 of the Province of BC's Restart Plan.</a:t>
                      </a:r>
                    </a:p>
                  </a:txBody>
                  <a:tcPr/>
                </a:tc>
                <a:tc>
                  <a:txBody>
                    <a:bodyPr/>
                    <a:lstStyle/>
                    <a:p>
                      <a:r>
                        <a:rPr lang="en-GB" sz="1400" dirty="0">
                          <a:latin typeface="Arial" panose="020B0604020202020204" pitchFamily="34" charset="0"/>
                          <a:cs typeface="Arial" panose="020B0604020202020204" pitchFamily="34" charset="0"/>
                        </a:rPr>
                        <a:t>This study was approved by the University of British Columbia Behavioural Research Ethics Board (Approval No. H20-01109) on April 17, 2020. A total of 81 participants were enrolled in this study and data are being </a:t>
                      </a:r>
                      <a:r>
                        <a:rPr lang="en-GB" sz="1400" dirty="0" err="1">
                          <a:latin typeface="Arial" panose="020B0604020202020204" pitchFamily="34" charset="0"/>
                          <a:cs typeface="Arial" panose="020B0604020202020204" pitchFamily="34" charset="0"/>
                        </a:rPr>
                        <a:t>analyzed</a:t>
                      </a:r>
                      <a:r>
                        <a:rPr lang="en-GB" sz="1400" dirty="0">
                          <a:latin typeface="Arial" panose="020B0604020202020204" pitchFamily="34" charset="0"/>
                          <a:cs typeface="Arial" panose="020B0604020202020204" pitchFamily="34" charset="0"/>
                        </a:rPr>
                        <a:t>. Data analyses are expected to be completed in fall 2021; submission of multiple papers for publication is expected by winter 2021.</a:t>
                      </a:r>
                    </a:p>
                  </a:txBody>
                  <a:tcPr/>
                </a:tc>
                <a:extLst>
                  <a:ext uri="{0D108BD9-81ED-4DB2-BD59-A6C34878D82A}">
                    <a16:rowId xmlns:a16="http://schemas.microsoft.com/office/drawing/2014/main" val="2257867041"/>
                  </a:ext>
                </a:extLst>
              </a:tr>
            </a:tbl>
          </a:graphicData>
        </a:graphic>
      </p:graphicFrame>
    </p:spTree>
    <p:extLst>
      <p:ext uri="{BB962C8B-B14F-4D97-AF65-F5344CB8AC3E}">
        <p14:creationId xmlns:p14="http://schemas.microsoft.com/office/powerpoint/2010/main" val="528076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EB1D4385-F05C-45E7-B757-75C383D0DC82}"/>
              </a:ext>
            </a:extLst>
          </p:cNvPr>
          <p:cNvGraphicFramePr>
            <a:graphicFrameLocks noGrp="1"/>
          </p:cNvGraphicFramePr>
          <p:nvPr>
            <p:extLst>
              <p:ext uri="{D42A27DB-BD31-4B8C-83A1-F6EECF244321}">
                <p14:modId xmlns:p14="http://schemas.microsoft.com/office/powerpoint/2010/main" val="627473826"/>
              </p:ext>
            </p:extLst>
          </p:nvPr>
        </p:nvGraphicFramePr>
        <p:xfrm>
          <a:off x="-1" y="135172"/>
          <a:ext cx="12109840" cy="7763248"/>
        </p:xfrm>
        <a:graphic>
          <a:graphicData uri="http://schemas.openxmlformats.org/drawingml/2006/table">
            <a:tbl>
              <a:tblPr firstRow="1" bandRow="1">
                <a:tableStyleId>{5C22544A-7EE6-4342-B048-85BDC9FD1C3A}</a:tableStyleId>
              </a:tblPr>
              <a:tblGrid>
                <a:gridCol w="3027460">
                  <a:extLst>
                    <a:ext uri="{9D8B030D-6E8A-4147-A177-3AD203B41FA5}">
                      <a16:colId xmlns:a16="http://schemas.microsoft.com/office/drawing/2014/main" val="690188419"/>
                    </a:ext>
                  </a:extLst>
                </a:gridCol>
                <a:gridCol w="3027460">
                  <a:extLst>
                    <a:ext uri="{9D8B030D-6E8A-4147-A177-3AD203B41FA5}">
                      <a16:colId xmlns:a16="http://schemas.microsoft.com/office/drawing/2014/main" val="1275278757"/>
                    </a:ext>
                  </a:extLst>
                </a:gridCol>
                <a:gridCol w="3027460">
                  <a:extLst>
                    <a:ext uri="{9D8B030D-6E8A-4147-A177-3AD203B41FA5}">
                      <a16:colId xmlns:a16="http://schemas.microsoft.com/office/drawing/2014/main" val="1071733288"/>
                    </a:ext>
                  </a:extLst>
                </a:gridCol>
                <a:gridCol w="3027460">
                  <a:extLst>
                    <a:ext uri="{9D8B030D-6E8A-4147-A177-3AD203B41FA5}">
                      <a16:colId xmlns:a16="http://schemas.microsoft.com/office/drawing/2014/main" val="3249971099"/>
                    </a:ext>
                  </a:extLst>
                </a:gridCol>
              </a:tblGrid>
              <a:tr h="2420178">
                <a:tc>
                  <a:txBody>
                    <a:bodyPr/>
                    <a:lstStyle/>
                    <a:p>
                      <a:r>
                        <a:rPr lang="en-GB" sz="1400" dirty="0">
                          <a:latin typeface="Arial" panose="020B0604020202020204" pitchFamily="34" charset="0"/>
                          <a:cs typeface="Arial" panose="020B0604020202020204" pitchFamily="34" charset="0"/>
                        </a:rPr>
                        <a:t>Health knowledge and the impact of social exclusion on young people with intellectual disabilities</a:t>
                      </a:r>
                    </a:p>
                    <a:p>
                      <a:r>
                        <a:rPr lang="en-GB" sz="1400" i="1" dirty="0">
                          <a:latin typeface="Arial" panose="020B0604020202020204" pitchFamily="34" charset="0"/>
                          <a:cs typeface="Arial" panose="020B0604020202020204" pitchFamily="34" charset="0"/>
                        </a:rPr>
                        <a:t>Jaycee Pownall, Sarah Wilson, Andrew Jahoda (Jan,2017)</a:t>
                      </a:r>
                    </a:p>
                    <a:p>
                      <a:endParaRPr lang="en-GB" dirty="0"/>
                    </a:p>
                  </a:txBody>
                  <a:tcPr/>
                </a:tc>
                <a:tc>
                  <a:txBody>
                    <a:bodyPr/>
                    <a:lstStyle/>
                    <a:p>
                      <a:r>
                        <a:rPr lang="en-GB" sz="1400" dirty="0">
                          <a:latin typeface="Arial" panose="020B0604020202020204" pitchFamily="34" charset="0"/>
                          <a:cs typeface="Arial" panose="020B0604020202020204" pitchFamily="34" charset="0"/>
                        </a:rPr>
                        <a:t>Cognitive impairments are often assumed to underlie individuals' difficulties with understanding health issues. However, it was predicted that socially excluded individuals would have greater difficulty gaining understanding of sensitive topics related to sexuality than other public health messages, such as alcohol use.</a:t>
                      </a:r>
                    </a:p>
                  </a:txBody>
                  <a:tcPr/>
                </a:tc>
                <a:tc>
                  <a:txBody>
                    <a:bodyPr/>
                    <a:lstStyle/>
                    <a:p>
                      <a:r>
                        <a:rPr lang="en-GB" sz="1400" dirty="0">
                          <a:latin typeface="Arial" panose="020B0604020202020204" pitchFamily="34" charset="0"/>
                          <a:cs typeface="Arial" panose="020B0604020202020204" pitchFamily="34" charset="0"/>
                        </a:rPr>
                        <a:t>The health knowledge of 31 typically developing young people, 29 young people with mild intellectual disabilities (ID) and 23 participants with physical disabilities but no cognitive impairments was compared</a:t>
                      </a:r>
                      <a:r>
                        <a:rPr lang="en-GB" dirty="0"/>
                        <a:t>.</a:t>
                      </a:r>
                    </a:p>
                  </a:txBody>
                  <a:tcPr/>
                </a:tc>
                <a:tc>
                  <a:txBody>
                    <a:bodyPr/>
                    <a:lstStyle/>
                    <a:p>
                      <a:r>
                        <a:rPr lang="en-GB" sz="1400" dirty="0">
                          <a:latin typeface="Arial" panose="020B0604020202020204" pitchFamily="34" charset="0"/>
                          <a:cs typeface="Arial" panose="020B0604020202020204" pitchFamily="34" charset="0"/>
                        </a:rPr>
                        <a:t>The findings suggest social exclusion may contribute to young people with intellectual disabilities' poorer knowledge of pregnancy and contraception. The results have implications for interventions.</a:t>
                      </a:r>
                    </a:p>
                  </a:txBody>
                  <a:tcPr/>
                </a:tc>
                <a:extLst>
                  <a:ext uri="{0D108BD9-81ED-4DB2-BD59-A6C34878D82A}">
                    <a16:rowId xmlns:a16="http://schemas.microsoft.com/office/drawing/2014/main" val="653724226"/>
                  </a:ext>
                </a:extLst>
              </a:tr>
              <a:tr h="2480683">
                <a:tc>
                  <a:txBody>
                    <a:bodyPr/>
                    <a:lstStyle/>
                    <a:p>
                      <a:r>
                        <a:rPr lang="en-GB" sz="1400" dirty="0">
                          <a:latin typeface="Arial" panose="020B0604020202020204" pitchFamily="34" charset="0"/>
                          <a:cs typeface="Arial" panose="020B0604020202020204" pitchFamily="34" charset="0"/>
                        </a:rPr>
                        <a:t>The meaning of leisure for children and young people with physical disabilities: a systematic evidence synthesis</a:t>
                      </a:r>
                    </a:p>
                    <a:p>
                      <a:r>
                        <a:rPr lang="en-GB" sz="1400" i="1" dirty="0">
                          <a:latin typeface="Arial" panose="020B0604020202020204" pitchFamily="34" charset="0"/>
                          <a:cs typeface="Arial" panose="020B0604020202020204" pitchFamily="34" charset="0"/>
                        </a:rPr>
                        <a:t>Benita Powrie, Niina Kolehmainen, Merrill Turpin, Jenny Ziviani, Jodie Copley (November,2015)</a:t>
                      </a:r>
                    </a:p>
                  </a:txBody>
                  <a:tcPr/>
                </a:tc>
                <a:tc>
                  <a:txBody>
                    <a:bodyPr/>
                    <a:lstStyle/>
                    <a:p>
                      <a:r>
                        <a:rPr lang="en-GB" dirty="0"/>
                        <a:t> </a:t>
                      </a:r>
                      <a:r>
                        <a:rPr lang="en-GB" sz="1400" dirty="0">
                          <a:latin typeface="Arial" panose="020B0604020202020204" pitchFamily="34" charset="0"/>
                          <a:cs typeface="Arial" panose="020B0604020202020204" pitchFamily="34" charset="0"/>
                        </a:rPr>
                        <a:t>Children and young people (CYP) with physical disabilities demonstrate reduced participation in leisure. To facilitate their meaningful participation, one must understand what leisure means to CYP. The aim of this study was to systematically synthesize evidence from qualitative studies on the meaning of leisure for CYP with physical disabilities.</a:t>
                      </a:r>
                    </a:p>
                  </a:txBody>
                  <a:tcPr/>
                </a:tc>
                <a:tc>
                  <a:txBody>
                    <a:bodyPr/>
                    <a:lstStyle/>
                    <a:p>
                      <a:r>
                        <a:rPr lang="en-GB" sz="1400" dirty="0">
                          <a:latin typeface="Arial" panose="020B0604020202020204" pitchFamily="34" charset="0"/>
                          <a:cs typeface="Arial" panose="020B0604020202020204" pitchFamily="34" charset="0"/>
                        </a:rPr>
                        <a:t>Qualitative studies reporting the views of CYP (0-18y) with physical disabilities on leisure participation were included. The analysis involved thematic syntheses, double coding, and established quality appraisal procedures.</a:t>
                      </a:r>
                    </a:p>
                  </a:txBody>
                  <a:tcPr/>
                </a:tc>
                <a:tc>
                  <a:txBody>
                    <a:bodyPr/>
                    <a:lstStyle/>
                    <a:p>
                      <a:r>
                        <a:rPr lang="en-GB" dirty="0"/>
                        <a:t> </a:t>
                      </a:r>
                      <a:r>
                        <a:rPr lang="en-GB" sz="1400" dirty="0">
                          <a:latin typeface="Arial" panose="020B0604020202020204" pitchFamily="34" charset="0"/>
                          <a:cs typeface="Arial" panose="020B0604020202020204" pitchFamily="34" charset="0"/>
                        </a:rPr>
                        <a:t>Twelve studies met inclusion criteria, addressing the leisure experiences of 146 CYP with disabilities. Four themes core to the meaning of leisure for these CYP were fun</a:t>
                      </a:r>
                    </a:p>
                  </a:txBody>
                  <a:tcPr/>
                </a:tc>
                <a:extLst>
                  <a:ext uri="{0D108BD9-81ED-4DB2-BD59-A6C34878D82A}">
                    <a16:rowId xmlns:a16="http://schemas.microsoft.com/office/drawing/2014/main" val="1929101005"/>
                  </a:ext>
                </a:extLst>
              </a:tr>
              <a:tr h="2843710">
                <a:tc>
                  <a:txBody>
                    <a:bodyPr/>
                    <a:lstStyle/>
                    <a:p>
                      <a:r>
                        <a:rPr lang="en-GB" sz="1400" dirty="0">
                          <a:latin typeface="Arial" panose="020B0604020202020204" pitchFamily="34" charset="0"/>
                          <a:cs typeface="Arial" panose="020B0604020202020204" pitchFamily="34" charset="0"/>
                        </a:rPr>
                        <a:t>The meaning of play for children and young people with physical disabilities: A systematic thematic synthesis</a:t>
                      </a:r>
                    </a:p>
                    <a:p>
                      <a:r>
                        <a:rPr lang="pt-BR" sz="1400" i="1" dirty="0">
                          <a:latin typeface="Arial" panose="020B0604020202020204" pitchFamily="34" charset="0"/>
                          <a:cs typeface="Arial" panose="020B0604020202020204" pitchFamily="34" charset="0"/>
                        </a:rPr>
                        <a:t>N Graham, C Nye , A Mandy , C Clarke , C Morriss-Roberts (March,2018)</a:t>
                      </a:r>
                      <a:endParaRPr lang="en-GB" sz="1400" i="1"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Children and young people with physical disabilities are often reported to play less than their typically developing peers. Few studies explore the meaning of play from the child's perspective.</a:t>
                      </a:r>
                    </a:p>
                  </a:txBody>
                  <a:tcPr/>
                </a:tc>
                <a:tc>
                  <a:txBody>
                    <a:bodyPr/>
                    <a:lstStyle/>
                    <a:p>
                      <a:r>
                        <a:rPr lang="en-GB" sz="1400" dirty="0">
                          <a:latin typeface="Arial" panose="020B0604020202020204" pitchFamily="34" charset="0"/>
                          <a:cs typeface="Arial" panose="020B0604020202020204" pitchFamily="34" charset="0"/>
                        </a:rPr>
                        <a:t>A search of CINAHL, AHMED, PsycINFO, MEDLINE, EMBASE, and ERIC was undertaken between September 2015 and March 2016. Qualitative studies exploring the meaning of play from the perspective of 0- to 18-year-olds with physical disabilities impacting function were included. Quality appraisal and thematic synthesis were undertaken in order to develop analytical themes.</a:t>
                      </a:r>
                    </a:p>
                  </a:txBody>
                  <a:tcPr/>
                </a:tc>
                <a:tc>
                  <a:txBody>
                    <a:bodyPr/>
                    <a:lstStyle/>
                    <a:p>
                      <a:r>
                        <a:rPr lang="en-GB" sz="1400" dirty="0">
                          <a:latin typeface="Arial" panose="020B0604020202020204" pitchFamily="34" charset="0"/>
                          <a:cs typeface="Arial" panose="020B0604020202020204" pitchFamily="34" charset="0"/>
                        </a:rPr>
                        <a:t>Thirteen studies met the inclusion criteria in part addressing the meaning of play for children and young people with physical disabilities. Synthesis of the findings identified 5 analytical themes: Play can feel both positive and negative; play can draw attention towards or away from my disability; play is a social interaction; I participate differently to my peers, and needing help feels normal.</a:t>
                      </a:r>
                    </a:p>
                  </a:txBody>
                  <a:tcPr/>
                </a:tc>
                <a:extLst>
                  <a:ext uri="{0D108BD9-81ED-4DB2-BD59-A6C34878D82A}">
                    <a16:rowId xmlns:a16="http://schemas.microsoft.com/office/drawing/2014/main" val="342621352"/>
                  </a:ext>
                </a:extLst>
              </a:tr>
            </a:tbl>
          </a:graphicData>
        </a:graphic>
      </p:graphicFrame>
    </p:spTree>
    <p:extLst>
      <p:ext uri="{BB962C8B-B14F-4D97-AF65-F5344CB8AC3E}">
        <p14:creationId xmlns:p14="http://schemas.microsoft.com/office/powerpoint/2010/main" val="331734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BE2D-DFAB-40B7-84FD-0D077D33280E}"/>
              </a:ext>
            </a:extLst>
          </p:cNvPr>
          <p:cNvSpPr>
            <a:spLocks noGrp="1"/>
          </p:cNvSpPr>
          <p:nvPr>
            <p:ph type="title"/>
          </p:nvPr>
        </p:nvSpPr>
        <p:spPr>
          <a:xfrm>
            <a:off x="210047" y="365125"/>
            <a:ext cx="10515600" cy="1325563"/>
          </a:xfrm>
        </p:spPr>
        <p:txBody>
          <a:bodyPr>
            <a:normAutofit/>
          </a:bodyPr>
          <a:lstStyle/>
          <a:p>
            <a:r>
              <a:rPr lang="en-GB" sz="2800" dirty="0">
                <a:latin typeface="Arial" panose="020B0604020202020204" pitchFamily="34" charset="0"/>
                <a:cs typeface="Arial" panose="020B0604020202020204" pitchFamily="34" charset="0"/>
              </a:rPr>
              <a:t>Result</a:t>
            </a:r>
          </a:p>
        </p:txBody>
      </p:sp>
      <p:sp>
        <p:nvSpPr>
          <p:cNvPr id="3" name="TextBox 2">
            <a:extLst>
              <a:ext uri="{FF2B5EF4-FFF2-40B4-BE49-F238E27FC236}">
                <a16:creationId xmlns:a16="http://schemas.microsoft.com/office/drawing/2014/main" id="{DDBF84DA-BB0E-41F5-85FE-46759F54A299}"/>
              </a:ext>
            </a:extLst>
          </p:cNvPr>
          <p:cNvSpPr txBox="1"/>
          <p:nvPr/>
        </p:nvSpPr>
        <p:spPr>
          <a:xfrm>
            <a:off x="122582" y="1456600"/>
            <a:ext cx="11783833" cy="87203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Due to my result section I have a clear understanding on the types of disabilities and the effect this can cause for families and in the daily basis.</a:t>
            </a:r>
          </a:p>
        </p:txBody>
      </p:sp>
      <p:pic>
        <p:nvPicPr>
          <p:cNvPr id="4" name="Picture 3">
            <a:extLst>
              <a:ext uri="{FF2B5EF4-FFF2-40B4-BE49-F238E27FC236}">
                <a16:creationId xmlns:a16="http://schemas.microsoft.com/office/drawing/2014/main" id="{CBD2294D-47AB-45E0-940C-42136B551DDB}"/>
              </a:ext>
            </a:extLst>
          </p:cNvPr>
          <p:cNvPicPr>
            <a:picLocks noChangeAspect="1"/>
          </p:cNvPicPr>
          <p:nvPr/>
        </p:nvPicPr>
        <p:blipFill>
          <a:blip r:embed="rId2"/>
          <a:stretch>
            <a:fillRect/>
          </a:stretch>
        </p:blipFill>
        <p:spPr>
          <a:xfrm>
            <a:off x="426224" y="3016251"/>
            <a:ext cx="4010605" cy="2673737"/>
          </a:xfrm>
          <a:prstGeom prst="rect">
            <a:avLst/>
          </a:prstGeom>
        </p:spPr>
      </p:pic>
      <p:sp>
        <p:nvSpPr>
          <p:cNvPr id="5" name="TextBox 4">
            <a:extLst>
              <a:ext uri="{FF2B5EF4-FFF2-40B4-BE49-F238E27FC236}">
                <a16:creationId xmlns:a16="http://schemas.microsoft.com/office/drawing/2014/main" id="{76A1E7AE-E969-4705-96AB-3872B606CEB8}"/>
              </a:ext>
            </a:extLst>
          </p:cNvPr>
          <p:cNvSpPr txBox="1"/>
          <p:nvPr/>
        </p:nvSpPr>
        <p:spPr>
          <a:xfrm>
            <a:off x="585747" y="5891917"/>
            <a:ext cx="4882100"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Ben Wiley (May, 2020)</a:t>
            </a:r>
          </a:p>
        </p:txBody>
      </p:sp>
    </p:spTree>
    <p:extLst>
      <p:ext uri="{BB962C8B-B14F-4D97-AF65-F5344CB8AC3E}">
        <p14:creationId xmlns:p14="http://schemas.microsoft.com/office/powerpoint/2010/main" val="427050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9DED0-C853-46E1-807B-02EFBEFA4255}"/>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Discussion</a:t>
            </a:r>
            <a:br>
              <a:rPr lang="en-US">
                <a:solidFill>
                  <a:schemeClr val="bg1"/>
                </a:solidFill>
              </a:rPr>
            </a:br>
            <a:endParaRPr lang="en-US">
              <a:solidFill>
                <a:schemeClr val="bg1"/>
              </a:solidFill>
            </a:endParaRPr>
          </a:p>
        </p:txBody>
      </p:sp>
      <p:sp>
        <p:nvSpPr>
          <p:cNvPr id="5" name="TextBox 4">
            <a:extLst>
              <a:ext uri="{FF2B5EF4-FFF2-40B4-BE49-F238E27FC236}">
                <a16:creationId xmlns:a16="http://schemas.microsoft.com/office/drawing/2014/main" id="{32A8BEE7-8492-4A2C-9E49-97FE4157B756}"/>
              </a:ext>
            </a:extLst>
          </p:cNvPr>
          <p:cNvSpPr txBox="1"/>
          <p:nvPr/>
        </p:nvSpPr>
        <p:spPr>
          <a:xfrm>
            <a:off x="6774134" y="2654346"/>
            <a:ext cx="4693363" cy="3660185"/>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Disability can be defined as physical or even social interactions between individuals such as learning disabilities or finding it hard to understand individuals. </a:t>
            </a:r>
          </a:p>
          <a:p>
            <a:pPr marL="285750"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Disability is a human rights issue, with people with disability being subject to multiple violations of their rights, including acts of violence, abuse, prejudice and disrespect because of their disability, which intersects with other forms of discrimination based on age and gender, among other factors. People with disability also face barriers, stigmatization and discrimination when accessing health and health-related services and strategies. Disability is a development priority because of its higher prevalence in lower-income countries and because disability and poverty reinforce and perpetuate one another. </a:t>
            </a:r>
            <a:r>
              <a:rPr lang="en-US" sz="1400" i="1" dirty="0">
                <a:latin typeface="Arial" panose="020B0604020202020204" pitchFamily="34" charset="0"/>
                <a:cs typeface="Arial" panose="020B0604020202020204" pitchFamily="34" charset="0"/>
              </a:rPr>
              <a:t>(WHO, 2021)</a:t>
            </a:r>
          </a:p>
        </p:txBody>
      </p:sp>
      <p:pic>
        <p:nvPicPr>
          <p:cNvPr id="12" name="Picture 11">
            <a:extLst>
              <a:ext uri="{FF2B5EF4-FFF2-40B4-BE49-F238E27FC236}">
                <a16:creationId xmlns:a16="http://schemas.microsoft.com/office/drawing/2014/main" id="{40486863-DD12-42DD-B7AE-E8EE5C5C44ED}"/>
              </a:ext>
            </a:extLst>
          </p:cNvPr>
          <p:cNvPicPr>
            <a:picLocks noChangeAspect="1"/>
          </p:cNvPicPr>
          <p:nvPr/>
        </p:nvPicPr>
        <p:blipFill>
          <a:blip r:embed="rId2"/>
          <a:stretch>
            <a:fillRect/>
          </a:stretch>
        </p:blipFill>
        <p:spPr>
          <a:xfrm>
            <a:off x="373333" y="2612600"/>
            <a:ext cx="6027468" cy="3244272"/>
          </a:xfrm>
          <a:prstGeom prst="rect">
            <a:avLst/>
          </a:prstGeom>
        </p:spPr>
      </p:pic>
    </p:spTree>
    <p:extLst>
      <p:ext uri="{BB962C8B-B14F-4D97-AF65-F5344CB8AC3E}">
        <p14:creationId xmlns:p14="http://schemas.microsoft.com/office/powerpoint/2010/main" val="393603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3F19-0249-47BC-812A-AE17133AC633}"/>
              </a:ext>
            </a:extLst>
          </p:cNvPr>
          <p:cNvSpPr>
            <a:spLocks noGrp="1"/>
          </p:cNvSpPr>
          <p:nvPr>
            <p:ph type="title"/>
          </p:nvPr>
        </p:nvSpPr>
        <p:spPr>
          <a:xfrm>
            <a:off x="289560" y="532102"/>
            <a:ext cx="10515600" cy="1325563"/>
          </a:xfrm>
        </p:spPr>
        <p:txBody>
          <a:bodyPr>
            <a:normAutofit/>
          </a:bodyPr>
          <a:lstStyle/>
          <a:p>
            <a:r>
              <a:rPr lang="en-GB" sz="2800" dirty="0">
                <a:latin typeface="Arial" panose="020B0604020202020204" pitchFamily="34" charset="0"/>
                <a:cs typeface="Arial" panose="020B0604020202020204" pitchFamily="34" charset="0"/>
              </a:rPr>
              <a:t>Recommendation</a:t>
            </a:r>
          </a:p>
        </p:txBody>
      </p:sp>
      <p:sp>
        <p:nvSpPr>
          <p:cNvPr id="3" name="TextBox 2">
            <a:extLst>
              <a:ext uri="{FF2B5EF4-FFF2-40B4-BE49-F238E27FC236}">
                <a16:creationId xmlns:a16="http://schemas.microsoft.com/office/drawing/2014/main" id="{5D914B5B-4083-4F68-8241-4B60513527AA}"/>
              </a:ext>
            </a:extLst>
          </p:cNvPr>
          <p:cNvSpPr txBox="1"/>
          <p:nvPr/>
        </p:nvSpPr>
        <p:spPr>
          <a:xfrm>
            <a:off x="222637" y="1690688"/>
            <a:ext cx="11807686"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I highly recommend this type of research method in future to everyone  because this helps to provide more information on the type of topic we have chosen and also the literature reviews on Covid-19,</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This also helps to gain more knowledge on our understanding on the topics and what we have been taught in class.</a:t>
            </a:r>
          </a:p>
        </p:txBody>
      </p:sp>
    </p:spTree>
    <p:extLst>
      <p:ext uri="{BB962C8B-B14F-4D97-AF65-F5344CB8AC3E}">
        <p14:creationId xmlns:p14="http://schemas.microsoft.com/office/powerpoint/2010/main" val="4292518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E83CF-EF3E-484A-B538-74D8DDA7C009}"/>
              </a:ext>
            </a:extLst>
          </p:cNvPr>
          <p:cNvSpPr>
            <a:spLocks noGrp="1"/>
          </p:cNvSpPr>
          <p:nvPr>
            <p:ph type="title"/>
          </p:nvPr>
        </p:nvSpPr>
        <p:spPr>
          <a:xfrm>
            <a:off x="198782" y="312406"/>
            <a:ext cx="10515600" cy="1325563"/>
          </a:xfrm>
        </p:spPr>
        <p:txBody>
          <a:bodyPr>
            <a:normAutofit/>
          </a:bodyPr>
          <a:lstStyle/>
          <a:p>
            <a:r>
              <a:rPr lang="en-GB" sz="2800"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ACDA97E7-D8E0-4592-8B24-87F12E714168}"/>
              </a:ext>
            </a:extLst>
          </p:cNvPr>
          <p:cNvSpPr txBox="1"/>
          <p:nvPr/>
        </p:nvSpPr>
        <p:spPr>
          <a:xfrm>
            <a:off x="71563" y="1637969"/>
            <a:ext cx="11921656" cy="2534027"/>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Based on the lectures we had during class, in regards to the conclusion to all my slides the main purpose of this presentation was to find out more information on the topic that I have chosen including the methods that I have used on the literature review.</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This helps to focus on the main  point on my topic which was disabilities on young people  and how this impacts on families, young people  during Covid-19.</a:t>
            </a:r>
          </a:p>
        </p:txBody>
      </p:sp>
    </p:spTree>
    <p:extLst>
      <p:ext uri="{BB962C8B-B14F-4D97-AF65-F5344CB8AC3E}">
        <p14:creationId xmlns:p14="http://schemas.microsoft.com/office/powerpoint/2010/main" val="1524007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0D62A7D-3C53-49E3-9981-A8BE0EEE645B}"/>
              </a:ext>
            </a:extLst>
          </p:cNvPr>
          <p:cNvSpPr txBox="1"/>
          <p:nvPr/>
        </p:nvSpPr>
        <p:spPr>
          <a:xfrm>
            <a:off x="206735" y="365760"/>
            <a:ext cx="11736124" cy="6463308"/>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Graham N , Nye. C , Mandy A, Clarke C ,Maoriss-Roberts C et,al (2018)’The meaning of play for children and young people with physical disabilities: A systematic review synthesis’ Childcare Health Dev;44(2):173-182. doi:10.1111/,12509.Epub 2017 Sep 14. PMID; 28905445</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Pownall J, Wilson S, Jahoda A et,al (2020)’ Health knowledge and the impact of social exclusion on young people with intellectual disabilities’. J Appl Res Intellect Disabil.):29-38.doi:10.111/jar.12331.Epub2017 Jam 23.PMID:28116840</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Powrie B , Kolehmainen N. Turpin M. Ziviani J, Copley J et.al (2015)’ The meaning of </a:t>
            </a:r>
            <a:r>
              <a:rPr lang="en-GB" dirty="0" err="1">
                <a:latin typeface="Arial" panose="020B0604020202020204" pitchFamily="34" charset="0"/>
                <a:cs typeface="Arial" panose="020B0604020202020204" pitchFamily="34" charset="0"/>
              </a:rPr>
              <a:t>leisute</a:t>
            </a:r>
            <a:r>
              <a:rPr lang="en-GB" dirty="0">
                <a:latin typeface="Arial" panose="020B0604020202020204" pitchFamily="34" charset="0"/>
                <a:cs typeface="Arial" panose="020B0604020202020204" pitchFamily="34" charset="0"/>
              </a:rPr>
              <a:t> for children and young people with physical disabilities: a systematic evidence synthesis’ Dev Med Child Neurol. 2015 Nov:57(11):993-1010.doi:1111/dmcn,12788. Epub2015 May 4,PMID:25939955</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Rogers G, Perez-Olivas G, Stenfert Kroese B, Patel V, Murphy G, Rose J, Cooper V, Langdon PE, </a:t>
            </a:r>
            <a:r>
              <a:rPr lang="en-GB" dirty="0" err="1">
                <a:latin typeface="Arial" panose="020B0604020202020204" pitchFamily="34" charset="0"/>
                <a:cs typeface="Arial" panose="020B0604020202020204" pitchFamily="34" charset="0"/>
              </a:rPr>
              <a:t>Hiles</a:t>
            </a:r>
            <a:r>
              <a:rPr lang="en-GB" dirty="0">
                <a:latin typeface="Arial" panose="020B0604020202020204" pitchFamily="34" charset="0"/>
                <a:cs typeface="Arial" panose="020B0604020202020204" pitchFamily="34" charset="0"/>
              </a:rPr>
              <a:t> S, Clifford C, Willner P, et,al (2021)’ The experience of mothers of children and young people with intellectual disabilities during Covid-19 lockdown period;. J Appl Res Intellect Disabil, doi:10.1111/jar.12884. Epub 2021 Mar 23. PMID: 33759291: PMCID: PMC8250127.</a:t>
            </a: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Reid H, Miller WC, </a:t>
            </a:r>
            <a:r>
              <a:rPr lang="en-GB" dirty="0" err="1">
                <a:latin typeface="Arial" panose="020B0604020202020204" pitchFamily="34" charset="0"/>
                <a:cs typeface="Arial" panose="020B0604020202020204" pitchFamily="34" charset="0"/>
              </a:rPr>
              <a:t>Estfandiari</a:t>
            </a:r>
            <a:r>
              <a:rPr lang="en-GB" dirty="0">
                <a:latin typeface="Arial" panose="020B0604020202020204" pitchFamily="34" charset="0"/>
                <a:cs typeface="Arial" panose="020B0604020202020204" pitchFamily="34" charset="0"/>
              </a:rPr>
              <a:t> E, Mohammadi S, Rash I, Teo G, Simpson E, Leong </a:t>
            </a:r>
            <a:r>
              <a:rPr lang="en-GB" dirty="0" err="1">
                <a:latin typeface="Arial" panose="020B0604020202020204" pitchFamily="34" charset="0"/>
                <a:cs typeface="Arial" panose="020B0604020202020204" pitchFamily="34" charset="0"/>
              </a:rPr>
              <a:t>K,Matharu</a:t>
            </a:r>
            <a:r>
              <a:rPr lang="en-GB" dirty="0">
                <a:latin typeface="Arial" panose="020B0604020202020204" pitchFamily="34" charset="0"/>
                <a:cs typeface="Arial" panose="020B0604020202020204" pitchFamily="34" charset="0"/>
              </a:rPr>
              <a:t> P Sakakibara B, Schmidt J , </a:t>
            </a:r>
            <a:r>
              <a:rPr lang="en-GB" dirty="0" err="1">
                <a:latin typeface="Arial" panose="020B0604020202020204" pitchFamily="34" charset="0"/>
                <a:cs typeface="Arial" panose="020B0604020202020204" pitchFamily="34" charset="0"/>
              </a:rPr>
              <a:t>Jaurus</a:t>
            </a:r>
            <a:r>
              <a:rPr lang="en-GB" dirty="0">
                <a:latin typeface="Arial" panose="020B0604020202020204" pitchFamily="34" charset="0"/>
                <a:cs typeface="Arial" panose="020B0604020202020204" pitchFamily="34" charset="0"/>
              </a:rPr>
              <a:t> T, Forwell S, Borisoff J, Backman C, Alic A, Brooke E, Chan J Flockhart E, Irish J, </a:t>
            </a:r>
            <a:r>
              <a:rPr lang="en-GB" dirty="0" err="1">
                <a:latin typeface="Arial" panose="020B0604020202020204" pitchFamily="34" charset="0"/>
                <a:cs typeface="Arial" panose="020B0604020202020204" pitchFamily="34" charset="0"/>
              </a:rPr>
              <a:t>Taukura</a:t>
            </a:r>
            <a:r>
              <a:rPr lang="en-GB" dirty="0">
                <a:latin typeface="Arial" panose="020B0604020202020204" pitchFamily="34" charset="0"/>
                <a:cs typeface="Arial" panose="020B0604020202020204" pitchFamily="34" charset="0"/>
              </a:rPr>
              <a:t> C, Di Spirito N, Mortenson WB et,al (2021)’The </a:t>
            </a:r>
            <a:r>
              <a:rPr lang="en-GB" dirty="0" err="1">
                <a:latin typeface="Arial" panose="020B0604020202020204" pitchFamily="34" charset="0"/>
                <a:cs typeface="Arial" panose="020B0604020202020204" pitchFamily="34" charset="0"/>
              </a:rPr>
              <a:t>impoact</a:t>
            </a:r>
            <a:r>
              <a:rPr lang="en-GB" dirty="0">
                <a:latin typeface="Arial" panose="020B0604020202020204" pitchFamily="34" charset="0"/>
                <a:cs typeface="Arial" panose="020B0604020202020204" pitchFamily="34" charset="0"/>
              </a:rPr>
              <a:t> of Covid-19 Related Restrictions on Social and Daily Activities of Parents, People with disabilities and older Adults: Protocols for a Longitudinal, Mixed Methods Study’ JMIR Rea Protocol. 2021 Sept 1;10(9):e28337. doi;10.2196/28337. PMID:34292163;PMID:PMC8412136</a:t>
            </a:r>
          </a:p>
          <a:p>
            <a:pPr marL="285750" indent="-285750" algn="just">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dirty="0">
                <a:latin typeface="Arial" panose="020B0604020202020204" pitchFamily="34" charset="0"/>
                <a:cs typeface="Arial" panose="020B0604020202020204" pitchFamily="34" charset="0"/>
              </a:rPr>
              <a:t>2017),(www.aihw.gov.au/Australia-welfare/australias-welfare-in-brief/contents/disability-and-carers)</a:t>
            </a:r>
          </a:p>
          <a:p>
            <a:pPr marL="285750" indent="-285750" algn="just">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024920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807</TotalTime>
  <Words>1769</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Introduction to Research</vt:lpstr>
      <vt:lpstr>PowerPoint Presentation</vt:lpstr>
      <vt:lpstr>Methods/Database</vt:lpstr>
      <vt:lpstr>PowerPoint Presentation</vt:lpstr>
      <vt:lpstr>PowerPoint Presentation</vt:lpstr>
      <vt:lpstr>Result</vt:lpstr>
      <vt:lpstr>Discussion </vt:lpstr>
      <vt:lpstr>Recommendation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shumana begum</dc:creator>
  <cp:lastModifiedBy>shumana begum</cp:lastModifiedBy>
  <cp:revision>17</cp:revision>
  <dcterms:created xsi:type="dcterms:W3CDTF">2022-04-10T11:53:01Z</dcterms:created>
  <dcterms:modified xsi:type="dcterms:W3CDTF">2022-04-15T20:58:48Z</dcterms:modified>
</cp:coreProperties>
</file>