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74" r:id="rId4"/>
    <p:sldId id="258" r:id="rId5"/>
    <p:sldId id="259" r:id="rId6"/>
    <p:sldId id="262" r:id="rId7"/>
    <p:sldId id="261" r:id="rId8"/>
    <p:sldId id="276" r:id="rId9"/>
    <p:sldId id="277" r:id="rId10"/>
    <p:sldId id="275" r:id="rId11"/>
    <p:sldId id="282" r:id="rId12"/>
    <p:sldId id="281" r:id="rId13"/>
    <p:sldId id="283" r:id="rId14"/>
    <p:sldId id="284" r:id="rId15"/>
    <p:sldId id="264" r:id="rId16"/>
    <p:sldId id="279" r:id="rId17"/>
    <p:sldId id="280" r:id="rId18"/>
    <p:sldId id="265" r:id="rId19"/>
    <p:sldId id="260" r:id="rId20"/>
    <p:sldId id="266" r:id="rId21"/>
    <p:sldId id="267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26" autoAdjust="0"/>
    <p:restoredTop sz="94660"/>
  </p:normalViewPr>
  <p:slideViewPr>
    <p:cSldViewPr snapToGrid="0">
      <p:cViewPr varScale="1">
        <p:scale>
          <a:sx n="93" d="100"/>
          <a:sy n="93" d="100"/>
        </p:scale>
        <p:origin x="4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CFFFB05A-DA10-4BBA-93D9-B3C5C46480E8}" type="datetimeFigureOut">
              <a:rPr lang="en-GB" smtClean="0"/>
              <a:t>31/03/2020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C39E7440-CFFA-4418-B412-88FF66CB60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25808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FB05A-DA10-4BBA-93D9-B3C5C46480E8}" type="datetimeFigureOut">
              <a:rPr lang="en-GB" smtClean="0"/>
              <a:t>31/03/2020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7440-CFFA-4418-B412-88FF66CB60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89774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FB05A-DA10-4BBA-93D9-B3C5C46480E8}" type="datetimeFigureOut">
              <a:rPr lang="en-GB" smtClean="0"/>
              <a:t>31/03/2020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7440-CFFA-4418-B412-88FF66CB60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4550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FB05A-DA10-4BBA-93D9-B3C5C46480E8}" type="datetimeFigureOut">
              <a:rPr lang="en-GB" smtClean="0"/>
              <a:t>31/03/2020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7440-CFFA-4418-B412-88FF66CB60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8040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FB05A-DA10-4BBA-93D9-B3C5C46480E8}" type="datetimeFigureOut">
              <a:rPr lang="en-GB" smtClean="0"/>
              <a:t>31/03/2020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7440-CFFA-4418-B412-88FF66CB60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03441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FB05A-DA10-4BBA-93D9-B3C5C46480E8}" type="datetimeFigureOut">
              <a:rPr lang="en-GB" smtClean="0"/>
              <a:t>31/03/2020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7440-CFFA-4418-B412-88FF66CB60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1940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FB05A-DA10-4BBA-93D9-B3C5C46480E8}" type="datetimeFigureOut">
              <a:rPr lang="en-GB" smtClean="0"/>
              <a:t>31/03/2020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7440-CFFA-4418-B412-88FF66CB60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24138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FB05A-DA10-4BBA-93D9-B3C5C46480E8}" type="datetimeFigureOut">
              <a:rPr lang="en-GB" smtClean="0"/>
              <a:t>31/03/2020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7440-CFFA-4418-B412-88FF66CB60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1646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FB05A-DA10-4BBA-93D9-B3C5C46480E8}" type="datetimeFigureOut">
              <a:rPr lang="en-GB" smtClean="0"/>
              <a:t>31/03/2020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7440-CFFA-4418-B412-88FF66CB60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65426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FB05A-DA10-4BBA-93D9-B3C5C46480E8}" type="datetimeFigureOut">
              <a:rPr lang="en-GB" smtClean="0"/>
              <a:t>31/03/2020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7440-CFFA-4418-B412-88FF66CB60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34736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FB05A-DA10-4BBA-93D9-B3C5C46480E8}" type="datetimeFigureOut">
              <a:rPr lang="en-GB" smtClean="0"/>
              <a:t>31/03/2020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7440-CFFA-4418-B412-88FF66CB60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23155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FB05A-DA10-4BBA-93D9-B3C5C46480E8}" type="datetimeFigureOut">
              <a:rPr lang="en-GB" smtClean="0"/>
              <a:t>31/03/2020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7440-CFFA-4418-B412-88FF66CB60A8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018197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FB05A-DA10-4BBA-93D9-B3C5C46480E8}" type="datetimeFigureOut">
              <a:rPr lang="en-GB" smtClean="0"/>
              <a:t>31/03/2020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7440-CFFA-4418-B412-88FF66CB60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57351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FB05A-DA10-4BBA-93D9-B3C5C46480E8}" type="datetimeFigureOut">
              <a:rPr lang="en-GB" smtClean="0"/>
              <a:t>31/03/2020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7440-CFFA-4418-B412-88FF66CB60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96947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FB05A-DA10-4BBA-93D9-B3C5C46480E8}" type="datetimeFigureOut">
              <a:rPr lang="en-GB" smtClean="0"/>
              <a:t>31/03/2020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7440-CFFA-4418-B412-88FF66CB60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06812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FB05A-DA10-4BBA-93D9-B3C5C46480E8}" type="datetimeFigureOut">
              <a:rPr lang="en-GB" smtClean="0"/>
              <a:t>31/03/2020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7440-CFFA-4418-B412-88FF66CB60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82405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FB05A-DA10-4BBA-93D9-B3C5C46480E8}" type="datetimeFigureOut">
              <a:rPr lang="en-GB" smtClean="0"/>
              <a:t>31/03/2020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E7440-CFFA-4418-B412-88FF66CB60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2073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FFB05A-DA10-4BBA-93D9-B3C5C46480E8}" type="datetimeFigureOut">
              <a:rPr lang="en-GB" smtClean="0"/>
              <a:t>31/03/2020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9E7440-CFFA-4418-B412-88FF66CB60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971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E40C5-233F-4C43-BC98-2422716747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6" cy="2387600"/>
          </a:xfrm>
        </p:spPr>
        <p:txBody>
          <a:bodyPr>
            <a:normAutofit/>
          </a:bodyPr>
          <a:lstStyle/>
          <a:p>
            <a:r>
              <a:rPr lang="en-GB" dirty="0"/>
              <a:t>Analysing the process of targeted cybersecurity attacks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08B628-3AA8-49EF-93FE-AFDBAADB5EB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Ross Van Den Eeckhaute-Jones</a:t>
            </a:r>
          </a:p>
          <a:p>
            <a:r>
              <a:rPr lang="en-GB" dirty="0"/>
              <a:t>31/03/20</a:t>
            </a:r>
          </a:p>
        </p:txBody>
      </p:sp>
    </p:spTree>
    <p:extLst>
      <p:ext uri="{BB962C8B-B14F-4D97-AF65-F5344CB8AC3E}">
        <p14:creationId xmlns:p14="http://schemas.microsoft.com/office/powerpoint/2010/main" val="922382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7A459-0DE0-4A56-80C5-1785D763B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051256"/>
          </a:xfrm>
        </p:spPr>
        <p:txBody>
          <a:bodyPr/>
          <a:lstStyle/>
          <a:p>
            <a:pPr algn="ctr"/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4B9856-6895-412E-BC4F-2B4DF916D5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669774"/>
            <a:ext cx="9905999" cy="47955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Network security has become incredibly important for both large/small businesses as well as the home user.</a:t>
            </a:r>
          </a:p>
          <a:p>
            <a:pPr marL="0" indent="0">
              <a:buNone/>
            </a:pPr>
            <a:r>
              <a:rPr lang="en-GB" dirty="0"/>
              <a:t>Cybersecurity attacks are becoming an increasing threat, with 32% of businesses experiencing cybersecurity breaches/attacks in 2019. [1]</a:t>
            </a:r>
          </a:p>
          <a:p>
            <a:pPr marL="0" indent="0">
              <a:buNone/>
            </a:pPr>
            <a:r>
              <a:rPr lang="en-GB" dirty="0"/>
              <a:t>Many home users are still unaware of the threats to their home network as well as personal devices</a:t>
            </a:r>
          </a:p>
        </p:txBody>
      </p:sp>
    </p:spTree>
    <p:extLst>
      <p:ext uri="{BB962C8B-B14F-4D97-AF65-F5344CB8AC3E}">
        <p14:creationId xmlns:p14="http://schemas.microsoft.com/office/powerpoint/2010/main" val="30370584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60242-4FF3-497E-B1B0-74269BC9D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DE756A-6061-448F-ADAF-BC24EA8514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764254"/>
            <a:ext cx="9905999" cy="44752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This project will use penetration tools available in Kali Linux such as Metasploit, SET (social engineering toolkit) and Aircrack to perform or simulate cyber attacks including:</a:t>
            </a:r>
          </a:p>
          <a:p>
            <a:r>
              <a:rPr lang="en-US" dirty="0"/>
              <a:t>Phishing (Spear phishing)</a:t>
            </a:r>
          </a:p>
          <a:p>
            <a:r>
              <a:rPr lang="en-US" dirty="0"/>
              <a:t>Man in the middle attacks (Data interception/monitoring)</a:t>
            </a:r>
          </a:p>
          <a:p>
            <a:r>
              <a:rPr lang="en-US" dirty="0"/>
              <a:t>DoS (Denial of Service)</a:t>
            </a:r>
          </a:p>
          <a:p>
            <a:pPr marL="0" indent="0">
              <a:buNone/>
            </a:pPr>
            <a:r>
              <a:rPr lang="en-US" dirty="0"/>
              <a:t>The process will be documented and analysed throughout the project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59556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AA5AB-EA05-4629-9812-BA12DCA6D3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did I chose this project?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63D3BC-A75D-47CA-BBC6-3331729FEB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6"/>
            <a:ext cx="9905999" cy="39899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 believe there is a general lack of knowledge surrounding network security both in and out of the workplace, and I enjoy keeping up to date with the latest methods of attack and defence in the cybersecurity world. </a:t>
            </a:r>
          </a:p>
          <a:p>
            <a:pPr marL="0" indent="0">
              <a:buNone/>
            </a:pPr>
            <a:r>
              <a:rPr lang="en-US" dirty="0"/>
              <a:t>To further improve my penetration testing knowledge as well as gain more insight into preventing various attacks.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With the amount of cybersecurity attacks increasing year on year it is important to keep up to date with current and future methods of defending from a wide range of attacks.</a:t>
            </a:r>
          </a:p>
        </p:txBody>
      </p:sp>
    </p:spTree>
    <p:extLst>
      <p:ext uri="{BB962C8B-B14F-4D97-AF65-F5344CB8AC3E}">
        <p14:creationId xmlns:p14="http://schemas.microsoft.com/office/powerpoint/2010/main" val="25558075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4AE99-4BD0-4CF6-AA41-8ABC8AC5FC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I plan to achieve from this project?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485B6-BF8F-423B-9ADF-9EDF55735F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Gain more experience and knowledge in using and analysing penetration testing tools.</a:t>
            </a:r>
          </a:p>
          <a:p>
            <a:r>
              <a:rPr lang="en-GB" dirty="0"/>
              <a:t>Further increase my network security skills.</a:t>
            </a:r>
          </a:p>
          <a:p>
            <a:r>
              <a:rPr lang="en-GB" dirty="0"/>
              <a:t>Improve job opportunities</a:t>
            </a:r>
          </a:p>
        </p:txBody>
      </p:sp>
    </p:spTree>
    <p:extLst>
      <p:ext uri="{BB962C8B-B14F-4D97-AF65-F5344CB8AC3E}">
        <p14:creationId xmlns:p14="http://schemas.microsoft.com/office/powerpoint/2010/main" val="11609972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5C490-27DF-4040-9111-D9BAD8AE92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435638"/>
            <a:ext cx="9905998" cy="1478570"/>
          </a:xfrm>
        </p:spPr>
        <p:txBody>
          <a:bodyPr/>
          <a:lstStyle/>
          <a:p>
            <a:r>
              <a:rPr lang="en-GB" dirty="0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12368F-6B0F-4DCF-8F82-CD35058919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602236"/>
            <a:ext cx="9905999" cy="51320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Aim: To analyse and document the process of user/device targeted cyber attacks such as Phishing, Man-in-the-middle attacks and Denial of service attacks</a:t>
            </a:r>
          </a:p>
          <a:p>
            <a:pPr marL="0" indent="0">
              <a:buNone/>
            </a:pPr>
            <a:r>
              <a:rPr lang="en-US" dirty="0"/>
              <a:t>Objectives:</a:t>
            </a:r>
          </a:p>
          <a:p>
            <a:r>
              <a:rPr lang="en-US" dirty="0"/>
              <a:t>Provide an in-depth literature review covering cybersecurity attacks that target specific users/devices</a:t>
            </a:r>
          </a:p>
          <a:p>
            <a:r>
              <a:rPr lang="en-US" dirty="0"/>
              <a:t>Perform or simulate penetration testing using the methods mentioned above using tools available inside Kali Linux </a:t>
            </a:r>
          </a:p>
          <a:p>
            <a:r>
              <a:rPr lang="en-US" dirty="0"/>
              <a:t>Provide detailed documentation of results created throughout the project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91423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D85CD-BD1D-4E2C-99C7-88BF1C346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971CE0-8244-4B16-B3A6-47DC1187F5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Network users and devices around the world are being targeted by malicious hackers every day. </a:t>
            </a:r>
          </a:p>
          <a:p>
            <a:pPr marL="0" indent="0">
              <a:buNone/>
            </a:pPr>
            <a:r>
              <a:rPr lang="en-US" dirty="0"/>
              <a:t>Hackers are usually motivated by personal gain.</a:t>
            </a:r>
          </a:p>
          <a:p>
            <a:pPr marL="0" indent="0">
              <a:buNone/>
            </a:pPr>
            <a:r>
              <a:rPr lang="en-US" dirty="0"/>
              <a:t>There are a range of methods that hackers use to reach their end goals.</a:t>
            </a:r>
          </a:p>
          <a:p>
            <a:pPr marL="0" indent="0">
              <a:buNone/>
            </a:pPr>
            <a:r>
              <a:rPr lang="en-US" dirty="0"/>
              <a:t>The risks to businesses of varying sizes and home users can vary from minor inconveniences to absolute data loss, and potential identity theft/Intellectual property theft.</a:t>
            </a:r>
          </a:p>
        </p:txBody>
      </p:sp>
    </p:spTree>
    <p:extLst>
      <p:ext uri="{BB962C8B-B14F-4D97-AF65-F5344CB8AC3E}">
        <p14:creationId xmlns:p14="http://schemas.microsoft.com/office/powerpoint/2010/main" val="33769437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CF3C2-8E63-463D-BC73-AFFEEF12D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 – Types of attacks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B9FC97-A43B-4940-B6CE-8A6522F273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Phishing (Spearphishing) [2,3]</a:t>
            </a:r>
          </a:p>
          <a:p>
            <a:r>
              <a:rPr lang="en-GB" dirty="0"/>
              <a:t>Malicious targeted attacks with the aim to infect users through deceptive tactics</a:t>
            </a:r>
          </a:p>
          <a:p>
            <a:r>
              <a:rPr lang="en-GB" dirty="0"/>
              <a:t>Successful attacks can result in a range of attack vectors</a:t>
            </a:r>
          </a:p>
          <a:p>
            <a:r>
              <a:rPr lang="en-GB" dirty="0"/>
              <a:t>Mostly utilises phishing through emails, but can include other methods such as instant messaging or any other applications that can allow the sending of files or links</a:t>
            </a:r>
          </a:p>
          <a:p>
            <a:r>
              <a:rPr lang="en-GB" dirty="0"/>
              <a:t>Spearphishing is a more focused version of phishing where information of the target is previously known, resulting in more convincing phishing attacks (</a:t>
            </a:r>
            <a:r>
              <a:rPr lang="en-GB" dirty="0" err="1"/>
              <a:t>eg</a:t>
            </a:r>
            <a:r>
              <a:rPr lang="en-GB" dirty="0"/>
              <a:t>, known bank or services used. This reduce failure rates due to easily identifiable phishing attempts)</a:t>
            </a:r>
          </a:p>
        </p:txBody>
      </p:sp>
    </p:spTree>
    <p:extLst>
      <p:ext uri="{BB962C8B-B14F-4D97-AF65-F5344CB8AC3E}">
        <p14:creationId xmlns:p14="http://schemas.microsoft.com/office/powerpoint/2010/main" val="30312824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D612C-5EE4-4DA0-8A06-F13BED36C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 – Types of attacks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757E20-8D17-4326-91A1-3685FEDE22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Man in the middle attack [4,5]</a:t>
            </a:r>
          </a:p>
          <a:p>
            <a:r>
              <a:rPr lang="en-US" dirty="0"/>
              <a:t>A form of digital eavesdropping</a:t>
            </a:r>
          </a:p>
          <a:p>
            <a:r>
              <a:rPr lang="en-US" dirty="0"/>
              <a:t>Intercepts Wi-Fi data resulting in possible future attacks/monitoring</a:t>
            </a:r>
          </a:p>
          <a:p>
            <a:r>
              <a:rPr lang="en-US" dirty="0"/>
              <a:t>Can involve sensitive data such as passwords/confidential info</a:t>
            </a:r>
          </a:p>
          <a:p>
            <a:r>
              <a:rPr lang="en-US" dirty="0"/>
              <a:t>Can be undetected to the unsuspecting user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4612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9CEBB-4ED4-431F-A44E-55E76D5ED3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 – Types of attacks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14598-7225-46F8-B942-FC5CBC6714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DoS attack [6-8]</a:t>
            </a:r>
          </a:p>
          <a:p>
            <a:r>
              <a:rPr lang="en-US" dirty="0"/>
              <a:t>Sabotages network performance of the targeted network</a:t>
            </a:r>
          </a:p>
          <a:p>
            <a:r>
              <a:rPr lang="en-US" dirty="0"/>
              <a:t>Uses forwarding/flooding of packets to overload targeted network device</a:t>
            </a:r>
          </a:p>
          <a:p>
            <a:r>
              <a:rPr lang="en-US" dirty="0"/>
              <a:t>Target can range from a single user's internet connection to a business network or web server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90616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7B139-0192-4D28-931E-7744468B0E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 – Penetration testing tools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674B08-8795-4CCC-8A46-894F0901EF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Kali Linux [8,9]</a:t>
            </a:r>
          </a:p>
          <a:p>
            <a:r>
              <a:rPr lang="en-GB" dirty="0"/>
              <a:t>Houses a range of different penetration testing tools</a:t>
            </a:r>
          </a:p>
          <a:p>
            <a:r>
              <a:rPr lang="en-GB" dirty="0"/>
              <a:t>Open source and updated regularly</a:t>
            </a:r>
          </a:p>
          <a:p>
            <a:r>
              <a:rPr lang="en-GB" dirty="0"/>
              <a:t>Widely used and respected in industry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9787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EB33B-AE44-45CA-8695-07A756666D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 – Penetration testing tools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D7C6D-471C-427B-B18C-A05EA7C001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Metasploit [10]</a:t>
            </a:r>
          </a:p>
          <a:p>
            <a:r>
              <a:rPr lang="en-GB" dirty="0"/>
              <a:t>Houses a wide range of attack vectors suitable for multiple situations</a:t>
            </a:r>
          </a:p>
          <a:p>
            <a:r>
              <a:rPr lang="en-GB" dirty="0"/>
              <a:t>Allows use of custom payloads using languages such as </a:t>
            </a:r>
            <a:r>
              <a:rPr lang="en-GB" dirty="0" err="1"/>
              <a:t>perl</a:t>
            </a:r>
            <a:r>
              <a:rPr lang="en-GB" dirty="0"/>
              <a:t>, ruby and python</a:t>
            </a:r>
          </a:p>
          <a:p>
            <a:r>
              <a:rPr lang="en-GB" dirty="0"/>
              <a:t>Regularly updated extensive database of available exploits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792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22F9D-F913-4061-93D7-8EA4CDDF9E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 – Penetration testing tools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4C6ED1-F77C-4627-BF29-9796927D24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SET Social Engineering Toolkit [11]</a:t>
            </a:r>
          </a:p>
          <a:p>
            <a:pPr marL="0" indent="0">
              <a:buNone/>
            </a:pPr>
            <a:r>
              <a:rPr lang="en-GB" dirty="0"/>
              <a:t>Offers a wide range of tools that are suited to attacks focused on the social engineering side including:</a:t>
            </a:r>
          </a:p>
          <a:p>
            <a:r>
              <a:rPr lang="en-GB" dirty="0"/>
              <a:t>Phishing attempts</a:t>
            </a:r>
          </a:p>
          <a:p>
            <a:r>
              <a:rPr lang="en-GB" dirty="0"/>
              <a:t>Website cloning</a:t>
            </a:r>
          </a:p>
          <a:p>
            <a:r>
              <a:rPr lang="en-GB" dirty="0"/>
              <a:t>Keylogging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4302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22F9D-F913-4061-93D7-8EA4CDDF9E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 – Penetration testing tools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4C6ED1-F77C-4627-BF29-9796927D24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Aircrack-ng [9]</a:t>
            </a:r>
          </a:p>
          <a:p>
            <a:pPr marL="0" indent="0">
              <a:buNone/>
            </a:pPr>
            <a:r>
              <a:rPr lang="en-GB" dirty="0"/>
              <a:t>Used to attack Wi-Fi network security using methods such as:</a:t>
            </a:r>
          </a:p>
          <a:p>
            <a:r>
              <a:rPr lang="en-GB" dirty="0"/>
              <a:t>Intercepting/monitoring Wi-Fi data</a:t>
            </a:r>
          </a:p>
          <a:p>
            <a:r>
              <a:rPr lang="en-GB" dirty="0"/>
              <a:t>Cracking WEP WPA(1/2) passwords </a:t>
            </a:r>
          </a:p>
          <a:p>
            <a:r>
              <a:rPr lang="en-GB" dirty="0"/>
              <a:t>Rogue access points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77476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0ABB6-3F2A-4C23-8B33-F2B1C6D6DF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E5E23-F978-4758-B939-1729DD0743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Data</a:t>
            </a:r>
          </a:p>
          <a:p>
            <a:r>
              <a:rPr lang="en-US" dirty="0"/>
              <a:t>No personal data will be accessed or stored during this project.</a:t>
            </a:r>
          </a:p>
          <a:p>
            <a:r>
              <a:rPr lang="en-US" dirty="0"/>
              <a:t>The project will involve the use of penetration testing tools on isolated hardware or simulation programs.</a:t>
            </a:r>
          </a:p>
          <a:p>
            <a:r>
              <a:rPr lang="en-US" dirty="0"/>
              <a:t>Data will be recorded from the penetration tests using screenshots of input/output data during testing.</a:t>
            </a:r>
          </a:p>
        </p:txBody>
      </p:sp>
    </p:spTree>
    <p:extLst>
      <p:ext uri="{BB962C8B-B14F-4D97-AF65-F5344CB8AC3E}">
        <p14:creationId xmlns:p14="http://schemas.microsoft.com/office/powerpoint/2010/main" val="23086449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65193-E92A-481C-A287-E7A5499B96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Methodology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179095-0151-4372-8C0F-E7D4A85FEA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/>
              <a:t>Strategy</a:t>
            </a:r>
          </a:p>
          <a:p>
            <a:r>
              <a:rPr lang="en-US"/>
              <a:t>Multiple penetration testing tools will be used to carry out a range of attacks on an isolated network/hardware setup</a:t>
            </a:r>
          </a:p>
          <a:p>
            <a:r>
              <a:rPr lang="en-US"/>
              <a:t>All data gathered while testing will be analysed and documented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35457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770A4-B400-44C1-8465-ECFFD8871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0692E-E613-4159-80A4-58DD2D3EF2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dirty="0"/>
              <a:t>Limitations</a:t>
            </a:r>
          </a:p>
          <a:p>
            <a:r>
              <a:rPr lang="en-US" dirty="0"/>
              <a:t>Penetration testing can cause harmful results in the real world. However, all tests will be carried out in an isolated environment free of any personal data or hardware.</a:t>
            </a:r>
          </a:p>
          <a:p>
            <a:r>
              <a:rPr lang="en-US" dirty="0"/>
              <a:t>To adhere to the ethical and moral guidelines, the project will not exceed the boundaries of the isolated/simulated network. Therefore no harm can be caused to any network or devices, and no personal data will be present during testing.</a:t>
            </a:r>
          </a:p>
        </p:txBody>
      </p:sp>
    </p:spTree>
    <p:extLst>
      <p:ext uri="{BB962C8B-B14F-4D97-AF65-F5344CB8AC3E}">
        <p14:creationId xmlns:p14="http://schemas.microsoft.com/office/powerpoint/2010/main" val="32894341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C6292-B2AA-42D4-82EB-9F7DAFBC3E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Design Explanation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82374-54EB-49C0-8421-3D5171CEF6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3204" y="2377246"/>
            <a:ext cx="9905999" cy="3541714"/>
          </a:xfrm>
        </p:spPr>
        <p:txBody>
          <a:bodyPr/>
          <a:lstStyle/>
          <a:p>
            <a:r>
              <a:rPr lang="en-US" dirty="0"/>
              <a:t>The penetration testing will focus on single user environments for example laptop connected to public or unsecure home Wi-Fi</a:t>
            </a:r>
          </a:p>
          <a:p>
            <a:r>
              <a:rPr lang="en-US" dirty="0"/>
              <a:t>The user could be expected to be anyone from a child, student or business executive with a wide range of exploitable data that will be discussed</a:t>
            </a:r>
          </a:p>
          <a:p>
            <a:r>
              <a:rPr lang="en-US" dirty="0"/>
              <a:t>The results of the penetration testing will be critically analysed and documented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34214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36042-3435-40E2-9F65-F6036C6549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I plan to complete the project on time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99C9589-3D53-460A-9190-15FAD00063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25" y="1905000"/>
            <a:ext cx="1202055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54005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B2265-030F-40C5-84A4-0A55DF029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Summary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0AF178-F140-455B-A831-498EACE8C6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 </a:t>
            </a:r>
          </a:p>
          <a:p>
            <a:r>
              <a:rPr lang="en-GB" dirty="0"/>
              <a:t>Aims &amp; Objectives</a:t>
            </a:r>
          </a:p>
          <a:p>
            <a:r>
              <a:rPr lang="en-GB" dirty="0"/>
              <a:t>Literature review </a:t>
            </a:r>
          </a:p>
          <a:p>
            <a:r>
              <a:rPr lang="en-GB" dirty="0"/>
              <a:t>Methodology</a:t>
            </a:r>
          </a:p>
          <a:p>
            <a:r>
              <a:rPr lang="en-GB" dirty="0"/>
              <a:t>Design explanation</a:t>
            </a:r>
          </a:p>
          <a:p>
            <a:r>
              <a:rPr lang="en-GB" dirty="0"/>
              <a:t>Gantt Chart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48109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C34EA-1E8F-487E-A489-F2D814165E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7187" y="-152402"/>
            <a:ext cx="9905998" cy="1030289"/>
          </a:xfrm>
        </p:spPr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6FDC898-D2C7-4E75-964A-12A2DED83C97}"/>
              </a:ext>
            </a:extLst>
          </p:cNvPr>
          <p:cNvSpPr/>
          <p:nvPr/>
        </p:nvSpPr>
        <p:spPr>
          <a:xfrm>
            <a:off x="920095" y="748966"/>
            <a:ext cx="10941395" cy="50475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06400" indent="-406400"/>
            <a:r>
              <a:rPr lang="en-GB" sz="1400" dirty="0"/>
              <a:t>[1]	R. Vaidya, “Cyber Security Breaches Survey 2019 - GOV.UK,” 2019 - https://www.gov.uk/government/statistics/cyber-security-breaches-survey-2019</a:t>
            </a:r>
          </a:p>
          <a:p>
            <a:pPr marL="406400" indent="-406400"/>
            <a:r>
              <a:rPr lang="en-GB" sz="1400" dirty="0"/>
              <a:t>[2]	M. J. Miranda, “Enhancing Cybersecurity Awareness Training: A Comprehensive Phishing Exercise Approach,” </a:t>
            </a:r>
            <a:r>
              <a:rPr lang="en-GB" sz="1400" i="1" dirty="0"/>
              <a:t>Int. </a:t>
            </a:r>
            <a:r>
              <a:rPr lang="en-GB" sz="1400" i="1" dirty="0" err="1"/>
              <a:t>Manag</a:t>
            </a:r>
            <a:r>
              <a:rPr lang="en-GB" sz="1400" i="1" dirty="0"/>
              <a:t>. Rev.</a:t>
            </a:r>
            <a:r>
              <a:rPr lang="en-GB" sz="1400" dirty="0"/>
              <a:t>, vol. 14, no. 2, p. 5, 2018.</a:t>
            </a:r>
          </a:p>
          <a:p>
            <a:pPr marL="406400" indent="-406400"/>
            <a:r>
              <a:rPr lang="en-GB" sz="1400" dirty="0"/>
              <a:t>[3]	K. L. </a:t>
            </a:r>
            <a:r>
              <a:rPr lang="en-GB" sz="1400" dirty="0" err="1"/>
              <a:t>Chiew</a:t>
            </a:r>
            <a:r>
              <a:rPr lang="en-GB" sz="1400" dirty="0"/>
              <a:t>, K. S. C. Yong, and C. L. Tan, “A survey of phishing attacks: Their types, vectors and technical approaches,” </a:t>
            </a:r>
            <a:r>
              <a:rPr lang="en-GB" sz="1400" i="1" dirty="0"/>
              <a:t>Expert Systems with Applications</a:t>
            </a:r>
            <a:r>
              <a:rPr lang="en-GB" sz="1400" dirty="0"/>
              <a:t>, vol. 106. pp. 1–20, 2018.</a:t>
            </a:r>
          </a:p>
          <a:p>
            <a:pPr marL="406400" indent="-406400"/>
            <a:r>
              <a:rPr lang="en-GB" sz="1400" dirty="0"/>
              <a:t>[4]	M. Cai, Z. Wu, and J. Zhang, “Research and prevention of Rogue AP based </a:t>
            </a:r>
            <a:r>
              <a:rPr lang="en-GB" sz="1400" dirty="0" err="1"/>
              <a:t>MitM</a:t>
            </a:r>
            <a:r>
              <a:rPr lang="en-GB" sz="1400" dirty="0"/>
              <a:t> in wireless network,” in </a:t>
            </a:r>
            <a:r>
              <a:rPr lang="en-GB" sz="1400" i="1" dirty="0"/>
              <a:t>Proceedings - 2014 9th International Conference on P2P, Parallel, Grid, Cloud and Internet Computing, 3PGCIC 2014</a:t>
            </a:r>
            <a:r>
              <a:rPr lang="en-GB" sz="1400" dirty="0"/>
              <a:t>, 2014, vol. 183, pp. 538–542.</a:t>
            </a:r>
          </a:p>
          <a:p>
            <a:pPr marL="406400" indent="-406400"/>
            <a:r>
              <a:rPr lang="en-GB" sz="1400" dirty="0"/>
              <a:t>[5]	J. J. Kang, K. Fahd, and S. Venkatraman, “Trusted Time-Based Verification Model for Automatic Man-in-the-Middle Attack Detection in Cybersecurity,” </a:t>
            </a:r>
            <a:r>
              <a:rPr lang="en-GB" sz="1400" i="1" dirty="0"/>
              <a:t>Cryptography</a:t>
            </a:r>
            <a:r>
              <a:rPr lang="en-GB" sz="1400" dirty="0"/>
              <a:t>, vol. 2, no. 4, p. 38, Dec. 2018.</a:t>
            </a:r>
          </a:p>
          <a:p>
            <a:pPr marL="406400" indent="-406400"/>
            <a:r>
              <a:rPr lang="en-GB" sz="1400" dirty="0"/>
              <a:t>[6]	C. Anand and R. K. </a:t>
            </a:r>
            <a:r>
              <a:rPr lang="en-GB" sz="1400" dirty="0" err="1"/>
              <a:t>Gnanamurthy</a:t>
            </a:r>
            <a:r>
              <a:rPr lang="en-GB" sz="1400" dirty="0"/>
              <a:t>, “Localized DoS Attack Detection Architecture for Reliable Data Transmission Over Wireless Sensor Network,” </a:t>
            </a:r>
            <a:r>
              <a:rPr lang="en-GB" sz="1400" i="1" dirty="0" err="1"/>
              <a:t>Wirel</a:t>
            </a:r>
            <a:r>
              <a:rPr lang="en-GB" sz="1400" i="1" dirty="0"/>
              <a:t>. Pers. </a:t>
            </a:r>
            <a:r>
              <a:rPr lang="en-GB" sz="1400" i="1" dirty="0" err="1"/>
              <a:t>Commun</a:t>
            </a:r>
            <a:r>
              <a:rPr lang="en-GB" sz="1400" i="1" dirty="0"/>
              <a:t>.</a:t>
            </a:r>
            <a:r>
              <a:rPr lang="en-GB" sz="1400" dirty="0"/>
              <a:t>, vol. 90, no. 2, pp. 847–859, 2016.</a:t>
            </a:r>
          </a:p>
          <a:p>
            <a:pPr marL="406400" indent="-406400"/>
            <a:r>
              <a:rPr lang="en-GB" sz="1400" dirty="0"/>
              <a:t>[7]	M. </a:t>
            </a:r>
            <a:r>
              <a:rPr lang="en-GB" sz="1400" dirty="0" err="1"/>
              <a:t>Bogdanoski</a:t>
            </a:r>
            <a:r>
              <a:rPr lang="en-GB" sz="1400" dirty="0"/>
              <a:t>, T. </a:t>
            </a:r>
            <a:r>
              <a:rPr lang="en-GB" sz="1400" dirty="0" err="1"/>
              <a:t>Shuminoski</a:t>
            </a:r>
            <a:r>
              <a:rPr lang="en-GB" sz="1400" dirty="0"/>
              <a:t>, and A. </a:t>
            </a:r>
            <a:r>
              <a:rPr lang="en-GB" sz="1400" dirty="0" err="1"/>
              <a:t>Risteski</a:t>
            </a:r>
            <a:r>
              <a:rPr lang="en-GB" sz="1400" dirty="0"/>
              <a:t>, “Analysis of the SYN Flood DoS Attack,” </a:t>
            </a:r>
            <a:r>
              <a:rPr lang="en-GB" sz="1400" i="1" dirty="0"/>
              <a:t>Int. J. </a:t>
            </a:r>
            <a:r>
              <a:rPr lang="en-GB" sz="1400" i="1" dirty="0" err="1"/>
              <a:t>Comput</a:t>
            </a:r>
            <a:r>
              <a:rPr lang="en-GB" sz="1400" i="1" dirty="0"/>
              <a:t>. </a:t>
            </a:r>
            <a:r>
              <a:rPr lang="en-GB" sz="1400" i="1" dirty="0" err="1"/>
              <a:t>Netw</a:t>
            </a:r>
            <a:r>
              <a:rPr lang="en-GB" sz="1400" i="1" dirty="0"/>
              <a:t>. Inf. </a:t>
            </a:r>
            <a:r>
              <a:rPr lang="en-GB" sz="1400" i="1" dirty="0" err="1"/>
              <a:t>Secur</a:t>
            </a:r>
            <a:r>
              <a:rPr lang="en-GB" sz="1400" i="1" dirty="0"/>
              <a:t>.</a:t>
            </a:r>
            <a:r>
              <a:rPr lang="en-GB" sz="1400" dirty="0"/>
              <a:t>, vol. 5, no. 8, pp. 15–11, 2013.</a:t>
            </a:r>
          </a:p>
          <a:p>
            <a:pPr marL="406400" indent="-406400"/>
            <a:r>
              <a:rPr lang="en-GB" sz="1400" dirty="0"/>
              <a:t>[8]	D. </a:t>
            </a:r>
            <a:r>
              <a:rPr lang="en-GB" sz="1400" dirty="0" err="1"/>
              <a:t>Vuletić</a:t>
            </a:r>
            <a:r>
              <a:rPr lang="en-GB" sz="1400" dirty="0"/>
              <a:t> and N. </a:t>
            </a:r>
            <a:r>
              <a:rPr lang="en-GB" sz="1400" dirty="0" err="1"/>
              <a:t>Nojković</a:t>
            </a:r>
            <a:r>
              <a:rPr lang="en-GB" sz="1400" dirty="0"/>
              <a:t>, “Realization of a TCP </a:t>
            </a:r>
            <a:r>
              <a:rPr lang="en-GB" sz="1400" dirty="0" err="1"/>
              <a:t>Syn</a:t>
            </a:r>
            <a:r>
              <a:rPr lang="en-GB" sz="1400" dirty="0"/>
              <a:t> Flood Attack using Kali Linux,” </a:t>
            </a:r>
            <a:r>
              <a:rPr lang="en-GB" sz="1400" i="1" dirty="0" err="1"/>
              <a:t>Vojnoteh</a:t>
            </a:r>
            <a:r>
              <a:rPr lang="en-GB" sz="1400" i="1" dirty="0"/>
              <a:t>. </a:t>
            </a:r>
            <a:r>
              <a:rPr lang="en-GB" sz="1400" i="1" dirty="0" err="1"/>
              <a:t>Glas</a:t>
            </a:r>
            <a:r>
              <a:rPr lang="en-GB" sz="1400" i="1" dirty="0"/>
              <a:t>.</a:t>
            </a:r>
            <a:r>
              <a:rPr lang="en-GB" sz="1400" dirty="0"/>
              <a:t>, vol. 66, no. 3, pp. 640–649, 2018.</a:t>
            </a:r>
          </a:p>
          <a:p>
            <a:pPr marL="406400" indent="-406400"/>
            <a:r>
              <a:rPr lang="en-GB" sz="1400" dirty="0"/>
              <a:t>[9]	S. M. </a:t>
            </a:r>
            <a:r>
              <a:rPr lang="en-GB" sz="1400" dirty="0" err="1"/>
              <a:t>Čisar</a:t>
            </a:r>
            <a:r>
              <a:rPr lang="en-GB" sz="1400" dirty="0"/>
              <a:t>, P; </a:t>
            </a:r>
            <a:r>
              <a:rPr lang="en-GB" sz="1400" dirty="0" err="1"/>
              <a:t>Čisar</a:t>
            </a:r>
            <a:r>
              <a:rPr lang="en-GB" sz="1400" dirty="0"/>
              <a:t>, “ETHICAL HACKING OF WIRELESS NETWORKS IN KALI LINUX ENVIRONMENT,” </a:t>
            </a:r>
            <a:r>
              <a:rPr lang="en-GB" sz="1400" i="1" dirty="0"/>
              <a:t>Ann. Fac. Eng. Hunedoara; Hunedoara</a:t>
            </a:r>
            <a:r>
              <a:rPr lang="en-GB" sz="1400" dirty="0"/>
              <a:t>, vol. 16, no. 3, pp. 181–186, 2018.</a:t>
            </a:r>
          </a:p>
          <a:p>
            <a:pPr marL="406400" indent="-406400"/>
            <a:r>
              <a:rPr lang="en-GB" sz="1400" dirty="0"/>
              <a:t>[10]	Y. </a:t>
            </a:r>
            <a:r>
              <a:rPr lang="en-GB" sz="1400" dirty="0" err="1"/>
              <a:t>Stefinko</a:t>
            </a:r>
            <a:r>
              <a:rPr lang="en-GB" sz="1400" dirty="0"/>
              <a:t>, A. </a:t>
            </a:r>
            <a:r>
              <a:rPr lang="en-GB" sz="1400" dirty="0" err="1"/>
              <a:t>Piskozub</a:t>
            </a:r>
            <a:r>
              <a:rPr lang="en-GB" sz="1400" dirty="0"/>
              <a:t>, and R. </a:t>
            </a:r>
            <a:r>
              <a:rPr lang="en-GB" sz="1400" dirty="0" err="1"/>
              <a:t>Banakh</a:t>
            </a:r>
            <a:r>
              <a:rPr lang="en-GB" sz="1400" dirty="0"/>
              <a:t>, “Manual and automated penetration testing. Benefits and drawbacks. Modern tendency,” in </a:t>
            </a:r>
            <a:r>
              <a:rPr lang="en-GB" sz="1400" i="1" dirty="0"/>
              <a:t>Modern Problems of Radio Engineering, Telecommunications and Computer Science, Proceedings of the 13th International Conference on TCSET 2016</a:t>
            </a:r>
            <a:r>
              <a:rPr lang="en-GB" sz="1400" dirty="0"/>
              <a:t>, 2016, vol. 1, pp. 488–491.</a:t>
            </a:r>
          </a:p>
          <a:p>
            <a:pPr marL="406400" indent="-406400"/>
            <a:r>
              <a:rPr lang="en-GB" sz="1400" dirty="0"/>
              <a:t>[11]	“Kali: Get SET for phishing! - ProQuest.” [Online]. Available: https://search-proquest-com.ezproxy.uwtsd.ac.uk/docview/2051229770?accountid=130472&amp;rfr_id=info%3Axri%2Fsid%3Aprimo. [Accessed: 26-Mar-2020].</a:t>
            </a:r>
          </a:p>
          <a:p>
            <a:pPr marL="406400" indent="-406400"/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2065455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252C36"/>
      </a:dk2>
      <a:lt2>
        <a:srgbClr val="7C96A3"/>
      </a:lt2>
      <a:accent1>
        <a:srgbClr val="4FD093"/>
      </a:accent1>
      <a:accent2>
        <a:srgbClr val="54BCDF"/>
      </a:accent2>
      <a:accent3>
        <a:srgbClr val="A262D0"/>
      </a:accent3>
      <a:accent4>
        <a:srgbClr val="D7537B"/>
      </a:accent4>
      <a:accent5>
        <a:srgbClr val="E78045"/>
      </a:accent5>
      <a:accent6>
        <a:srgbClr val="84C350"/>
      </a:accent6>
      <a:hlink>
        <a:srgbClr val="22FFFF"/>
      </a:hlink>
      <a:folHlink>
        <a:srgbClr val="9BF3FD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4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4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  <a:hueMod val="106000"/>
                <a:satMod val="140000"/>
                <a:lumMod val="42000"/>
              </a:schemeClr>
              <a:schemeClr val="phClr">
                <a:tint val="98000"/>
                <a:hueMod val="92000"/>
                <a:satMod val="220000"/>
                <a:lumMod val="9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142578CA-DEC9-49C3-80AF-C113973CC9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927</TotalTime>
  <Words>1546</Words>
  <Application>Microsoft Office PowerPoint</Application>
  <PresentationFormat>Widescreen</PresentationFormat>
  <Paragraphs>110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Arial</vt:lpstr>
      <vt:lpstr>Tw Cen MT</vt:lpstr>
      <vt:lpstr>Circuit</vt:lpstr>
      <vt:lpstr>Analysing the process of targeted cybersecurity attacks</vt:lpstr>
      <vt:lpstr>Introduction</vt:lpstr>
      <vt:lpstr>Introduction</vt:lpstr>
      <vt:lpstr>Why did I chose this project?</vt:lpstr>
      <vt:lpstr>What do I plan to achieve from this project?</vt:lpstr>
      <vt:lpstr>Aims and objectives</vt:lpstr>
      <vt:lpstr>Literature Review</vt:lpstr>
      <vt:lpstr>Literature review – Types of attacks</vt:lpstr>
      <vt:lpstr>Literature review – Types of attacks</vt:lpstr>
      <vt:lpstr>Literature review – Types of attacks</vt:lpstr>
      <vt:lpstr>Literature review – Penetration testing tools</vt:lpstr>
      <vt:lpstr>Literature review – Penetration testing tools</vt:lpstr>
      <vt:lpstr>Literature review – Penetration testing tools</vt:lpstr>
      <vt:lpstr>Literature review – Penetration testing tools</vt:lpstr>
      <vt:lpstr>Methodology</vt:lpstr>
      <vt:lpstr>Methodology</vt:lpstr>
      <vt:lpstr>Methodology</vt:lpstr>
      <vt:lpstr>Design Explanation</vt:lpstr>
      <vt:lpstr>How I plan to complete the project on time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Interim Viva</dc:title>
  <dc:creator>ross jones</dc:creator>
  <cp:lastModifiedBy>ross jones</cp:lastModifiedBy>
  <cp:revision>64</cp:revision>
  <dcterms:created xsi:type="dcterms:W3CDTF">2019-01-16T07:50:00Z</dcterms:created>
  <dcterms:modified xsi:type="dcterms:W3CDTF">2020-03-31T09:36:38Z</dcterms:modified>
</cp:coreProperties>
</file>