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1"/>
  </p:notesMasterIdLst>
  <p:sldIdLst>
    <p:sldId id="51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82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520" r:id="rId28"/>
    <p:sldId id="280" r:id="rId29"/>
    <p:sldId id="281" r:id="rId30"/>
  </p:sldIdLst>
  <p:sldSz cx="18288000" cy="10287000"/>
  <p:notesSz cx="6858000" cy="9144000"/>
  <p:embeddedFontLst>
    <p:embeddedFont>
      <p:font typeface="Comic Sans MS" panose="030F0702030302020204" pitchFamily="66" charset="0"/>
      <p:regular r:id="rId32"/>
      <p:bold r:id="rId33"/>
      <p:italic r:id="rId34"/>
      <p:boldItalic r:id="rId35"/>
    </p:embeddedFont>
    <p:embeddedFont>
      <p:font typeface="DM Sans" pitchFamily="2" charset="0"/>
      <p:regular r:id="rId36"/>
      <p:bold r:id="rId37"/>
      <p:italic r:id="rId38"/>
      <p:boldItalic r:id="rId39"/>
    </p:embeddedFont>
    <p:embeddedFont>
      <p:font typeface="DM Sans Bold" charset="0"/>
      <p:regular r:id="rId40"/>
    </p:embeddedFont>
    <p:embeddedFont>
      <p:font typeface="Dreaming Outloud Sans" panose="020B0604020202020204" charset="0"/>
      <p:regular r:id="rId41"/>
    </p:embeddedFont>
    <p:embeddedFont>
      <p:font typeface="Dreaming Outloud Sans Italics" panose="020B0604020202020204" charset="0"/>
      <p:regular r:id="rId42"/>
    </p:embeddedFont>
    <p:embeddedFont>
      <p:font typeface="Verdana Pro Light" panose="020B0304030504040204" pitchFamily="34" charset="0"/>
      <p:regular r:id="rId43"/>
      <p:italic r:id="rId44"/>
    </p:embeddedFont>
    <p:embeddedFont>
      <p:font typeface="Wedges" panose="020B0604020202020204" charset="0"/>
      <p:regular r:id="rId4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788583-884C-455D-8229-4BD3396181CD}" v="3" dt="2026-03-11T20:09:51.1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8.fntdata"/><Relationship Id="rId21" Type="http://schemas.openxmlformats.org/officeDocument/2006/relationships/slide" Target="slides/slide20.xml"/><Relationship Id="rId34" Type="http://schemas.openxmlformats.org/officeDocument/2006/relationships/font" Target="fonts/font3.fntdata"/><Relationship Id="rId42" Type="http://schemas.openxmlformats.org/officeDocument/2006/relationships/font" Target="fonts/font11.fntdata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font" Target="fonts/font9.fntdata"/><Relationship Id="rId45" Type="http://schemas.openxmlformats.org/officeDocument/2006/relationships/font" Target="fonts/font1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5.fntdata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4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4.fntdata"/><Relationship Id="rId43" Type="http://schemas.openxmlformats.org/officeDocument/2006/relationships/font" Target="fonts/font12.fntdata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38" Type="http://schemas.openxmlformats.org/officeDocument/2006/relationships/font" Target="fonts/font7.fntdata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A73851-1E64-4FF8-A316-99D146F9FF51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5A04FA-90CC-4B1D-9C84-415392E6C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04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517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gif"/><Relationship Id="rId7" Type="http://schemas.openxmlformats.org/officeDocument/2006/relationships/image" Target="../media/image6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gif"/><Relationship Id="rId5" Type="http://schemas.openxmlformats.org/officeDocument/2006/relationships/image" Target="../media/image4.gif"/><Relationship Id="rId4" Type="http://schemas.openxmlformats.org/officeDocument/2006/relationships/image" Target="../media/image3.gif"/><Relationship Id="rId9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gif"/><Relationship Id="rId7" Type="http://schemas.openxmlformats.org/officeDocument/2006/relationships/image" Target="../media/image14.sv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gif"/><Relationship Id="rId10" Type="http://schemas.openxmlformats.org/officeDocument/2006/relationships/image" Target="../media/image17.svg"/><Relationship Id="rId4" Type="http://schemas.openxmlformats.org/officeDocument/2006/relationships/image" Target="../media/image11.gif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7" Type="http://schemas.openxmlformats.org/officeDocument/2006/relationships/image" Target="../media/image23.png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gif"/><Relationship Id="rId4" Type="http://schemas.openxmlformats.org/officeDocument/2006/relationships/image" Target="../media/image20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gif"/><Relationship Id="rId7" Type="http://schemas.openxmlformats.org/officeDocument/2006/relationships/image" Target="../media/image14.sv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gif"/><Relationship Id="rId10" Type="http://schemas.openxmlformats.org/officeDocument/2006/relationships/image" Target="../media/image17.svg"/><Relationship Id="rId4" Type="http://schemas.openxmlformats.org/officeDocument/2006/relationships/image" Target="../media/image11.gif"/><Relationship Id="rId9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7" Type="http://schemas.openxmlformats.org/officeDocument/2006/relationships/image" Target="../media/image42.png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7" Type="http://schemas.openxmlformats.org/officeDocument/2006/relationships/image" Target="../media/image43.png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png"/><Relationship Id="rId4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46.png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25.gif"/><Relationship Id="rId4" Type="http://schemas.openxmlformats.org/officeDocument/2006/relationships/image" Target="../media/image27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4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4.svg"/><Relationship Id="rId4" Type="http://schemas.openxmlformats.org/officeDocument/2006/relationships/image" Target="../media/image6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37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gif"/><Relationship Id="rId7" Type="http://schemas.openxmlformats.org/officeDocument/2006/relationships/image" Target="../media/image76.svg"/><Relationship Id="rId2" Type="http://schemas.openxmlformats.org/officeDocument/2006/relationships/image" Target="../media/image7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5" Type="http://schemas.openxmlformats.org/officeDocument/2006/relationships/image" Target="../media/image74.gif"/><Relationship Id="rId4" Type="http://schemas.openxmlformats.org/officeDocument/2006/relationships/image" Target="../media/image73.gi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gif"/><Relationship Id="rId2" Type="http://schemas.openxmlformats.org/officeDocument/2006/relationships/image" Target="../media/image77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10276766" y="364409"/>
          <a:ext cx="7696911" cy="3017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96911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30175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Targedau Iaith Personol:</a:t>
                      </a:r>
                      <a:br>
                        <a:rPr lang="cy-GB" sz="2700" b="1" dirty="0"/>
                      </a:br>
                      <a:r>
                        <a:rPr lang="cy-GB" sz="27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ynganiad</a:t>
                      </a:r>
                      <a:br>
                        <a:rPr lang="cy-GB" sz="27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cy-GB" sz="27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mwy o ferfau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br>
                        <a:rPr lang="cy-GB" sz="2700" b="1" dirty="0"/>
                      </a:br>
                      <a:endParaRPr lang="cy-GB" sz="2700" b="1" dirty="0"/>
                    </a:p>
                    <a:p>
                      <a:r>
                        <a:rPr lang="cy-GB" sz="2700" b="0" dirty="0"/>
                        <a:t>.</a:t>
                      </a:r>
                    </a:p>
                    <a:p>
                      <a:endParaRPr lang="cy-GB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600716" y="425823"/>
            <a:ext cx="10576589" cy="1800493"/>
          </a:xfrm>
          <a:prstGeom prst="rect">
            <a:avLst/>
          </a:prstGeom>
          <a:noFill/>
        </p:spPr>
        <p:txBody>
          <a:bodyPr wrap="square" lIns="137160" tIns="68580" rIns="137160" bIns="68580" rtlCol="0" anchor="t">
            <a:spAutoFit/>
          </a:bodyPr>
          <a:lstStyle/>
          <a:p>
            <a:r>
              <a:rPr lang="cy-GB" sz="2700" dirty="0"/>
              <a:t>Enw: Johanna Mead	 </a:t>
            </a:r>
          </a:p>
          <a:p>
            <a:r>
              <a:rPr lang="cy-GB" sz="2700" dirty="0"/>
              <a:t>Teitl y wers: Y gorffennol	 </a:t>
            </a:r>
          </a:p>
          <a:p>
            <a:r>
              <a:rPr lang="cy-GB" sz="2700" dirty="0"/>
              <a:t>Nod y wers: dysgu’r patrwm “Cafodd e ei eni/Cafodd hi ei geni”	  </a:t>
            </a:r>
          </a:p>
          <a:p>
            <a:r>
              <a:rPr lang="cy-GB" sz="2700" dirty="0"/>
              <a:t>Blwyddyn: 4,5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36785"/>
              </p:ext>
            </p:extLst>
          </p:nvPr>
        </p:nvGraphicFramePr>
        <p:xfrm>
          <a:off x="10276766" y="3025042"/>
          <a:ext cx="7674050" cy="71684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74050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4562435">
                <a:tc>
                  <a:txBody>
                    <a:bodyPr/>
                    <a:lstStyle/>
                    <a:p>
                      <a:r>
                        <a:rPr lang="cy-GB" sz="2700" b="1" dirty="0"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br>
                        <a:rPr lang="sv-SE" sz="2700" dirty="0">
                          <a:latin typeface="Comic Sans MS" panose="030F0702030302020204" pitchFamily="66" charset="0"/>
                        </a:rPr>
                      </a:br>
                      <a:r>
                        <a:rPr lang="sv-SE" sz="2700" b="0" dirty="0">
                          <a:latin typeface="Comic Sans MS" panose="030F0702030302020204" pitchFamily="66" charset="0"/>
                        </a:rPr>
                        <a:t>Gêm – ”Post it note”</a:t>
                      </a:r>
                      <a:br>
                        <a:rPr lang="sv-SE" sz="2700" b="0" dirty="0">
                          <a:latin typeface="Comic Sans MS" panose="030F0702030302020204" pitchFamily="66" charset="0"/>
                        </a:rPr>
                      </a:br>
                      <a:r>
                        <a:rPr lang="sv-SE" sz="2700" b="0" dirty="0">
                          <a:latin typeface="Comic Sans MS" panose="030F0702030302020204" pitchFamily="66" charset="0"/>
                        </a:rPr>
                        <a:t>Gêm – Gwrando a rhedeg</a:t>
                      </a:r>
                      <a:br>
                        <a:rPr lang="sv-SE" sz="2700" b="0" dirty="0">
                          <a:latin typeface="Comic Sans MS" panose="030F0702030302020204" pitchFamily="66" charset="0"/>
                        </a:rPr>
                      </a:br>
                      <a:r>
                        <a:rPr lang="sv-SE" sz="2700" b="0" dirty="0">
                          <a:latin typeface="Comic Sans MS" panose="030F0702030302020204" pitchFamily="66" charset="0"/>
                        </a:rPr>
                        <a:t>Canu </a:t>
                      </a:r>
                      <a:r>
                        <a:rPr lang="en-GB" sz="2700" b="1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cân</a:t>
                      </a:r>
                      <a:r>
                        <a:rPr lang="sv-SE" sz="2700" b="0" dirty="0">
                          <a:latin typeface="Comic Sans MS" panose="030F0702030302020204" pitchFamily="66" charset="0"/>
                        </a:rPr>
                        <a:t>. </a:t>
                      </a:r>
                      <a:br>
                        <a:rPr lang="sv-SE" sz="2700" b="0" dirty="0">
                          <a:latin typeface="Comic Sans MS" panose="030F0702030302020204" pitchFamily="66" charset="0"/>
                        </a:rPr>
                      </a:br>
                      <a:r>
                        <a:rPr lang="sv-SE" sz="2700" b="0" dirty="0">
                          <a:latin typeface="Comic Sans MS" panose="030F0702030302020204" pitchFamily="66" charset="0"/>
                        </a:rPr>
                        <a:t>Darllen y sgwrs – gyda’n gilydd.</a:t>
                      </a:r>
                      <a:br>
                        <a:rPr lang="sv-SE" sz="2700" b="0" dirty="0">
                          <a:latin typeface="Comic Sans MS" panose="030F0702030302020204" pitchFamily="66" charset="0"/>
                        </a:rPr>
                      </a:br>
                      <a:r>
                        <a:rPr lang="sv-SE" sz="2700" b="0" dirty="0">
                          <a:latin typeface="Comic Sans MS" panose="030F0702030302020204" pitchFamily="66" charset="0"/>
                        </a:rPr>
                        <a:t>Kahoot –Cafodd e ei eni/Cafodd hi ei geni.</a:t>
                      </a:r>
                      <a:br>
                        <a:rPr lang="sv-SE" sz="2700" dirty="0">
                          <a:latin typeface="Comic Sans MS" panose="030F0702030302020204" pitchFamily="66" charset="0"/>
                        </a:rPr>
                      </a:br>
                      <a:endParaRPr lang="cy-GB" sz="2700" b="1" dirty="0">
                        <a:latin typeface="Comic Sans MS" panose="030F0702030302020204" pitchFamily="66" charset="0"/>
                      </a:endParaRPr>
                    </a:p>
                    <a:p>
                      <a:endParaRPr lang="cy-GB" sz="2700" dirty="0">
                        <a:latin typeface="Comic Sans MS" panose="030F0702030302020204" pitchFamily="66" charset="0"/>
                      </a:endParaRP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6060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>
                          <a:latin typeface="Comic Sans MS" panose="030F0702030302020204" pitchFamily="66" charset="0"/>
                        </a:rPr>
                        <a:t>Geirfa:</a:t>
                      </a:r>
                      <a:br>
                        <a:rPr lang="cy-GB" sz="2700" b="1" dirty="0">
                          <a:latin typeface="Comic Sans MS" panose="030F0702030302020204" pitchFamily="66" charset="0"/>
                        </a:rPr>
                      </a:br>
                      <a:r>
                        <a:rPr lang="cy-GB" sz="2700" b="1" dirty="0">
                          <a:latin typeface="Comic Sans MS" panose="030F0702030302020204" pitchFamily="66" charset="0"/>
                        </a:rPr>
                        <a:t>Ym Mhontardawe      yn Llanrhian</a:t>
                      </a:r>
                      <a:br>
                        <a:rPr lang="cy-GB" sz="2700" b="1" dirty="0">
                          <a:latin typeface="Comic Sans MS" panose="030F0702030302020204" pitchFamily="66" charset="0"/>
                        </a:rPr>
                      </a:br>
                      <a:r>
                        <a:rPr lang="cy-GB" sz="2700" b="1" dirty="0">
                          <a:latin typeface="Comic Sans MS" panose="030F0702030302020204" pitchFamily="66" charset="0"/>
                        </a:rPr>
                        <a:t>Yn Abertawe </a:t>
                      </a:r>
                      <a:br>
                        <a:rPr lang="cy-GB" sz="2700" b="1" dirty="0">
                          <a:latin typeface="Comic Sans MS" panose="030F0702030302020204" pitchFamily="66" charset="0"/>
                        </a:rPr>
                      </a:br>
                      <a:r>
                        <a:rPr lang="cy-GB" sz="2700" b="1" dirty="0">
                          <a:latin typeface="Comic Sans MS" panose="030F0702030302020204" pitchFamily="66" charset="0"/>
                        </a:rPr>
                        <a:t>Yng Nghaerdydd </a:t>
                      </a:r>
                      <a:endParaRPr lang="cy-GB" sz="2700" dirty="0">
                        <a:latin typeface="Comic Sans MS" panose="030F0702030302020204" pitchFamily="66" charset="0"/>
                      </a:endParaRPr>
                    </a:p>
                    <a:p>
                      <a:pPr lvl="0">
                        <a:buNone/>
                      </a:pPr>
                      <a:r>
                        <a:rPr lang="cy-GB" sz="2700" dirty="0">
                          <a:latin typeface="Comic Sans MS" panose="030F0702030302020204" pitchFamily="66" charset="0"/>
                        </a:rPr>
                        <a:t>Yn Nhredegar</a:t>
                      </a:r>
                      <a:br>
                        <a:rPr lang="cy-GB" sz="2700" dirty="0">
                          <a:latin typeface="Comic Sans MS" panose="030F0702030302020204" pitchFamily="66" charset="0"/>
                        </a:rPr>
                      </a:br>
                      <a:r>
                        <a:rPr lang="cy-GB" sz="2700" dirty="0">
                          <a:latin typeface="Comic Sans MS" panose="030F0702030302020204" pitchFamily="66" charset="0"/>
                        </a:rPr>
                        <a:t>Yn Ninbych-y-pysgod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7698426"/>
              </p:ext>
            </p:extLst>
          </p:nvPr>
        </p:nvGraphicFramePr>
        <p:xfrm>
          <a:off x="600716" y="2226317"/>
          <a:ext cx="8543285" cy="70621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43285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98718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Ffocws Iaith / Patrymau:</a:t>
                      </a:r>
                    </a:p>
                    <a:p>
                      <a:r>
                        <a:rPr lang="en-GB" sz="2700" b="0" dirty="0" err="1"/>
                        <a:t>Cafodd</a:t>
                      </a:r>
                      <a:r>
                        <a:rPr lang="en-GB" sz="2700" b="0" dirty="0"/>
                        <a:t> e </a:t>
                      </a:r>
                      <a:r>
                        <a:rPr lang="en-GB" sz="2700" b="0" dirty="0" err="1"/>
                        <a:t>ei</a:t>
                      </a:r>
                      <a:r>
                        <a:rPr lang="en-GB" sz="2700" b="0" dirty="0"/>
                        <a:t> </a:t>
                      </a:r>
                      <a:r>
                        <a:rPr lang="en-GB" sz="2700" b="0" dirty="0" err="1"/>
                        <a:t>eni</a:t>
                      </a:r>
                      <a:br>
                        <a:rPr lang="en-GB" sz="2700" b="0" dirty="0"/>
                      </a:br>
                      <a:r>
                        <a:rPr lang="en-GB" sz="2700" b="0" dirty="0" err="1"/>
                        <a:t>Cafodd</a:t>
                      </a:r>
                      <a:r>
                        <a:rPr lang="en-GB" sz="2700" b="0" dirty="0"/>
                        <a:t> hi </a:t>
                      </a:r>
                      <a:r>
                        <a:rPr lang="en-GB" sz="2700" b="0" dirty="0" err="1"/>
                        <a:t>ei</a:t>
                      </a:r>
                      <a:r>
                        <a:rPr lang="en-GB" sz="2700" b="0" dirty="0"/>
                        <a:t> </a:t>
                      </a:r>
                      <a:r>
                        <a:rPr lang="en-GB" sz="2700" b="0" dirty="0" err="1"/>
                        <a:t>geni</a:t>
                      </a:r>
                      <a:br>
                        <a:rPr lang="en-GB" sz="2700" b="0" dirty="0"/>
                      </a:br>
                      <a:endParaRPr lang="cy-GB" sz="2700" b="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50749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700" dirty="0"/>
                        <a:t>Mae </a:t>
                      </a:r>
                      <a:r>
                        <a:rPr lang="en-GB" sz="2700" dirty="0" err="1"/>
                        <a:t>hi’n</a:t>
                      </a:r>
                      <a:r>
                        <a:rPr lang="en-GB" sz="2700" dirty="0"/>
                        <a:t> </a:t>
                      </a:r>
                      <a:r>
                        <a:rPr lang="en-GB" sz="2700" dirty="0" err="1"/>
                        <a:t>dod</a:t>
                      </a:r>
                      <a:r>
                        <a:rPr lang="en-GB" sz="2700" dirty="0"/>
                        <a:t> o… </a:t>
                      </a:r>
                      <a:br>
                        <a:rPr lang="en-GB" sz="2700" dirty="0"/>
                      </a:br>
                      <a:r>
                        <a:rPr lang="en-GB" sz="2700" dirty="0"/>
                        <a:t>Mae </a:t>
                      </a:r>
                      <a:r>
                        <a:rPr lang="en-GB" sz="2700" dirty="0" err="1"/>
                        <a:t>e’n</a:t>
                      </a:r>
                      <a:r>
                        <a:rPr lang="en-GB" sz="2700" dirty="0"/>
                        <a:t> </a:t>
                      </a:r>
                      <a:r>
                        <a:rPr lang="en-GB" sz="2700" dirty="0" err="1"/>
                        <a:t>dod</a:t>
                      </a:r>
                      <a:r>
                        <a:rPr lang="en-GB" sz="2700" dirty="0"/>
                        <a:t> o </a:t>
                      </a:r>
                      <a:br>
                        <a:rPr lang="cy-GB" sz="2700" dirty="0"/>
                      </a:br>
                      <a:br>
                        <a:rPr lang="cy-GB" sz="2700" dirty="0"/>
                      </a:br>
                      <a:r>
                        <a:rPr lang="cy-GB" sz="2700" dirty="0"/>
                        <a:t>Rydw i eisiau.. </a:t>
                      </a:r>
                      <a:br>
                        <a:rPr lang="cy-GB" sz="2700" dirty="0"/>
                      </a:br>
                      <a:r>
                        <a:rPr lang="cy-GB" sz="2700" dirty="0"/>
                        <a:t>Bore da</a:t>
                      </a:r>
                      <a:br>
                        <a:rPr lang="cy-GB" sz="2700" dirty="0"/>
                      </a:br>
                      <a:r>
                        <a:rPr lang="cy-GB" sz="2700" dirty="0"/>
                        <a:t>Sut wyt ti.. </a:t>
                      </a:r>
                      <a:br>
                        <a:rPr lang="cy-GB" sz="2700" dirty="0"/>
                      </a:br>
                      <a:r>
                        <a:rPr lang="cy-GB" sz="2700" dirty="0"/>
                        <a:t>Ga i helpu ti?</a:t>
                      </a:r>
                      <a:br>
                        <a:rPr lang="cy-GB" sz="2700" dirty="0"/>
                      </a:br>
                      <a:br>
                        <a:rPr lang="cy-GB" sz="2700" dirty="0"/>
                      </a:br>
                      <a:br>
                        <a:rPr lang="cy-GB" sz="2700" dirty="0"/>
                      </a:br>
                      <a:endParaRPr lang="cy-GB" sz="2700" dirty="0"/>
                    </a:p>
                    <a:p>
                      <a:pPr lvl="0">
                        <a:buNone/>
                      </a:pPr>
                      <a:endParaRPr lang="cy-GB" sz="2700" b="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844718" y="1178711"/>
            <a:ext cx="10884314" cy="8389848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7167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7167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7167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7167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9" name="Group 9"/>
          <p:cNvGrpSpPr/>
          <p:nvPr/>
        </p:nvGrpSpPr>
        <p:grpSpPr>
          <a:xfrm>
            <a:off x="4780921" y="3136585"/>
            <a:ext cx="8726158" cy="5893726"/>
            <a:chOff x="0" y="-66675"/>
            <a:chExt cx="11634878" cy="7858298"/>
          </a:xfrm>
        </p:grpSpPr>
        <p:sp>
          <p:nvSpPr>
            <p:cNvPr id="10" name="TextBox 10"/>
            <p:cNvSpPr txBox="1"/>
            <p:nvPr/>
          </p:nvSpPr>
          <p:spPr>
            <a:xfrm>
              <a:off x="74336" y="1023278"/>
              <a:ext cx="11560542" cy="572763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2017"/>
                </a:lnSpc>
              </a:pPr>
              <a:r>
                <a:rPr lang="en-US" sz="10925" spc="218" dirty="0" err="1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Meicro</a:t>
              </a:r>
              <a:r>
                <a:rPr lang="en-US" sz="10925" spc="218" dirty="0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 </a:t>
              </a:r>
            </a:p>
            <a:p>
              <a:pPr algn="ctr">
                <a:lnSpc>
                  <a:spcPts val="12017"/>
                </a:lnSpc>
              </a:pPr>
              <a:r>
                <a:rPr lang="en-US" sz="10925" spc="218" dirty="0" err="1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dDysgu</a:t>
              </a:r>
              <a:br>
                <a:rPr lang="en-US" sz="10925" spc="218" dirty="0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</a:br>
              <a:r>
                <a:rPr lang="en-US" sz="2400" i="1" spc="218" dirty="0" err="1">
                  <a:solidFill>
                    <a:srgbClr val="000000"/>
                  </a:solidFill>
                  <a:latin typeface="Verdana Pro Light" panose="020B0304030504040204" pitchFamily="34" charset="0"/>
                  <a:ea typeface="Wedges"/>
                  <a:cs typeface="Wedges"/>
                  <a:sym typeface="Wedges"/>
                </a:rPr>
                <a:t>Dydd</a:t>
              </a:r>
              <a:r>
                <a:rPr lang="en-US" sz="2400" i="1" spc="218" dirty="0">
                  <a:solidFill>
                    <a:srgbClr val="000000"/>
                  </a:solidFill>
                  <a:latin typeface="Verdana Pro Light" panose="020B0304030504040204" pitchFamily="34" charset="0"/>
                  <a:ea typeface="Wedges"/>
                  <a:cs typeface="Wedges"/>
                  <a:sym typeface="Wedges"/>
                </a:rPr>
                <a:t> </a:t>
              </a:r>
              <a:r>
                <a:rPr lang="en-US" sz="2400" i="1" spc="218" dirty="0" err="1">
                  <a:solidFill>
                    <a:srgbClr val="000000"/>
                  </a:solidFill>
                  <a:latin typeface="Verdana Pro Light" panose="020B0304030504040204" pitchFamily="34" charset="0"/>
                  <a:ea typeface="Wedges"/>
                  <a:cs typeface="Wedges"/>
                  <a:sym typeface="Wedges"/>
                </a:rPr>
                <a:t>Iau</a:t>
              </a:r>
              <a:r>
                <a:rPr lang="en-US" sz="2400" i="1" spc="218" dirty="0">
                  <a:solidFill>
                    <a:srgbClr val="000000"/>
                  </a:solidFill>
                  <a:latin typeface="Verdana Pro Light" panose="020B0304030504040204" pitchFamily="34" charset="0"/>
                  <a:ea typeface="Wedges"/>
                  <a:cs typeface="Wedges"/>
                  <a:sym typeface="Wedges"/>
                </a:rPr>
                <a:t> 12fed o </a:t>
              </a:r>
              <a:r>
                <a:rPr lang="en-US" sz="2400" i="1" spc="218" dirty="0" err="1">
                  <a:solidFill>
                    <a:srgbClr val="000000"/>
                  </a:solidFill>
                  <a:latin typeface="Verdana Pro Light" panose="020B0304030504040204" pitchFamily="34" charset="0"/>
                  <a:ea typeface="Wedges"/>
                  <a:cs typeface="Wedges"/>
                  <a:sym typeface="Wedges"/>
                </a:rPr>
                <a:t>Fawrth</a:t>
              </a:r>
              <a:endParaRPr lang="en-US" sz="10925" i="1" spc="218" dirty="0">
                <a:solidFill>
                  <a:srgbClr val="000000"/>
                </a:solidFill>
                <a:latin typeface="Verdana Pro Light" panose="020B0304030504040204" pitchFamily="34" charset="0"/>
                <a:ea typeface="Wedges"/>
                <a:cs typeface="Wedges"/>
                <a:sym typeface="Wedges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7115349"/>
              <a:ext cx="11634878" cy="6762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00"/>
                </a:lnSpc>
              </a:pPr>
              <a:r>
                <a:rPr lang="en-US" sz="3000" spc="3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Gan Jo Mead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66675"/>
              <a:ext cx="11634878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00"/>
                </a:lnSpc>
              </a:pPr>
              <a:r>
                <a:rPr lang="en-US" sz="3000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Croeso i’r</a:t>
              </a:r>
            </a:p>
          </p:txBody>
        </p:sp>
      </p:grpSp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3781605" y="1711294"/>
            <a:ext cx="2967275" cy="1637677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889856" y="7284599"/>
            <a:ext cx="1909724" cy="1973701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906081" y="1884107"/>
            <a:ext cx="2561026" cy="2217474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3187298" y="7120932"/>
            <a:ext cx="2511968" cy="1408225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5948031" y="4020580"/>
            <a:ext cx="2622537" cy="2245839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627656">
            <a:off x="-348736" y="4874884"/>
            <a:ext cx="1878365" cy="1898931"/>
          </a:xfrm>
          <a:prstGeom prst="rect">
            <a:avLst/>
          </a:prstGeom>
        </p:spPr>
      </p:pic>
      <p:sp>
        <p:nvSpPr>
          <p:cNvPr id="19" name="Freeform 19"/>
          <p:cNvSpPr/>
          <p:nvPr/>
        </p:nvSpPr>
        <p:spPr>
          <a:xfrm>
            <a:off x="6472028" y="766065"/>
            <a:ext cx="5343944" cy="1350560"/>
          </a:xfrm>
          <a:custGeom>
            <a:avLst/>
            <a:gdLst/>
            <a:ahLst/>
            <a:cxnLst/>
            <a:rect l="l" t="t" r="r" b="b"/>
            <a:pathLst>
              <a:path w="5343944" h="1350560">
                <a:moveTo>
                  <a:pt x="0" y="0"/>
                </a:moveTo>
                <a:lnTo>
                  <a:pt x="5343944" y="0"/>
                </a:lnTo>
                <a:lnTo>
                  <a:pt x="5343944" y="1350560"/>
                </a:lnTo>
                <a:lnTo>
                  <a:pt x="0" y="135056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EB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844718" y="1178711"/>
            <a:ext cx="10884314" cy="8389848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7167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7167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7167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7167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flipH="1">
            <a:off x="1808873" y="2571706"/>
            <a:ext cx="3179973" cy="272308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1329091" flipH="1">
            <a:off x="13240462" y="1418863"/>
            <a:ext cx="2058320" cy="3160992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769276" y="6775662"/>
            <a:ext cx="2629583" cy="2692105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1252567">
            <a:off x="15057795" y="6661001"/>
            <a:ext cx="2068270" cy="2304426"/>
          </a:xfrm>
          <a:prstGeom prst="rect">
            <a:avLst/>
          </a:prstGeom>
        </p:spPr>
      </p:pic>
      <p:sp>
        <p:nvSpPr>
          <p:cNvPr id="13" name="Freeform 13"/>
          <p:cNvSpPr/>
          <p:nvPr/>
        </p:nvSpPr>
        <p:spPr>
          <a:xfrm>
            <a:off x="7668237" y="620545"/>
            <a:ext cx="2951527" cy="1620656"/>
          </a:xfrm>
          <a:custGeom>
            <a:avLst/>
            <a:gdLst/>
            <a:ahLst/>
            <a:cxnLst/>
            <a:rect l="l" t="t" r="r" b="b"/>
            <a:pathLst>
              <a:path w="2951527" h="1620656">
                <a:moveTo>
                  <a:pt x="0" y="0"/>
                </a:moveTo>
                <a:lnTo>
                  <a:pt x="2951526" y="0"/>
                </a:lnTo>
                <a:lnTo>
                  <a:pt x="2951526" y="1620657"/>
                </a:lnTo>
                <a:lnTo>
                  <a:pt x="0" y="162065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5111768" y="2184822"/>
            <a:ext cx="2433547" cy="3109964"/>
          </a:xfrm>
          <a:custGeom>
            <a:avLst/>
            <a:gdLst/>
            <a:ahLst/>
            <a:cxnLst/>
            <a:rect l="l" t="t" r="r" b="b"/>
            <a:pathLst>
              <a:path w="2433547" h="3109964">
                <a:moveTo>
                  <a:pt x="0" y="0"/>
                </a:moveTo>
                <a:lnTo>
                  <a:pt x="2433547" y="0"/>
                </a:lnTo>
                <a:lnTo>
                  <a:pt x="2433547" y="3109964"/>
                </a:lnTo>
                <a:lnTo>
                  <a:pt x="0" y="310996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0211090" y="5026753"/>
            <a:ext cx="3635987" cy="4114800"/>
          </a:xfrm>
          <a:custGeom>
            <a:avLst/>
            <a:gdLst/>
            <a:ahLst/>
            <a:cxnLst/>
            <a:rect l="l" t="t" r="r" b="b"/>
            <a:pathLst>
              <a:path w="3635987" h="4114800">
                <a:moveTo>
                  <a:pt x="0" y="0"/>
                </a:moveTo>
                <a:lnTo>
                  <a:pt x="3635987" y="0"/>
                </a:lnTo>
                <a:lnTo>
                  <a:pt x="363598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879905" y="2289026"/>
            <a:ext cx="8813941" cy="2562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99"/>
              </a:lnSpc>
            </a:pPr>
            <a:r>
              <a:rPr lang="en-US" sz="84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Ble cafodd e ei eni?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988847" y="5383160"/>
            <a:ext cx="8813941" cy="26161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99"/>
              </a:lnSpc>
            </a:pPr>
            <a:r>
              <a:rPr lang="en-US" sz="8499" dirty="0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Ble </a:t>
            </a:r>
            <a:r>
              <a:rPr lang="en-US" sz="8499" dirty="0" err="1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cafodd</a:t>
            </a:r>
            <a:r>
              <a:rPr lang="en-US" sz="8499" dirty="0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 hi </a:t>
            </a:r>
            <a:r>
              <a:rPr lang="en-US" sz="8499" dirty="0" err="1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ei</a:t>
            </a:r>
            <a:r>
              <a:rPr lang="en-US" sz="8499" dirty="0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 </a:t>
            </a:r>
            <a:r>
              <a:rPr lang="en-US" sz="8499" dirty="0" err="1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geni</a:t>
            </a:r>
            <a:r>
              <a:rPr lang="en-US" sz="8499" dirty="0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?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844718" y="1178711"/>
            <a:ext cx="10884314" cy="8389848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7167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7167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7167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7167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1264706">
            <a:off x="14815174" y="2372908"/>
            <a:ext cx="2103338" cy="325634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931558" y="560936"/>
            <a:ext cx="2293113" cy="239559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6244244" y="6403925"/>
            <a:ext cx="2695432" cy="250582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952113" y="4499326"/>
            <a:ext cx="2074695" cy="2798426"/>
          </a:xfrm>
          <a:prstGeom prst="rect">
            <a:avLst/>
          </a:prstGeom>
        </p:spPr>
      </p:pic>
      <p:sp>
        <p:nvSpPr>
          <p:cNvPr id="13" name="Freeform 13"/>
          <p:cNvSpPr/>
          <p:nvPr/>
        </p:nvSpPr>
        <p:spPr>
          <a:xfrm>
            <a:off x="4696974" y="1218117"/>
            <a:ext cx="4680422" cy="4680422"/>
          </a:xfrm>
          <a:custGeom>
            <a:avLst/>
            <a:gdLst/>
            <a:ahLst/>
            <a:cxnLst/>
            <a:rect l="l" t="t" r="r" b="b"/>
            <a:pathLst>
              <a:path w="4680422" h="4680422">
                <a:moveTo>
                  <a:pt x="0" y="0"/>
                </a:moveTo>
                <a:lnTo>
                  <a:pt x="4680422" y="0"/>
                </a:lnTo>
                <a:lnTo>
                  <a:pt x="4680422" y="4680421"/>
                </a:lnTo>
                <a:lnTo>
                  <a:pt x="0" y="468042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0897292" y="5697256"/>
            <a:ext cx="1818284" cy="2835530"/>
          </a:xfrm>
          <a:custGeom>
            <a:avLst/>
            <a:gdLst/>
            <a:ahLst/>
            <a:cxnLst/>
            <a:rect l="l" t="t" r="r" b="b"/>
            <a:pathLst>
              <a:path w="1818284" h="2835530">
                <a:moveTo>
                  <a:pt x="0" y="0"/>
                </a:moveTo>
                <a:lnTo>
                  <a:pt x="1818284" y="0"/>
                </a:lnTo>
                <a:lnTo>
                  <a:pt x="1818284" y="2835530"/>
                </a:lnTo>
                <a:lnTo>
                  <a:pt x="0" y="283553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078114" y="5697256"/>
            <a:ext cx="5299282" cy="3200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1"/>
              </a:lnSpc>
            </a:pPr>
            <a:r>
              <a:rPr lang="en-US" sz="7001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Mae hi’n dod o Dreforys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312890" y="2103623"/>
            <a:ext cx="4987087" cy="3200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1"/>
              </a:lnSpc>
            </a:pPr>
            <a:r>
              <a:rPr lang="en-US" sz="7001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Mae e’n dod o Gaerdydd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840386"/>
            <a:ext cx="8229600" cy="4606227"/>
            <a:chOff x="0" y="0"/>
            <a:chExt cx="10972800" cy="6141636"/>
          </a:xfrm>
        </p:grpSpPr>
        <p:grpSp>
          <p:nvGrpSpPr>
            <p:cNvPr id="3" name="Group 3"/>
            <p:cNvGrpSpPr/>
            <p:nvPr/>
          </p:nvGrpSpPr>
          <p:grpSpPr>
            <a:xfrm>
              <a:off x="406400" y="372651"/>
              <a:ext cx="10566400" cy="5768985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8541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0603175" cy="5759044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2150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8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1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4003" y="1557882"/>
            <a:ext cx="2614156" cy="231980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87031">
            <a:off x="1915206" y="6842617"/>
            <a:ext cx="1825274" cy="1970077"/>
          </a:xfrm>
          <a:prstGeom prst="rect">
            <a:avLst/>
          </a:prstGeom>
        </p:spPr>
      </p:pic>
      <p:sp>
        <p:nvSpPr>
          <p:cNvPr id="11" name="Freeform 11"/>
          <p:cNvSpPr/>
          <p:nvPr/>
        </p:nvSpPr>
        <p:spPr>
          <a:xfrm>
            <a:off x="3143250" y="2412487"/>
            <a:ext cx="3539015" cy="855798"/>
          </a:xfrm>
          <a:custGeom>
            <a:avLst/>
            <a:gdLst/>
            <a:ahLst/>
            <a:cxnLst/>
            <a:rect l="l" t="t" r="r" b="b"/>
            <a:pathLst>
              <a:path w="3539015" h="855798">
                <a:moveTo>
                  <a:pt x="0" y="0"/>
                </a:moveTo>
                <a:lnTo>
                  <a:pt x="3539015" y="0"/>
                </a:lnTo>
                <a:lnTo>
                  <a:pt x="3539015" y="855799"/>
                </a:lnTo>
                <a:lnTo>
                  <a:pt x="0" y="8557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0288159" y="2412487"/>
            <a:ext cx="7188385" cy="5391289"/>
          </a:xfrm>
          <a:custGeom>
            <a:avLst/>
            <a:gdLst/>
            <a:ahLst/>
            <a:cxnLst/>
            <a:rect l="l" t="t" r="r" b="b"/>
            <a:pathLst>
              <a:path w="7188385" h="5391289">
                <a:moveTo>
                  <a:pt x="0" y="0"/>
                </a:moveTo>
                <a:lnTo>
                  <a:pt x="7188385" y="0"/>
                </a:lnTo>
                <a:lnTo>
                  <a:pt x="7188385" y="5391289"/>
                </a:lnTo>
                <a:lnTo>
                  <a:pt x="0" y="539128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379820" y="4095750"/>
            <a:ext cx="7065875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Ym Mhontardawe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840386"/>
            <a:ext cx="8229600" cy="4606227"/>
            <a:chOff x="0" y="0"/>
            <a:chExt cx="10972800" cy="6141636"/>
          </a:xfrm>
        </p:grpSpPr>
        <p:grpSp>
          <p:nvGrpSpPr>
            <p:cNvPr id="3" name="Group 3"/>
            <p:cNvGrpSpPr/>
            <p:nvPr/>
          </p:nvGrpSpPr>
          <p:grpSpPr>
            <a:xfrm>
              <a:off x="406400" y="372651"/>
              <a:ext cx="10566400" cy="5768985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8541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0603175" cy="5759044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2150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8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1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4003" y="1557882"/>
            <a:ext cx="2614156" cy="231980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87031">
            <a:off x="1915206" y="6842617"/>
            <a:ext cx="1825274" cy="1970077"/>
          </a:xfrm>
          <a:prstGeom prst="rect">
            <a:avLst/>
          </a:prstGeom>
        </p:spPr>
      </p:pic>
      <p:sp>
        <p:nvSpPr>
          <p:cNvPr id="11" name="Freeform 11"/>
          <p:cNvSpPr/>
          <p:nvPr/>
        </p:nvSpPr>
        <p:spPr>
          <a:xfrm>
            <a:off x="3143250" y="2412487"/>
            <a:ext cx="3539015" cy="855798"/>
          </a:xfrm>
          <a:custGeom>
            <a:avLst/>
            <a:gdLst/>
            <a:ahLst/>
            <a:cxnLst/>
            <a:rect l="l" t="t" r="r" b="b"/>
            <a:pathLst>
              <a:path w="3539015" h="855798">
                <a:moveTo>
                  <a:pt x="0" y="0"/>
                </a:moveTo>
                <a:lnTo>
                  <a:pt x="3539015" y="0"/>
                </a:lnTo>
                <a:lnTo>
                  <a:pt x="3539015" y="855799"/>
                </a:lnTo>
                <a:lnTo>
                  <a:pt x="0" y="8557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0673638" y="2463743"/>
            <a:ext cx="6957966" cy="5359515"/>
          </a:xfrm>
          <a:custGeom>
            <a:avLst/>
            <a:gdLst/>
            <a:ahLst/>
            <a:cxnLst/>
            <a:rect l="l" t="t" r="r" b="b"/>
            <a:pathLst>
              <a:path w="6957966" h="5359515">
                <a:moveTo>
                  <a:pt x="0" y="0"/>
                </a:moveTo>
                <a:lnTo>
                  <a:pt x="6957966" y="0"/>
                </a:lnTo>
                <a:lnTo>
                  <a:pt x="6957966" y="5359514"/>
                </a:lnTo>
                <a:lnTo>
                  <a:pt x="0" y="535951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379820" y="4095750"/>
            <a:ext cx="7065875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Yn</a:t>
            </a:r>
          </a:p>
          <a:p>
            <a:pPr algn="ctr">
              <a:lnSpc>
                <a:spcPts val="8399"/>
              </a:lnSpc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Abertawe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EB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840386"/>
            <a:ext cx="8229600" cy="4606227"/>
            <a:chOff x="0" y="0"/>
            <a:chExt cx="10972800" cy="6141636"/>
          </a:xfrm>
        </p:grpSpPr>
        <p:grpSp>
          <p:nvGrpSpPr>
            <p:cNvPr id="3" name="Group 3"/>
            <p:cNvGrpSpPr/>
            <p:nvPr/>
          </p:nvGrpSpPr>
          <p:grpSpPr>
            <a:xfrm>
              <a:off x="406400" y="372651"/>
              <a:ext cx="10566400" cy="5768985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8541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0603175" cy="5759044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2150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8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1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4003" y="1557882"/>
            <a:ext cx="2614156" cy="231980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87031">
            <a:off x="1915206" y="6842617"/>
            <a:ext cx="1825274" cy="1970077"/>
          </a:xfrm>
          <a:prstGeom prst="rect">
            <a:avLst/>
          </a:prstGeom>
        </p:spPr>
      </p:pic>
      <p:sp>
        <p:nvSpPr>
          <p:cNvPr id="11" name="Freeform 11"/>
          <p:cNvSpPr/>
          <p:nvPr/>
        </p:nvSpPr>
        <p:spPr>
          <a:xfrm>
            <a:off x="3143250" y="2412487"/>
            <a:ext cx="3539015" cy="855798"/>
          </a:xfrm>
          <a:custGeom>
            <a:avLst/>
            <a:gdLst/>
            <a:ahLst/>
            <a:cxnLst/>
            <a:rect l="l" t="t" r="r" b="b"/>
            <a:pathLst>
              <a:path w="3539015" h="855798">
                <a:moveTo>
                  <a:pt x="0" y="0"/>
                </a:moveTo>
                <a:lnTo>
                  <a:pt x="3539015" y="0"/>
                </a:lnTo>
                <a:lnTo>
                  <a:pt x="3539015" y="855799"/>
                </a:lnTo>
                <a:lnTo>
                  <a:pt x="0" y="8557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0766679" y="2412487"/>
            <a:ext cx="7009856" cy="5294855"/>
          </a:xfrm>
          <a:custGeom>
            <a:avLst/>
            <a:gdLst/>
            <a:ahLst/>
            <a:cxnLst/>
            <a:rect l="l" t="t" r="r" b="b"/>
            <a:pathLst>
              <a:path w="7009856" h="5294855">
                <a:moveTo>
                  <a:pt x="0" y="0"/>
                </a:moveTo>
                <a:lnTo>
                  <a:pt x="7009856" y="0"/>
                </a:lnTo>
                <a:lnTo>
                  <a:pt x="7009856" y="5294856"/>
                </a:lnTo>
                <a:lnTo>
                  <a:pt x="0" y="529485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379820" y="4095750"/>
            <a:ext cx="7065875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Yng </a:t>
            </a:r>
          </a:p>
          <a:p>
            <a:pPr algn="ctr">
              <a:lnSpc>
                <a:spcPts val="8399"/>
              </a:lnSpc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nghaerdydd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840386"/>
            <a:ext cx="8229600" cy="4606227"/>
            <a:chOff x="0" y="0"/>
            <a:chExt cx="10972800" cy="6141636"/>
          </a:xfrm>
        </p:grpSpPr>
        <p:grpSp>
          <p:nvGrpSpPr>
            <p:cNvPr id="3" name="Group 3"/>
            <p:cNvGrpSpPr/>
            <p:nvPr/>
          </p:nvGrpSpPr>
          <p:grpSpPr>
            <a:xfrm>
              <a:off x="406400" y="372651"/>
              <a:ext cx="10566400" cy="5768985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8541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0603175" cy="5759044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2150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8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1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4003" y="1557882"/>
            <a:ext cx="2614156" cy="231980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87031">
            <a:off x="1915206" y="6842617"/>
            <a:ext cx="1825274" cy="1970077"/>
          </a:xfrm>
          <a:prstGeom prst="rect">
            <a:avLst/>
          </a:prstGeom>
        </p:spPr>
      </p:pic>
      <p:sp>
        <p:nvSpPr>
          <p:cNvPr id="11" name="Freeform 11"/>
          <p:cNvSpPr/>
          <p:nvPr/>
        </p:nvSpPr>
        <p:spPr>
          <a:xfrm>
            <a:off x="3143250" y="2412487"/>
            <a:ext cx="3539015" cy="855798"/>
          </a:xfrm>
          <a:custGeom>
            <a:avLst/>
            <a:gdLst/>
            <a:ahLst/>
            <a:cxnLst/>
            <a:rect l="l" t="t" r="r" b="b"/>
            <a:pathLst>
              <a:path w="3539015" h="855798">
                <a:moveTo>
                  <a:pt x="0" y="0"/>
                </a:moveTo>
                <a:lnTo>
                  <a:pt x="3539015" y="0"/>
                </a:lnTo>
                <a:lnTo>
                  <a:pt x="3539015" y="855799"/>
                </a:lnTo>
                <a:lnTo>
                  <a:pt x="0" y="8557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0288159" y="2498801"/>
            <a:ext cx="7130645" cy="5289399"/>
          </a:xfrm>
          <a:custGeom>
            <a:avLst/>
            <a:gdLst/>
            <a:ahLst/>
            <a:cxnLst/>
            <a:rect l="l" t="t" r="r" b="b"/>
            <a:pathLst>
              <a:path w="7130645" h="5289399">
                <a:moveTo>
                  <a:pt x="0" y="0"/>
                </a:moveTo>
                <a:lnTo>
                  <a:pt x="7130646" y="0"/>
                </a:lnTo>
                <a:lnTo>
                  <a:pt x="7130646" y="5289398"/>
                </a:lnTo>
                <a:lnTo>
                  <a:pt x="0" y="528939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379820" y="3567113"/>
            <a:ext cx="7065875" cy="3162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Yn </a:t>
            </a:r>
          </a:p>
          <a:p>
            <a:pPr algn="ctr">
              <a:lnSpc>
                <a:spcPts val="8399"/>
              </a:lnSpc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ninbych-y-pysgod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840386"/>
            <a:ext cx="8229600" cy="4606227"/>
            <a:chOff x="0" y="0"/>
            <a:chExt cx="10972800" cy="6141636"/>
          </a:xfrm>
        </p:grpSpPr>
        <p:grpSp>
          <p:nvGrpSpPr>
            <p:cNvPr id="3" name="Group 3"/>
            <p:cNvGrpSpPr/>
            <p:nvPr/>
          </p:nvGrpSpPr>
          <p:grpSpPr>
            <a:xfrm>
              <a:off x="406400" y="372651"/>
              <a:ext cx="10566400" cy="5768985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8541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0603175" cy="5759044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2150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8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1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4003" y="1557882"/>
            <a:ext cx="2614156" cy="231980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87031">
            <a:off x="1915206" y="6842617"/>
            <a:ext cx="1825274" cy="1970077"/>
          </a:xfrm>
          <a:prstGeom prst="rect">
            <a:avLst/>
          </a:prstGeom>
        </p:spPr>
      </p:pic>
      <p:sp>
        <p:nvSpPr>
          <p:cNvPr id="11" name="Freeform 11"/>
          <p:cNvSpPr/>
          <p:nvPr/>
        </p:nvSpPr>
        <p:spPr>
          <a:xfrm>
            <a:off x="3143250" y="2412487"/>
            <a:ext cx="3539015" cy="855798"/>
          </a:xfrm>
          <a:custGeom>
            <a:avLst/>
            <a:gdLst/>
            <a:ahLst/>
            <a:cxnLst/>
            <a:rect l="l" t="t" r="r" b="b"/>
            <a:pathLst>
              <a:path w="3539015" h="855798">
                <a:moveTo>
                  <a:pt x="0" y="0"/>
                </a:moveTo>
                <a:lnTo>
                  <a:pt x="3539015" y="0"/>
                </a:lnTo>
                <a:lnTo>
                  <a:pt x="3539015" y="855799"/>
                </a:lnTo>
                <a:lnTo>
                  <a:pt x="0" y="8557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9778583" y="2501534"/>
            <a:ext cx="7976381" cy="5283932"/>
          </a:xfrm>
          <a:custGeom>
            <a:avLst/>
            <a:gdLst/>
            <a:ahLst/>
            <a:cxnLst/>
            <a:rect l="l" t="t" r="r" b="b"/>
            <a:pathLst>
              <a:path w="7976381" h="5283932">
                <a:moveTo>
                  <a:pt x="0" y="0"/>
                </a:moveTo>
                <a:lnTo>
                  <a:pt x="7976382" y="0"/>
                </a:lnTo>
                <a:lnTo>
                  <a:pt x="7976382" y="5283932"/>
                </a:lnTo>
                <a:lnTo>
                  <a:pt x="0" y="528393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379820" y="4095750"/>
            <a:ext cx="7065875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 dirty="0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Yn </a:t>
            </a:r>
          </a:p>
          <a:p>
            <a:pPr algn="ctr">
              <a:lnSpc>
                <a:spcPts val="8399"/>
              </a:lnSpc>
            </a:pPr>
            <a:r>
              <a:rPr lang="en-US" sz="6999" dirty="0" err="1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nhredegar</a:t>
            </a:r>
            <a:endParaRPr lang="en-US" sz="6999" dirty="0">
              <a:solidFill>
                <a:srgbClr val="000000"/>
              </a:solidFill>
              <a:latin typeface="Wedges"/>
              <a:ea typeface="Wedges"/>
              <a:cs typeface="Wedges"/>
              <a:sym typeface="Wedge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840386"/>
            <a:ext cx="8229600" cy="4606227"/>
            <a:chOff x="0" y="0"/>
            <a:chExt cx="10972800" cy="6141636"/>
          </a:xfrm>
        </p:grpSpPr>
        <p:grpSp>
          <p:nvGrpSpPr>
            <p:cNvPr id="3" name="Group 3"/>
            <p:cNvGrpSpPr/>
            <p:nvPr/>
          </p:nvGrpSpPr>
          <p:grpSpPr>
            <a:xfrm>
              <a:off x="406400" y="372651"/>
              <a:ext cx="10566400" cy="5768985"/>
              <a:chOff x="0" y="0"/>
              <a:chExt cx="6783283" cy="37035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8541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0603175" cy="5759044"/>
              <a:chOff x="0" y="0"/>
              <a:chExt cx="6806891" cy="369711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2150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8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1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4003" y="1557882"/>
            <a:ext cx="2614156" cy="231980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87031">
            <a:off x="1915206" y="6842617"/>
            <a:ext cx="1825274" cy="1970077"/>
          </a:xfrm>
          <a:prstGeom prst="rect">
            <a:avLst/>
          </a:prstGeom>
        </p:spPr>
      </p:pic>
      <p:sp>
        <p:nvSpPr>
          <p:cNvPr id="11" name="Freeform 11"/>
          <p:cNvSpPr/>
          <p:nvPr/>
        </p:nvSpPr>
        <p:spPr>
          <a:xfrm>
            <a:off x="3143250" y="2412487"/>
            <a:ext cx="3539015" cy="855798"/>
          </a:xfrm>
          <a:custGeom>
            <a:avLst/>
            <a:gdLst/>
            <a:ahLst/>
            <a:cxnLst/>
            <a:rect l="l" t="t" r="r" b="b"/>
            <a:pathLst>
              <a:path w="3539015" h="855798">
                <a:moveTo>
                  <a:pt x="0" y="0"/>
                </a:moveTo>
                <a:lnTo>
                  <a:pt x="3539015" y="0"/>
                </a:lnTo>
                <a:lnTo>
                  <a:pt x="3539015" y="855799"/>
                </a:lnTo>
                <a:lnTo>
                  <a:pt x="0" y="8557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278759" y="2379050"/>
            <a:ext cx="5448605" cy="5448605"/>
          </a:xfrm>
          <a:custGeom>
            <a:avLst/>
            <a:gdLst/>
            <a:ahLst/>
            <a:cxnLst/>
            <a:rect l="l" t="t" r="r" b="b"/>
            <a:pathLst>
              <a:path w="5448605" h="5448605">
                <a:moveTo>
                  <a:pt x="0" y="0"/>
                </a:moveTo>
                <a:lnTo>
                  <a:pt x="5448606" y="0"/>
                </a:lnTo>
                <a:lnTo>
                  <a:pt x="5448606" y="5448605"/>
                </a:lnTo>
                <a:lnTo>
                  <a:pt x="0" y="544860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379820" y="4095750"/>
            <a:ext cx="7065875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Yn</a:t>
            </a:r>
          </a:p>
          <a:p>
            <a:pPr algn="ctr">
              <a:lnSpc>
                <a:spcPts val="8399"/>
              </a:lnSpc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llanrhian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EB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844718" y="1178711"/>
            <a:ext cx="10884314" cy="8389848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7167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7167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7167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7167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flipH="1">
            <a:off x="218887" y="620545"/>
            <a:ext cx="3179973" cy="272308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1329091" flipH="1">
            <a:off x="15696682" y="401589"/>
            <a:ext cx="2058320" cy="3160992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769276" y="6775662"/>
            <a:ext cx="2629583" cy="2692105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1252567">
            <a:off x="15057795" y="6661001"/>
            <a:ext cx="2068270" cy="2304426"/>
          </a:xfrm>
          <a:prstGeom prst="rect">
            <a:avLst/>
          </a:prstGeom>
        </p:spPr>
      </p:pic>
      <p:sp>
        <p:nvSpPr>
          <p:cNvPr id="13" name="Freeform 13"/>
          <p:cNvSpPr/>
          <p:nvPr/>
        </p:nvSpPr>
        <p:spPr>
          <a:xfrm>
            <a:off x="7668237" y="620545"/>
            <a:ext cx="2951527" cy="1620656"/>
          </a:xfrm>
          <a:custGeom>
            <a:avLst/>
            <a:gdLst/>
            <a:ahLst/>
            <a:cxnLst/>
            <a:rect l="l" t="t" r="r" b="b"/>
            <a:pathLst>
              <a:path w="2951527" h="1620656">
                <a:moveTo>
                  <a:pt x="0" y="0"/>
                </a:moveTo>
                <a:lnTo>
                  <a:pt x="2951526" y="0"/>
                </a:lnTo>
                <a:lnTo>
                  <a:pt x="2951526" y="1620657"/>
                </a:lnTo>
                <a:lnTo>
                  <a:pt x="0" y="162065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1243633" y="3343626"/>
            <a:ext cx="1570900" cy="2007540"/>
          </a:xfrm>
          <a:custGeom>
            <a:avLst/>
            <a:gdLst/>
            <a:ahLst/>
            <a:cxnLst/>
            <a:rect l="l" t="t" r="r" b="b"/>
            <a:pathLst>
              <a:path w="1570900" h="2007540">
                <a:moveTo>
                  <a:pt x="0" y="0"/>
                </a:moveTo>
                <a:lnTo>
                  <a:pt x="1570900" y="0"/>
                </a:lnTo>
                <a:lnTo>
                  <a:pt x="1570900" y="2007540"/>
                </a:lnTo>
                <a:lnTo>
                  <a:pt x="0" y="200754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5272853" y="6659510"/>
            <a:ext cx="2194623" cy="2483627"/>
          </a:xfrm>
          <a:custGeom>
            <a:avLst/>
            <a:gdLst/>
            <a:ahLst/>
            <a:cxnLst/>
            <a:rect l="l" t="t" r="r" b="b"/>
            <a:pathLst>
              <a:path w="2194623" h="2483627">
                <a:moveTo>
                  <a:pt x="0" y="0"/>
                </a:moveTo>
                <a:lnTo>
                  <a:pt x="2194624" y="0"/>
                </a:lnTo>
                <a:lnTo>
                  <a:pt x="2194624" y="2483627"/>
                </a:lnTo>
                <a:lnTo>
                  <a:pt x="0" y="2483627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879905" y="2289026"/>
            <a:ext cx="8813941" cy="2562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99"/>
              </a:lnSpc>
            </a:pPr>
            <a:r>
              <a:rPr lang="en-US" sz="84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cafodd e ei eni..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988847" y="5383160"/>
            <a:ext cx="8813941" cy="2562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99"/>
              </a:lnSpc>
            </a:pPr>
            <a:r>
              <a:rPr lang="en-US" sz="84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cafodd hi ei geni..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EB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335011" y="1028700"/>
            <a:ext cx="5203127" cy="8229600"/>
            <a:chOff x="0" y="0"/>
            <a:chExt cx="6937503" cy="1097280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514128" y="2521169"/>
              <a:ext cx="10566400" cy="6336862"/>
              <a:chOff x="0" y="0"/>
              <a:chExt cx="6783283" cy="4068058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8541" cy="4004558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4004558">
                    <a:moveTo>
                      <a:pt x="6627073" y="4004558"/>
                    </a:moveTo>
                    <a:lnTo>
                      <a:pt x="92710" y="4004558"/>
                    </a:lnTo>
                    <a:cubicBezTo>
                      <a:pt x="41910" y="4004558"/>
                      <a:pt x="0" y="3962648"/>
                      <a:pt x="0" y="391184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910578"/>
                    </a:lnTo>
                    <a:cubicBezTo>
                      <a:pt x="6719783" y="3962648"/>
                      <a:pt x="6677873" y="4004558"/>
                      <a:pt x="6627073" y="4004558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4068058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4068058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943598"/>
                    </a:lnTo>
                    <a:cubicBezTo>
                      <a:pt x="6723593" y="3979158"/>
                      <a:pt x="6694383" y="4008368"/>
                      <a:pt x="6658823" y="4008368"/>
                    </a:cubicBezTo>
                    <a:lnTo>
                      <a:pt x="124460" y="4008368"/>
                    </a:lnTo>
                    <a:cubicBezTo>
                      <a:pt x="88900" y="4008368"/>
                      <a:pt x="59690" y="3979158"/>
                      <a:pt x="59690" y="394359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943598"/>
                    </a:lnTo>
                    <a:cubicBezTo>
                      <a:pt x="0" y="4012178"/>
                      <a:pt x="55880" y="4068058"/>
                      <a:pt x="124460" y="4068058"/>
                    </a:cubicBezTo>
                    <a:lnTo>
                      <a:pt x="6658823" y="4068058"/>
                    </a:lnTo>
                    <a:cubicBezTo>
                      <a:pt x="6727403" y="4068058"/>
                      <a:pt x="6783284" y="4012178"/>
                      <a:pt x="6783284" y="3943598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2002966" y="2002966"/>
              <a:ext cx="10603175" cy="6597244"/>
              <a:chOff x="0" y="0"/>
              <a:chExt cx="6806891" cy="4235215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2150" cy="4171714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4171714">
                    <a:moveTo>
                      <a:pt x="6650682" y="4171714"/>
                    </a:moveTo>
                    <a:lnTo>
                      <a:pt x="92710" y="4171714"/>
                    </a:lnTo>
                    <a:cubicBezTo>
                      <a:pt x="41910" y="4171714"/>
                      <a:pt x="0" y="4129805"/>
                      <a:pt x="0" y="407900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4077734"/>
                    </a:lnTo>
                    <a:cubicBezTo>
                      <a:pt x="6743391" y="4129805"/>
                      <a:pt x="6701482" y="4171714"/>
                      <a:pt x="6650682" y="4171714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4235215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4235215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4110755"/>
                    </a:lnTo>
                    <a:cubicBezTo>
                      <a:pt x="6747201" y="4146315"/>
                      <a:pt x="6717991" y="4175525"/>
                      <a:pt x="6682432" y="4175525"/>
                    </a:cubicBezTo>
                    <a:lnTo>
                      <a:pt x="124460" y="4175525"/>
                    </a:lnTo>
                    <a:cubicBezTo>
                      <a:pt x="88900" y="4175525"/>
                      <a:pt x="59690" y="4146315"/>
                      <a:pt x="59690" y="411075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4110755"/>
                    </a:lnTo>
                    <a:cubicBezTo>
                      <a:pt x="0" y="4179334"/>
                      <a:pt x="55880" y="4235215"/>
                      <a:pt x="124460" y="4235215"/>
                    </a:cubicBezTo>
                    <a:lnTo>
                      <a:pt x="6682432" y="4235215"/>
                    </a:lnTo>
                    <a:cubicBezTo>
                      <a:pt x="6751011" y="4235215"/>
                      <a:pt x="6806891" y="4179334"/>
                      <a:pt x="6806891" y="4110755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" name="TextBox 9"/>
          <p:cNvSpPr txBox="1"/>
          <p:nvPr/>
        </p:nvSpPr>
        <p:spPr>
          <a:xfrm>
            <a:off x="11775967" y="2581275"/>
            <a:ext cx="4066021" cy="5133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99"/>
              </a:lnSpc>
            </a:pPr>
            <a:r>
              <a:rPr lang="en-US" sz="84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Mae hi’n amser canu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370611" y="7111258"/>
            <a:ext cx="1812214" cy="2147042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5372071" y="1551519"/>
            <a:ext cx="1887229" cy="1400491"/>
          </a:xfrm>
          <a:prstGeom prst="rect">
            <a:avLst/>
          </a:prstGeom>
        </p:spPr>
      </p:pic>
      <p:sp>
        <p:nvSpPr>
          <p:cNvPr id="12" name="Freeform 12"/>
          <p:cNvSpPr/>
          <p:nvPr/>
        </p:nvSpPr>
        <p:spPr>
          <a:xfrm>
            <a:off x="12658573" y="505881"/>
            <a:ext cx="2556004" cy="1045638"/>
          </a:xfrm>
          <a:custGeom>
            <a:avLst/>
            <a:gdLst/>
            <a:ahLst/>
            <a:cxnLst/>
            <a:rect l="l" t="t" r="r" b="b"/>
            <a:pathLst>
              <a:path w="2556004" h="1045638">
                <a:moveTo>
                  <a:pt x="0" y="0"/>
                </a:moveTo>
                <a:lnTo>
                  <a:pt x="2556004" y="0"/>
                </a:lnTo>
                <a:lnTo>
                  <a:pt x="2556004" y="1045638"/>
                </a:lnTo>
                <a:lnTo>
                  <a:pt x="0" y="104563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6667230" y="2666730"/>
            <a:ext cx="4953540" cy="4953540"/>
          </a:xfrm>
          <a:custGeom>
            <a:avLst/>
            <a:gdLst/>
            <a:ahLst/>
            <a:cxnLst/>
            <a:rect l="l" t="t" r="r" b="b"/>
            <a:pathLst>
              <a:path w="4953540" h="4953540">
                <a:moveTo>
                  <a:pt x="0" y="0"/>
                </a:moveTo>
                <a:lnTo>
                  <a:pt x="4953540" y="0"/>
                </a:lnTo>
                <a:lnTo>
                  <a:pt x="4953540" y="4953540"/>
                </a:lnTo>
                <a:lnTo>
                  <a:pt x="0" y="495354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202691" y="297131"/>
            <a:ext cx="11132321" cy="5872117"/>
            <a:chOff x="0" y="0"/>
            <a:chExt cx="14843094" cy="7829490"/>
          </a:xfrm>
        </p:grpSpPr>
        <p:sp>
          <p:nvSpPr>
            <p:cNvPr id="15" name="TextBox 15"/>
            <p:cNvSpPr txBox="1"/>
            <p:nvPr/>
          </p:nvSpPr>
          <p:spPr>
            <a:xfrm>
              <a:off x="0" y="47625"/>
              <a:ext cx="14843094" cy="18645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417"/>
                </a:lnSpc>
              </a:pPr>
              <a:r>
                <a:rPr lang="en-US" sz="4925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Ble cafodd e ei eni? (super·cali·fragil·is·tic·ex·pi·ali·do·cious)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424647" y="2241490"/>
              <a:ext cx="8218608" cy="55880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799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Cafodd e ei eni ym Mhontardawe,</a:t>
              </a:r>
            </a:p>
            <a:p>
              <a:pPr algn="l">
                <a:lnSpc>
                  <a:spcPts val="3359"/>
                </a:lnSpc>
              </a:pPr>
              <a:r>
                <a:rPr lang="en-US" sz="2799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Cafodd e ei eni ym Mhontardawe, </a:t>
              </a:r>
            </a:p>
            <a:p>
              <a:pPr algn="l">
                <a:lnSpc>
                  <a:spcPts val="3359"/>
                </a:lnSpc>
              </a:pPr>
              <a:r>
                <a:rPr lang="en-US" sz="2799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Cafodd e ei eni ym Mhontardawe, </a:t>
              </a:r>
            </a:p>
            <a:p>
              <a:pPr algn="l">
                <a:lnSpc>
                  <a:spcPts val="3359"/>
                </a:lnSpc>
              </a:pPr>
              <a:r>
                <a:rPr lang="en-US" sz="2799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Cafodd e ei eni ym Mhontardawe.</a:t>
              </a:r>
            </a:p>
            <a:p>
              <a:pPr algn="l">
                <a:lnSpc>
                  <a:spcPts val="3359"/>
                </a:lnSpc>
              </a:pPr>
              <a:endParaRPr lang="en-US" sz="279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endParaRPr>
            </a:p>
            <a:p>
              <a:pPr algn="l">
                <a:lnSpc>
                  <a:spcPts val="3359"/>
                </a:lnSpc>
              </a:pPr>
              <a:r>
                <a:rPr lang="en-US" sz="2799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Um diddle diddle diddle, um diddle ay</a:t>
              </a:r>
            </a:p>
            <a:p>
              <a:pPr algn="l">
                <a:lnSpc>
                  <a:spcPts val="3359"/>
                </a:lnSpc>
              </a:pPr>
              <a:r>
                <a:rPr lang="en-US" sz="2799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Um diddle diddle diddle, um diddle ay</a:t>
              </a:r>
            </a:p>
            <a:p>
              <a:pPr algn="l">
                <a:lnSpc>
                  <a:spcPts val="3359"/>
                </a:lnSpc>
              </a:pPr>
              <a:r>
                <a:rPr lang="en-US" sz="2799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Um diddle diddle diddle, um diddle ay</a:t>
              </a:r>
            </a:p>
            <a:p>
              <a:pPr algn="l">
                <a:lnSpc>
                  <a:spcPts val="3359"/>
                </a:lnSpc>
              </a:pPr>
              <a:r>
                <a:rPr lang="en-US" sz="2799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Um diddle diddle diddle, um diddle ay</a:t>
              </a:r>
            </a:p>
            <a:p>
              <a:pPr marL="0" lvl="0" indent="0" algn="l">
                <a:lnSpc>
                  <a:spcPts val="3359"/>
                </a:lnSpc>
                <a:spcBef>
                  <a:spcPct val="0"/>
                </a:spcBef>
              </a:pPr>
              <a:endParaRPr lang="en-US" sz="2799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16684" y="5999588"/>
            <a:ext cx="9953927" cy="5737064"/>
            <a:chOff x="0" y="28575"/>
            <a:chExt cx="13271902" cy="7649418"/>
          </a:xfrm>
        </p:grpSpPr>
        <p:sp>
          <p:nvSpPr>
            <p:cNvPr id="18" name="TextBox 18"/>
            <p:cNvSpPr txBox="1"/>
            <p:nvPr/>
          </p:nvSpPr>
          <p:spPr>
            <a:xfrm>
              <a:off x="0" y="28575"/>
              <a:ext cx="13271902" cy="53116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79"/>
                </a:lnSpc>
              </a:pP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Cafodd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hi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ei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geni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yn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Abertawe,</a:t>
              </a:r>
            </a:p>
            <a:p>
              <a:pPr>
                <a:lnSpc>
                  <a:spcPts val="3079"/>
                </a:lnSpc>
              </a:pP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Cafodd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hi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ei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geni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yn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Abertawe, </a:t>
              </a:r>
            </a:p>
            <a:p>
              <a:pPr>
                <a:lnSpc>
                  <a:spcPts val="3079"/>
                </a:lnSpc>
              </a:pP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Cafodd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hi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ei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geni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yn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Abertawe, </a:t>
              </a:r>
            </a:p>
            <a:p>
              <a:pPr>
                <a:lnSpc>
                  <a:spcPts val="3079"/>
                </a:lnSpc>
              </a:pP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Cafodd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hi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ei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geni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yn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Abertawe. </a:t>
              </a:r>
            </a:p>
            <a:p>
              <a:pPr algn="l">
                <a:lnSpc>
                  <a:spcPts val="3079"/>
                </a:lnSpc>
              </a:pPr>
              <a:endParaRPr lang="en-US" sz="2799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endParaRPr>
            </a:p>
            <a:p>
              <a:pPr algn="l">
                <a:lnSpc>
                  <a:spcPts val="3079"/>
                </a:lnSpc>
              </a:pP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Um diddle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diddle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diddle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, um diddle ay</a:t>
              </a:r>
            </a:p>
            <a:p>
              <a:pPr algn="l">
                <a:lnSpc>
                  <a:spcPts val="3079"/>
                </a:lnSpc>
              </a:pP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Um diddle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diddle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diddle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, um diddle ay</a:t>
              </a:r>
            </a:p>
            <a:p>
              <a:pPr algn="l">
                <a:lnSpc>
                  <a:spcPts val="3079"/>
                </a:lnSpc>
              </a:pP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Um diddle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diddle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diddle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, um diddle ay</a:t>
              </a:r>
            </a:p>
            <a:p>
              <a:pPr algn="l">
                <a:lnSpc>
                  <a:spcPts val="3079"/>
                </a:lnSpc>
              </a:pP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Um diddle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diddle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 </a:t>
              </a:r>
              <a:r>
                <a:rPr lang="en-US" sz="2799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diddle</a:t>
              </a:r>
              <a:r>
                <a:rPr lang="en-US" sz="2799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, um diddle ay</a:t>
              </a:r>
            </a:p>
            <a:p>
              <a:pPr algn="l">
                <a:lnSpc>
                  <a:spcPts val="3079"/>
                </a:lnSpc>
              </a:pPr>
              <a:endParaRPr lang="en-US" sz="2799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endParaRP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6560393"/>
              <a:ext cx="9237760" cy="1117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59"/>
                </a:lnSpc>
                <a:spcBef>
                  <a:spcPct val="0"/>
                </a:spcBef>
              </a:pPr>
              <a:r>
                <a:rPr lang="en-US" sz="2799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Send surveys and questions your audience can answer on their devices.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1331" y="1969299"/>
            <a:ext cx="3366360" cy="3366360"/>
          </a:xfrm>
          <a:custGeom>
            <a:avLst/>
            <a:gdLst/>
            <a:ahLst/>
            <a:cxnLst/>
            <a:rect l="l" t="t" r="r" b="b"/>
            <a:pathLst>
              <a:path w="3366360" h="3366360">
                <a:moveTo>
                  <a:pt x="0" y="0"/>
                </a:moveTo>
                <a:lnTo>
                  <a:pt x="3366360" y="0"/>
                </a:lnTo>
                <a:lnTo>
                  <a:pt x="3366360" y="3366360"/>
                </a:lnTo>
                <a:lnTo>
                  <a:pt x="0" y="33663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294933" y="193489"/>
            <a:ext cx="2849067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  <a:spcBef>
                <a:spcPct val="0"/>
              </a:spcBef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Tasg 1</a:t>
            </a:r>
          </a:p>
        </p:txBody>
      </p:sp>
      <p:sp>
        <p:nvSpPr>
          <p:cNvPr id="4" name="Freeform 4"/>
          <p:cNvSpPr/>
          <p:nvPr/>
        </p:nvSpPr>
        <p:spPr>
          <a:xfrm>
            <a:off x="5777640" y="1969299"/>
            <a:ext cx="3366360" cy="3366360"/>
          </a:xfrm>
          <a:custGeom>
            <a:avLst/>
            <a:gdLst/>
            <a:ahLst/>
            <a:cxnLst/>
            <a:rect l="l" t="t" r="r" b="b"/>
            <a:pathLst>
              <a:path w="3366360" h="3366360">
                <a:moveTo>
                  <a:pt x="0" y="0"/>
                </a:moveTo>
                <a:lnTo>
                  <a:pt x="3366360" y="0"/>
                </a:lnTo>
                <a:lnTo>
                  <a:pt x="3366360" y="3366360"/>
                </a:lnTo>
                <a:lnTo>
                  <a:pt x="0" y="33663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841217" y="1969299"/>
            <a:ext cx="3366360" cy="3366360"/>
          </a:xfrm>
          <a:custGeom>
            <a:avLst/>
            <a:gdLst/>
            <a:ahLst/>
            <a:cxnLst/>
            <a:rect l="l" t="t" r="r" b="b"/>
            <a:pathLst>
              <a:path w="3366360" h="3366360">
                <a:moveTo>
                  <a:pt x="0" y="0"/>
                </a:moveTo>
                <a:lnTo>
                  <a:pt x="3366360" y="0"/>
                </a:lnTo>
                <a:lnTo>
                  <a:pt x="3366360" y="3366360"/>
                </a:lnTo>
                <a:lnTo>
                  <a:pt x="0" y="33663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911331" y="6357548"/>
            <a:ext cx="3366360" cy="3366360"/>
          </a:xfrm>
          <a:custGeom>
            <a:avLst/>
            <a:gdLst/>
            <a:ahLst/>
            <a:cxnLst/>
            <a:rect l="l" t="t" r="r" b="b"/>
            <a:pathLst>
              <a:path w="3366360" h="3366360">
                <a:moveTo>
                  <a:pt x="0" y="0"/>
                </a:moveTo>
                <a:lnTo>
                  <a:pt x="3366360" y="0"/>
                </a:lnTo>
                <a:lnTo>
                  <a:pt x="3366360" y="3366360"/>
                </a:lnTo>
                <a:lnTo>
                  <a:pt x="0" y="33663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036287" y="6357548"/>
            <a:ext cx="3366360" cy="3366360"/>
          </a:xfrm>
          <a:custGeom>
            <a:avLst/>
            <a:gdLst/>
            <a:ahLst/>
            <a:cxnLst/>
            <a:rect l="l" t="t" r="r" b="b"/>
            <a:pathLst>
              <a:path w="3366360" h="3366360">
                <a:moveTo>
                  <a:pt x="0" y="0"/>
                </a:moveTo>
                <a:lnTo>
                  <a:pt x="3366360" y="0"/>
                </a:lnTo>
                <a:lnTo>
                  <a:pt x="3366360" y="3366360"/>
                </a:lnTo>
                <a:lnTo>
                  <a:pt x="0" y="33663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0841217" y="6357548"/>
            <a:ext cx="3366360" cy="3366360"/>
          </a:xfrm>
          <a:custGeom>
            <a:avLst/>
            <a:gdLst/>
            <a:ahLst/>
            <a:cxnLst/>
            <a:rect l="l" t="t" r="r" b="b"/>
            <a:pathLst>
              <a:path w="3366360" h="3366360">
                <a:moveTo>
                  <a:pt x="0" y="0"/>
                </a:moveTo>
                <a:lnTo>
                  <a:pt x="3366360" y="0"/>
                </a:lnTo>
                <a:lnTo>
                  <a:pt x="3366360" y="3366360"/>
                </a:lnTo>
                <a:lnTo>
                  <a:pt x="0" y="336636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564234" y="-380505"/>
            <a:ext cx="2741457" cy="2065483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337461" y="633219"/>
            <a:ext cx="968052" cy="968052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5065223" y="982710"/>
            <a:ext cx="1031208" cy="103120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4034964" y="0"/>
            <a:ext cx="4253036" cy="2221255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964516" y="9173251"/>
            <a:ext cx="2241769" cy="111374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9B41E8-4833-02DA-528B-620FD523A0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132" y="965200"/>
            <a:ext cx="12613735" cy="8356598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406120" y="9679714"/>
            <a:ext cx="1222354" cy="607286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548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4003" y="1557882"/>
            <a:ext cx="2614156" cy="231980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87031">
            <a:off x="697925" y="3148349"/>
            <a:ext cx="1825274" cy="1970077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3143250" y="0"/>
            <a:ext cx="3539015" cy="855798"/>
          </a:xfrm>
          <a:custGeom>
            <a:avLst/>
            <a:gdLst/>
            <a:ahLst/>
            <a:cxnLst/>
            <a:rect l="l" t="t" r="r" b="b"/>
            <a:pathLst>
              <a:path w="3539015" h="855798">
                <a:moveTo>
                  <a:pt x="0" y="0"/>
                </a:moveTo>
                <a:lnTo>
                  <a:pt x="3539015" y="0"/>
                </a:lnTo>
                <a:lnTo>
                  <a:pt x="3539015" y="855798"/>
                </a:lnTo>
                <a:lnTo>
                  <a:pt x="0" y="8557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9677038" y="6363484"/>
            <a:ext cx="8951167" cy="3736159"/>
            <a:chOff x="0" y="0"/>
            <a:chExt cx="11934890" cy="4981546"/>
          </a:xfrm>
        </p:grpSpPr>
        <p:grpSp>
          <p:nvGrpSpPr>
            <p:cNvPr id="6" name="Group 6"/>
            <p:cNvGrpSpPr/>
            <p:nvPr/>
          </p:nvGrpSpPr>
          <p:grpSpPr>
            <a:xfrm>
              <a:off x="442033" y="302261"/>
              <a:ext cx="11492857" cy="4679284"/>
              <a:chOff x="0" y="0"/>
              <a:chExt cx="6783283" cy="2761795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18541" cy="2698295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2698295">
                    <a:moveTo>
                      <a:pt x="6627073" y="2698295"/>
                    </a:moveTo>
                    <a:lnTo>
                      <a:pt x="92710" y="2698295"/>
                    </a:lnTo>
                    <a:cubicBezTo>
                      <a:pt x="41910" y="2698295"/>
                      <a:pt x="0" y="2656385"/>
                      <a:pt x="0" y="260558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2604315"/>
                    </a:lnTo>
                    <a:cubicBezTo>
                      <a:pt x="6719783" y="2656385"/>
                      <a:pt x="6677873" y="2698295"/>
                      <a:pt x="6627073" y="2698295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783284" cy="2761795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2761795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2637335"/>
                    </a:lnTo>
                    <a:cubicBezTo>
                      <a:pt x="6723593" y="2672895"/>
                      <a:pt x="6694383" y="2702105"/>
                      <a:pt x="6658823" y="2702105"/>
                    </a:cubicBezTo>
                    <a:lnTo>
                      <a:pt x="124460" y="2702105"/>
                    </a:lnTo>
                    <a:cubicBezTo>
                      <a:pt x="88900" y="2702105"/>
                      <a:pt x="59690" y="2672895"/>
                      <a:pt x="59690" y="263733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2637335"/>
                    </a:lnTo>
                    <a:cubicBezTo>
                      <a:pt x="0" y="2705915"/>
                      <a:pt x="55880" y="2761795"/>
                      <a:pt x="124460" y="2761795"/>
                    </a:cubicBezTo>
                    <a:lnTo>
                      <a:pt x="6658823" y="2761795"/>
                    </a:lnTo>
                    <a:cubicBezTo>
                      <a:pt x="6727403" y="2761795"/>
                      <a:pt x="6783284" y="2705915"/>
                      <a:pt x="6783284" y="2637335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0"/>
              <a:ext cx="11532856" cy="4671221"/>
              <a:chOff x="0" y="0"/>
              <a:chExt cx="6806891" cy="2757035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31750" y="31750"/>
                <a:ext cx="6742150" cy="2693535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2693535">
                    <a:moveTo>
                      <a:pt x="6650682" y="2693535"/>
                    </a:moveTo>
                    <a:lnTo>
                      <a:pt x="92710" y="2693535"/>
                    </a:lnTo>
                    <a:cubicBezTo>
                      <a:pt x="41910" y="2693535"/>
                      <a:pt x="0" y="2651625"/>
                      <a:pt x="0" y="260082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2599555"/>
                    </a:lnTo>
                    <a:cubicBezTo>
                      <a:pt x="6743391" y="2651625"/>
                      <a:pt x="6701482" y="2693535"/>
                      <a:pt x="6650682" y="2693535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Freeform 11"/>
              <p:cNvSpPr/>
              <p:nvPr/>
            </p:nvSpPr>
            <p:spPr>
              <a:xfrm>
                <a:off x="0" y="0"/>
                <a:ext cx="6806891" cy="2757036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2757036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2632576"/>
                    </a:lnTo>
                    <a:cubicBezTo>
                      <a:pt x="6747201" y="2668136"/>
                      <a:pt x="6717991" y="2697345"/>
                      <a:pt x="6682432" y="2697345"/>
                    </a:cubicBezTo>
                    <a:lnTo>
                      <a:pt x="124460" y="2697345"/>
                    </a:lnTo>
                    <a:cubicBezTo>
                      <a:pt x="88900" y="2697345"/>
                      <a:pt x="59690" y="2668136"/>
                      <a:pt x="59690" y="263257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2632576"/>
                    </a:lnTo>
                    <a:cubicBezTo>
                      <a:pt x="0" y="2701155"/>
                      <a:pt x="55880" y="2757036"/>
                      <a:pt x="124460" y="2757036"/>
                    </a:cubicBezTo>
                    <a:lnTo>
                      <a:pt x="6682432" y="2757036"/>
                    </a:lnTo>
                    <a:cubicBezTo>
                      <a:pt x="6751011" y="2757036"/>
                      <a:pt x="6806891" y="2701155"/>
                      <a:pt x="6806891" y="2632576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2" name="TextBox 12"/>
          <p:cNvSpPr txBox="1"/>
          <p:nvPr/>
        </p:nvSpPr>
        <p:spPr>
          <a:xfrm>
            <a:off x="10820400" y="6655176"/>
            <a:ext cx="5570596" cy="32316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  <a:spcBef>
                <a:spcPct val="0"/>
              </a:spcBef>
            </a:pPr>
            <a:r>
              <a:rPr lang="en-US" sz="6999" dirty="0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 </a:t>
            </a:r>
          </a:p>
          <a:p>
            <a:pPr algn="ctr">
              <a:lnSpc>
                <a:spcPts val="8399"/>
              </a:lnSpc>
              <a:spcBef>
                <a:spcPct val="0"/>
              </a:spcBef>
            </a:pPr>
            <a:r>
              <a:rPr lang="en-US" sz="6999" dirty="0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Abertawe</a:t>
            </a:r>
          </a:p>
          <a:p>
            <a:pPr algn="ctr">
              <a:lnSpc>
                <a:spcPts val="8399"/>
              </a:lnSpc>
              <a:spcBef>
                <a:spcPct val="0"/>
              </a:spcBef>
            </a:pPr>
            <a:endParaRPr lang="en-US" sz="6999" dirty="0">
              <a:solidFill>
                <a:srgbClr val="000000"/>
              </a:solidFill>
              <a:latin typeface="Wedges"/>
              <a:ea typeface="Wedges"/>
              <a:cs typeface="Wedges"/>
              <a:sym typeface="Wedges"/>
            </a:endParaRPr>
          </a:p>
        </p:txBody>
      </p:sp>
      <p:sp>
        <p:nvSpPr>
          <p:cNvPr id="13" name="Freeform 13"/>
          <p:cNvSpPr/>
          <p:nvPr/>
        </p:nvSpPr>
        <p:spPr>
          <a:xfrm>
            <a:off x="10673638" y="1453630"/>
            <a:ext cx="6957966" cy="5359515"/>
          </a:xfrm>
          <a:custGeom>
            <a:avLst/>
            <a:gdLst/>
            <a:ahLst/>
            <a:cxnLst/>
            <a:rect l="l" t="t" r="r" b="b"/>
            <a:pathLst>
              <a:path w="6957966" h="5359515">
                <a:moveTo>
                  <a:pt x="0" y="0"/>
                </a:moveTo>
                <a:lnTo>
                  <a:pt x="6957966" y="0"/>
                </a:lnTo>
                <a:lnTo>
                  <a:pt x="6957966" y="5359515"/>
                </a:lnTo>
                <a:lnTo>
                  <a:pt x="0" y="535951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3398038" y="1934104"/>
            <a:ext cx="3414246" cy="8352896"/>
          </a:xfrm>
          <a:custGeom>
            <a:avLst/>
            <a:gdLst/>
            <a:ahLst/>
            <a:cxnLst/>
            <a:rect l="l" t="t" r="r" b="b"/>
            <a:pathLst>
              <a:path w="3414246" h="8352896">
                <a:moveTo>
                  <a:pt x="0" y="0"/>
                </a:moveTo>
                <a:lnTo>
                  <a:pt x="3414246" y="0"/>
                </a:lnTo>
                <a:lnTo>
                  <a:pt x="3414246" y="8352896"/>
                </a:lnTo>
                <a:lnTo>
                  <a:pt x="0" y="83528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EB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4003" y="1557882"/>
            <a:ext cx="2614156" cy="231980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87031">
            <a:off x="697925" y="3148349"/>
            <a:ext cx="1825274" cy="1970077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3143250" y="600801"/>
            <a:ext cx="3539015" cy="855798"/>
          </a:xfrm>
          <a:custGeom>
            <a:avLst/>
            <a:gdLst/>
            <a:ahLst/>
            <a:cxnLst/>
            <a:rect l="l" t="t" r="r" b="b"/>
            <a:pathLst>
              <a:path w="3539015" h="855798">
                <a:moveTo>
                  <a:pt x="0" y="0"/>
                </a:moveTo>
                <a:lnTo>
                  <a:pt x="3539015" y="0"/>
                </a:lnTo>
                <a:lnTo>
                  <a:pt x="3539015" y="855798"/>
                </a:lnTo>
                <a:lnTo>
                  <a:pt x="0" y="8557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9677038" y="6363484"/>
            <a:ext cx="8951167" cy="3736159"/>
            <a:chOff x="0" y="0"/>
            <a:chExt cx="11934890" cy="4981546"/>
          </a:xfrm>
        </p:grpSpPr>
        <p:grpSp>
          <p:nvGrpSpPr>
            <p:cNvPr id="6" name="Group 6"/>
            <p:cNvGrpSpPr/>
            <p:nvPr/>
          </p:nvGrpSpPr>
          <p:grpSpPr>
            <a:xfrm>
              <a:off x="442033" y="302261"/>
              <a:ext cx="11492857" cy="4679284"/>
              <a:chOff x="0" y="0"/>
              <a:chExt cx="6783283" cy="2761795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18541" cy="2698295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2698295">
                    <a:moveTo>
                      <a:pt x="6627073" y="2698295"/>
                    </a:moveTo>
                    <a:lnTo>
                      <a:pt x="92710" y="2698295"/>
                    </a:lnTo>
                    <a:cubicBezTo>
                      <a:pt x="41910" y="2698295"/>
                      <a:pt x="0" y="2656385"/>
                      <a:pt x="0" y="260558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2604315"/>
                    </a:lnTo>
                    <a:cubicBezTo>
                      <a:pt x="6719783" y="2656385"/>
                      <a:pt x="6677873" y="2698295"/>
                      <a:pt x="6627073" y="2698295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783284" cy="2761795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2761795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2637335"/>
                    </a:lnTo>
                    <a:cubicBezTo>
                      <a:pt x="6723593" y="2672895"/>
                      <a:pt x="6694383" y="2702105"/>
                      <a:pt x="6658823" y="2702105"/>
                    </a:cubicBezTo>
                    <a:lnTo>
                      <a:pt x="124460" y="2702105"/>
                    </a:lnTo>
                    <a:cubicBezTo>
                      <a:pt x="88900" y="2702105"/>
                      <a:pt x="59690" y="2672895"/>
                      <a:pt x="59690" y="263733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2637335"/>
                    </a:lnTo>
                    <a:cubicBezTo>
                      <a:pt x="0" y="2705915"/>
                      <a:pt x="55880" y="2761795"/>
                      <a:pt x="124460" y="2761795"/>
                    </a:cubicBezTo>
                    <a:lnTo>
                      <a:pt x="6658823" y="2761795"/>
                    </a:lnTo>
                    <a:cubicBezTo>
                      <a:pt x="6727403" y="2761795"/>
                      <a:pt x="6783284" y="2705915"/>
                      <a:pt x="6783284" y="2637335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0"/>
              <a:ext cx="11532856" cy="4671221"/>
              <a:chOff x="0" y="0"/>
              <a:chExt cx="6806891" cy="2757035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31750" y="31750"/>
                <a:ext cx="6742150" cy="2693535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2693535">
                    <a:moveTo>
                      <a:pt x="6650682" y="2693535"/>
                    </a:moveTo>
                    <a:lnTo>
                      <a:pt x="92710" y="2693535"/>
                    </a:lnTo>
                    <a:cubicBezTo>
                      <a:pt x="41910" y="2693535"/>
                      <a:pt x="0" y="2651625"/>
                      <a:pt x="0" y="260082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2599555"/>
                    </a:lnTo>
                    <a:cubicBezTo>
                      <a:pt x="6743391" y="2651625"/>
                      <a:pt x="6701482" y="2693535"/>
                      <a:pt x="6650682" y="2693535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Freeform 11"/>
              <p:cNvSpPr/>
              <p:nvPr/>
            </p:nvSpPr>
            <p:spPr>
              <a:xfrm>
                <a:off x="0" y="0"/>
                <a:ext cx="6806891" cy="2757036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2757036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2632576"/>
                    </a:lnTo>
                    <a:cubicBezTo>
                      <a:pt x="6747201" y="2668136"/>
                      <a:pt x="6717991" y="2697345"/>
                      <a:pt x="6682432" y="2697345"/>
                    </a:cubicBezTo>
                    <a:lnTo>
                      <a:pt x="124460" y="2697345"/>
                    </a:lnTo>
                    <a:cubicBezTo>
                      <a:pt x="88900" y="2697345"/>
                      <a:pt x="59690" y="2668136"/>
                      <a:pt x="59690" y="263257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2632576"/>
                    </a:lnTo>
                    <a:cubicBezTo>
                      <a:pt x="0" y="2701155"/>
                      <a:pt x="55880" y="2757036"/>
                      <a:pt x="124460" y="2757036"/>
                    </a:cubicBezTo>
                    <a:lnTo>
                      <a:pt x="6682432" y="2757036"/>
                    </a:lnTo>
                    <a:cubicBezTo>
                      <a:pt x="6751011" y="2757036"/>
                      <a:pt x="6806891" y="2701155"/>
                      <a:pt x="6806891" y="2632576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2" name="Freeform 12"/>
          <p:cNvSpPr/>
          <p:nvPr/>
        </p:nvSpPr>
        <p:spPr>
          <a:xfrm>
            <a:off x="10773934" y="1485960"/>
            <a:ext cx="7009856" cy="5294855"/>
          </a:xfrm>
          <a:custGeom>
            <a:avLst/>
            <a:gdLst/>
            <a:ahLst/>
            <a:cxnLst/>
            <a:rect l="l" t="t" r="r" b="b"/>
            <a:pathLst>
              <a:path w="7009856" h="5294855">
                <a:moveTo>
                  <a:pt x="0" y="0"/>
                </a:moveTo>
                <a:lnTo>
                  <a:pt x="7009856" y="0"/>
                </a:lnTo>
                <a:lnTo>
                  <a:pt x="7009856" y="5294855"/>
                </a:lnTo>
                <a:lnTo>
                  <a:pt x="0" y="529485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3420394" y="1714511"/>
            <a:ext cx="4299966" cy="8229600"/>
          </a:xfrm>
          <a:custGeom>
            <a:avLst/>
            <a:gdLst/>
            <a:ahLst/>
            <a:cxnLst/>
            <a:rect l="l" t="t" r="r" b="b"/>
            <a:pathLst>
              <a:path w="4299966" h="8229600">
                <a:moveTo>
                  <a:pt x="0" y="0"/>
                </a:moveTo>
                <a:lnTo>
                  <a:pt x="4299966" y="0"/>
                </a:lnTo>
                <a:lnTo>
                  <a:pt x="429996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0972800" y="7124700"/>
            <a:ext cx="5323938" cy="21544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  <a:spcBef>
                <a:spcPct val="0"/>
              </a:spcBef>
            </a:pPr>
            <a:r>
              <a:rPr lang="en-US" sz="6999" dirty="0" err="1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Caerdydd</a:t>
            </a:r>
            <a:endParaRPr lang="en-US" sz="6999" dirty="0">
              <a:solidFill>
                <a:srgbClr val="000000"/>
              </a:solidFill>
              <a:latin typeface="Wedges"/>
              <a:ea typeface="Wedges"/>
              <a:cs typeface="Wedges"/>
              <a:sym typeface="Wedges"/>
            </a:endParaRPr>
          </a:p>
          <a:p>
            <a:pPr algn="ctr">
              <a:lnSpc>
                <a:spcPts val="8399"/>
              </a:lnSpc>
              <a:spcBef>
                <a:spcPct val="0"/>
              </a:spcBef>
            </a:pPr>
            <a:endParaRPr lang="en-US" sz="6999" dirty="0">
              <a:solidFill>
                <a:srgbClr val="000000"/>
              </a:solidFill>
              <a:latin typeface="Wedges"/>
              <a:ea typeface="Wedges"/>
              <a:cs typeface="Wedges"/>
              <a:sym typeface="Wedge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4003" y="1557882"/>
            <a:ext cx="2614156" cy="231980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87031">
            <a:off x="697925" y="3148349"/>
            <a:ext cx="1825274" cy="197007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9677038" y="6363484"/>
            <a:ext cx="8951167" cy="3736159"/>
            <a:chOff x="0" y="0"/>
            <a:chExt cx="11934890" cy="4981546"/>
          </a:xfrm>
        </p:grpSpPr>
        <p:grpSp>
          <p:nvGrpSpPr>
            <p:cNvPr id="5" name="Group 5"/>
            <p:cNvGrpSpPr/>
            <p:nvPr/>
          </p:nvGrpSpPr>
          <p:grpSpPr>
            <a:xfrm>
              <a:off x="442033" y="302261"/>
              <a:ext cx="11492857" cy="4679284"/>
              <a:chOff x="0" y="0"/>
              <a:chExt cx="6783283" cy="2761795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31750" y="31750"/>
                <a:ext cx="6718541" cy="2698295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2698295">
                    <a:moveTo>
                      <a:pt x="6627073" y="2698295"/>
                    </a:moveTo>
                    <a:lnTo>
                      <a:pt x="92710" y="2698295"/>
                    </a:lnTo>
                    <a:cubicBezTo>
                      <a:pt x="41910" y="2698295"/>
                      <a:pt x="0" y="2656385"/>
                      <a:pt x="0" y="260558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2604315"/>
                    </a:lnTo>
                    <a:cubicBezTo>
                      <a:pt x="6719783" y="2656385"/>
                      <a:pt x="6677873" y="2698295"/>
                      <a:pt x="6627073" y="2698295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Freeform 7"/>
              <p:cNvSpPr/>
              <p:nvPr/>
            </p:nvSpPr>
            <p:spPr>
              <a:xfrm>
                <a:off x="0" y="0"/>
                <a:ext cx="6783284" cy="2761795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2761795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2637335"/>
                    </a:lnTo>
                    <a:cubicBezTo>
                      <a:pt x="6723593" y="2672895"/>
                      <a:pt x="6694383" y="2702105"/>
                      <a:pt x="6658823" y="2702105"/>
                    </a:cubicBezTo>
                    <a:lnTo>
                      <a:pt x="124460" y="2702105"/>
                    </a:lnTo>
                    <a:cubicBezTo>
                      <a:pt x="88900" y="2702105"/>
                      <a:pt x="59690" y="2672895"/>
                      <a:pt x="59690" y="263733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2637335"/>
                    </a:lnTo>
                    <a:cubicBezTo>
                      <a:pt x="0" y="2705915"/>
                      <a:pt x="55880" y="2761795"/>
                      <a:pt x="124460" y="2761795"/>
                    </a:cubicBezTo>
                    <a:lnTo>
                      <a:pt x="6658823" y="2761795"/>
                    </a:lnTo>
                    <a:cubicBezTo>
                      <a:pt x="6727403" y="2761795"/>
                      <a:pt x="6783284" y="2705915"/>
                      <a:pt x="6783284" y="2637335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0" y="0"/>
              <a:ext cx="11532856" cy="4671221"/>
              <a:chOff x="0" y="0"/>
              <a:chExt cx="6806891" cy="275703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31750" y="31750"/>
                <a:ext cx="6742150" cy="2693535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2693535">
                    <a:moveTo>
                      <a:pt x="6650682" y="2693535"/>
                    </a:moveTo>
                    <a:lnTo>
                      <a:pt x="92710" y="2693535"/>
                    </a:lnTo>
                    <a:cubicBezTo>
                      <a:pt x="41910" y="2693535"/>
                      <a:pt x="0" y="2651625"/>
                      <a:pt x="0" y="260082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2599555"/>
                    </a:lnTo>
                    <a:cubicBezTo>
                      <a:pt x="6743391" y="2651625"/>
                      <a:pt x="6701482" y="2693535"/>
                      <a:pt x="6650682" y="2693535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Freeform 10"/>
              <p:cNvSpPr/>
              <p:nvPr/>
            </p:nvSpPr>
            <p:spPr>
              <a:xfrm>
                <a:off x="0" y="0"/>
                <a:ext cx="6806891" cy="2757036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2757036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2632576"/>
                    </a:lnTo>
                    <a:cubicBezTo>
                      <a:pt x="6747201" y="2668136"/>
                      <a:pt x="6717991" y="2697345"/>
                      <a:pt x="6682432" y="2697345"/>
                    </a:cubicBezTo>
                    <a:lnTo>
                      <a:pt x="124460" y="2697345"/>
                    </a:lnTo>
                    <a:cubicBezTo>
                      <a:pt x="88900" y="2697345"/>
                      <a:pt x="59690" y="2668136"/>
                      <a:pt x="59690" y="263257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2632576"/>
                    </a:lnTo>
                    <a:cubicBezTo>
                      <a:pt x="0" y="2701155"/>
                      <a:pt x="55880" y="2757036"/>
                      <a:pt x="124460" y="2757036"/>
                    </a:cubicBezTo>
                    <a:lnTo>
                      <a:pt x="6682432" y="2757036"/>
                    </a:lnTo>
                    <a:cubicBezTo>
                      <a:pt x="6751011" y="2757036"/>
                      <a:pt x="6806891" y="2701155"/>
                      <a:pt x="6806891" y="2632576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1" name="Freeform 11"/>
          <p:cNvSpPr/>
          <p:nvPr/>
        </p:nvSpPr>
        <p:spPr>
          <a:xfrm>
            <a:off x="10558429" y="1437743"/>
            <a:ext cx="7188385" cy="5391289"/>
          </a:xfrm>
          <a:custGeom>
            <a:avLst/>
            <a:gdLst/>
            <a:ahLst/>
            <a:cxnLst/>
            <a:rect l="l" t="t" r="r" b="b"/>
            <a:pathLst>
              <a:path w="7188385" h="5391289">
                <a:moveTo>
                  <a:pt x="0" y="0"/>
                </a:moveTo>
                <a:lnTo>
                  <a:pt x="7188385" y="0"/>
                </a:lnTo>
                <a:lnTo>
                  <a:pt x="7188385" y="5391289"/>
                </a:lnTo>
                <a:lnTo>
                  <a:pt x="0" y="539128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3586604" y="1268632"/>
            <a:ext cx="3590163" cy="8229600"/>
          </a:xfrm>
          <a:custGeom>
            <a:avLst/>
            <a:gdLst/>
            <a:ahLst/>
            <a:cxnLst/>
            <a:rect l="l" t="t" r="r" b="b"/>
            <a:pathLst>
              <a:path w="3590163" h="8229600">
                <a:moveTo>
                  <a:pt x="0" y="0"/>
                </a:moveTo>
                <a:lnTo>
                  <a:pt x="3590163" y="0"/>
                </a:lnTo>
                <a:lnTo>
                  <a:pt x="359016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9677038" y="7124700"/>
            <a:ext cx="8610962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  <a:spcBef>
                <a:spcPct val="0"/>
              </a:spcBef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 Pontardawe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4003" y="1557882"/>
            <a:ext cx="2614156" cy="2319801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9677038" y="6363484"/>
            <a:ext cx="8951167" cy="3736159"/>
            <a:chOff x="0" y="0"/>
            <a:chExt cx="11934890" cy="4981546"/>
          </a:xfrm>
        </p:grpSpPr>
        <p:grpSp>
          <p:nvGrpSpPr>
            <p:cNvPr id="4" name="Group 4"/>
            <p:cNvGrpSpPr/>
            <p:nvPr/>
          </p:nvGrpSpPr>
          <p:grpSpPr>
            <a:xfrm>
              <a:off x="442033" y="302261"/>
              <a:ext cx="11492857" cy="4679284"/>
              <a:chOff x="0" y="0"/>
              <a:chExt cx="6783283" cy="2761795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31750" y="31750"/>
                <a:ext cx="6718541" cy="2698295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2698295">
                    <a:moveTo>
                      <a:pt x="6627073" y="2698295"/>
                    </a:moveTo>
                    <a:lnTo>
                      <a:pt x="92710" y="2698295"/>
                    </a:lnTo>
                    <a:cubicBezTo>
                      <a:pt x="41910" y="2698295"/>
                      <a:pt x="0" y="2656385"/>
                      <a:pt x="0" y="260558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2604315"/>
                    </a:lnTo>
                    <a:cubicBezTo>
                      <a:pt x="6719783" y="2656385"/>
                      <a:pt x="6677873" y="2698295"/>
                      <a:pt x="6627073" y="2698295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Freeform 6"/>
              <p:cNvSpPr/>
              <p:nvPr/>
            </p:nvSpPr>
            <p:spPr>
              <a:xfrm>
                <a:off x="0" y="0"/>
                <a:ext cx="6783284" cy="2761795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2761795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2637335"/>
                    </a:lnTo>
                    <a:cubicBezTo>
                      <a:pt x="6723593" y="2672895"/>
                      <a:pt x="6694383" y="2702105"/>
                      <a:pt x="6658823" y="2702105"/>
                    </a:cubicBezTo>
                    <a:lnTo>
                      <a:pt x="124460" y="2702105"/>
                    </a:lnTo>
                    <a:cubicBezTo>
                      <a:pt x="88900" y="2702105"/>
                      <a:pt x="59690" y="2672895"/>
                      <a:pt x="59690" y="263733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2637335"/>
                    </a:lnTo>
                    <a:cubicBezTo>
                      <a:pt x="0" y="2705915"/>
                      <a:pt x="55880" y="2761795"/>
                      <a:pt x="124460" y="2761795"/>
                    </a:cubicBezTo>
                    <a:lnTo>
                      <a:pt x="6658823" y="2761795"/>
                    </a:lnTo>
                    <a:cubicBezTo>
                      <a:pt x="6727403" y="2761795"/>
                      <a:pt x="6783284" y="2705915"/>
                      <a:pt x="6783284" y="2637335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>
              <a:off x="0" y="0"/>
              <a:ext cx="11532856" cy="4671221"/>
              <a:chOff x="0" y="0"/>
              <a:chExt cx="6806891" cy="2757035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31750" y="31750"/>
                <a:ext cx="6742150" cy="2693535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2693535">
                    <a:moveTo>
                      <a:pt x="6650682" y="2693535"/>
                    </a:moveTo>
                    <a:lnTo>
                      <a:pt x="92710" y="2693535"/>
                    </a:lnTo>
                    <a:cubicBezTo>
                      <a:pt x="41910" y="2693535"/>
                      <a:pt x="0" y="2651625"/>
                      <a:pt x="0" y="260082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2599555"/>
                    </a:lnTo>
                    <a:cubicBezTo>
                      <a:pt x="6743391" y="2651625"/>
                      <a:pt x="6701482" y="2693535"/>
                      <a:pt x="6650682" y="2693535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Freeform 9"/>
              <p:cNvSpPr/>
              <p:nvPr/>
            </p:nvSpPr>
            <p:spPr>
              <a:xfrm>
                <a:off x="0" y="0"/>
                <a:ext cx="6806891" cy="2757036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2757036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2632576"/>
                    </a:lnTo>
                    <a:cubicBezTo>
                      <a:pt x="6747201" y="2668136"/>
                      <a:pt x="6717991" y="2697345"/>
                      <a:pt x="6682432" y="2697345"/>
                    </a:cubicBezTo>
                    <a:lnTo>
                      <a:pt x="124460" y="2697345"/>
                    </a:lnTo>
                    <a:cubicBezTo>
                      <a:pt x="88900" y="2697345"/>
                      <a:pt x="59690" y="2668136"/>
                      <a:pt x="59690" y="263257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2632576"/>
                    </a:lnTo>
                    <a:cubicBezTo>
                      <a:pt x="0" y="2701155"/>
                      <a:pt x="55880" y="2757036"/>
                      <a:pt x="124460" y="2757036"/>
                    </a:cubicBezTo>
                    <a:lnTo>
                      <a:pt x="6682432" y="2757036"/>
                    </a:lnTo>
                    <a:cubicBezTo>
                      <a:pt x="6751011" y="2757036"/>
                      <a:pt x="6806891" y="2701155"/>
                      <a:pt x="6806891" y="2632576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87031">
            <a:off x="467183" y="3148349"/>
            <a:ext cx="1825274" cy="1970077"/>
          </a:xfrm>
          <a:prstGeom prst="rect">
            <a:avLst/>
          </a:prstGeom>
        </p:spPr>
      </p:pic>
      <p:sp>
        <p:nvSpPr>
          <p:cNvPr id="11" name="Freeform 11"/>
          <p:cNvSpPr/>
          <p:nvPr/>
        </p:nvSpPr>
        <p:spPr>
          <a:xfrm>
            <a:off x="10112241" y="1557882"/>
            <a:ext cx="7976381" cy="5283932"/>
          </a:xfrm>
          <a:custGeom>
            <a:avLst/>
            <a:gdLst/>
            <a:ahLst/>
            <a:cxnLst/>
            <a:rect l="l" t="t" r="r" b="b"/>
            <a:pathLst>
              <a:path w="7976381" h="5283932">
                <a:moveTo>
                  <a:pt x="0" y="0"/>
                </a:moveTo>
                <a:lnTo>
                  <a:pt x="7976381" y="0"/>
                </a:lnTo>
                <a:lnTo>
                  <a:pt x="7976381" y="5283932"/>
                </a:lnTo>
                <a:lnTo>
                  <a:pt x="0" y="52839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3029033" y="1650814"/>
            <a:ext cx="4924927" cy="8823159"/>
          </a:xfrm>
          <a:custGeom>
            <a:avLst/>
            <a:gdLst/>
            <a:ahLst/>
            <a:cxnLst/>
            <a:rect l="l" t="t" r="r" b="b"/>
            <a:pathLst>
              <a:path w="4924927" h="8823159">
                <a:moveTo>
                  <a:pt x="0" y="0"/>
                </a:moveTo>
                <a:lnTo>
                  <a:pt x="4924927" y="0"/>
                </a:lnTo>
                <a:lnTo>
                  <a:pt x="4924927" y="8823159"/>
                </a:lnTo>
                <a:lnTo>
                  <a:pt x="0" y="882315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1962268" y="7124700"/>
            <a:ext cx="4380706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  <a:spcBef>
                <a:spcPct val="0"/>
              </a:spcBef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Tredegar</a:t>
            </a:r>
          </a:p>
          <a:p>
            <a:pPr algn="ctr">
              <a:lnSpc>
                <a:spcPts val="8399"/>
              </a:lnSpc>
              <a:spcBef>
                <a:spcPct val="0"/>
              </a:spcBef>
            </a:pPr>
            <a:endParaRPr lang="en-US" sz="6999">
              <a:solidFill>
                <a:srgbClr val="000000"/>
              </a:solidFill>
              <a:latin typeface="Wedges"/>
              <a:ea typeface="Wedges"/>
              <a:cs typeface="Wedges"/>
              <a:sym typeface="Wedges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EB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4003" y="1557882"/>
            <a:ext cx="2614156" cy="2319801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2422399" y="805084"/>
            <a:ext cx="3539015" cy="855798"/>
          </a:xfrm>
          <a:custGeom>
            <a:avLst/>
            <a:gdLst/>
            <a:ahLst/>
            <a:cxnLst/>
            <a:rect l="l" t="t" r="r" b="b"/>
            <a:pathLst>
              <a:path w="3539015" h="855798">
                <a:moveTo>
                  <a:pt x="0" y="0"/>
                </a:moveTo>
                <a:lnTo>
                  <a:pt x="3539015" y="0"/>
                </a:lnTo>
                <a:lnTo>
                  <a:pt x="3539015" y="855798"/>
                </a:lnTo>
                <a:lnTo>
                  <a:pt x="0" y="85579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9677038" y="6057786"/>
            <a:ext cx="8951167" cy="4452153"/>
            <a:chOff x="0" y="0"/>
            <a:chExt cx="11934890" cy="5936204"/>
          </a:xfrm>
        </p:grpSpPr>
        <p:grpSp>
          <p:nvGrpSpPr>
            <p:cNvPr id="5" name="Group 5"/>
            <p:cNvGrpSpPr/>
            <p:nvPr/>
          </p:nvGrpSpPr>
          <p:grpSpPr>
            <a:xfrm>
              <a:off x="442033" y="360186"/>
              <a:ext cx="11492857" cy="5576018"/>
              <a:chOff x="0" y="0"/>
              <a:chExt cx="6783283" cy="3291063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31750" y="31750"/>
                <a:ext cx="6718541" cy="3227563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3227563">
                    <a:moveTo>
                      <a:pt x="6627073" y="3227563"/>
                    </a:moveTo>
                    <a:lnTo>
                      <a:pt x="92710" y="3227563"/>
                    </a:lnTo>
                    <a:cubicBezTo>
                      <a:pt x="41910" y="3227563"/>
                      <a:pt x="0" y="3185652"/>
                      <a:pt x="0" y="3134852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133583"/>
                    </a:lnTo>
                    <a:cubicBezTo>
                      <a:pt x="6719783" y="3185652"/>
                      <a:pt x="6677873" y="3227563"/>
                      <a:pt x="6627073" y="3227563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Freeform 7"/>
              <p:cNvSpPr/>
              <p:nvPr/>
            </p:nvSpPr>
            <p:spPr>
              <a:xfrm>
                <a:off x="0" y="0"/>
                <a:ext cx="6783284" cy="3291063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291063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166603"/>
                    </a:lnTo>
                    <a:cubicBezTo>
                      <a:pt x="6723593" y="3202163"/>
                      <a:pt x="6694383" y="3231373"/>
                      <a:pt x="6658823" y="3231373"/>
                    </a:cubicBezTo>
                    <a:lnTo>
                      <a:pt x="124460" y="3231373"/>
                    </a:lnTo>
                    <a:cubicBezTo>
                      <a:pt x="88900" y="3231373"/>
                      <a:pt x="59690" y="3202163"/>
                      <a:pt x="59690" y="3166603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166603"/>
                    </a:lnTo>
                    <a:cubicBezTo>
                      <a:pt x="0" y="3235183"/>
                      <a:pt x="55880" y="3291063"/>
                      <a:pt x="124460" y="3291063"/>
                    </a:cubicBezTo>
                    <a:lnTo>
                      <a:pt x="6658823" y="3291063"/>
                    </a:lnTo>
                    <a:cubicBezTo>
                      <a:pt x="6727403" y="3291063"/>
                      <a:pt x="6783284" y="3235183"/>
                      <a:pt x="6783284" y="3166603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0" y="0"/>
              <a:ext cx="11532856" cy="5566409"/>
              <a:chOff x="0" y="0"/>
              <a:chExt cx="6806891" cy="3285391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31750" y="31750"/>
                <a:ext cx="6742150" cy="3221891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3221891">
                    <a:moveTo>
                      <a:pt x="6650682" y="3221891"/>
                    </a:moveTo>
                    <a:lnTo>
                      <a:pt x="92710" y="3221891"/>
                    </a:lnTo>
                    <a:cubicBezTo>
                      <a:pt x="41910" y="3221891"/>
                      <a:pt x="0" y="3179981"/>
                      <a:pt x="0" y="3129181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127911"/>
                    </a:lnTo>
                    <a:cubicBezTo>
                      <a:pt x="6743391" y="3179981"/>
                      <a:pt x="6701482" y="3221891"/>
                      <a:pt x="6650682" y="3221891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Freeform 10"/>
              <p:cNvSpPr/>
              <p:nvPr/>
            </p:nvSpPr>
            <p:spPr>
              <a:xfrm>
                <a:off x="0" y="0"/>
                <a:ext cx="6806891" cy="3285391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285391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160931"/>
                    </a:lnTo>
                    <a:cubicBezTo>
                      <a:pt x="6747201" y="3196491"/>
                      <a:pt x="6717991" y="3225701"/>
                      <a:pt x="6682432" y="3225701"/>
                    </a:cubicBezTo>
                    <a:lnTo>
                      <a:pt x="124460" y="3225701"/>
                    </a:lnTo>
                    <a:cubicBezTo>
                      <a:pt x="88900" y="3225701"/>
                      <a:pt x="59690" y="3196491"/>
                      <a:pt x="59690" y="3160931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160931"/>
                    </a:lnTo>
                    <a:cubicBezTo>
                      <a:pt x="0" y="3229511"/>
                      <a:pt x="55880" y="3285391"/>
                      <a:pt x="124460" y="3285391"/>
                    </a:cubicBezTo>
                    <a:lnTo>
                      <a:pt x="6682432" y="3285391"/>
                    </a:lnTo>
                    <a:cubicBezTo>
                      <a:pt x="6751011" y="3285391"/>
                      <a:pt x="6806891" y="3229511"/>
                      <a:pt x="6806891" y="3160931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487031">
            <a:off x="467183" y="3148349"/>
            <a:ext cx="1825274" cy="1970077"/>
          </a:xfrm>
          <a:prstGeom prst="rect">
            <a:avLst/>
          </a:prstGeom>
        </p:spPr>
      </p:pic>
      <p:sp>
        <p:nvSpPr>
          <p:cNvPr id="12" name="Freeform 12"/>
          <p:cNvSpPr/>
          <p:nvPr/>
        </p:nvSpPr>
        <p:spPr>
          <a:xfrm>
            <a:off x="10417196" y="1232983"/>
            <a:ext cx="7130645" cy="5289399"/>
          </a:xfrm>
          <a:custGeom>
            <a:avLst/>
            <a:gdLst/>
            <a:ahLst/>
            <a:cxnLst/>
            <a:rect l="l" t="t" r="r" b="b"/>
            <a:pathLst>
              <a:path w="7130645" h="5289399">
                <a:moveTo>
                  <a:pt x="0" y="0"/>
                </a:moveTo>
                <a:lnTo>
                  <a:pt x="7130646" y="0"/>
                </a:lnTo>
                <a:lnTo>
                  <a:pt x="7130646" y="5289399"/>
                </a:lnTo>
                <a:lnTo>
                  <a:pt x="0" y="528939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2942667" y="1905602"/>
            <a:ext cx="4371975" cy="8229600"/>
          </a:xfrm>
          <a:custGeom>
            <a:avLst/>
            <a:gdLst/>
            <a:ahLst/>
            <a:cxnLst/>
            <a:rect l="l" t="t" r="r" b="b"/>
            <a:pathLst>
              <a:path w="4371975" h="8229600">
                <a:moveTo>
                  <a:pt x="0" y="0"/>
                </a:moveTo>
                <a:lnTo>
                  <a:pt x="4371975" y="0"/>
                </a:lnTo>
                <a:lnTo>
                  <a:pt x="437197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9677038" y="6901647"/>
            <a:ext cx="8610962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  <a:spcBef>
                <a:spcPct val="0"/>
              </a:spcBef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Dinbych y pysgod</a:t>
            </a:r>
          </a:p>
          <a:p>
            <a:pPr algn="ctr">
              <a:lnSpc>
                <a:spcPts val="8399"/>
              </a:lnSpc>
              <a:spcBef>
                <a:spcPct val="0"/>
              </a:spcBef>
            </a:pPr>
            <a:endParaRPr lang="en-US" sz="6999">
              <a:solidFill>
                <a:srgbClr val="000000"/>
              </a:solidFill>
              <a:latin typeface="Wedges"/>
              <a:ea typeface="Wedges"/>
              <a:cs typeface="Wedges"/>
              <a:sym typeface="Wedges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4003" y="1557882"/>
            <a:ext cx="2614156" cy="231980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487031">
            <a:off x="697925" y="3148349"/>
            <a:ext cx="1825274" cy="197007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9677038" y="6363484"/>
            <a:ext cx="8951167" cy="3736159"/>
            <a:chOff x="0" y="0"/>
            <a:chExt cx="11934890" cy="4981546"/>
          </a:xfrm>
        </p:grpSpPr>
        <p:grpSp>
          <p:nvGrpSpPr>
            <p:cNvPr id="5" name="Group 5"/>
            <p:cNvGrpSpPr/>
            <p:nvPr/>
          </p:nvGrpSpPr>
          <p:grpSpPr>
            <a:xfrm>
              <a:off x="442033" y="302261"/>
              <a:ext cx="11492857" cy="4679284"/>
              <a:chOff x="0" y="0"/>
              <a:chExt cx="6783283" cy="2761795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31750" y="31750"/>
                <a:ext cx="6718541" cy="2698295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2698295">
                    <a:moveTo>
                      <a:pt x="6627073" y="2698295"/>
                    </a:moveTo>
                    <a:lnTo>
                      <a:pt x="92710" y="2698295"/>
                    </a:lnTo>
                    <a:cubicBezTo>
                      <a:pt x="41910" y="2698295"/>
                      <a:pt x="0" y="2656385"/>
                      <a:pt x="0" y="260558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2604315"/>
                    </a:lnTo>
                    <a:cubicBezTo>
                      <a:pt x="6719783" y="2656385"/>
                      <a:pt x="6677873" y="2698295"/>
                      <a:pt x="6627073" y="2698295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Freeform 7"/>
              <p:cNvSpPr/>
              <p:nvPr/>
            </p:nvSpPr>
            <p:spPr>
              <a:xfrm>
                <a:off x="0" y="0"/>
                <a:ext cx="6783284" cy="2761795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2761795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2637335"/>
                    </a:lnTo>
                    <a:cubicBezTo>
                      <a:pt x="6723593" y="2672895"/>
                      <a:pt x="6694383" y="2702105"/>
                      <a:pt x="6658823" y="2702105"/>
                    </a:cubicBezTo>
                    <a:lnTo>
                      <a:pt x="124460" y="2702105"/>
                    </a:lnTo>
                    <a:cubicBezTo>
                      <a:pt x="88900" y="2702105"/>
                      <a:pt x="59690" y="2672895"/>
                      <a:pt x="59690" y="2637335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2637335"/>
                    </a:lnTo>
                    <a:cubicBezTo>
                      <a:pt x="0" y="2705915"/>
                      <a:pt x="55880" y="2761795"/>
                      <a:pt x="124460" y="2761795"/>
                    </a:cubicBezTo>
                    <a:lnTo>
                      <a:pt x="6658823" y="2761795"/>
                    </a:lnTo>
                    <a:cubicBezTo>
                      <a:pt x="6727403" y="2761795"/>
                      <a:pt x="6783284" y="2705915"/>
                      <a:pt x="6783284" y="2637335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0" y="0"/>
              <a:ext cx="11532856" cy="4671221"/>
              <a:chOff x="0" y="0"/>
              <a:chExt cx="6806891" cy="2757035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31750" y="31750"/>
                <a:ext cx="6742150" cy="2693535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2693535">
                    <a:moveTo>
                      <a:pt x="6650682" y="2693535"/>
                    </a:moveTo>
                    <a:lnTo>
                      <a:pt x="92710" y="2693535"/>
                    </a:lnTo>
                    <a:cubicBezTo>
                      <a:pt x="41910" y="2693535"/>
                      <a:pt x="0" y="2651625"/>
                      <a:pt x="0" y="2600825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2599555"/>
                    </a:lnTo>
                    <a:cubicBezTo>
                      <a:pt x="6743391" y="2651625"/>
                      <a:pt x="6701482" y="2693535"/>
                      <a:pt x="6650682" y="2693535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Freeform 10"/>
              <p:cNvSpPr/>
              <p:nvPr/>
            </p:nvSpPr>
            <p:spPr>
              <a:xfrm>
                <a:off x="0" y="0"/>
                <a:ext cx="6806891" cy="2757036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2757036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2632576"/>
                    </a:lnTo>
                    <a:cubicBezTo>
                      <a:pt x="6747201" y="2668136"/>
                      <a:pt x="6717991" y="2697345"/>
                      <a:pt x="6682432" y="2697345"/>
                    </a:cubicBezTo>
                    <a:lnTo>
                      <a:pt x="124460" y="2697345"/>
                    </a:lnTo>
                    <a:cubicBezTo>
                      <a:pt x="88900" y="2697345"/>
                      <a:pt x="59690" y="2668136"/>
                      <a:pt x="59690" y="263257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2632576"/>
                    </a:lnTo>
                    <a:cubicBezTo>
                      <a:pt x="0" y="2701155"/>
                      <a:pt x="55880" y="2757036"/>
                      <a:pt x="124460" y="2757036"/>
                    </a:cubicBezTo>
                    <a:lnTo>
                      <a:pt x="6682432" y="2757036"/>
                    </a:lnTo>
                    <a:cubicBezTo>
                      <a:pt x="6751011" y="2757036"/>
                      <a:pt x="6806891" y="2701155"/>
                      <a:pt x="6806891" y="2632576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1" name="Freeform 11"/>
          <p:cNvSpPr/>
          <p:nvPr/>
        </p:nvSpPr>
        <p:spPr>
          <a:xfrm>
            <a:off x="11428318" y="1409085"/>
            <a:ext cx="5448605" cy="5448605"/>
          </a:xfrm>
          <a:custGeom>
            <a:avLst/>
            <a:gdLst/>
            <a:ahLst/>
            <a:cxnLst/>
            <a:rect l="l" t="t" r="r" b="b"/>
            <a:pathLst>
              <a:path w="5448605" h="5448605">
                <a:moveTo>
                  <a:pt x="0" y="0"/>
                </a:moveTo>
                <a:lnTo>
                  <a:pt x="5448606" y="0"/>
                </a:lnTo>
                <a:lnTo>
                  <a:pt x="5448606" y="5448605"/>
                </a:lnTo>
                <a:lnTo>
                  <a:pt x="0" y="544860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3492517" y="3306935"/>
            <a:ext cx="3816313" cy="5951365"/>
          </a:xfrm>
          <a:custGeom>
            <a:avLst/>
            <a:gdLst/>
            <a:ahLst/>
            <a:cxnLst/>
            <a:rect l="l" t="t" r="r" b="b"/>
            <a:pathLst>
              <a:path w="3816313" h="5951365">
                <a:moveTo>
                  <a:pt x="0" y="0"/>
                </a:moveTo>
                <a:lnTo>
                  <a:pt x="3816313" y="0"/>
                </a:lnTo>
                <a:lnTo>
                  <a:pt x="3816313" y="5951365"/>
                </a:lnTo>
                <a:lnTo>
                  <a:pt x="0" y="595136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9677038" y="7124700"/>
            <a:ext cx="8610962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  <a:spcBef>
                <a:spcPct val="0"/>
              </a:spcBef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Llanrhian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EB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978750" y="1028700"/>
            <a:ext cx="1672054" cy="256779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3530927" y="6041096"/>
            <a:ext cx="2184722" cy="3331701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776325" y="4810075"/>
            <a:ext cx="4483631" cy="5138832"/>
          </a:xfrm>
          <a:custGeom>
            <a:avLst/>
            <a:gdLst/>
            <a:ahLst/>
            <a:cxnLst/>
            <a:rect l="l" t="t" r="r" b="b"/>
            <a:pathLst>
              <a:path w="4483631" h="5138832">
                <a:moveTo>
                  <a:pt x="0" y="0"/>
                </a:moveTo>
                <a:lnTo>
                  <a:pt x="4483631" y="0"/>
                </a:lnTo>
                <a:lnTo>
                  <a:pt x="4483631" y="5138832"/>
                </a:lnTo>
                <a:lnTo>
                  <a:pt x="0" y="51388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965086" y="721389"/>
            <a:ext cx="4831320" cy="106394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063"/>
              </a:lnSpc>
            </a:pPr>
            <a:r>
              <a:rPr lang="en-US" sz="10053" i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P → Mh</a:t>
            </a:r>
          </a:p>
          <a:p>
            <a:pPr algn="ctr">
              <a:lnSpc>
                <a:spcPts val="12063"/>
              </a:lnSpc>
            </a:pPr>
            <a:r>
              <a:rPr lang="en-US" sz="10053" i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T → Nh</a:t>
            </a:r>
          </a:p>
          <a:p>
            <a:pPr algn="ctr">
              <a:lnSpc>
                <a:spcPts val="12063"/>
              </a:lnSpc>
            </a:pPr>
            <a:r>
              <a:rPr lang="en-US" sz="10053" i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C → Ngh</a:t>
            </a:r>
          </a:p>
          <a:p>
            <a:pPr algn="ctr">
              <a:lnSpc>
                <a:spcPts val="12063"/>
              </a:lnSpc>
            </a:pPr>
            <a:r>
              <a:rPr lang="en-US" sz="10053" i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B → M</a:t>
            </a:r>
          </a:p>
          <a:p>
            <a:pPr algn="ctr">
              <a:lnSpc>
                <a:spcPts val="12063"/>
              </a:lnSpc>
            </a:pPr>
            <a:r>
              <a:rPr lang="en-US" sz="10053" i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D → N</a:t>
            </a:r>
          </a:p>
          <a:p>
            <a:pPr algn="ctr">
              <a:lnSpc>
                <a:spcPts val="12063"/>
              </a:lnSpc>
            </a:pPr>
            <a:r>
              <a:rPr lang="en-US" sz="10053" i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G → Ng</a:t>
            </a:r>
          </a:p>
          <a:p>
            <a:pPr algn="ctr">
              <a:lnSpc>
                <a:spcPts val="12063"/>
              </a:lnSpc>
              <a:spcBef>
                <a:spcPct val="0"/>
              </a:spcBef>
            </a:pPr>
            <a:endParaRPr lang="en-US" sz="10053" i="1">
              <a:solidFill>
                <a:srgbClr val="000000"/>
              </a:solidFill>
              <a:latin typeface="Dreaming Outloud Sans Italics"/>
              <a:ea typeface="Dreaming Outloud Sans Italics"/>
              <a:cs typeface="Dreaming Outloud Sans Italics"/>
              <a:sym typeface="Dreaming Outloud Sans Italics"/>
            </a:endParaRPr>
          </a:p>
        </p:txBody>
      </p:sp>
      <p:sp>
        <p:nvSpPr>
          <p:cNvPr id="6" name="Freeform 6"/>
          <p:cNvSpPr/>
          <p:nvPr/>
        </p:nvSpPr>
        <p:spPr>
          <a:xfrm rot="-1278635">
            <a:off x="11951316" y="1912611"/>
            <a:ext cx="5343944" cy="1350560"/>
          </a:xfrm>
          <a:custGeom>
            <a:avLst/>
            <a:gdLst/>
            <a:ahLst/>
            <a:cxnLst/>
            <a:rect l="l" t="t" r="r" b="b"/>
            <a:pathLst>
              <a:path w="5343944" h="1350560">
                <a:moveTo>
                  <a:pt x="0" y="0"/>
                </a:moveTo>
                <a:lnTo>
                  <a:pt x="5343944" y="0"/>
                </a:lnTo>
                <a:lnTo>
                  <a:pt x="5343944" y="1350560"/>
                </a:lnTo>
                <a:lnTo>
                  <a:pt x="0" y="135056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EB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84941" y="1284330"/>
            <a:ext cx="3093302" cy="3210884"/>
          </a:xfrm>
          <a:custGeom>
            <a:avLst/>
            <a:gdLst/>
            <a:ahLst/>
            <a:cxnLst/>
            <a:rect l="l" t="t" r="r" b="b"/>
            <a:pathLst>
              <a:path w="3093302" h="3210884">
                <a:moveTo>
                  <a:pt x="0" y="0"/>
                </a:moveTo>
                <a:lnTo>
                  <a:pt x="3093302" y="0"/>
                </a:lnTo>
                <a:lnTo>
                  <a:pt x="3093302" y="3210883"/>
                </a:lnTo>
                <a:lnTo>
                  <a:pt x="0" y="321088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2356273" y="1152179"/>
            <a:ext cx="4903027" cy="3991321"/>
          </a:xfrm>
          <a:custGeom>
            <a:avLst/>
            <a:gdLst/>
            <a:ahLst/>
            <a:cxnLst/>
            <a:rect l="l" t="t" r="r" b="b"/>
            <a:pathLst>
              <a:path w="4903027" h="3991321">
                <a:moveTo>
                  <a:pt x="0" y="0"/>
                </a:moveTo>
                <a:lnTo>
                  <a:pt x="4903027" y="0"/>
                </a:lnTo>
                <a:lnTo>
                  <a:pt x="4903027" y="3991321"/>
                </a:lnTo>
                <a:lnTo>
                  <a:pt x="0" y="399132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3020" b="-352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7369271" y="6583607"/>
            <a:ext cx="3302734" cy="3703393"/>
          </a:xfrm>
          <a:custGeom>
            <a:avLst/>
            <a:gdLst/>
            <a:ahLst/>
            <a:cxnLst/>
            <a:rect l="l" t="t" r="r" b="b"/>
            <a:pathLst>
              <a:path w="3302734" h="3703393">
                <a:moveTo>
                  <a:pt x="0" y="0"/>
                </a:moveTo>
                <a:lnTo>
                  <a:pt x="3302734" y="0"/>
                </a:lnTo>
                <a:lnTo>
                  <a:pt x="3302734" y="3703393"/>
                </a:lnTo>
                <a:lnTo>
                  <a:pt x="0" y="370339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2963628" y="6093090"/>
            <a:ext cx="3724257" cy="3703393"/>
          </a:xfrm>
          <a:custGeom>
            <a:avLst/>
            <a:gdLst/>
            <a:ahLst/>
            <a:cxnLst/>
            <a:rect l="l" t="t" r="r" b="b"/>
            <a:pathLst>
              <a:path w="3724257" h="3703393">
                <a:moveTo>
                  <a:pt x="0" y="0"/>
                </a:moveTo>
                <a:lnTo>
                  <a:pt x="3724257" y="0"/>
                </a:lnTo>
                <a:lnTo>
                  <a:pt x="3724257" y="3703393"/>
                </a:lnTo>
                <a:lnTo>
                  <a:pt x="0" y="37033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7369271" y="1295942"/>
            <a:ext cx="2938616" cy="3210884"/>
          </a:xfrm>
          <a:custGeom>
            <a:avLst/>
            <a:gdLst/>
            <a:ahLst/>
            <a:cxnLst/>
            <a:rect l="l" t="t" r="r" b="b"/>
            <a:pathLst>
              <a:path w="2938616" h="3210884">
                <a:moveTo>
                  <a:pt x="0" y="0"/>
                </a:moveTo>
                <a:lnTo>
                  <a:pt x="2938616" y="0"/>
                </a:lnTo>
                <a:lnTo>
                  <a:pt x="2938616" y="3210883"/>
                </a:lnTo>
                <a:lnTo>
                  <a:pt x="0" y="321088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6243791" y="313484"/>
            <a:ext cx="5189578" cy="1279793"/>
            <a:chOff x="0" y="0"/>
            <a:chExt cx="6919437" cy="1706390"/>
          </a:xfrm>
        </p:grpSpPr>
        <p:grpSp>
          <p:nvGrpSpPr>
            <p:cNvPr id="8" name="Group 8"/>
            <p:cNvGrpSpPr/>
            <p:nvPr/>
          </p:nvGrpSpPr>
          <p:grpSpPr>
            <a:xfrm>
              <a:off x="256275" y="103537"/>
              <a:ext cx="6663161" cy="1602853"/>
              <a:chOff x="0" y="0"/>
              <a:chExt cx="6783283" cy="1631749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31750" y="31750"/>
                <a:ext cx="6718541" cy="1568249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1568249">
                    <a:moveTo>
                      <a:pt x="6627073" y="1568249"/>
                    </a:moveTo>
                    <a:lnTo>
                      <a:pt x="92710" y="1568249"/>
                    </a:lnTo>
                    <a:cubicBezTo>
                      <a:pt x="41910" y="1568249"/>
                      <a:pt x="0" y="1526339"/>
                      <a:pt x="0" y="1475539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1474269"/>
                    </a:lnTo>
                    <a:cubicBezTo>
                      <a:pt x="6719783" y="1526339"/>
                      <a:pt x="6677873" y="1568249"/>
                      <a:pt x="6627073" y="1568249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Freeform 10"/>
              <p:cNvSpPr/>
              <p:nvPr/>
            </p:nvSpPr>
            <p:spPr>
              <a:xfrm>
                <a:off x="0" y="0"/>
                <a:ext cx="6783284" cy="1631749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1631749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1507289"/>
                    </a:lnTo>
                    <a:cubicBezTo>
                      <a:pt x="6723593" y="1542849"/>
                      <a:pt x="6694383" y="1572059"/>
                      <a:pt x="6658823" y="1572059"/>
                    </a:cubicBezTo>
                    <a:lnTo>
                      <a:pt x="124460" y="1572059"/>
                    </a:lnTo>
                    <a:cubicBezTo>
                      <a:pt x="88900" y="1572059"/>
                      <a:pt x="59690" y="1542849"/>
                      <a:pt x="59690" y="1507289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7289"/>
                    </a:lnTo>
                    <a:cubicBezTo>
                      <a:pt x="0" y="1575869"/>
                      <a:pt x="55880" y="1631749"/>
                      <a:pt x="124460" y="1631749"/>
                    </a:cubicBezTo>
                    <a:lnTo>
                      <a:pt x="6658823" y="1631749"/>
                    </a:lnTo>
                    <a:cubicBezTo>
                      <a:pt x="6727403" y="1631749"/>
                      <a:pt x="6783284" y="1575869"/>
                      <a:pt x="6783284" y="1507289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0" y="0"/>
              <a:ext cx="6686352" cy="1600091"/>
              <a:chOff x="0" y="0"/>
              <a:chExt cx="6806891" cy="1628937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31750" y="31750"/>
                <a:ext cx="6742150" cy="1565437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1565437">
                    <a:moveTo>
                      <a:pt x="6650682" y="1565437"/>
                    </a:moveTo>
                    <a:lnTo>
                      <a:pt x="92710" y="1565437"/>
                    </a:lnTo>
                    <a:cubicBezTo>
                      <a:pt x="41910" y="1565437"/>
                      <a:pt x="0" y="1523527"/>
                      <a:pt x="0" y="1472727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1471457"/>
                    </a:lnTo>
                    <a:cubicBezTo>
                      <a:pt x="6743391" y="1523527"/>
                      <a:pt x="6701482" y="1565437"/>
                      <a:pt x="6650682" y="1565437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13"/>
              <p:cNvSpPr/>
              <p:nvPr/>
            </p:nvSpPr>
            <p:spPr>
              <a:xfrm>
                <a:off x="0" y="0"/>
                <a:ext cx="6806891" cy="1628937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1628937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1504477"/>
                    </a:lnTo>
                    <a:cubicBezTo>
                      <a:pt x="6747201" y="1540037"/>
                      <a:pt x="6717991" y="1569247"/>
                      <a:pt x="6682432" y="1569247"/>
                    </a:cubicBezTo>
                    <a:lnTo>
                      <a:pt x="124460" y="1569247"/>
                    </a:lnTo>
                    <a:cubicBezTo>
                      <a:pt x="88900" y="1569247"/>
                      <a:pt x="59690" y="1540037"/>
                      <a:pt x="59690" y="1504477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4477"/>
                    </a:lnTo>
                    <a:cubicBezTo>
                      <a:pt x="0" y="1573057"/>
                      <a:pt x="55880" y="1628937"/>
                      <a:pt x="124460" y="1628937"/>
                    </a:cubicBezTo>
                    <a:lnTo>
                      <a:pt x="6682432" y="1628937"/>
                    </a:lnTo>
                    <a:cubicBezTo>
                      <a:pt x="6751011" y="1628937"/>
                      <a:pt x="6806891" y="1573057"/>
                      <a:pt x="6806891" y="1504477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4" name="TextBox 14"/>
          <p:cNvSpPr txBox="1"/>
          <p:nvPr/>
        </p:nvSpPr>
        <p:spPr>
          <a:xfrm>
            <a:off x="6754158" y="599208"/>
            <a:ext cx="4578736" cy="68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43"/>
              </a:lnSpc>
            </a:pPr>
            <a:r>
              <a:rPr lang="en-US" sz="4536" i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Robert Recorde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6448737" y="4064764"/>
            <a:ext cx="5189578" cy="1279793"/>
            <a:chOff x="0" y="0"/>
            <a:chExt cx="6919437" cy="1706390"/>
          </a:xfrm>
        </p:grpSpPr>
        <p:grpSp>
          <p:nvGrpSpPr>
            <p:cNvPr id="16" name="Group 16"/>
            <p:cNvGrpSpPr/>
            <p:nvPr/>
          </p:nvGrpSpPr>
          <p:grpSpPr>
            <a:xfrm>
              <a:off x="256275" y="103537"/>
              <a:ext cx="6663161" cy="1602853"/>
              <a:chOff x="0" y="0"/>
              <a:chExt cx="6783283" cy="1631749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31750" y="31750"/>
                <a:ext cx="6718541" cy="1568249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1568249">
                    <a:moveTo>
                      <a:pt x="6627073" y="1568249"/>
                    </a:moveTo>
                    <a:lnTo>
                      <a:pt x="92710" y="1568249"/>
                    </a:lnTo>
                    <a:cubicBezTo>
                      <a:pt x="41910" y="1568249"/>
                      <a:pt x="0" y="1526339"/>
                      <a:pt x="0" y="1475539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1474269"/>
                    </a:lnTo>
                    <a:cubicBezTo>
                      <a:pt x="6719783" y="1526339"/>
                      <a:pt x="6677873" y="1568249"/>
                      <a:pt x="6627073" y="1568249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18"/>
              <p:cNvSpPr/>
              <p:nvPr/>
            </p:nvSpPr>
            <p:spPr>
              <a:xfrm>
                <a:off x="0" y="0"/>
                <a:ext cx="6783284" cy="1631749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1631749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1507289"/>
                    </a:lnTo>
                    <a:cubicBezTo>
                      <a:pt x="6723593" y="1542849"/>
                      <a:pt x="6694383" y="1572059"/>
                      <a:pt x="6658823" y="1572059"/>
                    </a:cubicBezTo>
                    <a:lnTo>
                      <a:pt x="124460" y="1572059"/>
                    </a:lnTo>
                    <a:cubicBezTo>
                      <a:pt x="88900" y="1572059"/>
                      <a:pt x="59690" y="1542849"/>
                      <a:pt x="59690" y="1507289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7289"/>
                    </a:lnTo>
                    <a:cubicBezTo>
                      <a:pt x="0" y="1575869"/>
                      <a:pt x="55880" y="1631749"/>
                      <a:pt x="124460" y="1631749"/>
                    </a:cubicBezTo>
                    <a:lnTo>
                      <a:pt x="6658823" y="1631749"/>
                    </a:lnTo>
                    <a:cubicBezTo>
                      <a:pt x="6727403" y="1631749"/>
                      <a:pt x="6783284" y="1575869"/>
                      <a:pt x="6783284" y="1507289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0" y="0"/>
              <a:ext cx="6686352" cy="1600091"/>
              <a:chOff x="0" y="0"/>
              <a:chExt cx="6806891" cy="1628937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31750" y="31750"/>
                <a:ext cx="6742150" cy="1565437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1565437">
                    <a:moveTo>
                      <a:pt x="6650682" y="1565437"/>
                    </a:moveTo>
                    <a:lnTo>
                      <a:pt x="92710" y="1565437"/>
                    </a:lnTo>
                    <a:cubicBezTo>
                      <a:pt x="41910" y="1565437"/>
                      <a:pt x="0" y="1523527"/>
                      <a:pt x="0" y="1472727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1471457"/>
                    </a:lnTo>
                    <a:cubicBezTo>
                      <a:pt x="6743391" y="1523527"/>
                      <a:pt x="6701482" y="1565437"/>
                      <a:pt x="6650682" y="1565437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Freeform 21"/>
              <p:cNvSpPr/>
              <p:nvPr/>
            </p:nvSpPr>
            <p:spPr>
              <a:xfrm>
                <a:off x="0" y="0"/>
                <a:ext cx="6806891" cy="1628937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1628937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1504477"/>
                    </a:lnTo>
                    <a:cubicBezTo>
                      <a:pt x="6747201" y="1540037"/>
                      <a:pt x="6717991" y="1569247"/>
                      <a:pt x="6682432" y="1569247"/>
                    </a:cubicBezTo>
                    <a:lnTo>
                      <a:pt x="124460" y="1569247"/>
                    </a:lnTo>
                    <a:cubicBezTo>
                      <a:pt x="88900" y="1569247"/>
                      <a:pt x="59690" y="1540037"/>
                      <a:pt x="59690" y="1504477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4477"/>
                    </a:lnTo>
                    <a:cubicBezTo>
                      <a:pt x="0" y="1573057"/>
                      <a:pt x="55880" y="1628937"/>
                      <a:pt x="124460" y="1628937"/>
                    </a:cubicBezTo>
                    <a:lnTo>
                      <a:pt x="6682432" y="1628937"/>
                    </a:lnTo>
                    <a:cubicBezTo>
                      <a:pt x="6751011" y="1628937"/>
                      <a:pt x="6806891" y="1573057"/>
                      <a:pt x="6806891" y="1504477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22" name="Group 22"/>
          <p:cNvGrpSpPr/>
          <p:nvPr/>
        </p:nvGrpSpPr>
        <p:grpSpPr>
          <a:xfrm>
            <a:off x="536803" y="374236"/>
            <a:ext cx="5189578" cy="1279793"/>
            <a:chOff x="0" y="0"/>
            <a:chExt cx="6919437" cy="1706390"/>
          </a:xfrm>
        </p:grpSpPr>
        <p:grpSp>
          <p:nvGrpSpPr>
            <p:cNvPr id="23" name="Group 23"/>
            <p:cNvGrpSpPr/>
            <p:nvPr/>
          </p:nvGrpSpPr>
          <p:grpSpPr>
            <a:xfrm>
              <a:off x="256275" y="103537"/>
              <a:ext cx="6663161" cy="1602853"/>
              <a:chOff x="0" y="0"/>
              <a:chExt cx="6783283" cy="1631749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31750" y="31750"/>
                <a:ext cx="6718541" cy="1568249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1568249">
                    <a:moveTo>
                      <a:pt x="6627073" y="1568249"/>
                    </a:moveTo>
                    <a:lnTo>
                      <a:pt x="92710" y="1568249"/>
                    </a:lnTo>
                    <a:cubicBezTo>
                      <a:pt x="41910" y="1568249"/>
                      <a:pt x="0" y="1526339"/>
                      <a:pt x="0" y="1475539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1474269"/>
                    </a:lnTo>
                    <a:cubicBezTo>
                      <a:pt x="6719783" y="1526339"/>
                      <a:pt x="6677873" y="1568249"/>
                      <a:pt x="6627073" y="1568249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25"/>
              <p:cNvSpPr/>
              <p:nvPr/>
            </p:nvSpPr>
            <p:spPr>
              <a:xfrm>
                <a:off x="0" y="0"/>
                <a:ext cx="6783284" cy="1631749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1631749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1507289"/>
                    </a:lnTo>
                    <a:cubicBezTo>
                      <a:pt x="6723593" y="1542849"/>
                      <a:pt x="6694383" y="1572059"/>
                      <a:pt x="6658823" y="1572059"/>
                    </a:cubicBezTo>
                    <a:lnTo>
                      <a:pt x="124460" y="1572059"/>
                    </a:lnTo>
                    <a:cubicBezTo>
                      <a:pt x="88900" y="1572059"/>
                      <a:pt x="59690" y="1542849"/>
                      <a:pt x="59690" y="1507289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7289"/>
                    </a:lnTo>
                    <a:cubicBezTo>
                      <a:pt x="0" y="1575869"/>
                      <a:pt x="55880" y="1631749"/>
                      <a:pt x="124460" y="1631749"/>
                    </a:cubicBezTo>
                    <a:lnTo>
                      <a:pt x="6658823" y="1631749"/>
                    </a:lnTo>
                    <a:cubicBezTo>
                      <a:pt x="6727403" y="1631749"/>
                      <a:pt x="6783284" y="1575869"/>
                      <a:pt x="6783284" y="1507289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0" y="0"/>
              <a:ext cx="6686352" cy="1600091"/>
              <a:chOff x="0" y="0"/>
              <a:chExt cx="6806891" cy="1628937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31750" y="31750"/>
                <a:ext cx="6742150" cy="1565437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1565437">
                    <a:moveTo>
                      <a:pt x="6650682" y="1565437"/>
                    </a:moveTo>
                    <a:lnTo>
                      <a:pt x="92710" y="1565437"/>
                    </a:lnTo>
                    <a:cubicBezTo>
                      <a:pt x="41910" y="1565437"/>
                      <a:pt x="0" y="1523527"/>
                      <a:pt x="0" y="1472727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1471457"/>
                    </a:lnTo>
                    <a:cubicBezTo>
                      <a:pt x="6743391" y="1523527"/>
                      <a:pt x="6701482" y="1565437"/>
                      <a:pt x="6650682" y="1565437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28"/>
              <p:cNvSpPr/>
              <p:nvPr/>
            </p:nvSpPr>
            <p:spPr>
              <a:xfrm>
                <a:off x="0" y="0"/>
                <a:ext cx="6806891" cy="1628937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1628937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1504477"/>
                    </a:lnTo>
                    <a:cubicBezTo>
                      <a:pt x="6747201" y="1540037"/>
                      <a:pt x="6717991" y="1569247"/>
                      <a:pt x="6682432" y="1569247"/>
                    </a:cubicBezTo>
                    <a:lnTo>
                      <a:pt x="124460" y="1569247"/>
                    </a:lnTo>
                    <a:cubicBezTo>
                      <a:pt x="88900" y="1569247"/>
                      <a:pt x="59690" y="1540037"/>
                      <a:pt x="59690" y="1504477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4477"/>
                    </a:lnTo>
                    <a:cubicBezTo>
                      <a:pt x="0" y="1573057"/>
                      <a:pt x="55880" y="1628937"/>
                      <a:pt x="124460" y="1628937"/>
                    </a:cubicBezTo>
                    <a:lnTo>
                      <a:pt x="6682432" y="1628937"/>
                    </a:lnTo>
                    <a:cubicBezTo>
                      <a:pt x="6751011" y="1628937"/>
                      <a:pt x="6806891" y="1573057"/>
                      <a:pt x="6806891" y="1504477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9" name="TextBox 29"/>
          <p:cNvSpPr txBox="1"/>
          <p:nvPr/>
        </p:nvSpPr>
        <p:spPr>
          <a:xfrm>
            <a:off x="645879" y="610820"/>
            <a:ext cx="4578736" cy="68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43"/>
              </a:lnSpc>
            </a:pPr>
            <a:r>
              <a:rPr lang="en-US" sz="4536" i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Jemima Nicholas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741750" y="4125515"/>
            <a:ext cx="5189578" cy="1279793"/>
            <a:chOff x="0" y="0"/>
            <a:chExt cx="6919437" cy="1706390"/>
          </a:xfrm>
        </p:grpSpPr>
        <p:grpSp>
          <p:nvGrpSpPr>
            <p:cNvPr id="31" name="Group 31"/>
            <p:cNvGrpSpPr/>
            <p:nvPr/>
          </p:nvGrpSpPr>
          <p:grpSpPr>
            <a:xfrm>
              <a:off x="256275" y="103537"/>
              <a:ext cx="6663161" cy="1602853"/>
              <a:chOff x="0" y="0"/>
              <a:chExt cx="6783283" cy="1631749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31750" y="31750"/>
                <a:ext cx="6718541" cy="1568249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1568249">
                    <a:moveTo>
                      <a:pt x="6627073" y="1568249"/>
                    </a:moveTo>
                    <a:lnTo>
                      <a:pt x="92710" y="1568249"/>
                    </a:lnTo>
                    <a:cubicBezTo>
                      <a:pt x="41910" y="1568249"/>
                      <a:pt x="0" y="1526339"/>
                      <a:pt x="0" y="1475539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1474269"/>
                    </a:lnTo>
                    <a:cubicBezTo>
                      <a:pt x="6719783" y="1526339"/>
                      <a:pt x="6677873" y="1568249"/>
                      <a:pt x="6627073" y="1568249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33"/>
              <p:cNvSpPr/>
              <p:nvPr/>
            </p:nvSpPr>
            <p:spPr>
              <a:xfrm>
                <a:off x="0" y="0"/>
                <a:ext cx="6783284" cy="1631749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1631749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1507289"/>
                    </a:lnTo>
                    <a:cubicBezTo>
                      <a:pt x="6723593" y="1542849"/>
                      <a:pt x="6694383" y="1572059"/>
                      <a:pt x="6658823" y="1572059"/>
                    </a:cubicBezTo>
                    <a:lnTo>
                      <a:pt x="124460" y="1572059"/>
                    </a:lnTo>
                    <a:cubicBezTo>
                      <a:pt x="88900" y="1572059"/>
                      <a:pt x="59690" y="1542849"/>
                      <a:pt x="59690" y="1507289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7289"/>
                    </a:lnTo>
                    <a:cubicBezTo>
                      <a:pt x="0" y="1575869"/>
                      <a:pt x="55880" y="1631749"/>
                      <a:pt x="124460" y="1631749"/>
                    </a:cubicBezTo>
                    <a:lnTo>
                      <a:pt x="6658823" y="1631749"/>
                    </a:lnTo>
                    <a:cubicBezTo>
                      <a:pt x="6727403" y="1631749"/>
                      <a:pt x="6783284" y="1575869"/>
                      <a:pt x="6783284" y="1507289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34" name="Group 34"/>
            <p:cNvGrpSpPr/>
            <p:nvPr/>
          </p:nvGrpSpPr>
          <p:grpSpPr>
            <a:xfrm>
              <a:off x="0" y="0"/>
              <a:ext cx="6686352" cy="1600091"/>
              <a:chOff x="0" y="0"/>
              <a:chExt cx="6806891" cy="1628937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31750" y="31750"/>
                <a:ext cx="6742150" cy="1565437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1565437">
                    <a:moveTo>
                      <a:pt x="6650682" y="1565437"/>
                    </a:moveTo>
                    <a:lnTo>
                      <a:pt x="92710" y="1565437"/>
                    </a:lnTo>
                    <a:cubicBezTo>
                      <a:pt x="41910" y="1565437"/>
                      <a:pt x="0" y="1523527"/>
                      <a:pt x="0" y="1472727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1471457"/>
                    </a:lnTo>
                    <a:cubicBezTo>
                      <a:pt x="6743391" y="1523527"/>
                      <a:pt x="6701482" y="1565437"/>
                      <a:pt x="6650682" y="1565437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36"/>
              <p:cNvSpPr/>
              <p:nvPr/>
            </p:nvSpPr>
            <p:spPr>
              <a:xfrm>
                <a:off x="0" y="0"/>
                <a:ext cx="6806891" cy="1628937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1628937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1504477"/>
                    </a:lnTo>
                    <a:cubicBezTo>
                      <a:pt x="6747201" y="1540037"/>
                      <a:pt x="6717991" y="1569247"/>
                      <a:pt x="6682432" y="1569247"/>
                    </a:cubicBezTo>
                    <a:lnTo>
                      <a:pt x="124460" y="1569247"/>
                    </a:lnTo>
                    <a:cubicBezTo>
                      <a:pt x="88900" y="1569247"/>
                      <a:pt x="59690" y="1540037"/>
                      <a:pt x="59690" y="1504477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4477"/>
                    </a:lnTo>
                    <a:cubicBezTo>
                      <a:pt x="0" y="1573057"/>
                      <a:pt x="55880" y="1628937"/>
                      <a:pt x="124460" y="1628937"/>
                    </a:cubicBezTo>
                    <a:lnTo>
                      <a:pt x="6682432" y="1628937"/>
                    </a:lnTo>
                    <a:cubicBezTo>
                      <a:pt x="6751011" y="1628937"/>
                      <a:pt x="6806891" y="1573057"/>
                      <a:pt x="6806891" y="1504477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37" name="Group 37"/>
          <p:cNvGrpSpPr/>
          <p:nvPr/>
        </p:nvGrpSpPr>
        <p:grpSpPr>
          <a:xfrm>
            <a:off x="12128884" y="338491"/>
            <a:ext cx="5189578" cy="1279793"/>
            <a:chOff x="0" y="0"/>
            <a:chExt cx="6919437" cy="1706390"/>
          </a:xfrm>
        </p:grpSpPr>
        <p:grpSp>
          <p:nvGrpSpPr>
            <p:cNvPr id="38" name="Group 38"/>
            <p:cNvGrpSpPr/>
            <p:nvPr/>
          </p:nvGrpSpPr>
          <p:grpSpPr>
            <a:xfrm>
              <a:off x="256275" y="103537"/>
              <a:ext cx="6663161" cy="1602853"/>
              <a:chOff x="0" y="0"/>
              <a:chExt cx="6783283" cy="1631749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31750" y="31750"/>
                <a:ext cx="6718541" cy="1568249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1568249">
                    <a:moveTo>
                      <a:pt x="6627073" y="1568249"/>
                    </a:moveTo>
                    <a:lnTo>
                      <a:pt x="92710" y="1568249"/>
                    </a:lnTo>
                    <a:cubicBezTo>
                      <a:pt x="41910" y="1568249"/>
                      <a:pt x="0" y="1526339"/>
                      <a:pt x="0" y="1475539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1474269"/>
                    </a:lnTo>
                    <a:cubicBezTo>
                      <a:pt x="6719783" y="1526339"/>
                      <a:pt x="6677873" y="1568249"/>
                      <a:pt x="6627073" y="1568249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40"/>
              <p:cNvSpPr/>
              <p:nvPr/>
            </p:nvSpPr>
            <p:spPr>
              <a:xfrm>
                <a:off x="0" y="0"/>
                <a:ext cx="6783284" cy="1631749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1631749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1507289"/>
                    </a:lnTo>
                    <a:cubicBezTo>
                      <a:pt x="6723593" y="1542849"/>
                      <a:pt x="6694383" y="1572059"/>
                      <a:pt x="6658823" y="1572059"/>
                    </a:cubicBezTo>
                    <a:lnTo>
                      <a:pt x="124460" y="1572059"/>
                    </a:lnTo>
                    <a:cubicBezTo>
                      <a:pt x="88900" y="1572059"/>
                      <a:pt x="59690" y="1542849"/>
                      <a:pt x="59690" y="1507289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7289"/>
                    </a:lnTo>
                    <a:cubicBezTo>
                      <a:pt x="0" y="1575869"/>
                      <a:pt x="55880" y="1631749"/>
                      <a:pt x="124460" y="1631749"/>
                    </a:cubicBezTo>
                    <a:lnTo>
                      <a:pt x="6658823" y="1631749"/>
                    </a:lnTo>
                    <a:cubicBezTo>
                      <a:pt x="6727403" y="1631749"/>
                      <a:pt x="6783284" y="1575869"/>
                      <a:pt x="6783284" y="1507289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1" name="Group 41"/>
            <p:cNvGrpSpPr/>
            <p:nvPr/>
          </p:nvGrpSpPr>
          <p:grpSpPr>
            <a:xfrm>
              <a:off x="0" y="0"/>
              <a:ext cx="6686352" cy="1600091"/>
              <a:chOff x="0" y="0"/>
              <a:chExt cx="6806891" cy="1628937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31750" y="31750"/>
                <a:ext cx="6742150" cy="1565437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1565437">
                    <a:moveTo>
                      <a:pt x="6650682" y="1565437"/>
                    </a:moveTo>
                    <a:lnTo>
                      <a:pt x="92710" y="1565437"/>
                    </a:lnTo>
                    <a:cubicBezTo>
                      <a:pt x="41910" y="1565437"/>
                      <a:pt x="0" y="1523527"/>
                      <a:pt x="0" y="1472727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1471457"/>
                    </a:lnTo>
                    <a:cubicBezTo>
                      <a:pt x="6743391" y="1523527"/>
                      <a:pt x="6701482" y="1565437"/>
                      <a:pt x="6650682" y="1565437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43"/>
              <p:cNvSpPr/>
              <p:nvPr/>
            </p:nvSpPr>
            <p:spPr>
              <a:xfrm>
                <a:off x="0" y="0"/>
                <a:ext cx="6806891" cy="1628937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1628937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1504477"/>
                    </a:lnTo>
                    <a:cubicBezTo>
                      <a:pt x="6747201" y="1540037"/>
                      <a:pt x="6717991" y="1569247"/>
                      <a:pt x="6682432" y="1569247"/>
                    </a:cubicBezTo>
                    <a:lnTo>
                      <a:pt x="124460" y="1569247"/>
                    </a:lnTo>
                    <a:cubicBezTo>
                      <a:pt x="88900" y="1569247"/>
                      <a:pt x="59690" y="1540037"/>
                      <a:pt x="59690" y="1504477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4477"/>
                    </a:lnTo>
                    <a:cubicBezTo>
                      <a:pt x="0" y="1573057"/>
                      <a:pt x="55880" y="1628937"/>
                      <a:pt x="124460" y="1628937"/>
                    </a:cubicBezTo>
                    <a:lnTo>
                      <a:pt x="6682432" y="1628937"/>
                    </a:lnTo>
                    <a:cubicBezTo>
                      <a:pt x="6751011" y="1628937"/>
                      <a:pt x="6806891" y="1573057"/>
                      <a:pt x="6806891" y="1504477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44" name="TextBox 44"/>
          <p:cNvSpPr txBox="1"/>
          <p:nvPr/>
        </p:nvSpPr>
        <p:spPr>
          <a:xfrm>
            <a:off x="12639251" y="624215"/>
            <a:ext cx="4578736" cy="68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43"/>
              </a:lnSpc>
            </a:pPr>
            <a:r>
              <a:rPr lang="en-US" sz="4536" i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Aneurin Bevan</a:t>
            </a:r>
          </a:p>
        </p:txBody>
      </p:sp>
      <p:grpSp>
        <p:nvGrpSpPr>
          <p:cNvPr id="45" name="Group 45"/>
          <p:cNvGrpSpPr/>
          <p:nvPr/>
        </p:nvGrpSpPr>
        <p:grpSpPr>
          <a:xfrm>
            <a:off x="12333831" y="4089771"/>
            <a:ext cx="5189578" cy="1279793"/>
            <a:chOff x="0" y="0"/>
            <a:chExt cx="6919437" cy="1706390"/>
          </a:xfrm>
        </p:grpSpPr>
        <p:grpSp>
          <p:nvGrpSpPr>
            <p:cNvPr id="46" name="Group 46"/>
            <p:cNvGrpSpPr/>
            <p:nvPr/>
          </p:nvGrpSpPr>
          <p:grpSpPr>
            <a:xfrm>
              <a:off x="256275" y="103537"/>
              <a:ext cx="6663161" cy="1602853"/>
              <a:chOff x="0" y="0"/>
              <a:chExt cx="6783283" cy="1631749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31750" y="31750"/>
                <a:ext cx="6718541" cy="1568249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1568249">
                    <a:moveTo>
                      <a:pt x="6627073" y="1568249"/>
                    </a:moveTo>
                    <a:lnTo>
                      <a:pt x="92710" y="1568249"/>
                    </a:lnTo>
                    <a:cubicBezTo>
                      <a:pt x="41910" y="1568249"/>
                      <a:pt x="0" y="1526339"/>
                      <a:pt x="0" y="1475539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1474269"/>
                    </a:lnTo>
                    <a:cubicBezTo>
                      <a:pt x="6719783" y="1526339"/>
                      <a:pt x="6677873" y="1568249"/>
                      <a:pt x="6627073" y="1568249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Freeform 48"/>
              <p:cNvSpPr/>
              <p:nvPr/>
            </p:nvSpPr>
            <p:spPr>
              <a:xfrm>
                <a:off x="0" y="0"/>
                <a:ext cx="6783284" cy="1631749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1631749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1507289"/>
                    </a:lnTo>
                    <a:cubicBezTo>
                      <a:pt x="6723593" y="1542849"/>
                      <a:pt x="6694383" y="1572059"/>
                      <a:pt x="6658823" y="1572059"/>
                    </a:cubicBezTo>
                    <a:lnTo>
                      <a:pt x="124460" y="1572059"/>
                    </a:lnTo>
                    <a:cubicBezTo>
                      <a:pt x="88900" y="1572059"/>
                      <a:pt x="59690" y="1542849"/>
                      <a:pt x="59690" y="1507289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7289"/>
                    </a:lnTo>
                    <a:cubicBezTo>
                      <a:pt x="0" y="1575869"/>
                      <a:pt x="55880" y="1631749"/>
                      <a:pt x="124460" y="1631749"/>
                    </a:cubicBezTo>
                    <a:lnTo>
                      <a:pt x="6658823" y="1631749"/>
                    </a:lnTo>
                    <a:cubicBezTo>
                      <a:pt x="6727403" y="1631749"/>
                      <a:pt x="6783284" y="1575869"/>
                      <a:pt x="6783284" y="1507289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9" name="Group 49"/>
            <p:cNvGrpSpPr/>
            <p:nvPr/>
          </p:nvGrpSpPr>
          <p:grpSpPr>
            <a:xfrm>
              <a:off x="0" y="0"/>
              <a:ext cx="6686352" cy="1600091"/>
              <a:chOff x="0" y="0"/>
              <a:chExt cx="6806891" cy="1628937"/>
            </a:xfrm>
          </p:grpSpPr>
          <p:sp>
            <p:nvSpPr>
              <p:cNvPr id="50" name="Freeform 50"/>
              <p:cNvSpPr/>
              <p:nvPr/>
            </p:nvSpPr>
            <p:spPr>
              <a:xfrm>
                <a:off x="31750" y="31750"/>
                <a:ext cx="6742150" cy="1565437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1565437">
                    <a:moveTo>
                      <a:pt x="6650682" y="1565437"/>
                    </a:moveTo>
                    <a:lnTo>
                      <a:pt x="92710" y="1565437"/>
                    </a:lnTo>
                    <a:cubicBezTo>
                      <a:pt x="41910" y="1565437"/>
                      <a:pt x="0" y="1523527"/>
                      <a:pt x="0" y="1472727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1471457"/>
                    </a:lnTo>
                    <a:cubicBezTo>
                      <a:pt x="6743391" y="1523527"/>
                      <a:pt x="6701482" y="1565437"/>
                      <a:pt x="6650682" y="1565437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Freeform 51"/>
              <p:cNvSpPr/>
              <p:nvPr/>
            </p:nvSpPr>
            <p:spPr>
              <a:xfrm>
                <a:off x="0" y="0"/>
                <a:ext cx="6806891" cy="1628937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1628937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1504477"/>
                    </a:lnTo>
                    <a:cubicBezTo>
                      <a:pt x="6747201" y="1540037"/>
                      <a:pt x="6717991" y="1569247"/>
                      <a:pt x="6682432" y="1569247"/>
                    </a:cubicBezTo>
                    <a:lnTo>
                      <a:pt x="124460" y="1569247"/>
                    </a:lnTo>
                    <a:cubicBezTo>
                      <a:pt x="88900" y="1569247"/>
                      <a:pt x="59690" y="1540037"/>
                      <a:pt x="59690" y="1504477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4477"/>
                    </a:lnTo>
                    <a:cubicBezTo>
                      <a:pt x="0" y="1573057"/>
                      <a:pt x="55880" y="1628937"/>
                      <a:pt x="124460" y="1628937"/>
                    </a:cubicBezTo>
                    <a:lnTo>
                      <a:pt x="6682432" y="1628937"/>
                    </a:lnTo>
                    <a:cubicBezTo>
                      <a:pt x="6751011" y="1628937"/>
                      <a:pt x="6806891" y="1573057"/>
                      <a:pt x="6806891" y="1504477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52" name="Freeform 52"/>
          <p:cNvSpPr/>
          <p:nvPr/>
        </p:nvSpPr>
        <p:spPr>
          <a:xfrm>
            <a:off x="1584941" y="5937089"/>
            <a:ext cx="3703393" cy="3703393"/>
          </a:xfrm>
          <a:custGeom>
            <a:avLst/>
            <a:gdLst/>
            <a:ahLst/>
            <a:cxnLst/>
            <a:rect l="l" t="t" r="r" b="b"/>
            <a:pathLst>
              <a:path w="3703393" h="3703393">
                <a:moveTo>
                  <a:pt x="0" y="0"/>
                </a:moveTo>
                <a:lnTo>
                  <a:pt x="3703393" y="0"/>
                </a:lnTo>
                <a:lnTo>
                  <a:pt x="3703393" y="3703393"/>
                </a:lnTo>
                <a:lnTo>
                  <a:pt x="0" y="370339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3" name="Group 53"/>
          <p:cNvGrpSpPr/>
          <p:nvPr/>
        </p:nvGrpSpPr>
        <p:grpSpPr>
          <a:xfrm>
            <a:off x="739375" y="5405308"/>
            <a:ext cx="5189578" cy="1279793"/>
            <a:chOff x="0" y="0"/>
            <a:chExt cx="6919437" cy="1706390"/>
          </a:xfrm>
        </p:grpSpPr>
        <p:grpSp>
          <p:nvGrpSpPr>
            <p:cNvPr id="54" name="Group 54"/>
            <p:cNvGrpSpPr/>
            <p:nvPr/>
          </p:nvGrpSpPr>
          <p:grpSpPr>
            <a:xfrm>
              <a:off x="256275" y="103537"/>
              <a:ext cx="6663161" cy="1602853"/>
              <a:chOff x="0" y="0"/>
              <a:chExt cx="6783283" cy="1631749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31750" y="31750"/>
                <a:ext cx="6718541" cy="1568249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1568249">
                    <a:moveTo>
                      <a:pt x="6627073" y="1568249"/>
                    </a:moveTo>
                    <a:lnTo>
                      <a:pt x="92710" y="1568249"/>
                    </a:lnTo>
                    <a:cubicBezTo>
                      <a:pt x="41910" y="1568249"/>
                      <a:pt x="0" y="1526339"/>
                      <a:pt x="0" y="1475539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1474269"/>
                    </a:lnTo>
                    <a:cubicBezTo>
                      <a:pt x="6719783" y="1526339"/>
                      <a:pt x="6677873" y="1568249"/>
                      <a:pt x="6627073" y="1568249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" name="Freeform 56"/>
              <p:cNvSpPr/>
              <p:nvPr/>
            </p:nvSpPr>
            <p:spPr>
              <a:xfrm>
                <a:off x="0" y="0"/>
                <a:ext cx="6783284" cy="1631749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1631749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1507289"/>
                    </a:lnTo>
                    <a:cubicBezTo>
                      <a:pt x="6723593" y="1542849"/>
                      <a:pt x="6694383" y="1572059"/>
                      <a:pt x="6658823" y="1572059"/>
                    </a:cubicBezTo>
                    <a:lnTo>
                      <a:pt x="124460" y="1572059"/>
                    </a:lnTo>
                    <a:cubicBezTo>
                      <a:pt x="88900" y="1572059"/>
                      <a:pt x="59690" y="1542849"/>
                      <a:pt x="59690" y="1507289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7289"/>
                    </a:lnTo>
                    <a:cubicBezTo>
                      <a:pt x="0" y="1575869"/>
                      <a:pt x="55880" y="1631749"/>
                      <a:pt x="124460" y="1631749"/>
                    </a:cubicBezTo>
                    <a:lnTo>
                      <a:pt x="6658823" y="1631749"/>
                    </a:lnTo>
                    <a:cubicBezTo>
                      <a:pt x="6727403" y="1631749"/>
                      <a:pt x="6783284" y="1575869"/>
                      <a:pt x="6783284" y="1507289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57" name="Group 57"/>
            <p:cNvGrpSpPr/>
            <p:nvPr/>
          </p:nvGrpSpPr>
          <p:grpSpPr>
            <a:xfrm>
              <a:off x="0" y="0"/>
              <a:ext cx="6686352" cy="1600091"/>
              <a:chOff x="0" y="0"/>
              <a:chExt cx="6806891" cy="1628937"/>
            </a:xfrm>
          </p:grpSpPr>
          <p:sp>
            <p:nvSpPr>
              <p:cNvPr id="58" name="Freeform 58"/>
              <p:cNvSpPr/>
              <p:nvPr/>
            </p:nvSpPr>
            <p:spPr>
              <a:xfrm>
                <a:off x="31750" y="31750"/>
                <a:ext cx="6742150" cy="1565437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1565437">
                    <a:moveTo>
                      <a:pt x="6650682" y="1565437"/>
                    </a:moveTo>
                    <a:lnTo>
                      <a:pt x="92710" y="1565437"/>
                    </a:lnTo>
                    <a:cubicBezTo>
                      <a:pt x="41910" y="1565437"/>
                      <a:pt x="0" y="1523527"/>
                      <a:pt x="0" y="1472727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1471457"/>
                    </a:lnTo>
                    <a:cubicBezTo>
                      <a:pt x="6743391" y="1523527"/>
                      <a:pt x="6701482" y="1565437"/>
                      <a:pt x="6650682" y="1565437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" name="Freeform 59"/>
              <p:cNvSpPr/>
              <p:nvPr/>
            </p:nvSpPr>
            <p:spPr>
              <a:xfrm>
                <a:off x="0" y="0"/>
                <a:ext cx="6806891" cy="1628937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1628937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1504477"/>
                    </a:lnTo>
                    <a:cubicBezTo>
                      <a:pt x="6747201" y="1540037"/>
                      <a:pt x="6717991" y="1569247"/>
                      <a:pt x="6682432" y="1569247"/>
                    </a:cubicBezTo>
                    <a:lnTo>
                      <a:pt x="124460" y="1569247"/>
                    </a:lnTo>
                    <a:cubicBezTo>
                      <a:pt x="88900" y="1569247"/>
                      <a:pt x="59690" y="1540037"/>
                      <a:pt x="59690" y="1504477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4477"/>
                    </a:lnTo>
                    <a:cubicBezTo>
                      <a:pt x="0" y="1573057"/>
                      <a:pt x="55880" y="1628937"/>
                      <a:pt x="124460" y="1628937"/>
                    </a:cubicBezTo>
                    <a:lnTo>
                      <a:pt x="6682432" y="1628937"/>
                    </a:lnTo>
                    <a:cubicBezTo>
                      <a:pt x="6751011" y="1628937"/>
                      <a:pt x="6806891" y="1573057"/>
                      <a:pt x="6806891" y="1504477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0" name="TextBox 60"/>
          <p:cNvSpPr txBox="1"/>
          <p:nvPr/>
        </p:nvSpPr>
        <p:spPr>
          <a:xfrm>
            <a:off x="1249743" y="5691031"/>
            <a:ext cx="4578736" cy="68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43"/>
              </a:lnSpc>
            </a:pPr>
            <a:r>
              <a:rPr lang="en-US" sz="4536" i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Mary Hopkin</a:t>
            </a:r>
          </a:p>
        </p:txBody>
      </p:sp>
      <p:grpSp>
        <p:nvGrpSpPr>
          <p:cNvPr id="61" name="Group 61"/>
          <p:cNvGrpSpPr/>
          <p:nvPr/>
        </p:nvGrpSpPr>
        <p:grpSpPr>
          <a:xfrm>
            <a:off x="944322" y="9156587"/>
            <a:ext cx="5189578" cy="1279793"/>
            <a:chOff x="0" y="0"/>
            <a:chExt cx="6919437" cy="1706390"/>
          </a:xfrm>
        </p:grpSpPr>
        <p:grpSp>
          <p:nvGrpSpPr>
            <p:cNvPr id="62" name="Group 62"/>
            <p:cNvGrpSpPr/>
            <p:nvPr/>
          </p:nvGrpSpPr>
          <p:grpSpPr>
            <a:xfrm>
              <a:off x="256275" y="103537"/>
              <a:ext cx="6663161" cy="1602853"/>
              <a:chOff x="0" y="0"/>
              <a:chExt cx="6783283" cy="1631749"/>
            </a:xfrm>
          </p:grpSpPr>
          <p:sp>
            <p:nvSpPr>
              <p:cNvPr id="63" name="Freeform 63"/>
              <p:cNvSpPr/>
              <p:nvPr/>
            </p:nvSpPr>
            <p:spPr>
              <a:xfrm>
                <a:off x="31750" y="31750"/>
                <a:ext cx="6718541" cy="1568249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1568249">
                    <a:moveTo>
                      <a:pt x="6627073" y="1568249"/>
                    </a:moveTo>
                    <a:lnTo>
                      <a:pt x="92710" y="1568249"/>
                    </a:lnTo>
                    <a:cubicBezTo>
                      <a:pt x="41910" y="1568249"/>
                      <a:pt x="0" y="1526339"/>
                      <a:pt x="0" y="1475539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1474269"/>
                    </a:lnTo>
                    <a:cubicBezTo>
                      <a:pt x="6719783" y="1526339"/>
                      <a:pt x="6677873" y="1568249"/>
                      <a:pt x="6627073" y="1568249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" name="Freeform 64"/>
              <p:cNvSpPr/>
              <p:nvPr/>
            </p:nvSpPr>
            <p:spPr>
              <a:xfrm>
                <a:off x="0" y="0"/>
                <a:ext cx="6783284" cy="1631749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1631749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1507289"/>
                    </a:lnTo>
                    <a:cubicBezTo>
                      <a:pt x="6723593" y="1542849"/>
                      <a:pt x="6694383" y="1572059"/>
                      <a:pt x="6658823" y="1572059"/>
                    </a:cubicBezTo>
                    <a:lnTo>
                      <a:pt x="124460" y="1572059"/>
                    </a:lnTo>
                    <a:cubicBezTo>
                      <a:pt x="88900" y="1572059"/>
                      <a:pt x="59690" y="1542849"/>
                      <a:pt x="59690" y="1507289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7289"/>
                    </a:lnTo>
                    <a:cubicBezTo>
                      <a:pt x="0" y="1575869"/>
                      <a:pt x="55880" y="1631749"/>
                      <a:pt x="124460" y="1631749"/>
                    </a:cubicBezTo>
                    <a:lnTo>
                      <a:pt x="6658823" y="1631749"/>
                    </a:lnTo>
                    <a:cubicBezTo>
                      <a:pt x="6727403" y="1631749"/>
                      <a:pt x="6783284" y="1575869"/>
                      <a:pt x="6783284" y="1507289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5" name="Group 65"/>
            <p:cNvGrpSpPr/>
            <p:nvPr/>
          </p:nvGrpSpPr>
          <p:grpSpPr>
            <a:xfrm>
              <a:off x="0" y="0"/>
              <a:ext cx="6686352" cy="1600091"/>
              <a:chOff x="0" y="0"/>
              <a:chExt cx="6806891" cy="1628937"/>
            </a:xfrm>
          </p:grpSpPr>
          <p:sp>
            <p:nvSpPr>
              <p:cNvPr id="66" name="Freeform 66"/>
              <p:cNvSpPr/>
              <p:nvPr/>
            </p:nvSpPr>
            <p:spPr>
              <a:xfrm>
                <a:off x="31750" y="31750"/>
                <a:ext cx="6742150" cy="1565437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1565437">
                    <a:moveTo>
                      <a:pt x="6650682" y="1565437"/>
                    </a:moveTo>
                    <a:lnTo>
                      <a:pt x="92710" y="1565437"/>
                    </a:lnTo>
                    <a:cubicBezTo>
                      <a:pt x="41910" y="1565437"/>
                      <a:pt x="0" y="1523527"/>
                      <a:pt x="0" y="1472727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1471457"/>
                    </a:lnTo>
                    <a:cubicBezTo>
                      <a:pt x="6743391" y="1523527"/>
                      <a:pt x="6701482" y="1565437"/>
                      <a:pt x="6650682" y="1565437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" name="Freeform 67"/>
              <p:cNvSpPr/>
              <p:nvPr/>
            </p:nvSpPr>
            <p:spPr>
              <a:xfrm>
                <a:off x="0" y="0"/>
                <a:ext cx="6806891" cy="1628937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1628937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1504477"/>
                    </a:lnTo>
                    <a:cubicBezTo>
                      <a:pt x="6747201" y="1540037"/>
                      <a:pt x="6717991" y="1569247"/>
                      <a:pt x="6682432" y="1569247"/>
                    </a:cubicBezTo>
                    <a:lnTo>
                      <a:pt x="124460" y="1569247"/>
                    </a:lnTo>
                    <a:cubicBezTo>
                      <a:pt x="88900" y="1569247"/>
                      <a:pt x="59690" y="1540037"/>
                      <a:pt x="59690" y="1504477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4477"/>
                    </a:lnTo>
                    <a:cubicBezTo>
                      <a:pt x="0" y="1573057"/>
                      <a:pt x="55880" y="1628937"/>
                      <a:pt x="124460" y="1628937"/>
                    </a:cubicBezTo>
                    <a:lnTo>
                      <a:pt x="6682432" y="1628937"/>
                    </a:lnTo>
                    <a:cubicBezTo>
                      <a:pt x="6751011" y="1628937"/>
                      <a:pt x="6806891" y="1573057"/>
                      <a:pt x="6806891" y="1504477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8" name="Group 68"/>
          <p:cNvGrpSpPr/>
          <p:nvPr/>
        </p:nvGrpSpPr>
        <p:grpSpPr>
          <a:xfrm>
            <a:off x="6492779" y="5405308"/>
            <a:ext cx="5189578" cy="1279793"/>
            <a:chOff x="0" y="0"/>
            <a:chExt cx="6919437" cy="1706390"/>
          </a:xfrm>
        </p:grpSpPr>
        <p:grpSp>
          <p:nvGrpSpPr>
            <p:cNvPr id="69" name="Group 69"/>
            <p:cNvGrpSpPr/>
            <p:nvPr/>
          </p:nvGrpSpPr>
          <p:grpSpPr>
            <a:xfrm>
              <a:off x="256275" y="103537"/>
              <a:ext cx="6663161" cy="1602853"/>
              <a:chOff x="0" y="0"/>
              <a:chExt cx="6783283" cy="1631749"/>
            </a:xfrm>
          </p:grpSpPr>
          <p:sp>
            <p:nvSpPr>
              <p:cNvPr id="70" name="Freeform 70"/>
              <p:cNvSpPr/>
              <p:nvPr/>
            </p:nvSpPr>
            <p:spPr>
              <a:xfrm>
                <a:off x="31750" y="31750"/>
                <a:ext cx="6718541" cy="1568249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1568249">
                    <a:moveTo>
                      <a:pt x="6627073" y="1568249"/>
                    </a:moveTo>
                    <a:lnTo>
                      <a:pt x="92710" y="1568249"/>
                    </a:lnTo>
                    <a:cubicBezTo>
                      <a:pt x="41910" y="1568249"/>
                      <a:pt x="0" y="1526339"/>
                      <a:pt x="0" y="1475539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1474269"/>
                    </a:lnTo>
                    <a:cubicBezTo>
                      <a:pt x="6719783" y="1526339"/>
                      <a:pt x="6677873" y="1568249"/>
                      <a:pt x="6627073" y="1568249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" name="Freeform 71"/>
              <p:cNvSpPr/>
              <p:nvPr/>
            </p:nvSpPr>
            <p:spPr>
              <a:xfrm>
                <a:off x="0" y="0"/>
                <a:ext cx="6783284" cy="1631749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1631749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1507289"/>
                    </a:lnTo>
                    <a:cubicBezTo>
                      <a:pt x="6723593" y="1542849"/>
                      <a:pt x="6694383" y="1572059"/>
                      <a:pt x="6658823" y="1572059"/>
                    </a:cubicBezTo>
                    <a:lnTo>
                      <a:pt x="124460" y="1572059"/>
                    </a:lnTo>
                    <a:cubicBezTo>
                      <a:pt x="88900" y="1572059"/>
                      <a:pt x="59690" y="1542849"/>
                      <a:pt x="59690" y="1507289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7289"/>
                    </a:lnTo>
                    <a:cubicBezTo>
                      <a:pt x="0" y="1575869"/>
                      <a:pt x="55880" y="1631749"/>
                      <a:pt x="124460" y="1631749"/>
                    </a:cubicBezTo>
                    <a:lnTo>
                      <a:pt x="6658823" y="1631749"/>
                    </a:lnTo>
                    <a:cubicBezTo>
                      <a:pt x="6727403" y="1631749"/>
                      <a:pt x="6783284" y="1575869"/>
                      <a:pt x="6783284" y="1507289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2" name="Group 72"/>
            <p:cNvGrpSpPr/>
            <p:nvPr/>
          </p:nvGrpSpPr>
          <p:grpSpPr>
            <a:xfrm>
              <a:off x="0" y="0"/>
              <a:ext cx="6686352" cy="1600091"/>
              <a:chOff x="0" y="0"/>
              <a:chExt cx="6806891" cy="1628937"/>
            </a:xfrm>
          </p:grpSpPr>
          <p:sp>
            <p:nvSpPr>
              <p:cNvPr id="73" name="Freeform 73"/>
              <p:cNvSpPr/>
              <p:nvPr/>
            </p:nvSpPr>
            <p:spPr>
              <a:xfrm>
                <a:off x="31750" y="31750"/>
                <a:ext cx="6742150" cy="1565437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1565437">
                    <a:moveTo>
                      <a:pt x="6650682" y="1565437"/>
                    </a:moveTo>
                    <a:lnTo>
                      <a:pt x="92710" y="1565437"/>
                    </a:lnTo>
                    <a:cubicBezTo>
                      <a:pt x="41910" y="1565437"/>
                      <a:pt x="0" y="1523527"/>
                      <a:pt x="0" y="1472727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1471457"/>
                    </a:lnTo>
                    <a:cubicBezTo>
                      <a:pt x="6743391" y="1523527"/>
                      <a:pt x="6701482" y="1565437"/>
                      <a:pt x="6650682" y="1565437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" name="Freeform 74"/>
              <p:cNvSpPr/>
              <p:nvPr/>
            </p:nvSpPr>
            <p:spPr>
              <a:xfrm>
                <a:off x="0" y="0"/>
                <a:ext cx="6806891" cy="1628937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1628937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1504477"/>
                    </a:lnTo>
                    <a:cubicBezTo>
                      <a:pt x="6747201" y="1540037"/>
                      <a:pt x="6717991" y="1569247"/>
                      <a:pt x="6682432" y="1569247"/>
                    </a:cubicBezTo>
                    <a:lnTo>
                      <a:pt x="124460" y="1569247"/>
                    </a:lnTo>
                    <a:cubicBezTo>
                      <a:pt x="88900" y="1569247"/>
                      <a:pt x="59690" y="1540037"/>
                      <a:pt x="59690" y="1504477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4477"/>
                    </a:lnTo>
                    <a:cubicBezTo>
                      <a:pt x="0" y="1573057"/>
                      <a:pt x="55880" y="1628937"/>
                      <a:pt x="124460" y="1628937"/>
                    </a:cubicBezTo>
                    <a:lnTo>
                      <a:pt x="6682432" y="1628937"/>
                    </a:lnTo>
                    <a:cubicBezTo>
                      <a:pt x="6751011" y="1628937"/>
                      <a:pt x="6806891" y="1573057"/>
                      <a:pt x="6806891" y="1504477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5" name="TextBox 75"/>
          <p:cNvSpPr txBox="1"/>
          <p:nvPr/>
        </p:nvSpPr>
        <p:spPr>
          <a:xfrm>
            <a:off x="7003146" y="5691031"/>
            <a:ext cx="4578736" cy="68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43"/>
              </a:lnSpc>
            </a:pPr>
            <a:r>
              <a:rPr lang="en-US" sz="4536" i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Roald Dahl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6697725" y="9156587"/>
            <a:ext cx="5189578" cy="1279793"/>
            <a:chOff x="0" y="0"/>
            <a:chExt cx="6919437" cy="1706390"/>
          </a:xfrm>
        </p:grpSpPr>
        <p:grpSp>
          <p:nvGrpSpPr>
            <p:cNvPr id="77" name="Group 77"/>
            <p:cNvGrpSpPr/>
            <p:nvPr/>
          </p:nvGrpSpPr>
          <p:grpSpPr>
            <a:xfrm>
              <a:off x="256275" y="103537"/>
              <a:ext cx="6663161" cy="1602853"/>
              <a:chOff x="0" y="0"/>
              <a:chExt cx="6783283" cy="1631749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31750" y="31750"/>
                <a:ext cx="6718541" cy="1568249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1568249">
                    <a:moveTo>
                      <a:pt x="6627073" y="1568249"/>
                    </a:moveTo>
                    <a:lnTo>
                      <a:pt x="92710" y="1568249"/>
                    </a:lnTo>
                    <a:cubicBezTo>
                      <a:pt x="41910" y="1568249"/>
                      <a:pt x="0" y="1526339"/>
                      <a:pt x="0" y="1475539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1474269"/>
                    </a:lnTo>
                    <a:cubicBezTo>
                      <a:pt x="6719783" y="1526339"/>
                      <a:pt x="6677873" y="1568249"/>
                      <a:pt x="6627073" y="1568249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" name="Freeform 79"/>
              <p:cNvSpPr/>
              <p:nvPr/>
            </p:nvSpPr>
            <p:spPr>
              <a:xfrm>
                <a:off x="0" y="0"/>
                <a:ext cx="6783284" cy="1631749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1631749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1507289"/>
                    </a:lnTo>
                    <a:cubicBezTo>
                      <a:pt x="6723593" y="1542849"/>
                      <a:pt x="6694383" y="1572059"/>
                      <a:pt x="6658823" y="1572059"/>
                    </a:cubicBezTo>
                    <a:lnTo>
                      <a:pt x="124460" y="1572059"/>
                    </a:lnTo>
                    <a:cubicBezTo>
                      <a:pt x="88900" y="1572059"/>
                      <a:pt x="59690" y="1542849"/>
                      <a:pt x="59690" y="1507289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7289"/>
                    </a:lnTo>
                    <a:cubicBezTo>
                      <a:pt x="0" y="1575869"/>
                      <a:pt x="55880" y="1631749"/>
                      <a:pt x="124460" y="1631749"/>
                    </a:cubicBezTo>
                    <a:lnTo>
                      <a:pt x="6658823" y="1631749"/>
                    </a:lnTo>
                    <a:cubicBezTo>
                      <a:pt x="6727403" y="1631749"/>
                      <a:pt x="6783284" y="1575869"/>
                      <a:pt x="6783284" y="1507289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0" name="Group 80"/>
            <p:cNvGrpSpPr/>
            <p:nvPr/>
          </p:nvGrpSpPr>
          <p:grpSpPr>
            <a:xfrm>
              <a:off x="0" y="0"/>
              <a:ext cx="6686352" cy="1600091"/>
              <a:chOff x="0" y="0"/>
              <a:chExt cx="6806891" cy="1628937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31750" y="31750"/>
                <a:ext cx="6742150" cy="1565437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1565437">
                    <a:moveTo>
                      <a:pt x="6650682" y="1565437"/>
                    </a:moveTo>
                    <a:lnTo>
                      <a:pt x="92710" y="1565437"/>
                    </a:lnTo>
                    <a:cubicBezTo>
                      <a:pt x="41910" y="1565437"/>
                      <a:pt x="0" y="1523527"/>
                      <a:pt x="0" y="1472727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1471457"/>
                    </a:lnTo>
                    <a:cubicBezTo>
                      <a:pt x="6743391" y="1523527"/>
                      <a:pt x="6701482" y="1565437"/>
                      <a:pt x="6650682" y="1565437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" name="Freeform 82"/>
              <p:cNvSpPr/>
              <p:nvPr/>
            </p:nvSpPr>
            <p:spPr>
              <a:xfrm>
                <a:off x="0" y="0"/>
                <a:ext cx="6806891" cy="1628937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1628937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1504477"/>
                    </a:lnTo>
                    <a:cubicBezTo>
                      <a:pt x="6747201" y="1540037"/>
                      <a:pt x="6717991" y="1569247"/>
                      <a:pt x="6682432" y="1569247"/>
                    </a:cubicBezTo>
                    <a:lnTo>
                      <a:pt x="124460" y="1569247"/>
                    </a:lnTo>
                    <a:cubicBezTo>
                      <a:pt x="88900" y="1569247"/>
                      <a:pt x="59690" y="1540037"/>
                      <a:pt x="59690" y="1504477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4477"/>
                    </a:lnTo>
                    <a:cubicBezTo>
                      <a:pt x="0" y="1573057"/>
                      <a:pt x="55880" y="1628937"/>
                      <a:pt x="124460" y="1628937"/>
                    </a:cubicBezTo>
                    <a:lnTo>
                      <a:pt x="6682432" y="1628937"/>
                    </a:lnTo>
                    <a:cubicBezTo>
                      <a:pt x="6751011" y="1628937"/>
                      <a:pt x="6806891" y="1573057"/>
                      <a:pt x="6806891" y="1504477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83" name="Group 83"/>
          <p:cNvGrpSpPr/>
          <p:nvPr/>
        </p:nvGrpSpPr>
        <p:grpSpPr>
          <a:xfrm>
            <a:off x="12333831" y="5405308"/>
            <a:ext cx="5189578" cy="1279793"/>
            <a:chOff x="0" y="0"/>
            <a:chExt cx="6919437" cy="1706390"/>
          </a:xfrm>
        </p:grpSpPr>
        <p:grpSp>
          <p:nvGrpSpPr>
            <p:cNvPr id="84" name="Group 84"/>
            <p:cNvGrpSpPr/>
            <p:nvPr/>
          </p:nvGrpSpPr>
          <p:grpSpPr>
            <a:xfrm>
              <a:off x="256275" y="103537"/>
              <a:ext cx="6663161" cy="1602853"/>
              <a:chOff x="0" y="0"/>
              <a:chExt cx="6783283" cy="1631749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31750" y="31750"/>
                <a:ext cx="6718541" cy="1568249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1568249">
                    <a:moveTo>
                      <a:pt x="6627073" y="1568249"/>
                    </a:moveTo>
                    <a:lnTo>
                      <a:pt x="92710" y="1568249"/>
                    </a:lnTo>
                    <a:cubicBezTo>
                      <a:pt x="41910" y="1568249"/>
                      <a:pt x="0" y="1526339"/>
                      <a:pt x="0" y="1475539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1474269"/>
                    </a:lnTo>
                    <a:cubicBezTo>
                      <a:pt x="6719783" y="1526339"/>
                      <a:pt x="6677873" y="1568249"/>
                      <a:pt x="6627073" y="1568249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" name="Freeform 86"/>
              <p:cNvSpPr/>
              <p:nvPr/>
            </p:nvSpPr>
            <p:spPr>
              <a:xfrm>
                <a:off x="0" y="0"/>
                <a:ext cx="6783284" cy="1631749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1631749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1507289"/>
                    </a:lnTo>
                    <a:cubicBezTo>
                      <a:pt x="6723593" y="1542849"/>
                      <a:pt x="6694383" y="1572059"/>
                      <a:pt x="6658823" y="1572059"/>
                    </a:cubicBezTo>
                    <a:lnTo>
                      <a:pt x="124460" y="1572059"/>
                    </a:lnTo>
                    <a:cubicBezTo>
                      <a:pt x="88900" y="1572059"/>
                      <a:pt x="59690" y="1542849"/>
                      <a:pt x="59690" y="1507289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7289"/>
                    </a:lnTo>
                    <a:cubicBezTo>
                      <a:pt x="0" y="1575869"/>
                      <a:pt x="55880" y="1631749"/>
                      <a:pt x="124460" y="1631749"/>
                    </a:cubicBezTo>
                    <a:lnTo>
                      <a:pt x="6658823" y="1631749"/>
                    </a:lnTo>
                    <a:cubicBezTo>
                      <a:pt x="6727403" y="1631749"/>
                      <a:pt x="6783284" y="1575869"/>
                      <a:pt x="6783284" y="1507289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7" name="Group 87"/>
            <p:cNvGrpSpPr/>
            <p:nvPr/>
          </p:nvGrpSpPr>
          <p:grpSpPr>
            <a:xfrm>
              <a:off x="0" y="0"/>
              <a:ext cx="6686352" cy="1600091"/>
              <a:chOff x="0" y="0"/>
              <a:chExt cx="6806891" cy="1628937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31750" y="31750"/>
                <a:ext cx="6742150" cy="1565437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1565437">
                    <a:moveTo>
                      <a:pt x="6650682" y="1565437"/>
                    </a:moveTo>
                    <a:lnTo>
                      <a:pt x="92710" y="1565437"/>
                    </a:lnTo>
                    <a:cubicBezTo>
                      <a:pt x="41910" y="1565437"/>
                      <a:pt x="0" y="1523527"/>
                      <a:pt x="0" y="1472727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1471457"/>
                    </a:lnTo>
                    <a:cubicBezTo>
                      <a:pt x="6743391" y="1523527"/>
                      <a:pt x="6701482" y="1565437"/>
                      <a:pt x="6650682" y="1565437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" name="Freeform 89"/>
              <p:cNvSpPr/>
              <p:nvPr/>
            </p:nvSpPr>
            <p:spPr>
              <a:xfrm>
                <a:off x="0" y="0"/>
                <a:ext cx="6806891" cy="1628937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1628937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1504477"/>
                    </a:lnTo>
                    <a:cubicBezTo>
                      <a:pt x="6747201" y="1540037"/>
                      <a:pt x="6717991" y="1569247"/>
                      <a:pt x="6682432" y="1569247"/>
                    </a:cubicBezTo>
                    <a:lnTo>
                      <a:pt x="124460" y="1569247"/>
                    </a:lnTo>
                    <a:cubicBezTo>
                      <a:pt x="88900" y="1569247"/>
                      <a:pt x="59690" y="1540037"/>
                      <a:pt x="59690" y="1504477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4477"/>
                    </a:lnTo>
                    <a:cubicBezTo>
                      <a:pt x="0" y="1573057"/>
                      <a:pt x="55880" y="1628937"/>
                      <a:pt x="124460" y="1628937"/>
                    </a:cubicBezTo>
                    <a:lnTo>
                      <a:pt x="6682432" y="1628937"/>
                    </a:lnTo>
                    <a:cubicBezTo>
                      <a:pt x="6751011" y="1628937"/>
                      <a:pt x="6806891" y="1573057"/>
                      <a:pt x="6806891" y="1504477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0" name="TextBox 90"/>
          <p:cNvSpPr txBox="1"/>
          <p:nvPr/>
        </p:nvSpPr>
        <p:spPr>
          <a:xfrm>
            <a:off x="12844198" y="5691031"/>
            <a:ext cx="4578736" cy="68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43"/>
              </a:lnSpc>
            </a:pPr>
            <a:r>
              <a:rPr lang="en-US" sz="4536" i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Dylan Thomas</a:t>
            </a:r>
          </a:p>
        </p:txBody>
      </p:sp>
      <p:grpSp>
        <p:nvGrpSpPr>
          <p:cNvPr id="91" name="Group 91"/>
          <p:cNvGrpSpPr/>
          <p:nvPr/>
        </p:nvGrpSpPr>
        <p:grpSpPr>
          <a:xfrm>
            <a:off x="12538778" y="9156587"/>
            <a:ext cx="5189578" cy="1279793"/>
            <a:chOff x="0" y="0"/>
            <a:chExt cx="6919437" cy="1706390"/>
          </a:xfrm>
        </p:grpSpPr>
        <p:grpSp>
          <p:nvGrpSpPr>
            <p:cNvPr id="92" name="Group 92"/>
            <p:cNvGrpSpPr/>
            <p:nvPr/>
          </p:nvGrpSpPr>
          <p:grpSpPr>
            <a:xfrm>
              <a:off x="256275" y="103537"/>
              <a:ext cx="6663161" cy="1602853"/>
              <a:chOff x="0" y="0"/>
              <a:chExt cx="6783283" cy="1631749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31750" y="31750"/>
                <a:ext cx="6718541" cy="1568249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1568249">
                    <a:moveTo>
                      <a:pt x="6627073" y="1568249"/>
                    </a:moveTo>
                    <a:lnTo>
                      <a:pt x="92710" y="1568249"/>
                    </a:lnTo>
                    <a:cubicBezTo>
                      <a:pt x="41910" y="1568249"/>
                      <a:pt x="0" y="1526339"/>
                      <a:pt x="0" y="1475539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1474269"/>
                    </a:lnTo>
                    <a:cubicBezTo>
                      <a:pt x="6719783" y="1526339"/>
                      <a:pt x="6677873" y="1568249"/>
                      <a:pt x="6627073" y="1568249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" name="Freeform 94"/>
              <p:cNvSpPr/>
              <p:nvPr/>
            </p:nvSpPr>
            <p:spPr>
              <a:xfrm>
                <a:off x="0" y="0"/>
                <a:ext cx="6783284" cy="1631749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1631749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1507289"/>
                    </a:lnTo>
                    <a:cubicBezTo>
                      <a:pt x="6723593" y="1542849"/>
                      <a:pt x="6694383" y="1572059"/>
                      <a:pt x="6658823" y="1572059"/>
                    </a:cubicBezTo>
                    <a:lnTo>
                      <a:pt x="124460" y="1572059"/>
                    </a:lnTo>
                    <a:cubicBezTo>
                      <a:pt x="88900" y="1572059"/>
                      <a:pt x="59690" y="1542849"/>
                      <a:pt x="59690" y="1507289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7289"/>
                    </a:lnTo>
                    <a:cubicBezTo>
                      <a:pt x="0" y="1575869"/>
                      <a:pt x="55880" y="1631749"/>
                      <a:pt x="124460" y="1631749"/>
                    </a:cubicBezTo>
                    <a:lnTo>
                      <a:pt x="6658823" y="1631749"/>
                    </a:lnTo>
                    <a:cubicBezTo>
                      <a:pt x="6727403" y="1631749"/>
                      <a:pt x="6783284" y="1575869"/>
                      <a:pt x="6783284" y="1507289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95" name="Group 95"/>
            <p:cNvGrpSpPr/>
            <p:nvPr/>
          </p:nvGrpSpPr>
          <p:grpSpPr>
            <a:xfrm>
              <a:off x="0" y="0"/>
              <a:ext cx="6686352" cy="1600091"/>
              <a:chOff x="0" y="0"/>
              <a:chExt cx="6806891" cy="1628937"/>
            </a:xfrm>
          </p:grpSpPr>
          <p:sp>
            <p:nvSpPr>
              <p:cNvPr id="96" name="Freeform 96"/>
              <p:cNvSpPr/>
              <p:nvPr/>
            </p:nvSpPr>
            <p:spPr>
              <a:xfrm>
                <a:off x="31750" y="31750"/>
                <a:ext cx="6742150" cy="1565437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1565437">
                    <a:moveTo>
                      <a:pt x="6650682" y="1565437"/>
                    </a:moveTo>
                    <a:lnTo>
                      <a:pt x="92710" y="1565437"/>
                    </a:lnTo>
                    <a:cubicBezTo>
                      <a:pt x="41910" y="1565437"/>
                      <a:pt x="0" y="1523527"/>
                      <a:pt x="0" y="1472727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1471457"/>
                    </a:lnTo>
                    <a:cubicBezTo>
                      <a:pt x="6743391" y="1523527"/>
                      <a:pt x="6701482" y="1565437"/>
                      <a:pt x="6650682" y="1565437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" name="Freeform 97"/>
              <p:cNvSpPr/>
              <p:nvPr/>
            </p:nvSpPr>
            <p:spPr>
              <a:xfrm>
                <a:off x="0" y="0"/>
                <a:ext cx="6806891" cy="1628937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1628937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1504477"/>
                    </a:lnTo>
                    <a:cubicBezTo>
                      <a:pt x="6747201" y="1540037"/>
                      <a:pt x="6717991" y="1569247"/>
                      <a:pt x="6682432" y="1569247"/>
                    </a:cubicBezTo>
                    <a:lnTo>
                      <a:pt x="124460" y="1569247"/>
                    </a:lnTo>
                    <a:cubicBezTo>
                      <a:pt x="88900" y="1569247"/>
                      <a:pt x="59690" y="1540037"/>
                      <a:pt x="59690" y="1504477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1504477"/>
                    </a:lnTo>
                    <a:cubicBezTo>
                      <a:pt x="0" y="1573057"/>
                      <a:pt x="55880" y="1628937"/>
                      <a:pt x="124460" y="1628937"/>
                    </a:cubicBezTo>
                    <a:lnTo>
                      <a:pt x="6682432" y="1628937"/>
                    </a:lnTo>
                    <a:cubicBezTo>
                      <a:pt x="6751011" y="1628937"/>
                      <a:pt x="6806891" y="1573057"/>
                      <a:pt x="6806891" y="1504477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32204" y="2042058"/>
            <a:ext cx="5543796" cy="5502218"/>
          </a:xfrm>
          <a:custGeom>
            <a:avLst/>
            <a:gdLst/>
            <a:ahLst/>
            <a:cxnLst/>
            <a:rect l="l" t="t" r="r" b="b"/>
            <a:pathLst>
              <a:path w="5543796" h="5502218">
                <a:moveTo>
                  <a:pt x="0" y="0"/>
                </a:moveTo>
                <a:lnTo>
                  <a:pt x="5543796" y="0"/>
                </a:lnTo>
                <a:lnTo>
                  <a:pt x="5543796" y="5502217"/>
                </a:lnTo>
                <a:lnTo>
                  <a:pt x="0" y="550221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571329" y="2042058"/>
            <a:ext cx="5446780" cy="5502218"/>
          </a:xfrm>
          <a:custGeom>
            <a:avLst/>
            <a:gdLst/>
            <a:ahLst/>
            <a:cxnLst/>
            <a:rect l="l" t="t" r="r" b="b"/>
            <a:pathLst>
              <a:path w="5446780" h="5502218">
                <a:moveTo>
                  <a:pt x="0" y="0"/>
                </a:moveTo>
                <a:lnTo>
                  <a:pt x="5446780" y="0"/>
                </a:lnTo>
                <a:lnTo>
                  <a:pt x="5446780" y="5502217"/>
                </a:lnTo>
                <a:lnTo>
                  <a:pt x="0" y="55022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2358650" y="2042058"/>
            <a:ext cx="5674562" cy="5524873"/>
          </a:xfrm>
          <a:custGeom>
            <a:avLst/>
            <a:gdLst/>
            <a:ahLst/>
            <a:cxnLst/>
            <a:rect l="l" t="t" r="r" b="b"/>
            <a:pathLst>
              <a:path w="5674562" h="5524873">
                <a:moveTo>
                  <a:pt x="0" y="0"/>
                </a:moveTo>
                <a:lnTo>
                  <a:pt x="5674562" y="0"/>
                </a:lnTo>
                <a:lnTo>
                  <a:pt x="5674562" y="5524873"/>
                </a:lnTo>
                <a:lnTo>
                  <a:pt x="0" y="552487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6198939" y="193489"/>
            <a:ext cx="3041055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  <a:spcBef>
                <a:spcPct val="0"/>
              </a:spcBef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Tasg 2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67751" y="2377266"/>
            <a:ext cx="5777465" cy="5517342"/>
          </a:xfrm>
          <a:custGeom>
            <a:avLst/>
            <a:gdLst/>
            <a:ahLst/>
            <a:cxnLst/>
            <a:rect l="l" t="t" r="r" b="b"/>
            <a:pathLst>
              <a:path w="5777465" h="5517342">
                <a:moveTo>
                  <a:pt x="0" y="0"/>
                </a:moveTo>
                <a:lnTo>
                  <a:pt x="5777466" y="0"/>
                </a:lnTo>
                <a:lnTo>
                  <a:pt x="5777466" y="5517343"/>
                </a:lnTo>
                <a:lnTo>
                  <a:pt x="0" y="551734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247367" y="2377266"/>
            <a:ext cx="5793267" cy="5502218"/>
          </a:xfrm>
          <a:custGeom>
            <a:avLst/>
            <a:gdLst/>
            <a:ahLst/>
            <a:cxnLst/>
            <a:rect l="l" t="t" r="r" b="b"/>
            <a:pathLst>
              <a:path w="5793267" h="5502218">
                <a:moveTo>
                  <a:pt x="0" y="0"/>
                </a:moveTo>
                <a:lnTo>
                  <a:pt x="5793266" y="0"/>
                </a:lnTo>
                <a:lnTo>
                  <a:pt x="5793266" y="5502218"/>
                </a:lnTo>
                <a:lnTo>
                  <a:pt x="0" y="550221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2284362" y="2392391"/>
            <a:ext cx="5677267" cy="5512310"/>
          </a:xfrm>
          <a:custGeom>
            <a:avLst/>
            <a:gdLst/>
            <a:ahLst/>
            <a:cxnLst/>
            <a:rect l="l" t="t" r="r" b="b"/>
            <a:pathLst>
              <a:path w="5677267" h="5512310">
                <a:moveTo>
                  <a:pt x="0" y="0"/>
                </a:moveTo>
                <a:lnTo>
                  <a:pt x="5677267" y="0"/>
                </a:lnTo>
                <a:lnTo>
                  <a:pt x="5677267" y="5512310"/>
                </a:lnTo>
                <a:lnTo>
                  <a:pt x="0" y="551231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7409182" y="257186"/>
            <a:ext cx="3041055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  <a:spcBef>
                <a:spcPct val="0"/>
              </a:spcBef>
            </a:pPr>
            <a:r>
              <a:rPr lang="en-US" sz="6999">
                <a:solidFill>
                  <a:srgbClr val="000000"/>
                </a:solidFill>
                <a:latin typeface="Wedges"/>
                <a:ea typeface="Wedges"/>
                <a:cs typeface="Wedges"/>
                <a:sym typeface="Wedges"/>
              </a:rPr>
              <a:t>Tasg 2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EB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52746" y="4361839"/>
            <a:ext cx="3203454" cy="2839061"/>
          </a:xfrm>
          <a:custGeom>
            <a:avLst/>
            <a:gdLst/>
            <a:ahLst/>
            <a:cxnLst/>
            <a:rect l="l" t="t" r="r" b="b"/>
            <a:pathLst>
              <a:path w="3203454" h="2839061">
                <a:moveTo>
                  <a:pt x="0" y="0"/>
                </a:moveTo>
                <a:lnTo>
                  <a:pt x="3203455" y="0"/>
                </a:lnTo>
                <a:lnTo>
                  <a:pt x="3203455" y="2839061"/>
                </a:lnTo>
                <a:lnTo>
                  <a:pt x="0" y="283906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099637" y="171782"/>
            <a:ext cx="2537258" cy="2448454"/>
          </a:xfrm>
          <a:custGeom>
            <a:avLst/>
            <a:gdLst/>
            <a:ahLst/>
            <a:cxnLst/>
            <a:rect l="l" t="t" r="r" b="b"/>
            <a:pathLst>
              <a:path w="2537258" h="2448454">
                <a:moveTo>
                  <a:pt x="0" y="0"/>
                </a:moveTo>
                <a:lnTo>
                  <a:pt x="2537259" y="0"/>
                </a:lnTo>
                <a:lnTo>
                  <a:pt x="2537259" y="2448455"/>
                </a:lnTo>
                <a:lnTo>
                  <a:pt x="0" y="244845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157635" y="1747837"/>
            <a:ext cx="15972731" cy="7720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204"/>
              </a:lnSpc>
            </a:pPr>
            <a:r>
              <a:rPr lang="en-US" sz="68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SGWRS</a:t>
            </a:r>
          </a:p>
          <a:p>
            <a:pPr algn="l">
              <a:lnSpc>
                <a:spcPts val="6524"/>
              </a:lnSpc>
              <a:spcBef>
                <a:spcPct val="0"/>
              </a:spcBef>
            </a:pP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Athro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: Bore da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bawb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.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Edrychwch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ar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y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bwrdd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.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Pwy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oedd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hi? </a:t>
            </a:r>
          </a:p>
          <a:p>
            <a:pPr algn="l">
              <a:lnSpc>
                <a:spcPts val="6524"/>
              </a:lnSpc>
              <a:spcBef>
                <a:spcPct val="0"/>
              </a:spcBef>
            </a:pP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Seren: Mary Hopkin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ydy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hi, Miss. </a:t>
            </a:r>
          </a:p>
          <a:p>
            <a:pPr algn="l">
              <a:lnSpc>
                <a:spcPts val="6524"/>
              </a:lnSpc>
              <a:spcBef>
                <a:spcPct val="0"/>
              </a:spcBef>
            </a:pP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Athro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: Da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iawn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Seren.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Pwy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oedd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hi? </a:t>
            </a:r>
          </a:p>
          <a:p>
            <a:pPr algn="l">
              <a:lnSpc>
                <a:spcPts val="6524"/>
              </a:lnSpc>
              <a:spcBef>
                <a:spcPct val="0"/>
              </a:spcBef>
            </a:pP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Seren: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Canwr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oedd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hi. </a:t>
            </a:r>
          </a:p>
          <a:p>
            <a:pPr algn="l">
              <a:lnSpc>
                <a:spcPts val="6524"/>
              </a:lnSpc>
              <a:spcBef>
                <a:spcPct val="0"/>
              </a:spcBef>
            </a:pP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Athro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: Ble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cafodd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hi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ei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geni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? </a:t>
            </a:r>
          </a:p>
          <a:p>
            <a:pPr algn="l">
              <a:lnSpc>
                <a:spcPts val="6524"/>
              </a:lnSpc>
              <a:spcBef>
                <a:spcPct val="0"/>
              </a:spcBef>
            </a:pP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Seren: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Cafodd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hi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ei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geni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ym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Mhontardawe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. </a:t>
            </a:r>
          </a:p>
          <a:p>
            <a:pPr algn="l">
              <a:lnSpc>
                <a:spcPts val="6524"/>
              </a:lnSpc>
              <a:spcBef>
                <a:spcPct val="0"/>
              </a:spcBef>
            </a:pP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Athro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: Wow.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Diolch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Seren.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Rwyt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ti'n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seren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 yr </a:t>
            </a:r>
            <a:r>
              <a:rPr lang="en-US" sz="5437" i="1" dirty="0" err="1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wythnos</a:t>
            </a:r>
            <a:r>
              <a:rPr lang="en-US" sz="5437" i="1" dirty="0">
                <a:solidFill>
                  <a:srgbClr val="000000"/>
                </a:solidFill>
                <a:latin typeface="Dreaming Outloud Sans Italics"/>
                <a:ea typeface="Dreaming Outloud Sans Italics"/>
                <a:cs typeface="Dreaming Outloud Sans Italics"/>
                <a:sym typeface="Dreaming Outloud Sans Italics"/>
              </a:rPr>
              <a:t>!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62311" y="1028700"/>
            <a:ext cx="7479602" cy="8229600"/>
            <a:chOff x="0" y="0"/>
            <a:chExt cx="9972803" cy="1097280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5528" y="984469"/>
              <a:ext cx="10566400" cy="9410262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8541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8541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501149" y="501149"/>
              <a:ext cx="10603175" cy="9600876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2150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2150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9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1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1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flipH="1">
            <a:off x="6245468" y="6532212"/>
            <a:ext cx="3148440" cy="2726088"/>
          </a:xfrm>
          <a:prstGeom prst="rect">
            <a:avLst/>
          </a:prstGeom>
        </p:spPr>
      </p:pic>
      <p:sp>
        <p:nvSpPr>
          <p:cNvPr id="10" name="Freeform 10"/>
          <p:cNvSpPr/>
          <p:nvPr/>
        </p:nvSpPr>
        <p:spPr>
          <a:xfrm>
            <a:off x="3624110" y="505881"/>
            <a:ext cx="2556004" cy="1045638"/>
          </a:xfrm>
          <a:custGeom>
            <a:avLst/>
            <a:gdLst/>
            <a:ahLst/>
            <a:cxnLst/>
            <a:rect l="l" t="t" r="r" b="b"/>
            <a:pathLst>
              <a:path w="2556004" h="1045638">
                <a:moveTo>
                  <a:pt x="0" y="0"/>
                </a:moveTo>
                <a:lnTo>
                  <a:pt x="2556004" y="0"/>
                </a:lnTo>
                <a:lnTo>
                  <a:pt x="2556004" y="1045638"/>
                </a:lnTo>
                <a:lnTo>
                  <a:pt x="0" y="10456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0510568" y="4245938"/>
            <a:ext cx="5489548" cy="5489548"/>
          </a:xfrm>
          <a:custGeom>
            <a:avLst/>
            <a:gdLst/>
            <a:ahLst/>
            <a:cxnLst/>
            <a:rect l="l" t="t" r="r" b="b"/>
            <a:pathLst>
              <a:path w="5489548" h="5489548">
                <a:moveTo>
                  <a:pt x="0" y="0"/>
                </a:moveTo>
                <a:lnTo>
                  <a:pt x="5489549" y="0"/>
                </a:lnTo>
                <a:lnTo>
                  <a:pt x="5489549" y="5489549"/>
                </a:lnTo>
                <a:lnTo>
                  <a:pt x="0" y="548954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844925" y="1891833"/>
            <a:ext cx="5671672" cy="5565328"/>
          </a:xfrm>
          <a:custGeom>
            <a:avLst/>
            <a:gdLst/>
            <a:ahLst/>
            <a:cxnLst/>
            <a:rect l="l" t="t" r="r" b="b"/>
            <a:pathLst>
              <a:path w="5671672" h="5565328">
                <a:moveTo>
                  <a:pt x="0" y="0"/>
                </a:moveTo>
                <a:lnTo>
                  <a:pt x="5671672" y="0"/>
                </a:lnTo>
                <a:lnTo>
                  <a:pt x="5671672" y="5565328"/>
                </a:lnTo>
                <a:lnTo>
                  <a:pt x="0" y="556532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9693593" y="1637045"/>
            <a:ext cx="7123499" cy="4639824"/>
            <a:chOff x="0" y="0"/>
            <a:chExt cx="9497999" cy="6186432"/>
          </a:xfrm>
        </p:grpSpPr>
        <p:sp>
          <p:nvSpPr>
            <p:cNvPr id="14" name="TextBox 14"/>
            <p:cNvSpPr txBox="1"/>
            <p:nvPr/>
          </p:nvSpPr>
          <p:spPr>
            <a:xfrm>
              <a:off x="0" y="9525"/>
              <a:ext cx="9497999" cy="34194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199"/>
                </a:lnSpc>
              </a:pPr>
              <a:r>
                <a:rPr lang="en-US" sz="8499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Mae hi’n amser gêm!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849293" y="5567307"/>
              <a:ext cx="8648705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600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2922722-E8A4-164E-76A6-7C59FA6DB8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2680" y="965200"/>
            <a:ext cx="5548837" cy="3814826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1B6081D-D3E8-4209-B85B-EB1C655A6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36821" y="1666755"/>
            <a:ext cx="16560" cy="6967654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4B8DB0A2-C821-D15C-8D87-BE0133C345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20877" y="965200"/>
            <a:ext cx="5672603" cy="3814826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8CA55E4-1295-45C8-BA05-5A9E705B7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04540" y="5143497"/>
            <a:ext cx="6283356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8C5794E-A9A1-4A23-AF68-C79A78223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501" y="5143497"/>
            <a:ext cx="6283356" cy="1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C6CE6CE3-621E-51FF-75E4-0CFA64A388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9858" y="5506974"/>
            <a:ext cx="5534482" cy="38187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484483-B2C9-56B8-A0B5-AE00EC53E0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15660" y="5506974"/>
            <a:ext cx="5283038" cy="3830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1491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825668" y="1019408"/>
            <a:ext cx="10884314" cy="8389848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7167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7167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7167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7167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9" name="Group 9"/>
          <p:cNvGrpSpPr/>
          <p:nvPr/>
        </p:nvGrpSpPr>
        <p:grpSpPr>
          <a:xfrm>
            <a:off x="5796002" y="2596006"/>
            <a:ext cx="6695996" cy="5875693"/>
            <a:chOff x="0" y="28575"/>
            <a:chExt cx="8927995" cy="7834257"/>
          </a:xfrm>
        </p:grpSpPr>
        <p:sp>
          <p:nvSpPr>
            <p:cNvPr id="10" name="TextBox 10"/>
            <p:cNvSpPr txBox="1"/>
            <p:nvPr/>
          </p:nvSpPr>
          <p:spPr>
            <a:xfrm>
              <a:off x="0" y="28575"/>
              <a:ext cx="8927995" cy="69762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0199"/>
                </a:lnSpc>
              </a:pPr>
              <a:r>
                <a:rPr lang="en-US" sz="8499" dirty="0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Beth </a:t>
              </a:r>
              <a:r>
                <a:rPr lang="en-US" sz="8499" dirty="0" err="1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oedd</a:t>
              </a:r>
              <a:r>
                <a:rPr lang="en-US" sz="8499" dirty="0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 </a:t>
              </a:r>
              <a:r>
                <a:rPr lang="en-US" sz="8499" dirty="0" err="1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eich</a:t>
              </a:r>
              <a:r>
                <a:rPr lang="en-US" sz="8499" dirty="0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 </a:t>
              </a:r>
              <a:r>
                <a:rPr lang="en-US" sz="8499" dirty="0" err="1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hoff</a:t>
              </a:r>
              <a:r>
                <a:rPr lang="en-US" sz="8499" dirty="0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 </a:t>
              </a:r>
              <a:r>
                <a:rPr lang="en-US" sz="8499" dirty="0" err="1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beth</a:t>
              </a:r>
              <a:r>
                <a:rPr lang="en-US" sz="8499" dirty="0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 chi </a:t>
              </a:r>
              <a:r>
                <a:rPr lang="en-US" sz="8499" dirty="0" err="1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yn</a:t>
              </a:r>
              <a:r>
                <a:rPr lang="en-US" sz="8499" dirty="0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 y </a:t>
              </a:r>
              <a:r>
                <a:rPr lang="en-US" sz="8499" dirty="0" err="1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wers</a:t>
              </a:r>
              <a:r>
                <a:rPr lang="en-US" sz="8499" dirty="0">
                  <a:solidFill>
                    <a:srgbClr val="000000"/>
                  </a:solidFill>
                  <a:latin typeface="Wedges"/>
                  <a:ea typeface="Wedges"/>
                  <a:cs typeface="Wedges"/>
                  <a:sym typeface="Wedges"/>
                </a:rPr>
                <a:t>?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7304032"/>
              <a:ext cx="8927995" cy="558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3677016" y="6401133"/>
            <a:ext cx="2104031" cy="2515084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897136">
            <a:off x="3146604" y="2038625"/>
            <a:ext cx="2512549" cy="1390507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626423">
            <a:off x="16776615" y="2848043"/>
            <a:ext cx="1527751" cy="2930468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-780588" y="6890749"/>
            <a:ext cx="2903303" cy="2367551"/>
          </a:xfrm>
          <a:prstGeom prst="rect">
            <a:avLst/>
          </a:prstGeom>
        </p:spPr>
      </p:pic>
      <p:sp>
        <p:nvSpPr>
          <p:cNvPr id="16" name="Freeform 16"/>
          <p:cNvSpPr/>
          <p:nvPr/>
        </p:nvSpPr>
        <p:spPr>
          <a:xfrm rot="1754462">
            <a:off x="2749535" y="8395274"/>
            <a:ext cx="2882929" cy="1336631"/>
          </a:xfrm>
          <a:custGeom>
            <a:avLst/>
            <a:gdLst/>
            <a:ahLst/>
            <a:cxnLst/>
            <a:rect l="l" t="t" r="r" b="b"/>
            <a:pathLst>
              <a:path w="2882929" h="1336631">
                <a:moveTo>
                  <a:pt x="0" y="0"/>
                </a:moveTo>
                <a:lnTo>
                  <a:pt x="2882930" y="0"/>
                </a:lnTo>
                <a:lnTo>
                  <a:pt x="2882930" y="1336631"/>
                </a:lnTo>
                <a:lnTo>
                  <a:pt x="0" y="133663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1754462">
            <a:off x="13150835" y="618972"/>
            <a:ext cx="2882929" cy="1336631"/>
          </a:xfrm>
          <a:custGeom>
            <a:avLst/>
            <a:gdLst/>
            <a:ahLst/>
            <a:cxnLst/>
            <a:rect l="l" t="t" r="r" b="b"/>
            <a:pathLst>
              <a:path w="2882929" h="1336631">
                <a:moveTo>
                  <a:pt x="0" y="0"/>
                </a:moveTo>
                <a:lnTo>
                  <a:pt x="2882930" y="0"/>
                </a:lnTo>
                <a:lnTo>
                  <a:pt x="2882930" y="1336631"/>
                </a:lnTo>
                <a:lnTo>
                  <a:pt x="0" y="133663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EBC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844718" y="1178711"/>
            <a:ext cx="10884314" cy="8389848"/>
            <a:chOff x="0" y="0"/>
            <a:chExt cx="14512418" cy="11186464"/>
          </a:xfrm>
        </p:grpSpPr>
        <p:grpSp>
          <p:nvGrpSpPr>
            <p:cNvPr id="3" name="Group 3"/>
            <p:cNvGrpSpPr/>
            <p:nvPr/>
          </p:nvGrpSpPr>
          <p:grpSpPr>
            <a:xfrm>
              <a:off x="381000" y="413679"/>
              <a:ext cx="14131418" cy="10772785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7167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7167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131418" cy="10772785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7167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7167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515647" y="5393408"/>
            <a:ext cx="3453614" cy="354923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359551">
            <a:off x="13389909" y="1970272"/>
            <a:ext cx="2684386" cy="1503928"/>
          </a:xfrm>
          <a:prstGeom prst="rect">
            <a:avLst/>
          </a:prstGeom>
        </p:spPr>
      </p:pic>
      <p:sp>
        <p:nvSpPr>
          <p:cNvPr id="11" name="Freeform 11"/>
          <p:cNvSpPr/>
          <p:nvPr/>
        </p:nvSpPr>
        <p:spPr>
          <a:xfrm>
            <a:off x="3242454" y="2722236"/>
            <a:ext cx="11301259" cy="4240039"/>
          </a:xfrm>
          <a:custGeom>
            <a:avLst/>
            <a:gdLst/>
            <a:ahLst/>
            <a:cxnLst/>
            <a:rect l="l" t="t" r="r" b="b"/>
            <a:pathLst>
              <a:path w="11301259" h="4240039">
                <a:moveTo>
                  <a:pt x="0" y="0"/>
                </a:moveTo>
                <a:lnTo>
                  <a:pt x="11301259" y="0"/>
                </a:lnTo>
                <a:lnTo>
                  <a:pt x="11301259" y="4240039"/>
                </a:lnTo>
                <a:lnTo>
                  <a:pt x="0" y="42400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727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4076525" y="6249034"/>
            <a:ext cx="10420699" cy="2761485"/>
          </a:xfrm>
          <a:custGeom>
            <a:avLst/>
            <a:gdLst/>
            <a:ahLst/>
            <a:cxnLst/>
            <a:rect l="l" t="t" r="r" b="b"/>
            <a:pathLst>
              <a:path w="10420699" h="2761485">
                <a:moveTo>
                  <a:pt x="0" y="0"/>
                </a:moveTo>
                <a:lnTo>
                  <a:pt x="10420700" y="0"/>
                </a:lnTo>
                <a:lnTo>
                  <a:pt x="10420700" y="2761486"/>
                </a:lnTo>
                <a:lnTo>
                  <a:pt x="0" y="276148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3366</TotalTime>
  <Words>514</Words>
  <Application>Microsoft Office PowerPoint</Application>
  <PresentationFormat>Custom</PresentationFormat>
  <Paragraphs>90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40" baseType="lpstr">
      <vt:lpstr>Dreaming Outloud Sans Italics</vt:lpstr>
      <vt:lpstr>Aptos</vt:lpstr>
      <vt:lpstr>Verdana Pro Light</vt:lpstr>
      <vt:lpstr>DM Sans Bold</vt:lpstr>
      <vt:lpstr>Calibri</vt:lpstr>
      <vt:lpstr>Arial</vt:lpstr>
      <vt:lpstr>Dreaming Outloud Sans</vt:lpstr>
      <vt:lpstr>Comic Sans MS</vt:lpstr>
      <vt:lpstr>DM Sans</vt:lpstr>
      <vt:lpstr>Wedges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Colourful Pastel Animated Handwritten and Illustrated Classroom Rules Education Presentation</dc:title>
  <dc:creator>johanna mead</dc:creator>
  <cp:lastModifiedBy>J MEAD (Waun Wen Primary School)</cp:lastModifiedBy>
  <cp:revision>4</cp:revision>
  <dcterms:created xsi:type="dcterms:W3CDTF">2006-08-16T00:00:00Z</dcterms:created>
  <dcterms:modified xsi:type="dcterms:W3CDTF">2026-03-11T21:37:06Z</dcterms:modified>
  <dc:identifier>DAHDSj7QDOo</dc:identifier>
</cp:coreProperties>
</file>