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741" autoAdjust="0"/>
  </p:normalViewPr>
  <p:slideViewPr>
    <p:cSldViewPr snapToGrid="0">
      <p:cViewPr>
        <p:scale>
          <a:sx n="66" d="100"/>
          <a:sy n="66" d="100"/>
        </p:scale>
        <p:origin x="66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C4B69-B435-9A20-A961-70C28A56A1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B9F5D6-7B0A-C720-DF8F-8D3AF87F93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74B32D-604F-681E-F440-16DD95CD0FBB}"/>
              </a:ext>
            </a:extLst>
          </p:cNvPr>
          <p:cNvSpPr>
            <a:spLocks noGrp="1"/>
          </p:cNvSpPr>
          <p:nvPr>
            <p:ph type="dt" sz="half" idx="10"/>
          </p:nvPr>
        </p:nvSpPr>
        <p:spPr/>
        <p:txBody>
          <a:bodyPr/>
          <a:lstStyle/>
          <a:p>
            <a:fld id="{9DFF230A-3E49-41B3-8A3E-8C3E0332DD5A}" type="datetimeFigureOut">
              <a:rPr lang="en-GB" smtClean="0"/>
              <a:t>16/10/2022</a:t>
            </a:fld>
            <a:endParaRPr lang="en-GB"/>
          </a:p>
        </p:txBody>
      </p:sp>
      <p:sp>
        <p:nvSpPr>
          <p:cNvPr id="5" name="Footer Placeholder 4">
            <a:extLst>
              <a:ext uri="{FF2B5EF4-FFF2-40B4-BE49-F238E27FC236}">
                <a16:creationId xmlns:a16="http://schemas.microsoft.com/office/drawing/2014/main" id="{0E5CA4FF-1EBC-49A6-6DBE-0304ACB240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5A9C2B-093F-470F-8B61-16688AC8905D}"/>
              </a:ext>
            </a:extLst>
          </p:cNvPr>
          <p:cNvSpPr>
            <a:spLocks noGrp="1"/>
          </p:cNvSpPr>
          <p:nvPr>
            <p:ph type="sldNum" sz="quarter" idx="12"/>
          </p:nvPr>
        </p:nvSpPr>
        <p:spPr/>
        <p:txBody>
          <a:bodyPr/>
          <a:lstStyle/>
          <a:p>
            <a:fld id="{8B434CA4-56B6-4BBB-BADD-94A3839700F4}" type="slidenum">
              <a:rPr lang="en-GB" smtClean="0"/>
              <a:t>‹#›</a:t>
            </a:fld>
            <a:endParaRPr lang="en-GB"/>
          </a:p>
        </p:txBody>
      </p:sp>
    </p:spTree>
    <p:extLst>
      <p:ext uri="{BB962C8B-B14F-4D97-AF65-F5344CB8AC3E}">
        <p14:creationId xmlns:p14="http://schemas.microsoft.com/office/powerpoint/2010/main" val="3583856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8ACCA-CAD0-5738-9514-F0506F5BF0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2CF3E4-8CBC-F79B-8753-50512CA25A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4C9240-C77A-C755-2E9C-39E74C415FE5}"/>
              </a:ext>
            </a:extLst>
          </p:cNvPr>
          <p:cNvSpPr>
            <a:spLocks noGrp="1"/>
          </p:cNvSpPr>
          <p:nvPr>
            <p:ph type="dt" sz="half" idx="10"/>
          </p:nvPr>
        </p:nvSpPr>
        <p:spPr/>
        <p:txBody>
          <a:bodyPr/>
          <a:lstStyle/>
          <a:p>
            <a:fld id="{9DFF230A-3E49-41B3-8A3E-8C3E0332DD5A}" type="datetimeFigureOut">
              <a:rPr lang="en-GB" smtClean="0"/>
              <a:t>16/10/2022</a:t>
            </a:fld>
            <a:endParaRPr lang="en-GB"/>
          </a:p>
        </p:txBody>
      </p:sp>
      <p:sp>
        <p:nvSpPr>
          <p:cNvPr id="5" name="Footer Placeholder 4">
            <a:extLst>
              <a:ext uri="{FF2B5EF4-FFF2-40B4-BE49-F238E27FC236}">
                <a16:creationId xmlns:a16="http://schemas.microsoft.com/office/drawing/2014/main" id="{B35458C5-E96B-67E0-7006-1FBAFF06B3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55A703-094C-93A6-9A87-B35955220DCF}"/>
              </a:ext>
            </a:extLst>
          </p:cNvPr>
          <p:cNvSpPr>
            <a:spLocks noGrp="1"/>
          </p:cNvSpPr>
          <p:nvPr>
            <p:ph type="sldNum" sz="quarter" idx="12"/>
          </p:nvPr>
        </p:nvSpPr>
        <p:spPr/>
        <p:txBody>
          <a:bodyPr/>
          <a:lstStyle/>
          <a:p>
            <a:fld id="{8B434CA4-56B6-4BBB-BADD-94A3839700F4}" type="slidenum">
              <a:rPr lang="en-GB" smtClean="0"/>
              <a:t>‹#›</a:t>
            </a:fld>
            <a:endParaRPr lang="en-GB"/>
          </a:p>
        </p:txBody>
      </p:sp>
    </p:spTree>
    <p:extLst>
      <p:ext uri="{BB962C8B-B14F-4D97-AF65-F5344CB8AC3E}">
        <p14:creationId xmlns:p14="http://schemas.microsoft.com/office/powerpoint/2010/main" val="3810510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EAB28-61B3-3299-6784-F2894BFA06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C7FA58-FBEE-76E4-A809-466C71296EB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831B9A-9A39-1A3D-E8FF-4CDD01368A0A}"/>
              </a:ext>
            </a:extLst>
          </p:cNvPr>
          <p:cNvSpPr>
            <a:spLocks noGrp="1"/>
          </p:cNvSpPr>
          <p:nvPr>
            <p:ph type="dt" sz="half" idx="10"/>
          </p:nvPr>
        </p:nvSpPr>
        <p:spPr/>
        <p:txBody>
          <a:bodyPr/>
          <a:lstStyle/>
          <a:p>
            <a:fld id="{9DFF230A-3E49-41B3-8A3E-8C3E0332DD5A}" type="datetimeFigureOut">
              <a:rPr lang="en-GB" smtClean="0"/>
              <a:t>16/10/2022</a:t>
            </a:fld>
            <a:endParaRPr lang="en-GB"/>
          </a:p>
        </p:txBody>
      </p:sp>
      <p:sp>
        <p:nvSpPr>
          <p:cNvPr id="5" name="Footer Placeholder 4">
            <a:extLst>
              <a:ext uri="{FF2B5EF4-FFF2-40B4-BE49-F238E27FC236}">
                <a16:creationId xmlns:a16="http://schemas.microsoft.com/office/drawing/2014/main" id="{E33A7A2F-C09D-C667-FA17-08C4472898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A9A52A-CAB1-714D-B880-58DBC82A8AF5}"/>
              </a:ext>
            </a:extLst>
          </p:cNvPr>
          <p:cNvSpPr>
            <a:spLocks noGrp="1"/>
          </p:cNvSpPr>
          <p:nvPr>
            <p:ph type="sldNum" sz="quarter" idx="12"/>
          </p:nvPr>
        </p:nvSpPr>
        <p:spPr/>
        <p:txBody>
          <a:bodyPr/>
          <a:lstStyle/>
          <a:p>
            <a:fld id="{8B434CA4-56B6-4BBB-BADD-94A3839700F4}" type="slidenum">
              <a:rPr lang="en-GB" smtClean="0"/>
              <a:t>‹#›</a:t>
            </a:fld>
            <a:endParaRPr lang="en-GB"/>
          </a:p>
        </p:txBody>
      </p:sp>
    </p:spTree>
    <p:extLst>
      <p:ext uri="{BB962C8B-B14F-4D97-AF65-F5344CB8AC3E}">
        <p14:creationId xmlns:p14="http://schemas.microsoft.com/office/powerpoint/2010/main" val="3184755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124B4-06A2-0A35-688A-6BF88A4119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B4A312-F850-D5CB-C806-468013338C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1AC569-F950-9A6E-D909-8A704BE9A0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79D00E-722C-6306-8543-9A9CAA1DEEEC}"/>
              </a:ext>
            </a:extLst>
          </p:cNvPr>
          <p:cNvSpPr>
            <a:spLocks noGrp="1"/>
          </p:cNvSpPr>
          <p:nvPr>
            <p:ph type="dt" sz="half" idx="10"/>
          </p:nvPr>
        </p:nvSpPr>
        <p:spPr/>
        <p:txBody>
          <a:bodyPr/>
          <a:lstStyle/>
          <a:p>
            <a:fld id="{9DFF230A-3E49-41B3-8A3E-8C3E0332DD5A}" type="datetimeFigureOut">
              <a:rPr lang="en-GB" smtClean="0"/>
              <a:t>16/10/2022</a:t>
            </a:fld>
            <a:endParaRPr lang="en-GB"/>
          </a:p>
        </p:txBody>
      </p:sp>
      <p:sp>
        <p:nvSpPr>
          <p:cNvPr id="6" name="Footer Placeholder 5">
            <a:extLst>
              <a:ext uri="{FF2B5EF4-FFF2-40B4-BE49-F238E27FC236}">
                <a16:creationId xmlns:a16="http://schemas.microsoft.com/office/drawing/2014/main" id="{2F51161F-B45B-F737-098D-102CAB3088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03CEDC-7A4E-1FE4-F6D9-178FD5FF3252}"/>
              </a:ext>
            </a:extLst>
          </p:cNvPr>
          <p:cNvSpPr>
            <a:spLocks noGrp="1"/>
          </p:cNvSpPr>
          <p:nvPr>
            <p:ph type="sldNum" sz="quarter" idx="12"/>
          </p:nvPr>
        </p:nvSpPr>
        <p:spPr/>
        <p:txBody>
          <a:bodyPr/>
          <a:lstStyle/>
          <a:p>
            <a:fld id="{8B434CA4-56B6-4BBB-BADD-94A3839700F4}" type="slidenum">
              <a:rPr lang="en-GB" smtClean="0"/>
              <a:t>‹#›</a:t>
            </a:fld>
            <a:endParaRPr lang="en-GB"/>
          </a:p>
        </p:txBody>
      </p:sp>
    </p:spTree>
    <p:extLst>
      <p:ext uri="{BB962C8B-B14F-4D97-AF65-F5344CB8AC3E}">
        <p14:creationId xmlns:p14="http://schemas.microsoft.com/office/powerpoint/2010/main" val="591557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2C0E8-250B-D9FC-820C-4B5A47F35A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F1271F-CD71-998A-9A83-7BD8415DEE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102AAB-16BE-1EAB-F632-C987E4088F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B4BE6A-A465-71BA-5816-B9F7695965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7AF142-F420-BE74-1DD9-54B69D0BDD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4AC1DA8-85A6-7586-4A65-1DA8FBAE3ED5}"/>
              </a:ext>
            </a:extLst>
          </p:cNvPr>
          <p:cNvSpPr>
            <a:spLocks noGrp="1"/>
          </p:cNvSpPr>
          <p:nvPr>
            <p:ph type="dt" sz="half" idx="10"/>
          </p:nvPr>
        </p:nvSpPr>
        <p:spPr/>
        <p:txBody>
          <a:bodyPr/>
          <a:lstStyle/>
          <a:p>
            <a:fld id="{9DFF230A-3E49-41B3-8A3E-8C3E0332DD5A}" type="datetimeFigureOut">
              <a:rPr lang="en-GB" smtClean="0"/>
              <a:t>16/10/2022</a:t>
            </a:fld>
            <a:endParaRPr lang="en-GB"/>
          </a:p>
        </p:txBody>
      </p:sp>
      <p:sp>
        <p:nvSpPr>
          <p:cNvPr id="8" name="Footer Placeholder 7">
            <a:extLst>
              <a:ext uri="{FF2B5EF4-FFF2-40B4-BE49-F238E27FC236}">
                <a16:creationId xmlns:a16="http://schemas.microsoft.com/office/drawing/2014/main" id="{58F7CA1D-3E71-6008-4CDF-30F03A4740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EF6BE0-A300-9931-CA35-250696D8851C}"/>
              </a:ext>
            </a:extLst>
          </p:cNvPr>
          <p:cNvSpPr>
            <a:spLocks noGrp="1"/>
          </p:cNvSpPr>
          <p:nvPr>
            <p:ph type="sldNum" sz="quarter" idx="12"/>
          </p:nvPr>
        </p:nvSpPr>
        <p:spPr/>
        <p:txBody>
          <a:bodyPr/>
          <a:lstStyle/>
          <a:p>
            <a:fld id="{8B434CA4-56B6-4BBB-BADD-94A3839700F4}" type="slidenum">
              <a:rPr lang="en-GB" smtClean="0"/>
              <a:t>‹#›</a:t>
            </a:fld>
            <a:endParaRPr lang="en-GB"/>
          </a:p>
        </p:txBody>
      </p:sp>
    </p:spTree>
    <p:extLst>
      <p:ext uri="{BB962C8B-B14F-4D97-AF65-F5344CB8AC3E}">
        <p14:creationId xmlns:p14="http://schemas.microsoft.com/office/powerpoint/2010/main" val="603581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0556B-51F6-EC43-63C1-4D831099CD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8F0874-B6D9-EF4F-5E0A-D38F8E01FDD7}"/>
              </a:ext>
            </a:extLst>
          </p:cNvPr>
          <p:cNvSpPr>
            <a:spLocks noGrp="1"/>
          </p:cNvSpPr>
          <p:nvPr>
            <p:ph type="dt" sz="half" idx="10"/>
          </p:nvPr>
        </p:nvSpPr>
        <p:spPr/>
        <p:txBody>
          <a:bodyPr/>
          <a:lstStyle/>
          <a:p>
            <a:fld id="{9DFF230A-3E49-41B3-8A3E-8C3E0332DD5A}" type="datetimeFigureOut">
              <a:rPr lang="en-GB" smtClean="0"/>
              <a:t>16/10/2022</a:t>
            </a:fld>
            <a:endParaRPr lang="en-GB"/>
          </a:p>
        </p:txBody>
      </p:sp>
      <p:sp>
        <p:nvSpPr>
          <p:cNvPr id="4" name="Footer Placeholder 3">
            <a:extLst>
              <a:ext uri="{FF2B5EF4-FFF2-40B4-BE49-F238E27FC236}">
                <a16:creationId xmlns:a16="http://schemas.microsoft.com/office/drawing/2014/main" id="{0E031972-70BF-BBC3-2C72-7BD3F4BD3E2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F90D15-4793-31EB-1B2A-7556BD7D5DE8}"/>
              </a:ext>
            </a:extLst>
          </p:cNvPr>
          <p:cNvSpPr>
            <a:spLocks noGrp="1"/>
          </p:cNvSpPr>
          <p:nvPr>
            <p:ph type="sldNum" sz="quarter" idx="12"/>
          </p:nvPr>
        </p:nvSpPr>
        <p:spPr/>
        <p:txBody>
          <a:bodyPr/>
          <a:lstStyle/>
          <a:p>
            <a:fld id="{8B434CA4-56B6-4BBB-BADD-94A3839700F4}" type="slidenum">
              <a:rPr lang="en-GB" smtClean="0"/>
              <a:t>‹#›</a:t>
            </a:fld>
            <a:endParaRPr lang="en-GB"/>
          </a:p>
        </p:txBody>
      </p:sp>
    </p:spTree>
    <p:extLst>
      <p:ext uri="{BB962C8B-B14F-4D97-AF65-F5344CB8AC3E}">
        <p14:creationId xmlns:p14="http://schemas.microsoft.com/office/powerpoint/2010/main" val="656266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035DB5-F145-F34D-C31C-3DF78184385E}"/>
              </a:ext>
            </a:extLst>
          </p:cNvPr>
          <p:cNvSpPr>
            <a:spLocks noGrp="1"/>
          </p:cNvSpPr>
          <p:nvPr>
            <p:ph type="dt" sz="half" idx="10"/>
          </p:nvPr>
        </p:nvSpPr>
        <p:spPr/>
        <p:txBody>
          <a:bodyPr/>
          <a:lstStyle/>
          <a:p>
            <a:fld id="{9DFF230A-3E49-41B3-8A3E-8C3E0332DD5A}" type="datetimeFigureOut">
              <a:rPr lang="en-GB" smtClean="0"/>
              <a:t>16/10/2022</a:t>
            </a:fld>
            <a:endParaRPr lang="en-GB"/>
          </a:p>
        </p:txBody>
      </p:sp>
      <p:sp>
        <p:nvSpPr>
          <p:cNvPr id="3" name="Footer Placeholder 2">
            <a:extLst>
              <a:ext uri="{FF2B5EF4-FFF2-40B4-BE49-F238E27FC236}">
                <a16:creationId xmlns:a16="http://schemas.microsoft.com/office/drawing/2014/main" id="{44325484-AF25-F675-7F77-CFBF9870DE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63D355-4675-9CFD-BA3A-CA0B93EE65B1}"/>
              </a:ext>
            </a:extLst>
          </p:cNvPr>
          <p:cNvSpPr>
            <a:spLocks noGrp="1"/>
          </p:cNvSpPr>
          <p:nvPr>
            <p:ph type="sldNum" sz="quarter" idx="12"/>
          </p:nvPr>
        </p:nvSpPr>
        <p:spPr/>
        <p:txBody>
          <a:bodyPr/>
          <a:lstStyle/>
          <a:p>
            <a:fld id="{8B434CA4-56B6-4BBB-BADD-94A3839700F4}" type="slidenum">
              <a:rPr lang="en-GB" smtClean="0"/>
              <a:t>‹#›</a:t>
            </a:fld>
            <a:endParaRPr lang="en-GB"/>
          </a:p>
        </p:txBody>
      </p:sp>
    </p:spTree>
    <p:extLst>
      <p:ext uri="{BB962C8B-B14F-4D97-AF65-F5344CB8AC3E}">
        <p14:creationId xmlns:p14="http://schemas.microsoft.com/office/powerpoint/2010/main" val="2854424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FCA62-4846-A67D-344F-DB0CE4FC0D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0CFEC87-EE6C-E680-6C52-B84937609B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7D3434-9F39-1512-713F-094D017DD2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786ADB-85EE-0511-ED84-CFF724E67629}"/>
              </a:ext>
            </a:extLst>
          </p:cNvPr>
          <p:cNvSpPr>
            <a:spLocks noGrp="1"/>
          </p:cNvSpPr>
          <p:nvPr>
            <p:ph type="dt" sz="half" idx="10"/>
          </p:nvPr>
        </p:nvSpPr>
        <p:spPr/>
        <p:txBody>
          <a:bodyPr/>
          <a:lstStyle/>
          <a:p>
            <a:fld id="{9DFF230A-3E49-41B3-8A3E-8C3E0332DD5A}" type="datetimeFigureOut">
              <a:rPr lang="en-GB" smtClean="0"/>
              <a:t>16/10/2022</a:t>
            </a:fld>
            <a:endParaRPr lang="en-GB"/>
          </a:p>
        </p:txBody>
      </p:sp>
      <p:sp>
        <p:nvSpPr>
          <p:cNvPr id="6" name="Footer Placeholder 5">
            <a:extLst>
              <a:ext uri="{FF2B5EF4-FFF2-40B4-BE49-F238E27FC236}">
                <a16:creationId xmlns:a16="http://schemas.microsoft.com/office/drawing/2014/main" id="{01F9CBD5-6AEE-0EB9-4915-CF042B44A0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4BC902-8097-0BD5-4244-72138BCBF149}"/>
              </a:ext>
            </a:extLst>
          </p:cNvPr>
          <p:cNvSpPr>
            <a:spLocks noGrp="1"/>
          </p:cNvSpPr>
          <p:nvPr>
            <p:ph type="sldNum" sz="quarter" idx="12"/>
          </p:nvPr>
        </p:nvSpPr>
        <p:spPr/>
        <p:txBody>
          <a:bodyPr/>
          <a:lstStyle/>
          <a:p>
            <a:fld id="{8B434CA4-56B6-4BBB-BADD-94A3839700F4}" type="slidenum">
              <a:rPr lang="en-GB" smtClean="0"/>
              <a:t>‹#›</a:t>
            </a:fld>
            <a:endParaRPr lang="en-GB"/>
          </a:p>
        </p:txBody>
      </p:sp>
    </p:spTree>
    <p:extLst>
      <p:ext uri="{BB962C8B-B14F-4D97-AF65-F5344CB8AC3E}">
        <p14:creationId xmlns:p14="http://schemas.microsoft.com/office/powerpoint/2010/main" val="709950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1470A-7610-B24C-E396-1AEEFBB321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8EC5A6-13A9-2B2C-8EE2-FC458FC04D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2FD298-F4C4-890C-0447-3692865B8E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CEE835-C841-FB41-DD3B-326E039BA9E3}"/>
              </a:ext>
            </a:extLst>
          </p:cNvPr>
          <p:cNvSpPr>
            <a:spLocks noGrp="1"/>
          </p:cNvSpPr>
          <p:nvPr>
            <p:ph type="dt" sz="half" idx="10"/>
          </p:nvPr>
        </p:nvSpPr>
        <p:spPr/>
        <p:txBody>
          <a:bodyPr/>
          <a:lstStyle/>
          <a:p>
            <a:fld id="{9DFF230A-3E49-41B3-8A3E-8C3E0332DD5A}" type="datetimeFigureOut">
              <a:rPr lang="en-GB" smtClean="0"/>
              <a:t>16/10/2022</a:t>
            </a:fld>
            <a:endParaRPr lang="en-GB"/>
          </a:p>
        </p:txBody>
      </p:sp>
      <p:sp>
        <p:nvSpPr>
          <p:cNvPr id="6" name="Footer Placeholder 5">
            <a:extLst>
              <a:ext uri="{FF2B5EF4-FFF2-40B4-BE49-F238E27FC236}">
                <a16:creationId xmlns:a16="http://schemas.microsoft.com/office/drawing/2014/main" id="{4076BE21-4533-39C2-2BDC-A9F335597C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B3AA01-C9F2-102A-4847-251E2702FC72}"/>
              </a:ext>
            </a:extLst>
          </p:cNvPr>
          <p:cNvSpPr>
            <a:spLocks noGrp="1"/>
          </p:cNvSpPr>
          <p:nvPr>
            <p:ph type="sldNum" sz="quarter" idx="12"/>
          </p:nvPr>
        </p:nvSpPr>
        <p:spPr/>
        <p:txBody>
          <a:bodyPr/>
          <a:lstStyle/>
          <a:p>
            <a:fld id="{8B434CA4-56B6-4BBB-BADD-94A3839700F4}" type="slidenum">
              <a:rPr lang="en-GB" smtClean="0"/>
              <a:t>‹#›</a:t>
            </a:fld>
            <a:endParaRPr lang="en-GB"/>
          </a:p>
        </p:txBody>
      </p:sp>
    </p:spTree>
    <p:extLst>
      <p:ext uri="{BB962C8B-B14F-4D97-AF65-F5344CB8AC3E}">
        <p14:creationId xmlns:p14="http://schemas.microsoft.com/office/powerpoint/2010/main" val="2213610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6F383-6C04-29B1-120D-3D72B065E91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089D98-E635-88B1-35C9-9A82E07070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A85EA1-4E4C-BC77-14EB-236721D0E14C}"/>
              </a:ext>
            </a:extLst>
          </p:cNvPr>
          <p:cNvSpPr>
            <a:spLocks noGrp="1"/>
          </p:cNvSpPr>
          <p:nvPr>
            <p:ph type="dt" sz="half" idx="10"/>
          </p:nvPr>
        </p:nvSpPr>
        <p:spPr/>
        <p:txBody>
          <a:bodyPr/>
          <a:lstStyle/>
          <a:p>
            <a:fld id="{9DFF230A-3E49-41B3-8A3E-8C3E0332DD5A}" type="datetimeFigureOut">
              <a:rPr lang="en-GB" smtClean="0"/>
              <a:t>16/10/2022</a:t>
            </a:fld>
            <a:endParaRPr lang="en-GB"/>
          </a:p>
        </p:txBody>
      </p:sp>
      <p:sp>
        <p:nvSpPr>
          <p:cNvPr id="5" name="Footer Placeholder 4">
            <a:extLst>
              <a:ext uri="{FF2B5EF4-FFF2-40B4-BE49-F238E27FC236}">
                <a16:creationId xmlns:a16="http://schemas.microsoft.com/office/drawing/2014/main" id="{09369AF8-5D15-64AE-A224-94C19B349B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1B2085-E1F5-034A-BBCD-2FE54CAB273C}"/>
              </a:ext>
            </a:extLst>
          </p:cNvPr>
          <p:cNvSpPr>
            <a:spLocks noGrp="1"/>
          </p:cNvSpPr>
          <p:nvPr>
            <p:ph type="sldNum" sz="quarter" idx="12"/>
          </p:nvPr>
        </p:nvSpPr>
        <p:spPr/>
        <p:txBody>
          <a:bodyPr/>
          <a:lstStyle/>
          <a:p>
            <a:fld id="{8B434CA4-56B6-4BBB-BADD-94A3839700F4}" type="slidenum">
              <a:rPr lang="en-GB" smtClean="0"/>
              <a:t>‹#›</a:t>
            </a:fld>
            <a:endParaRPr lang="en-GB"/>
          </a:p>
        </p:txBody>
      </p:sp>
    </p:spTree>
    <p:extLst>
      <p:ext uri="{BB962C8B-B14F-4D97-AF65-F5344CB8AC3E}">
        <p14:creationId xmlns:p14="http://schemas.microsoft.com/office/powerpoint/2010/main" val="3084266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D1F982-1DDD-36B9-A01D-751550BC0D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03E01B-FBD6-1BFB-A6F4-96B0B6CFD2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1CB72B-7B2D-471D-314D-5B7364BF280A}"/>
              </a:ext>
            </a:extLst>
          </p:cNvPr>
          <p:cNvSpPr>
            <a:spLocks noGrp="1"/>
          </p:cNvSpPr>
          <p:nvPr>
            <p:ph type="dt" sz="half" idx="10"/>
          </p:nvPr>
        </p:nvSpPr>
        <p:spPr/>
        <p:txBody>
          <a:bodyPr/>
          <a:lstStyle/>
          <a:p>
            <a:fld id="{9DFF230A-3E49-41B3-8A3E-8C3E0332DD5A}" type="datetimeFigureOut">
              <a:rPr lang="en-GB" smtClean="0"/>
              <a:t>16/10/2022</a:t>
            </a:fld>
            <a:endParaRPr lang="en-GB"/>
          </a:p>
        </p:txBody>
      </p:sp>
      <p:sp>
        <p:nvSpPr>
          <p:cNvPr id="5" name="Footer Placeholder 4">
            <a:extLst>
              <a:ext uri="{FF2B5EF4-FFF2-40B4-BE49-F238E27FC236}">
                <a16:creationId xmlns:a16="http://schemas.microsoft.com/office/drawing/2014/main" id="{F16D6A74-4956-9E8D-D745-C7C48D6FBA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6F3CF9-9168-4E9A-8BFB-2543F902742A}"/>
              </a:ext>
            </a:extLst>
          </p:cNvPr>
          <p:cNvSpPr>
            <a:spLocks noGrp="1"/>
          </p:cNvSpPr>
          <p:nvPr>
            <p:ph type="sldNum" sz="quarter" idx="12"/>
          </p:nvPr>
        </p:nvSpPr>
        <p:spPr/>
        <p:txBody>
          <a:bodyPr/>
          <a:lstStyle/>
          <a:p>
            <a:fld id="{8B434CA4-56B6-4BBB-BADD-94A3839700F4}" type="slidenum">
              <a:rPr lang="en-GB" smtClean="0"/>
              <a:t>‹#›</a:t>
            </a:fld>
            <a:endParaRPr lang="en-GB"/>
          </a:p>
        </p:txBody>
      </p:sp>
    </p:spTree>
    <p:extLst>
      <p:ext uri="{BB962C8B-B14F-4D97-AF65-F5344CB8AC3E}">
        <p14:creationId xmlns:p14="http://schemas.microsoft.com/office/powerpoint/2010/main" val="3700346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EC0F5C-91D8-0D87-91D2-4CA5281529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FD50BF-4976-F4B6-9599-18984E3C96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137B8A-3643-C2E8-D4D1-F22F6377B4E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FF230A-3E49-41B3-8A3E-8C3E0332DD5A}" type="datetimeFigureOut">
              <a:rPr lang="en-GB" smtClean="0"/>
              <a:t>16/10/2022</a:t>
            </a:fld>
            <a:endParaRPr lang="en-GB"/>
          </a:p>
        </p:txBody>
      </p:sp>
      <p:sp>
        <p:nvSpPr>
          <p:cNvPr id="5" name="Footer Placeholder 4">
            <a:extLst>
              <a:ext uri="{FF2B5EF4-FFF2-40B4-BE49-F238E27FC236}">
                <a16:creationId xmlns:a16="http://schemas.microsoft.com/office/drawing/2014/main" id="{F37C127E-0D8D-F2DE-FCA9-F8B50A4E27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60F8C4F-3C01-70D1-F07D-CE6D80AB58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434CA4-56B6-4BBB-BADD-94A3839700F4}" type="slidenum">
              <a:rPr lang="en-GB" smtClean="0"/>
              <a:t>‹#›</a:t>
            </a:fld>
            <a:endParaRPr lang="en-GB"/>
          </a:p>
        </p:txBody>
      </p:sp>
    </p:spTree>
    <p:extLst>
      <p:ext uri="{BB962C8B-B14F-4D97-AF65-F5344CB8AC3E}">
        <p14:creationId xmlns:p14="http://schemas.microsoft.com/office/powerpoint/2010/main" val="1778678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Death Mask from innermost coffin, Tutankhamun’s tomb, New Kingdom, 18th Dynasty, c. 1323 B.C.E., gold with inlay of enamel and semiprecious stones (Egyptian Museum, Cairo) (photo: Roland Unger, CC BY-SA 3.0)">
            <a:extLst>
              <a:ext uri="{FF2B5EF4-FFF2-40B4-BE49-F238E27FC236}">
                <a16:creationId xmlns:a16="http://schemas.microsoft.com/office/drawing/2014/main" id="{B8B0531C-E39E-2F35-0283-EC0B524CB2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17400" y="959593"/>
            <a:ext cx="4326631" cy="541142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1EB7233-0058-C7D5-B501-73434C590C2E}"/>
              </a:ext>
            </a:extLst>
          </p:cNvPr>
          <p:cNvSpPr txBox="1"/>
          <p:nvPr/>
        </p:nvSpPr>
        <p:spPr>
          <a:xfrm>
            <a:off x="9177688" y="125885"/>
            <a:ext cx="2868329" cy="1384995"/>
          </a:xfrm>
          <a:prstGeom prst="rect">
            <a:avLst/>
          </a:prstGeom>
          <a:solidFill>
            <a:schemeClr val="accent6">
              <a:lumMod val="20000"/>
              <a:lumOff val="80000"/>
            </a:schemeClr>
          </a:solidFill>
        </p:spPr>
        <p:txBody>
          <a:bodyPr wrap="square" rtlCol="0">
            <a:spAutoFit/>
          </a:bodyPr>
          <a:lstStyle/>
          <a:p>
            <a:r>
              <a:rPr lang="en-GB" sz="1200" dirty="0">
                <a:latin typeface="Bahnschrift SemiLight SemiConde" panose="020B0502040204020203" pitchFamily="34" charset="0"/>
              </a:rPr>
              <a:t>The funerary mask was made with two sheets of a high-karat, quality gold weighing more than 20lbs. It measured 54cm tall, 39.3cm wide and 49cm deep. Analysis by XRDF</a:t>
            </a:r>
            <a:r>
              <a:rPr lang="en-GB" sz="1100" dirty="0">
                <a:latin typeface="Bahnschrift SemiLight SemiConde" panose="020B0502040204020203" pitchFamily="34" charset="0"/>
              </a:rPr>
              <a:t>(1)  </a:t>
            </a:r>
            <a:r>
              <a:rPr lang="en-GB" sz="1200" dirty="0">
                <a:latin typeface="Bahnschrift SemiLight SemiConde" panose="020B0502040204020203" pitchFamily="34" charset="0"/>
              </a:rPr>
              <a:t>shows compositional differences in the karat, reading 18.4 at the lips and 23.5 in the headpiece proper.</a:t>
            </a:r>
          </a:p>
        </p:txBody>
      </p:sp>
      <p:cxnSp>
        <p:nvCxnSpPr>
          <p:cNvPr id="8" name="Straight Arrow Connector 7">
            <a:extLst>
              <a:ext uri="{FF2B5EF4-FFF2-40B4-BE49-F238E27FC236}">
                <a16:creationId xmlns:a16="http://schemas.microsoft.com/office/drawing/2014/main" id="{B614B685-BF82-104B-6BE4-5E52AC03C1C1}"/>
              </a:ext>
            </a:extLst>
          </p:cNvPr>
          <p:cNvCxnSpPr>
            <a:cxnSpLocks/>
          </p:cNvCxnSpPr>
          <p:nvPr/>
        </p:nvCxnSpPr>
        <p:spPr>
          <a:xfrm flipH="1">
            <a:off x="6583680" y="1337912"/>
            <a:ext cx="2739991" cy="1501541"/>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10" name="TextBox 9">
            <a:extLst>
              <a:ext uri="{FF2B5EF4-FFF2-40B4-BE49-F238E27FC236}">
                <a16:creationId xmlns:a16="http://schemas.microsoft.com/office/drawing/2014/main" id="{C5F3E224-3ABE-2BD6-1240-C5119B17967E}"/>
              </a:ext>
            </a:extLst>
          </p:cNvPr>
          <p:cNvSpPr txBox="1"/>
          <p:nvPr/>
        </p:nvSpPr>
        <p:spPr>
          <a:xfrm>
            <a:off x="9037839" y="1619409"/>
            <a:ext cx="2964581" cy="1754326"/>
          </a:xfrm>
          <a:prstGeom prst="rect">
            <a:avLst/>
          </a:prstGeom>
          <a:solidFill>
            <a:schemeClr val="accent6">
              <a:lumMod val="20000"/>
              <a:lumOff val="80000"/>
            </a:schemeClr>
          </a:solidFill>
        </p:spPr>
        <p:txBody>
          <a:bodyPr wrap="square" rtlCol="0">
            <a:spAutoFit/>
          </a:bodyPr>
          <a:lstStyle/>
          <a:p>
            <a:r>
              <a:rPr lang="en-GB" sz="1200" dirty="0">
                <a:latin typeface="Bahnschrift SemiLight SemiConde" panose="020B0502040204020203" pitchFamily="34" charset="0"/>
              </a:rPr>
              <a:t>For Egyptian royalty, semi-precious stones would be inset in the eyes of the mask to enhance the appearance. Pharaohs would want to appear affluent, regal and powerful. The eyes have been embellished with obsidian and white quartz, the area around the eye and eyebrows sports lapis lazuli, and the inlays of the collar contains a list of turquoise, amazonite and carnelian. (4)</a:t>
            </a:r>
          </a:p>
        </p:txBody>
      </p:sp>
      <p:sp>
        <p:nvSpPr>
          <p:cNvPr id="12" name="TextBox 11">
            <a:extLst>
              <a:ext uri="{FF2B5EF4-FFF2-40B4-BE49-F238E27FC236}">
                <a16:creationId xmlns:a16="http://schemas.microsoft.com/office/drawing/2014/main" id="{BA06E466-5BEB-B717-5B15-0CF6366D3FD4}"/>
              </a:ext>
            </a:extLst>
          </p:cNvPr>
          <p:cNvSpPr txBox="1"/>
          <p:nvPr/>
        </p:nvSpPr>
        <p:spPr>
          <a:xfrm>
            <a:off x="529118" y="174763"/>
            <a:ext cx="3252770" cy="1569660"/>
          </a:xfrm>
          <a:prstGeom prst="rect">
            <a:avLst/>
          </a:prstGeom>
          <a:solidFill>
            <a:schemeClr val="accent6">
              <a:lumMod val="20000"/>
              <a:lumOff val="80000"/>
            </a:schemeClr>
          </a:solidFill>
        </p:spPr>
        <p:txBody>
          <a:bodyPr wrap="square" rtlCol="0">
            <a:spAutoFit/>
          </a:bodyPr>
          <a:lstStyle/>
          <a:p>
            <a:r>
              <a:rPr lang="en-GB" sz="1200" dirty="0">
                <a:latin typeface="Bahnschrift SemiLight SemiConde" panose="020B0502040204020203" pitchFamily="34" charset="0"/>
              </a:rPr>
              <a:t>The sculpting of the face is based off of the official portrait of the young king that circulated, but has been idealised and refined as a mark of honour for his top-ranking position. The ultimate reverence and respect would have been paid – regardless of if the pharaoh was a beloved and successful ruler, it would have been expected that funerary practice be observed to the highest quality.</a:t>
            </a:r>
          </a:p>
        </p:txBody>
      </p:sp>
      <p:sp>
        <p:nvSpPr>
          <p:cNvPr id="13" name="TextBox 12">
            <a:extLst>
              <a:ext uri="{FF2B5EF4-FFF2-40B4-BE49-F238E27FC236}">
                <a16:creationId xmlns:a16="http://schemas.microsoft.com/office/drawing/2014/main" id="{6971DAEB-CCDA-4A17-2698-CCC73CD7D84F}"/>
              </a:ext>
            </a:extLst>
          </p:cNvPr>
          <p:cNvSpPr txBox="1"/>
          <p:nvPr/>
        </p:nvSpPr>
        <p:spPr>
          <a:xfrm>
            <a:off x="634997" y="2302327"/>
            <a:ext cx="2569945" cy="2123658"/>
          </a:xfrm>
          <a:prstGeom prst="rect">
            <a:avLst/>
          </a:prstGeom>
          <a:solidFill>
            <a:schemeClr val="accent6">
              <a:lumMod val="20000"/>
              <a:lumOff val="80000"/>
            </a:schemeClr>
          </a:solidFill>
        </p:spPr>
        <p:txBody>
          <a:bodyPr wrap="square" rtlCol="0">
            <a:spAutoFit/>
          </a:bodyPr>
          <a:lstStyle/>
          <a:p>
            <a:r>
              <a:rPr lang="en-GB" sz="1200" dirty="0">
                <a:latin typeface="Bahnschrift SemiLight SemiConde" panose="020B0502040204020203" pitchFamily="34" charset="0"/>
              </a:rPr>
              <a:t>On the back of the mask, ten vertical and two horizontal lines of hieroglyphics can be seen. They’re written directly into the metal and are sourced from Chapter 151 in the Book of Dead, which he would have used as a map into the afterlife. Clearly, this was included to guide the king there, with this particular spell serving to protect the limbs while traversing the underworld.</a:t>
            </a:r>
          </a:p>
        </p:txBody>
      </p:sp>
      <p:sp>
        <p:nvSpPr>
          <p:cNvPr id="14" name="TextBox 13">
            <a:extLst>
              <a:ext uri="{FF2B5EF4-FFF2-40B4-BE49-F238E27FC236}">
                <a16:creationId xmlns:a16="http://schemas.microsoft.com/office/drawing/2014/main" id="{A274C6B8-889A-DC4E-DE7D-A5EA8BC20B5C}"/>
              </a:ext>
            </a:extLst>
          </p:cNvPr>
          <p:cNvSpPr txBox="1"/>
          <p:nvPr/>
        </p:nvSpPr>
        <p:spPr>
          <a:xfrm>
            <a:off x="9860798" y="3839015"/>
            <a:ext cx="2184935" cy="2893100"/>
          </a:xfrm>
          <a:prstGeom prst="rect">
            <a:avLst/>
          </a:prstGeom>
          <a:solidFill>
            <a:schemeClr val="accent6">
              <a:lumMod val="20000"/>
              <a:lumOff val="80000"/>
            </a:schemeClr>
          </a:solidFill>
        </p:spPr>
        <p:txBody>
          <a:bodyPr wrap="square" rtlCol="0">
            <a:spAutoFit/>
          </a:bodyPr>
          <a:lstStyle/>
          <a:p>
            <a:r>
              <a:rPr lang="en-GB" sz="1200" dirty="0">
                <a:latin typeface="Bahnschrift SemiLight SemiConde" panose="020B0502040204020203" pitchFamily="34" charset="0"/>
              </a:rPr>
              <a:t>This mask is considered to be one of the great masterpieces of Egyptian art and is now an infamous example of iconography. Tutankhamun is depicted wearing a striped </a:t>
            </a:r>
            <a:r>
              <a:rPr lang="en-GB" sz="1200" dirty="0" err="1">
                <a:latin typeface="Bahnschrift SemiLight SemiConde" panose="020B0502040204020203" pitchFamily="34" charset="0"/>
              </a:rPr>
              <a:t>nemes</a:t>
            </a:r>
            <a:r>
              <a:rPr lang="en-GB" sz="1200" dirty="0">
                <a:latin typeface="Bahnschrift SemiLight SemiConde" panose="020B0502040204020203" pitchFamily="34" charset="0"/>
              </a:rPr>
              <a:t> headdress</a:t>
            </a:r>
            <a:r>
              <a:rPr lang="en-GB" sz="1100" dirty="0">
                <a:latin typeface="Bahnschrift SemiLight SemiConde" panose="020B0502040204020203" pitchFamily="34" charset="0"/>
              </a:rPr>
              <a:t>(2), </a:t>
            </a:r>
            <a:r>
              <a:rPr lang="en-GB" sz="1200" dirty="0">
                <a:latin typeface="Bahnschrift SemiLight SemiConde" panose="020B0502040204020203" pitchFamily="34" charset="0"/>
              </a:rPr>
              <a:t>garb that would make him instantly recognisable as a pharaoh in death. The and boldness of the headdress and how it’s made a focal point suggests how important kingship was to </a:t>
            </a:r>
            <a:r>
              <a:rPr lang="en-GB" sz="1200" dirty="0" err="1">
                <a:latin typeface="Bahnschrift SemiLight SemiConde" panose="020B0502040204020203" pitchFamily="34" charset="0"/>
              </a:rPr>
              <a:t>Tut’s</a:t>
            </a:r>
            <a:r>
              <a:rPr lang="en-GB" sz="1200" dirty="0">
                <a:latin typeface="Bahnschrift SemiLight SemiConde" panose="020B0502040204020203" pitchFamily="34" charset="0"/>
              </a:rPr>
              <a:t> identity and perhaps strength/success in afterlife</a:t>
            </a:r>
            <a:r>
              <a:rPr lang="en-GB" sz="1400" dirty="0">
                <a:latin typeface="Bahnschrift SemiLight SemiConde" panose="020B0502040204020203" pitchFamily="34" charset="0"/>
              </a:rPr>
              <a:t>.</a:t>
            </a:r>
          </a:p>
        </p:txBody>
      </p:sp>
      <p:cxnSp>
        <p:nvCxnSpPr>
          <p:cNvPr id="18" name="Straight Arrow Connector 17">
            <a:extLst>
              <a:ext uri="{FF2B5EF4-FFF2-40B4-BE49-F238E27FC236}">
                <a16:creationId xmlns:a16="http://schemas.microsoft.com/office/drawing/2014/main" id="{919D98B3-4AEC-B9E9-2F7F-551291F44DBE}"/>
              </a:ext>
            </a:extLst>
          </p:cNvPr>
          <p:cNvCxnSpPr>
            <a:cxnSpLocks/>
          </p:cNvCxnSpPr>
          <p:nvPr/>
        </p:nvCxnSpPr>
        <p:spPr>
          <a:xfrm flipH="1">
            <a:off x="6306953" y="1912891"/>
            <a:ext cx="3016718" cy="537515"/>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20" name="Straight Arrow Connector 19">
            <a:extLst>
              <a:ext uri="{FF2B5EF4-FFF2-40B4-BE49-F238E27FC236}">
                <a16:creationId xmlns:a16="http://schemas.microsoft.com/office/drawing/2014/main" id="{4A2A08BD-2DBE-E076-ABB4-FACE14E99ED9}"/>
              </a:ext>
            </a:extLst>
          </p:cNvPr>
          <p:cNvCxnSpPr>
            <a:cxnSpLocks/>
          </p:cNvCxnSpPr>
          <p:nvPr/>
        </p:nvCxnSpPr>
        <p:spPr>
          <a:xfrm>
            <a:off x="3665381" y="1512246"/>
            <a:ext cx="1647764" cy="107695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22" name="Straight Arrow Connector 21">
            <a:extLst>
              <a:ext uri="{FF2B5EF4-FFF2-40B4-BE49-F238E27FC236}">
                <a16:creationId xmlns:a16="http://schemas.microsoft.com/office/drawing/2014/main" id="{F76B73BA-AFB1-6956-9B19-42B2AF1AA48E}"/>
              </a:ext>
            </a:extLst>
          </p:cNvPr>
          <p:cNvCxnSpPr>
            <a:cxnSpLocks/>
          </p:cNvCxnSpPr>
          <p:nvPr/>
        </p:nvCxnSpPr>
        <p:spPr>
          <a:xfrm>
            <a:off x="2762136" y="3137696"/>
            <a:ext cx="1530731" cy="454577"/>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25" name="TextBox 24">
            <a:extLst>
              <a:ext uri="{FF2B5EF4-FFF2-40B4-BE49-F238E27FC236}">
                <a16:creationId xmlns:a16="http://schemas.microsoft.com/office/drawing/2014/main" id="{A27353B9-3311-37E0-2B90-123C12465B2E}"/>
              </a:ext>
            </a:extLst>
          </p:cNvPr>
          <p:cNvSpPr txBox="1"/>
          <p:nvPr/>
        </p:nvSpPr>
        <p:spPr>
          <a:xfrm>
            <a:off x="144189" y="5155989"/>
            <a:ext cx="6633964" cy="1569660"/>
          </a:xfrm>
          <a:prstGeom prst="rect">
            <a:avLst/>
          </a:prstGeom>
          <a:solidFill>
            <a:schemeClr val="accent6">
              <a:lumMod val="20000"/>
              <a:lumOff val="80000"/>
            </a:schemeClr>
          </a:solidFill>
        </p:spPr>
        <p:txBody>
          <a:bodyPr wrap="square" rtlCol="0">
            <a:spAutoFit/>
          </a:bodyPr>
          <a:lstStyle/>
          <a:p>
            <a:r>
              <a:rPr lang="en-GB" sz="1200" dirty="0">
                <a:latin typeface="Bahnschrift SemiLight SemiConde" panose="020B0502040204020203" pitchFamily="34" charset="0"/>
              </a:rPr>
              <a:t>The goddesses </a:t>
            </a:r>
            <a:r>
              <a:rPr lang="en-GB" sz="1200" dirty="0" err="1">
                <a:latin typeface="Bahnschrift SemiLight SemiConde" panose="020B0502040204020203" pitchFamily="34" charset="0"/>
              </a:rPr>
              <a:t>Nekhbet</a:t>
            </a:r>
            <a:r>
              <a:rPr lang="en-GB" sz="1200" dirty="0">
                <a:latin typeface="Bahnschrift SemiLight SemiConde" panose="020B0502040204020203" pitchFamily="34" charset="0"/>
              </a:rPr>
              <a:t> and </a:t>
            </a:r>
            <a:r>
              <a:rPr lang="en-GB" sz="1200" dirty="0" err="1">
                <a:latin typeface="Bahnschrift SemiLight SemiConde" panose="020B0502040204020203" pitchFamily="34" charset="0"/>
              </a:rPr>
              <a:t>Wadjet</a:t>
            </a:r>
            <a:r>
              <a:rPr lang="en-GB" sz="1200" dirty="0">
                <a:latin typeface="Bahnschrift SemiLight SemiConde" panose="020B0502040204020203" pitchFamily="34" charset="0"/>
              </a:rPr>
              <a:t> can be noted above his brow. </a:t>
            </a:r>
            <a:r>
              <a:rPr lang="en-GB" sz="1200" dirty="0" err="1">
                <a:latin typeface="Bahnschrift SemiLight SemiConde" panose="020B0502040204020203" pitchFamily="34" charset="0"/>
              </a:rPr>
              <a:t>Nekhbet</a:t>
            </a:r>
            <a:r>
              <a:rPr lang="en-GB" sz="1200" dirty="0">
                <a:latin typeface="Bahnschrift SemiLight SemiConde" panose="020B0502040204020203" pitchFamily="34" charset="0"/>
              </a:rPr>
              <a:t> was a vulture goddess characterised as the protector of Upper Egypt, specifically the rulers. She’s frequently portrayed spreading her wings over the pharaoh, drawing inference of protection and looking over their rule. </a:t>
            </a:r>
            <a:r>
              <a:rPr lang="en-GB" sz="1200" dirty="0" err="1">
                <a:latin typeface="Bahnschrift SemiLight SemiConde" panose="020B0502040204020203" pitchFamily="34" charset="0"/>
              </a:rPr>
              <a:t>Wadjet</a:t>
            </a:r>
            <a:r>
              <a:rPr lang="en-GB" sz="1200" dirty="0">
                <a:latin typeface="Bahnschrift SemiLight SemiConde" panose="020B0502040204020203" pitchFamily="34" charset="0"/>
              </a:rPr>
              <a:t> was also a tutelary deity (3), but of Lower Egypt. Depicted as a cobra wrapped around a </a:t>
            </a:r>
            <a:r>
              <a:rPr lang="en-GB" sz="1200" dirty="0" err="1">
                <a:latin typeface="Bahnschrift SemiLight SemiConde" panose="020B0502040204020203" pitchFamily="34" charset="0"/>
              </a:rPr>
              <a:t>paypyrus</a:t>
            </a:r>
            <a:r>
              <a:rPr lang="en-GB" sz="1200" dirty="0">
                <a:latin typeface="Bahnschrift SemiLight SemiConde" panose="020B0502040204020203" pitchFamily="34" charset="0"/>
              </a:rPr>
              <a:t> stem, both her and </a:t>
            </a:r>
            <a:r>
              <a:rPr lang="en-GB" sz="1200" dirty="0" err="1">
                <a:latin typeface="Bahnschrift SemiLight SemiConde" panose="020B0502040204020203" pitchFamily="34" charset="0"/>
              </a:rPr>
              <a:t>Nekhbet</a:t>
            </a:r>
            <a:r>
              <a:rPr lang="en-GB" sz="1200" dirty="0">
                <a:latin typeface="Bahnschrift SemiLight SemiConde" panose="020B0502040204020203" pitchFamily="34" charset="0"/>
              </a:rPr>
              <a:t> were known protectors of the king, sometimes being shown on the </a:t>
            </a:r>
            <a:r>
              <a:rPr lang="en-GB" sz="1200" dirty="0" err="1">
                <a:latin typeface="Bahnschrift SemiLight SemiConde" panose="020B0502040204020203" pitchFamily="34" charset="0"/>
              </a:rPr>
              <a:t>pharoah’s</a:t>
            </a:r>
            <a:r>
              <a:rPr lang="en-GB" sz="1200" dirty="0">
                <a:latin typeface="Bahnschrift SemiLight SemiConde" panose="020B0502040204020203" pitchFamily="34" charset="0"/>
              </a:rPr>
              <a:t> diadem, as shown in Fig. 1. When displayed together, they signified </a:t>
            </a:r>
            <a:r>
              <a:rPr lang="en-GB" sz="1200" dirty="0" err="1">
                <a:latin typeface="Bahnschrift SemiLight SemiConde" panose="020B0502040204020203" pitchFamily="34" charset="0"/>
              </a:rPr>
              <a:t>Tut’s</a:t>
            </a:r>
            <a:r>
              <a:rPr lang="en-GB" sz="1200" dirty="0">
                <a:latin typeface="Bahnschrift SemiLight SemiConde" panose="020B0502040204020203" pitchFamily="34" charset="0"/>
              </a:rPr>
              <a:t> reign over all of Egypt, both lower and upper, including all peoples. Including this in funerary imagery would have told how all encompassing </a:t>
            </a:r>
            <a:r>
              <a:rPr lang="en-GB" sz="1200" dirty="0" err="1">
                <a:latin typeface="Bahnschrift SemiLight SemiConde" panose="020B0502040204020203" pitchFamily="34" charset="0"/>
              </a:rPr>
              <a:t>Tut’s</a:t>
            </a:r>
            <a:r>
              <a:rPr lang="en-GB" sz="1200" dirty="0">
                <a:latin typeface="Bahnschrift SemiLight SemiConde" panose="020B0502040204020203" pitchFamily="34" charset="0"/>
              </a:rPr>
              <a:t> reign was and how wide his reach.</a:t>
            </a:r>
          </a:p>
        </p:txBody>
      </p:sp>
      <p:cxnSp>
        <p:nvCxnSpPr>
          <p:cNvPr id="27" name="Straight Arrow Connector 26">
            <a:extLst>
              <a:ext uri="{FF2B5EF4-FFF2-40B4-BE49-F238E27FC236}">
                <a16:creationId xmlns:a16="http://schemas.microsoft.com/office/drawing/2014/main" id="{A033F82F-2C21-E663-B2E7-3B2A7063BB6A}"/>
              </a:ext>
            </a:extLst>
          </p:cNvPr>
          <p:cNvCxnSpPr>
            <a:cxnSpLocks/>
          </p:cNvCxnSpPr>
          <p:nvPr/>
        </p:nvCxnSpPr>
        <p:spPr>
          <a:xfrm flipV="1">
            <a:off x="4126689" y="1540042"/>
            <a:ext cx="1551376" cy="3604088"/>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31" name="Straight Arrow Connector 30">
            <a:extLst>
              <a:ext uri="{FF2B5EF4-FFF2-40B4-BE49-F238E27FC236}">
                <a16:creationId xmlns:a16="http://schemas.microsoft.com/office/drawing/2014/main" id="{4D4EE372-0CAE-CE45-F7D9-FC813CC8D7C1}"/>
              </a:ext>
            </a:extLst>
          </p:cNvPr>
          <p:cNvCxnSpPr>
            <a:cxnSpLocks/>
          </p:cNvCxnSpPr>
          <p:nvPr/>
        </p:nvCxnSpPr>
        <p:spPr>
          <a:xfrm flipH="1" flipV="1">
            <a:off x="7190072" y="2839453"/>
            <a:ext cx="2897204" cy="1271457"/>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1034" name="TextBox 1033">
            <a:extLst>
              <a:ext uri="{FF2B5EF4-FFF2-40B4-BE49-F238E27FC236}">
                <a16:creationId xmlns:a16="http://schemas.microsoft.com/office/drawing/2014/main" id="{786A1E23-E140-FABB-A456-BE5A10C79381}"/>
              </a:ext>
            </a:extLst>
          </p:cNvPr>
          <p:cNvSpPr txBox="1"/>
          <p:nvPr/>
        </p:nvSpPr>
        <p:spPr>
          <a:xfrm>
            <a:off x="6831732" y="3554115"/>
            <a:ext cx="2964581" cy="2492990"/>
          </a:xfrm>
          <a:prstGeom prst="rect">
            <a:avLst/>
          </a:prstGeom>
          <a:solidFill>
            <a:schemeClr val="accent6">
              <a:lumMod val="20000"/>
              <a:lumOff val="80000"/>
            </a:schemeClr>
          </a:solidFill>
        </p:spPr>
        <p:txBody>
          <a:bodyPr wrap="square" rtlCol="0">
            <a:spAutoFit/>
          </a:bodyPr>
          <a:lstStyle/>
          <a:p>
            <a:r>
              <a:rPr lang="en-GB" sz="1200" dirty="0">
                <a:latin typeface="Bahnschrift SemiLight SemiConde" panose="020B0502040204020203" pitchFamily="34" charset="0"/>
              </a:rPr>
              <a:t>The gold beard isn’t a realistic depiction of how the pharaoh would have worn his facial hair – the false beard was an important symbol among Egyptian kings as it was used to connect them to Osiris, god of the Underworld. By adorning the mask with this, Tut would have greater protection and guidance due to his connection with Osiris. Real facial hair at the time was associated with low status however the false, upturned beard was a signifier of divinity. It’s constructed in a plaited design and now discoloured to grey.</a:t>
            </a:r>
          </a:p>
        </p:txBody>
      </p:sp>
      <p:cxnSp>
        <p:nvCxnSpPr>
          <p:cNvPr id="1036" name="Straight Arrow Connector 1035">
            <a:extLst>
              <a:ext uri="{FF2B5EF4-FFF2-40B4-BE49-F238E27FC236}">
                <a16:creationId xmlns:a16="http://schemas.microsoft.com/office/drawing/2014/main" id="{B2B63872-3B10-DE06-CEB8-E2C4D2286DAC}"/>
              </a:ext>
            </a:extLst>
          </p:cNvPr>
          <p:cNvCxnSpPr/>
          <p:nvPr/>
        </p:nvCxnSpPr>
        <p:spPr>
          <a:xfrm flipH="1">
            <a:off x="5986914" y="3839015"/>
            <a:ext cx="844818" cy="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800249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85A3A4-D6F4-B03F-0039-C300229520E9}"/>
              </a:ext>
            </a:extLst>
          </p:cNvPr>
          <p:cNvSpPr txBox="1"/>
          <p:nvPr/>
        </p:nvSpPr>
        <p:spPr>
          <a:xfrm>
            <a:off x="539015" y="365760"/>
            <a:ext cx="5556985" cy="7078861"/>
          </a:xfrm>
          <a:prstGeom prst="rect">
            <a:avLst/>
          </a:prstGeom>
          <a:noFill/>
        </p:spPr>
        <p:txBody>
          <a:bodyPr wrap="square" rtlCol="0">
            <a:spAutoFit/>
          </a:bodyPr>
          <a:lstStyle/>
          <a:p>
            <a:r>
              <a:rPr lang="en-GB" sz="1600" dirty="0">
                <a:latin typeface="Bahnschrift SemiLight SemiConde" panose="020B0502040204020203" pitchFamily="34" charset="0"/>
              </a:rPr>
              <a:t>Referencing</a:t>
            </a:r>
          </a:p>
          <a:p>
            <a:endParaRPr lang="en-GB" sz="1600" dirty="0">
              <a:latin typeface="Bahnschrift SemiLight SemiConde" panose="020B0502040204020203" pitchFamily="34" charset="0"/>
            </a:endParaRPr>
          </a:p>
          <a:p>
            <a:pPr marL="342900" indent="-342900">
              <a:buAutoNum type="arabicParenBoth"/>
            </a:pPr>
            <a:r>
              <a:rPr lang="en-GB" sz="1600" dirty="0">
                <a:latin typeface="Bahnschrift SemiLight SemiConde" panose="020B0502040204020203" pitchFamily="34" charset="0"/>
              </a:rPr>
              <a:t>– X-Ray diffractometer equipped with X-Ray fluorescence spectrometer</a:t>
            </a:r>
          </a:p>
          <a:p>
            <a:pPr marL="342900" indent="-342900">
              <a:buAutoNum type="arabicParenBoth"/>
            </a:pPr>
            <a:r>
              <a:rPr lang="en-GB" sz="1600" dirty="0">
                <a:latin typeface="Bahnschrift SemiLight SemiConde" panose="020B0502040204020203" pitchFamily="34" charset="0"/>
              </a:rPr>
              <a:t>- The striped headcloth pharaohs would typically wear and be depicted in. The imagery of the garb was made popular by Tutankhamun. </a:t>
            </a:r>
          </a:p>
          <a:p>
            <a:pPr marL="342900" indent="-342900">
              <a:buAutoNum type="arabicParenBoth"/>
            </a:pPr>
            <a:r>
              <a:rPr lang="en-GB" sz="1600" dirty="0">
                <a:latin typeface="Bahnschrift SemiLight SemiConde" panose="020B0502040204020203" pitchFamily="34" charset="0"/>
              </a:rPr>
              <a:t>Meaning a guardian or patron</a:t>
            </a:r>
          </a:p>
          <a:p>
            <a:pPr marL="342900" indent="-342900">
              <a:buAutoNum type="arabicParenBoth"/>
            </a:pPr>
            <a:r>
              <a:rPr lang="en-GB" sz="1600" dirty="0">
                <a:latin typeface="Bahnschrift SemiLight SemiConde" panose="020B0502040204020203" pitchFamily="34" charset="0"/>
              </a:rPr>
              <a:t>It’s important to note these are identifications made by Howard Carter around the time of excavation. </a:t>
            </a:r>
          </a:p>
          <a:p>
            <a:pPr marL="342900" indent="-342900">
              <a:buAutoNum type="arabicParenBoth"/>
            </a:pPr>
            <a:endParaRPr lang="en-GB" sz="1600" dirty="0">
              <a:latin typeface="Bahnschrift SemiLight SemiConde" panose="020B0502040204020203" pitchFamily="34" charset="0"/>
            </a:endParaRPr>
          </a:p>
          <a:p>
            <a:pPr marL="342900" indent="-342900">
              <a:buAutoNum type="arabicParenBoth"/>
            </a:pPr>
            <a:endParaRPr lang="en-GB" sz="1600" dirty="0">
              <a:latin typeface="Bahnschrift SemiLight SemiConde" panose="020B0502040204020203" pitchFamily="34" charset="0"/>
            </a:endParaRPr>
          </a:p>
          <a:p>
            <a:pPr marL="342900" indent="-342900">
              <a:buAutoNum type="arabicParenBoth"/>
            </a:pPr>
            <a:endParaRPr lang="en-GB" sz="1600" dirty="0">
              <a:latin typeface="Bahnschrift SemiLight SemiConde" panose="020B0502040204020203" pitchFamily="34" charset="0"/>
            </a:endParaRPr>
          </a:p>
          <a:p>
            <a:pPr marL="342900" indent="-342900">
              <a:buAutoNum type="arabicParenBoth"/>
            </a:pPr>
            <a:endParaRPr lang="en-GB" sz="1600" dirty="0">
              <a:latin typeface="Bahnschrift SemiLight SemiConde" panose="020B0502040204020203" pitchFamily="34" charset="0"/>
            </a:endParaRPr>
          </a:p>
          <a:p>
            <a:r>
              <a:rPr lang="en-GB" sz="1600" dirty="0">
                <a:latin typeface="Bahnschrift SemiLight SemiConde" panose="020B0502040204020203" pitchFamily="34" charset="0"/>
              </a:rPr>
              <a:t>Sources Cited</a:t>
            </a:r>
          </a:p>
          <a:p>
            <a:endParaRPr lang="en-GB" sz="1600" dirty="0">
              <a:latin typeface="Bahnschrift SemiLight SemiConde" panose="020B0502040204020203" pitchFamily="34" charset="0"/>
            </a:endParaRPr>
          </a:p>
          <a:p>
            <a:r>
              <a:rPr lang="en-US" sz="1600" dirty="0">
                <a:latin typeface="Bahnschrift SemiLight SemiConde" panose="020B0502040204020203" pitchFamily="34" charset="0"/>
              </a:rPr>
              <a:t>Britannica, The Editors of </a:t>
            </a:r>
            <a:r>
              <a:rPr lang="en-US" sz="1600" dirty="0" err="1">
                <a:latin typeface="Bahnschrift SemiLight SemiConde" panose="020B0502040204020203" pitchFamily="34" charset="0"/>
              </a:rPr>
              <a:t>Encyclopaedia</a:t>
            </a:r>
            <a:r>
              <a:rPr lang="en-US" sz="1600" dirty="0">
                <a:latin typeface="Bahnschrift SemiLight SemiConde" panose="020B0502040204020203" pitchFamily="34" charset="0"/>
              </a:rPr>
              <a:t>. "</a:t>
            </a:r>
            <a:r>
              <a:rPr lang="en-US" sz="1600" dirty="0" err="1">
                <a:latin typeface="Bahnschrift SemiLight SemiConde" panose="020B0502040204020203" pitchFamily="34" charset="0"/>
              </a:rPr>
              <a:t>Nekhbet</a:t>
            </a:r>
            <a:r>
              <a:rPr lang="en-US" sz="1600" dirty="0">
                <a:latin typeface="Bahnschrift SemiLight SemiConde" panose="020B0502040204020203" pitchFamily="34" charset="0"/>
              </a:rPr>
              <a:t>". Encyclopedia Britannica, 4 Jul. 2022</a:t>
            </a:r>
          </a:p>
          <a:p>
            <a:endParaRPr lang="en-US" sz="1600" dirty="0">
              <a:latin typeface="Bahnschrift SemiLight SemiConde" panose="020B0502040204020203" pitchFamily="34" charset="0"/>
            </a:endParaRPr>
          </a:p>
          <a:p>
            <a:r>
              <a:rPr lang="en-US" sz="1600" dirty="0">
                <a:latin typeface="Bahnschrift SemiLight SemiConde" panose="020B0502040204020203" pitchFamily="34" charset="0"/>
              </a:rPr>
              <a:t>Dr Elizabeth Cummins, “Tutankhamun’s tomb (innermost coffin and death mask),” in </a:t>
            </a:r>
            <a:r>
              <a:rPr lang="en-US" sz="1600" i="1" dirty="0" err="1">
                <a:latin typeface="Bahnschrift SemiLight SemiConde" panose="020B0502040204020203" pitchFamily="34" charset="0"/>
              </a:rPr>
              <a:t>Smarthistory</a:t>
            </a:r>
            <a:r>
              <a:rPr lang="en-US" sz="1600" i="1" dirty="0">
                <a:latin typeface="Bahnschrift SemiLight SemiConde" panose="020B0502040204020203" pitchFamily="34" charset="0"/>
              </a:rPr>
              <a:t>, </a:t>
            </a:r>
            <a:r>
              <a:rPr lang="en-US" sz="1600" dirty="0">
                <a:latin typeface="Bahnschrift SemiLight SemiConde" panose="020B0502040204020203" pitchFamily="34" charset="0"/>
              </a:rPr>
              <a:t>August 8, 2015</a:t>
            </a:r>
          </a:p>
          <a:p>
            <a:endParaRPr lang="en-US" sz="1600" dirty="0">
              <a:latin typeface="Bahnschrift SemiLight SemiConde" panose="020B0502040204020203" pitchFamily="34" charset="0"/>
            </a:endParaRPr>
          </a:p>
          <a:p>
            <a:r>
              <a:rPr lang="en-US" sz="1600" dirty="0">
                <a:latin typeface="Bahnschrift SemiLight SemiConde" panose="020B0502040204020203" pitchFamily="34" charset="0"/>
              </a:rPr>
              <a:t>Nicholas Reeves, A. Oppenheim and O. </a:t>
            </a:r>
            <a:r>
              <a:rPr lang="en-US" sz="1600" dirty="0" err="1">
                <a:latin typeface="Bahnschrift SemiLight SemiConde" panose="020B0502040204020203" pitchFamily="34" charset="0"/>
              </a:rPr>
              <a:t>Goelet</a:t>
            </a:r>
            <a:r>
              <a:rPr lang="en-US" sz="1600" dirty="0">
                <a:latin typeface="Bahnschrift SemiLight SemiConde" panose="020B0502040204020203" pitchFamily="34" charset="0"/>
              </a:rPr>
              <a:t> (ed.), The Art and Culture of Ancient Egypt. Studies in </a:t>
            </a:r>
            <a:r>
              <a:rPr lang="en-US" sz="1600" dirty="0" err="1">
                <a:latin typeface="Bahnschrift SemiLight SemiConde" panose="020B0502040204020203" pitchFamily="34" charset="0"/>
              </a:rPr>
              <a:t>Honour</a:t>
            </a:r>
            <a:r>
              <a:rPr lang="en-US" sz="1600" dirty="0">
                <a:latin typeface="Bahnschrift SemiLight SemiConde" panose="020B0502040204020203" pitchFamily="34" charset="0"/>
              </a:rPr>
              <a:t> of Dorothea Arnold, (Bulletin of the Egyptological Seminar 19, New York) (2015) p.511-526</a:t>
            </a:r>
          </a:p>
          <a:p>
            <a:endParaRPr lang="en-US" i="1" dirty="0">
              <a:latin typeface="Bahnschrift SemiLight SemiConde" panose="020B0502040204020203" pitchFamily="34" charset="0"/>
            </a:endParaRPr>
          </a:p>
          <a:p>
            <a:endParaRPr lang="en-US" i="1" dirty="0">
              <a:latin typeface="Bahnschrift SemiLight SemiConde" panose="020B0502040204020203" pitchFamily="34" charset="0"/>
            </a:endParaRPr>
          </a:p>
          <a:p>
            <a:endParaRPr lang="en-GB" dirty="0">
              <a:latin typeface="Bahnschrift SemiLight SemiConde" panose="020B0502040204020203" pitchFamily="34" charset="0"/>
            </a:endParaRPr>
          </a:p>
        </p:txBody>
      </p:sp>
      <p:sp>
        <p:nvSpPr>
          <p:cNvPr id="4" name="TextBox 3">
            <a:extLst>
              <a:ext uri="{FF2B5EF4-FFF2-40B4-BE49-F238E27FC236}">
                <a16:creationId xmlns:a16="http://schemas.microsoft.com/office/drawing/2014/main" id="{BA06C4BC-A98C-9135-A495-5009AC62DE5D}"/>
              </a:ext>
            </a:extLst>
          </p:cNvPr>
          <p:cNvSpPr txBox="1"/>
          <p:nvPr/>
        </p:nvSpPr>
        <p:spPr>
          <a:xfrm>
            <a:off x="6169794" y="452387"/>
            <a:ext cx="5727031" cy="1323439"/>
          </a:xfrm>
          <a:prstGeom prst="rect">
            <a:avLst/>
          </a:prstGeom>
          <a:noFill/>
        </p:spPr>
        <p:txBody>
          <a:bodyPr wrap="square" rtlCol="0">
            <a:spAutoFit/>
          </a:bodyPr>
          <a:lstStyle/>
          <a:p>
            <a:r>
              <a:rPr lang="en-US" sz="1600" dirty="0">
                <a:latin typeface="Bahnschrift SemiLight SemiConde" panose="020B0502040204020203" pitchFamily="34" charset="0"/>
              </a:rPr>
              <a:t>Britannica, The Editors of </a:t>
            </a:r>
            <a:r>
              <a:rPr lang="en-US" sz="1600" dirty="0" err="1">
                <a:latin typeface="Bahnschrift SemiLight SemiConde" panose="020B0502040204020203" pitchFamily="34" charset="0"/>
              </a:rPr>
              <a:t>Encyclopaedia</a:t>
            </a:r>
            <a:r>
              <a:rPr lang="en-US" sz="1600" dirty="0">
                <a:latin typeface="Bahnschrift SemiLight SemiConde" panose="020B0502040204020203" pitchFamily="34" charset="0"/>
              </a:rPr>
              <a:t>. "</a:t>
            </a:r>
            <a:r>
              <a:rPr lang="en-US" sz="1600" dirty="0" err="1">
                <a:latin typeface="Bahnschrift SemiLight SemiConde" panose="020B0502040204020203" pitchFamily="34" charset="0"/>
              </a:rPr>
              <a:t>Wadjet</a:t>
            </a:r>
            <a:r>
              <a:rPr lang="en-US" sz="1600" dirty="0">
                <a:latin typeface="Bahnschrift SemiLight SemiConde" panose="020B0502040204020203" pitchFamily="34" charset="0"/>
              </a:rPr>
              <a:t>". Encyclopedia Britannica, 2 Nov. 2011, </a:t>
            </a:r>
          </a:p>
          <a:p>
            <a:endParaRPr lang="en-US" sz="1600" dirty="0">
              <a:latin typeface="Bahnschrift SemiLight SemiConde" panose="020B0502040204020203" pitchFamily="34" charset="0"/>
            </a:endParaRPr>
          </a:p>
          <a:p>
            <a:r>
              <a:rPr lang="en-US" sz="1600" dirty="0">
                <a:latin typeface="Bahnschrift SemiLight SemiConde" panose="020B0502040204020203" pitchFamily="34" charset="0"/>
              </a:rPr>
              <a:t>Khaled El Samman, “King </a:t>
            </a:r>
            <a:r>
              <a:rPr lang="en-US" sz="1600" dirty="0" err="1">
                <a:latin typeface="Bahnschrift SemiLight SemiConde" panose="020B0502040204020203" pitchFamily="34" charset="0"/>
              </a:rPr>
              <a:t>Tut’s</a:t>
            </a:r>
            <a:r>
              <a:rPr lang="en-US" sz="1600" dirty="0">
                <a:latin typeface="Bahnschrift SemiLight SemiConde" panose="020B0502040204020203" pitchFamily="34" charset="0"/>
              </a:rPr>
              <a:t> Beard is Back, With Help From A Little Beeswax”, National Geographic, December 17, 2015</a:t>
            </a:r>
            <a:endParaRPr lang="en-GB" sz="1600" dirty="0">
              <a:latin typeface="Bahnschrift SemiLight SemiConde" panose="020B0502040204020203" pitchFamily="34" charset="0"/>
            </a:endParaRPr>
          </a:p>
        </p:txBody>
      </p:sp>
    </p:spTree>
    <p:extLst>
      <p:ext uri="{BB962C8B-B14F-4D97-AF65-F5344CB8AC3E}">
        <p14:creationId xmlns:p14="http://schemas.microsoft.com/office/powerpoint/2010/main" val="25573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242</TotalTime>
  <Words>772</Words>
  <Application>Microsoft Office PowerPoint</Application>
  <PresentationFormat>Widescreen</PresentationFormat>
  <Paragraphs>28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Bahnschrift SemiLight SemiConde</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frankie quieros</dc:creator>
  <cp:lastModifiedBy>frankie quieros</cp:lastModifiedBy>
  <cp:revision>3</cp:revision>
  <dcterms:created xsi:type="dcterms:W3CDTF">2022-10-16T13:38:25Z</dcterms:created>
  <dcterms:modified xsi:type="dcterms:W3CDTF">2022-10-16T17:40:39Z</dcterms:modified>
</cp:coreProperties>
</file>