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0" r:id="rId1"/>
  </p:sldMasterIdLst>
  <p:sldIdLst>
    <p:sldId id="256" r:id="rId2"/>
    <p:sldId id="257" r:id="rId3"/>
    <p:sldId id="273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8" r:id="rId12"/>
    <p:sldId id="267" r:id="rId13"/>
    <p:sldId id="27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3C44555D-4010-E3CC-4A1D-546898FCD0B6}" name="Joanna Anna Skupien-Sarga (2607916)" initials="J(" userId="S::2607916@student.uwtsd.ac.uk::a46df1fb-c7ee-40ae-b22a-0a2340ce0932" providerId="AD"/>
  <p188:author id="{CB8B3CA1-D337-7570-EC3C-B6E00260E368}" name="Samara Bano Shafiq (2604336)" initials="S(" userId="S::2604336@student.uwtsd.ac.uk::4a3f88bf-a82b-4a9f-8a95-a885f22deb3e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328FC8-8091-68A6-F67E-BFC18F90B48D}" v="2" dt="2026-10-11T19:34:28.4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0" d="100"/>
          <a:sy n="60" d="100"/>
        </p:scale>
        <p:origin x="76" y="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736A0-9F24-45BF-B389-F6478DB45C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28700"/>
            <a:ext cx="9144000" cy="2481263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4000" spc="7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3D85EF-076F-4C35-862A-BAFF685DD6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4376"/>
            <a:ext cx="9144000" cy="1433423"/>
          </a:xfrm>
        </p:spPr>
        <p:txBody>
          <a:bodyPr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b="1" cap="all" spc="6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E221EC-BF54-4DDD-8900-F2027CDAD3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411FB-1606-4EC5-9BCA-2DC04C2243EA}" type="datetimeFigureOut">
              <a:rPr lang="en-US" dirty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5AB69-7069-48FB-8925-F2BA84129A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9C32A-F7A5-4E3B-A28F-09C82341E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0075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E99D7-1EE5-4262-9359-A0E2B7331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3080"/>
            <a:ext cx="10240903" cy="123348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DA1C5-272A-45C2-A11A-E7769A27D3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114939"/>
            <a:ext cx="10240903" cy="395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63DA15-1EAB-4524-9BB7-8A7DA82A2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CAA53-8FBA-45E2-8B10-F7DD55E4E759}" type="datetimeFigureOut">
              <a:rPr lang="en-US" dirty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B93B9-7818-489D-AFFB-B6EAD27FF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528D36-894E-4FCB-B8BB-84DE89949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66604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964F1-5687-421F-B3DF-BA3C8DADC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930" y="1709738"/>
            <a:ext cx="9966519" cy="2852737"/>
          </a:xfrm>
        </p:spPr>
        <p:txBody>
          <a:bodyPr anchor="b">
            <a:normAutofit/>
          </a:bodyPr>
          <a:lstStyle>
            <a:lvl1pPr>
              <a:defRPr sz="4400" spc="7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DBB876-5FD9-4964-BD37-6F05DAEBE3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80930" y="4976327"/>
            <a:ext cx="9966520" cy="1113323"/>
          </a:xfrm>
        </p:spPr>
        <p:txBody>
          <a:bodyPr>
            <a:normAutofit/>
          </a:bodyPr>
          <a:lstStyle>
            <a:lvl1pPr marL="0" indent="0">
              <a:buNone/>
              <a:defRPr sz="12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5EA80A-FCDD-4009-9A1F-8B5481786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C84CF-6F0D-4195-920D-9D6F75893720}" type="datetimeFigureOut">
              <a:rPr lang="en-US" dirty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4A3422-56D9-4942-BC63-831AED91F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4B42A-AC2C-4FD8-AD0D-BECDD3846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3419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FDAF1-8359-4A0F-91B3-03E77C670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1E3D3-6B33-4CA0-B06B-A8BB05CAB3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4054" y="1996141"/>
            <a:ext cx="4975746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9C334-815D-47FD-A9B5-E871E28641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96141"/>
            <a:ext cx="5181600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7975F2-7A90-4820-B90F-D28E31A35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B3BBE-A1CF-4CC7-B02C-EBCBBE110242}" type="datetimeFigureOut">
              <a:rPr lang="en-US" dirty="0"/>
              <a:t>10/11/2026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3CFAD5-8AF8-4610-8324-85AA062E2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808CC8-C46E-4A10-8A83-7A251067E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661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E82B8-F9D9-4F53-A4A6-F12EB5F12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490" y="457200"/>
            <a:ext cx="9986898" cy="1233488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F070CA-85E9-47C7-8564-FFA1AE34B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8490" y="1681163"/>
            <a:ext cx="462908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38D4B1-41B3-4BF5-9076-A16984A81F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68490" y="2505075"/>
            <a:ext cx="462908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6A38DC-A016-4CFD-AC19-F24A9E0620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4816" y="1681163"/>
            <a:ext cx="501057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F930FA-8C00-42AB-B2D1-FE4E4BDB3C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4814" y="2505075"/>
            <a:ext cx="5010573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8B698E-FAE5-4F2C-AE0E-4FD281E8F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D63E4-71A5-4C63-9515-748B28B89764}" type="datetimeFigureOut">
              <a:rPr lang="en-US" dirty="0"/>
              <a:t>10/11/2026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C4BB6C-CAA4-4EA8-8EA1-65ADE056F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BB6A12-0532-47CA-B070-232141CC1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90554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08FA1-831E-4AD6-B0D1-BA85E67A5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457200"/>
            <a:ext cx="9982199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E94142-C469-4B0E-8C01-C64BA28F5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92BAC-F228-4DAC-8800-3D810F869187}" type="datetimeFigureOut">
              <a:rPr lang="en-US" dirty="0"/>
              <a:t>10/11/2026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AAFCE6-5C7E-438F-8D4A-21E155681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ACFD88-63EA-427F-978C-B7844D1A5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9318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82A4F0-76A5-4852-982B-32B3B6857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EFFE8-7E8E-427A-AB26-E496551AFB7B}" type="datetimeFigureOut">
              <a:rPr lang="en-US" dirty="0"/>
              <a:t>10/11/2026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50CFAE-4BEB-4272-A2E6-FDD9D6A03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3B71B7-74B7-4CF1-8FE0-F4863CD7D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21559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432BE-C4E5-4F12-AB53-EBEF2B76B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755" y="457200"/>
            <a:ext cx="3932237" cy="192143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E7F57-4ABF-4BA4-A892-38857A02F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130" y="987425"/>
            <a:ext cx="5707257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32E444-E5BD-443F-AB83-84D7CE0AB7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18755" y="2799184"/>
            <a:ext cx="3932237" cy="306980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1998A4-FD2F-4126-99C5-E2063AE02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C8B19-DE76-4E18-BFC7-EB25B8C421E7}" type="datetimeFigureOut">
              <a:rPr lang="en-US" dirty="0"/>
              <a:t>10/11/2026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6457D3-F808-4DB2-9C9C-B185E71F2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31BC9B-21D1-4D2D-B02E-C887A02CA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2341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43EC2-2D8C-4E8D-8CC7-967648014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966" y="681135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66AF89-5FBD-43DD-958D-A5C608AE2E2C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834742" y="858417"/>
            <a:ext cx="5520645" cy="500263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70A545-2CE6-48C4-A725-EF68A3F1BF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8966" y="2281335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4466B2-6FE6-4352-BBF9-84BCD946C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0BD94-1F69-4074-BD82-D6EDB89FE74F}" type="datetimeFigureOut">
              <a:rPr lang="en-US" dirty="0"/>
              <a:t>10/11/2026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8991BC-29A5-4182-BD83-9D99D2889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C1C78F-6633-4604-8832-8E9D2DC76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5510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A997B-D473-47DE-8B7B-22AB6F31E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526035-4B81-4537-A22D-92C2E0DBB6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2A44D-F637-4017-BAA2-77756A386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F3D07-6BCF-40BC-A7F7-89BB8FFE98C6}" type="datetimeFigureOut">
              <a:rPr lang="en-US" dirty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1DCE6-ED7D-417C-ABD4-41D61570F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AAF19A-FDAE-446A-A6B6-128F7F96A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19456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96D838-45E9-4D61-AA4E-92A32B579F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457199"/>
            <a:ext cx="2628900" cy="5719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3183D0-4392-4364-8A2D-C47A2AF7A8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57199"/>
            <a:ext cx="7734300" cy="5719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A36C9-28D5-4820-84F1-E4B9F4E50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16D97-0980-426F-BEA7-F6EB2DE3AC08}" type="datetimeFigureOut">
              <a:rPr lang="en-US" dirty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7EDC8-558D-4646-86D9-A5424CF2A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0B7537-E67A-411A-BBA4-061521D3D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0477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4C0BBB-0042-4603-A226-6117F3FD5B3C}"/>
              </a:ext>
            </a:extLst>
          </p:cNvPr>
          <p:cNvSpPr/>
          <p:nvPr/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</a:extLst>
          </p:cNvPr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478F2F-4F04-4604-9005-BF0CB1142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61666"/>
            <a:ext cx="9810376" cy="1659404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4A17D2-52AF-4B40-80A8-3E0DB855F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810376" cy="385781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92E0AA-D5B3-4BCF-BA69-209D9B335A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149C728D-416F-40D5-8F13-55E5DD1CE8D1}" type="datetimeFigureOut">
              <a:rPr lang="en-US" dirty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A637-D86F-4FA1-985D-2D82456511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2FA4D-A931-46BA-B767-29A6FD5AAD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bg1"/>
                </a:solidFill>
              </a:defRPr>
            </a:lvl1pPr>
          </a:lstStyle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817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288">
          <p15:clr>
            <a:srgbClr val="F26B43"/>
          </p15:clr>
        </p15:guide>
        <p15:guide id="4" pos="288">
          <p15:clr>
            <a:srgbClr val="F26B43"/>
          </p15:clr>
        </p15:guide>
        <p15:guide id="5" orient="horz" pos="4032">
          <p15:clr>
            <a:srgbClr val="F26B43"/>
          </p15:clr>
        </p15:guide>
        <p15:guide id="6" pos="7392">
          <p15:clr>
            <a:srgbClr val="F26B43"/>
          </p15:clr>
        </p15:guide>
        <p15:guide id="7" pos="5112">
          <p15:clr>
            <a:srgbClr val="F26B43"/>
          </p15:clr>
        </p15:guide>
        <p15:guide id="8" pos="2544">
          <p15:clr>
            <a:srgbClr val="F26B43"/>
          </p15:clr>
        </p15:guide>
        <p15:guide id="9" pos="864">
          <p15:clr>
            <a:srgbClr val="F26B43"/>
          </p15:clr>
        </p15:guide>
        <p15:guide id="10" orient="horz" pos="648">
          <p15:clr>
            <a:srgbClr val="F26B43"/>
          </p15:clr>
        </p15:guide>
        <p15:guide id="11" pos="681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92/bjo.2023.280" TargetMode="External"/><Relationship Id="rId7" Type="http://schemas.openxmlformats.org/officeDocument/2006/relationships/hyperlink" Target="https://www.england.nhs.uk/long-read/microsoft-teams-and-remote-working/" TargetMode="External"/><Relationship Id="rId2" Type="http://schemas.openxmlformats.org/officeDocument/2006/relationships/hyperlink" Target="https://www.cqc.org.uk/guidance-regulation/providers/assessment/single-assessment-framework/effective/staff-teams-work-together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www.microsoft.com/en-gb/microsoft-365/business/how-to-use" TargetMode="External"/><Relationship Id="rId5" Type="http://schemas.openxmlformats.org/officeDocument/2006/relationships/hyperlink" Target="https://digital.nhs.uk/blog/transformation-blog/2020/teams-help-bridge-the-gap" TargetMode="External"/><Relationship Id="rId4" Type="http://schemas.openxmlformats.org/officeDocument/2006/relationships/hyperlink" Target="https://doi.org/10.1186/s12877-022-02822-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title="Two people walking illustration">
            <a:extLst>
              <a:ext uri="{FF2B5EF4-FFF2-40B4-BE49-F238E27FC236}">
                <a16:creationId xmlns:a16="http://schemas.microsoft.com/office/drawing/2014/main" id="{82A0284E-12CD-F519-894B-DA8A5ADA08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7596" y="2303248"/>
            <a:ext cx="4563456" cy="355780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3" name="Subtitle 2"/>
          <p:cNvSpPr>
            <a:spLocks noGrp="1"/>
          </p:cNvSpPr>
          <p:nvPr>
            <p:ph type="body" sz="half" idx="2"/>
          </p:nvPr>
        </p:nvSpPr>
        <p:spPr>
          <a:xfrm>
            <a:off x="240726" y="2572304"/>
            <a:ext cx="5221180" cy="355091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Char char="•"/>
            </a:pPr>
            <a:r>
              <a:rPr lang="en-US" sz="2400" b="1"/>
              <a:t>Joanna Skupien Sarga 2607916</a:t>
            </a:r>
            <a:endParaRPr lang="en-US" sz="2400"/>
          </a:p>
          <a:p>
            <a:pPr marL="342900" indent="-342900">
              <a:buChar char="•"/>
            </a:pPr>
            <a:r>
              <a:rPr lang="en-US" sz="2400" b="1"/>
              <a:t>Samara Shafiq 2604336</a:t>
            </a:r>
          </a:p>
          <a:p>
            <a:pPr marL="342900" indent="-342900">
              <a:buChar char="•"/>
            </a:pPr>
            <a:r>
              <a:rPr lang="en-US" sz="2400" b="1"/>
              <a:t>Salma Rizwan Khan 2609173</a:t>
            </a:r>
          </a:p>
          <a:p>
            <a:pPr marL="342900" indent="-342900">
              <a:buChar char="•"/>
            </a:pPr>
            <a:r>
              <a:rPr lang="en-US" sz="2400" b="1"/>
              <a:t>Saima Nasreen 2607418</a:t>
            </a:r>
          </a:p>
          <a:p>
            <a:r>
              <a:rPr lang="en-US" sz="2400" b="1" dirty="0"/>
              <a:t>        Lecturer- Hajra </a:t>
            </a:r>
            <a:r>
              <a:rPr lang="en-US" sz="2400" b="1" dirty="0" err="1"/>
              <a:t>Mustasim</a:t>
            </a:r>
            <a:endParaRPr lang="en-US" sz="2400" b="1" dirty="0"/>
          </a:p>
          <a:p>
            <a:pPr marL="342900" indent="-342900">
              <a:buChar char="•"/>
            </a:pPr>
            <a:endParaRPr lang="en-US" b="1"/>
          </a:p>
          <a:p>
            <a:endParaRPr lang="en-US"/>
          </a:p>
          <a:p>
            <a:endParaRPr lang="en-US"/>
          </a:p>
          <a:p>
            <a:pPr marL="342900" indent="-342900">
              <a:buChar char="•"/>
            </a:pPr>
            <a:endParaRPr lang="en-US"/>
          </a:p>
          <a:p>
            <a:pPr marL="342900" indent="-342900">
              <a:buChar char="•"/>
            </a:pPr>
            <a:endParaRPr lang="en-US"/>
          </a:p>
          <a:p>
            <a:pPr marL="342900" indent="-342900">
              <a:buChar char="•"/>
            </a:pPr>
            <a:endParaRPr lang="en-US"/>
          </a:p>
          <a:p>
            <a:pPr marL="342900" indent="-342900">
              <a:buChar char="•"/>
            </a:pPr>
            <a:endParaRPr lang="en-US"/>
          </a:p>
          <a:p>
            <a:pPr marL="342900" indent="-342900">
              <a:buChar char="•"/>
            </a:pPr>
            <a:endParaRPr lang="en-US"/>
          </a:p>
          <a:p>
            <a:pPr marL="342900" indent="-342900">
              <a:buChar char="•"/>
            </a:pPr>
            <a:endParaRPr lang="en-US"/>
          </a:p>
          <a:p>
            <a:pPr marL="342900" indent="-342900">
              <a:buChar char="•"/>
            </a:pPr>
            <a:endParaRPr lang="en-US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F08A731C-222D-B35B-1D5E-9CB075F7E59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94D3F84-0962-4EC2-B4F3-C6EB0C19A677}" type="datetime1">
              <a:rPr lang="en-US" smtClean="0"/>
              <a:pPr>
                <a:spcAft>
                  <a:spcPts val="600"/>
                </a:spcAft>
              </a:pPr>
              <a:t>10/11/2026</a:t>
            </a:fld>
            <a:endParaRPr lang="en-US"/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9172F6A0-0E0D-A702-2C83-77DBEBA72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4F45170E-E9E2-FC57-B001-2BFCCA169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136" y="272919"/>
            <a:ext cx="12085864" cy="1972260"/>
          </a:xfrm>
        </p:spPr>
        <p:txBody>
          <a:bodyPr>
            <a:normAutofit/>
          </a:bodyPr>
          <a:lstStyle/>
          <a:p>
            <a:pPr algn="ctr"/>
            <a:r>
              <a:rPr lang="en-US">
                <a:latin typeface="Activa-BoldItal" pitchFamily="2" charset="0"/>
                <a:ea typeface="+mj-lt"/>
                <a:cs typeface="+mj-lt"/>
              </a:rPr>
              <a:t>Using Microsoft Teams to Improve Staff Communication</a:t>
            </a:r>
            <a:endParaRPr lang="en-US">
              <a:latin typeface="Activa-BoldItal" pitchFamily="2" charset="0"/>
            </a:endParaRPr>
          </a:p>
          <a:p>
            <a:pPr algn="ctr"/>
            <a:r>
              <a:rPr lang="en-US">
                <a:latin typeface="Activa-BoldItal" pitchFamily="2" charset="0"/>
                <a:ea typeface="+mj-lt"/>
                <a:cs typeface="+mj-lt"/>
              </a:rPr>
              <a:t>Ashford Community Care Service</a:t>
            </a:r>
            <a:endParaRPr lang="en-US">
              <a:latin typeface="Activa-BoldItal" pitchFamily="2" charset="0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96EFC-05FF-1E62-0559-C0AC30FCD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201" y="83417"/>
            <a:ext cx="11843129" cy="1217529"/>
          </a:xfrm>
        </p:spPr>
        <p:txBody>
          <a:bodyPr>
            <a:normAutofit/>
          </a:bodyPr>
          <a:lstStyle/>
          <a:p>
            <a:pPr algn="ctr"/>
            <a:r>
              <a:rPr lang="en-US">
                <a:latin typeface="Arial Black"/>
                <a:ea typeface="Calibri"/>
                <a:cs typeface="Calibri"/>
              </a:rPr>
              <a:t>Workplace task -Tool selected- Microsoft teams</a:t>
            </a:r>
            <a:r>
              <a:rPr lang="en-US" sz="4400">
                <a:latin typeface="Calibri"/>
                <a:ea typeface="Calibri"/>
                <a:cs typeface="Calibri"/>
              </a:rPr>
              <a:t> 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9EEEBF7C-7E1D-51A3-28F9-AB3BA8D07D6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7807" r="17807"/>
          <a:stretch/>
        </p:blipFill>
        <p:spPr>
          <a:xfrm>
            <a:off x="6807011" y="1487782"/>
            <a:ext cx="5081993" cy="460514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AC7F9A-6AC4-EE23-52B6-DDB30583844D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0" tIns="0" rIns="0" bIns="0" rtlCol="0" anchor="t">
            <a:normAutofit/>
          </a:bodyPr>
          <a:lstStyle/>
          <a:p>
            <a:pPr lvl="0"/>
            <a:r>
              <a:rPr lang="en-GB" b="1"/>
              <a:t>Faster handovers:</a:t>
            </a:r>
            <a:r>
              <a:rPr lang="en-GB"/>
              <a:t> shift updates in Teams so staff see changes quickly</a:t>
            </a:r>
          </a:p>
          <a:p>
            <a:pPr lvl="0"/>
            <a:r>
              <a:rPr lang="en-GB" b="1"/>
              <a:t>Easy to find info:</a:t>
            </a:r>
            <a:r>
              <a:rPr lang="en-GB"/>
              <a:t> the same service-user channel/pages for updates and notes</a:t>
            </a:r>
          </a:p>
          <a:p>
            <a:pPr lvl="0"/>
            <a:r>
              <a:rPr lang="en-GB" b="1"/>
              <a:t>Faster handovers:</a:t>
            </a:r>
            <a:r>
              <a:rPr lang="en-GB"/>
              <a:t> shift updates in Teams so staff see changes quickly</a:t>
            </a:r>
          </a:p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CA8C5B-0ADC-CA85-172F-1A3454BE4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94468-4D48-40F5-A1A7-62255CBDC624}" type="datetime1">
              <a:rPr lang="en-US"/>
              <a:t>10/11/2026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9F4CB7-D5AF-4DEA-CE74-D204AA3114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C785DF-98E3-C459-8756-C85949060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2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9FCF84-B6E2-B4F9-AED7-E2BAF580E85F}"/>
              </a:ext>
            </a:extLst>
          </p:cNvPr>
          <p:cNvSpPr txBox="1"/>
          <p:nvPr/>
        </p:nvSpPr>
        <p:spPr>
          <a:xfrm>
            <a:off x="237008" y="1715286"/>
            <a:ext cx="5956055" cy="34778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Features of MS-Teams</a:t>
            </a:r>
          </a:p>
          <a:p>
            <a:pPr algn="ctr"/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AutoNum type="arabicPeriod"/>
            </a:pPr>
            <a:r>
              <a:rPr lang="en-US" sz="2000" b="1">
                <a:latin typeface="Times New Roman"/>
                <a:cs typeface="Times New Roman"/>
              </a:rPr>
              <a:t>Prompt communication </a:t>
            </a:r>
          </a:p>
          <a:p>
            <a:pPr marL="457200" indent="-457200">
              <a:buAutoNum type="arabicPeriod"/>
            </a:pPr>
            <a:r>
              <a:rPr lang="en-US" sz="2000" b="1">
                <a:latin typeface="Times New Roman"/>
                <a:cs typeface="Times New Roman"/>
              </a:rPr>
              <a:t>Remotely accessible to anyone to join the meetings </a:t>
            </a:r>
          </a:p>
          <a:p>
            <a:pPr marL="457200" indent="-457200">
              <a:buAutoNum type="arabicPeriod"/>
            </a:pPr>
            <a:r>
              <a:rPr lang="en-US" sz="2000" b="1">
                <a:latin typeface="Times New Roman"/>
                <a:cs typeface="Times New Roman"/>
              </a:rPr>
              <a:t>Effective screen sharing/files/documents sharing</a:t>
            </a:r>
          </a:p>
          <a:p>
            <a:pPr marL="457200" indent="-457200">
              <a:buAutoNum type="arabicPeriod"/>
            </a:pPr>
            <a:r>
              <a:rPr lang="en-US" sz="2000" b="1">
                <a:latin typeface="Times New Roman"/>
                <a:cs typeface="Times New Roman"/>
              </a:rPr>
              <a:t>Good quality video and audio calls</a:t>
            </a:r>
          </a:p>
          <a:p>
            <a:pPr marL="457200" indent="-457200">
              <a:buAutoNum type="arabicPeriod"/>
            </a:pPr>
            <a:r>
              <a:rPr lang="en-US" sz="2000" b="1">
                <a:latin typeface="Times New Roman"/>
                <a:cs typeface="Times New Roman"/>
              </a:rPr>
              <a:t>Less burden of administrative tasks</a:t>
            </a:r>
          </a:p>
          <a:p>
            <a:pPr marL="457200" indent="-457200">
              <a:buAutoNum type="arabicPeriod"/>
            </a:pPr>
            <a:r>
              <a:rPr lang="en-US" sz="2000" b="1">
                <a:latin typeface="Times New Roman"/>
                <a:cs typeface="Times New Roman"/>
              </a:rPr>
              <a:t>Effective staff communication</a:t>
            </a:r>
          </a:p>
          <a:p>
            <a:pPr marL="457200" indent="-457200">
              <a:buAutoNum type="arabicPeriod"/>
            </a:pPr>
            <a:r>
              <a:rPr lang="en-US" sz="2000" b="1">
                <a:latin typeface="Times New Roman"/>
                <a:cs typeface="Times New Roman"/>
              </a:rPr>
              <a:t>Secured staff information </a:t>
            </a:r>
            <a:r>
              <a:rPr lang="en-US" sz="2000" b="1">
                <a:latin typeface="Times New Roman"/>
                <a:ea typeface="+mn-lt"/>
                <a:cs typeface="Times New Roman"/>
              </a:rPr>
              <a:t>(Microsoft, no date)</a:t>
            </a:r>
          </a:p>
          <a:p>
            <a:endParaRPr lang="en-US" sz="2000" b="1">
              <a:latin typeface="Aharoni"/>
              <a:cs typeface="Aharoni"/>
            </a:endParaRPr>
          </a:p>
        </p:txBody>
      </p:sp>
    </p:spTree>
    <p:extLst>
      <p:ext uri="{BB962C8B-B14F-4D97-AF65-F5344CB8AC3E}">
        <p14:creationId xmlns:p14="http://schemas.microsoft.com/office/powerpoint/2010/main" val="16040306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5F3B2-810B-62D0-9695-0123F911B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598" y="220435"/>
            <a:ext cx="11715751" cy="1020536"/>
          </a:xfrm>
        </p:spPr>
        <p:txBody>
          <a:bodyPr anchor="b">
            <a:normAutofit/>
          </a:bodyPr>
          <a:lstStyle/>
          <a:p>
            <a:pPr algn="ctr"/>
            <a:r>
              <a:rPr lang="en-US">
                <a:latin typeface="Arial Black" panose="020B0A04020102020204" pitchFamily="34" charset="0"/>
              </a:rPr>
              <a:t>Why Microsoft Teams?</a:t>
            </a:r>
          </a:p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EBF284-45EB-72AB-2AA3-6B41E5FCE3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0241" y="1240971"/>
            <a:ext cx="6172203" cy="4878842"/>
          </a:xfrm>
        </p:spPr>
        <p:txBody>
          <a:bodyPr vert="horz" lIns="0" tIns="0" rIns="0" bIns="0" rtlCol="0" anchor="t">
            <a:normAutofit lnSpcReduction="1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200" b="1">
                <a:latin typeface="Times New Roman" panose="02020603050405020304" pitchFamily="18" charset="0"/>
                <a:cs typeface="Times New Roman" panose="02020603050405020304" pitchFamily="18" charset="0"/>
              </a:rPr>
              <a:t>1. Our selected productive tool is Microsoft Teams</a:t>
            </a:r>
            <a:endParaRPr lang="en-US" sz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>
                <a:latin typeface="Times New Roman" panose="02020603050405020304" pitchFamily="18" charset="0"/>
                <a:cs typeface="Times New Roman" panose="02020603050405020304" pitchFamily="18" charset="0"/>
              </a:rPr>
              <a:t>2. Why Teams? Because it gives a single platform where the staff can effectively communicate and find workplace updates.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>
                <a:latin typeface="Times New Roman" panose="02020603050405020304" pitchFamily="18" charset="0"/>
                <a:cs typeface="Times New Roman" panose="02020603050405020304" pitchFamily="18" charset="0"/>
              </a:rPr>
              <a:t>3. Microsoft Teams can be used for the following purposes: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>
                <a:latin typeface="Times New Roman" panose="02020603050405020304" pitchFamily="18" charset="0"/>
                <a:cs typeface="Times New Roman" panose="02020603050405020304" pitchFamily="18" charset="0"/>
              </a:rPr>
              <a:t>a. Individual and group messages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>
                <a:latin typeface="Times New Roman" panose="02020603050405020304" pitchFamily="18" charset="0"/>
                <a:cs typeface="Times New Roman" panose="02020603050405020304" pitchFamily="18" charset="0"/>
              </a:rPr>
              <a:t>b. Team channels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>
                <a:latin typeface="Times New Roman" panose="02020603050405020304" pitchFamily="18" charset="0"/>
                <a:cs typeface="Times New Roman" panose="02020603050405020304" pitchFamily="18" charset="0"/>
              </a:rPr>
              <a:t>c. Announcements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>
                <a:latin typeface="Times New Roman" panose="02020603050405020304" pitchFamily="18" charset="0"/>
                <a:cs typeface="Times New Roman" panose="02020603050405020304" pitchFamily="18" charset="0"/>
              </a:rPr>
              <a:t>d. Online meetings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>
                <a:latin typeface="Times New Roman" panose="02020603050405020304" pitchFamily="18" charset="0"/>
                <a:cs typeface="Times New Roman" panose="02020603050405020304" pitchFamily="18" charset="0"/>
              </a:rPr>
              <a:t>e. Sharing and working on files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>
                <a:latin typeface="Times New Roman" panose="02020603050405020304" pitchFamily="18" charset="0"/>
                <a:cs typeface="Times New Roman" panose="02020603050405020304" pitchFamily="18" charset="0"/>
              </a:rPr>
              <a:t>f. Notifications and @mentions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>
                <a:latin typeface="Times New Roman"/>
                <a:cs typeface="Times New Roman"/>
              </a:rPr>
              <a:t>g. Different channels in Teams can be effectively used for better communication and other updates (NHS,2026).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200" b="1">
              <a:latin typeface="Times New Roman"/>
              <a:cs typeface="Times New Roman"/>
            </a:endParaRPr>
          </a:p>
          <a:p>
            <a:pPr marL="0" indent="0" algn="ctr">
              <a:lnSpc>
                <a:spcPct val="110000"/>
              </a:lnSpc>
              <a:buNone/>
            </a:pPr>
            <a:endParaRPr lang="en-US" sz="1400" b="1">
              <a:latin typeface="Arial"/>
              <a:cs typeface="Arial"/>
            </a:endParaRPr>
          </a:p>
          <a:p>
            <a:pPr marL="0" indent="0" algn="ctr">
              <a:lnSpc>
                <a:spcPct val="110000"/>
              </a:lnSpc>
              <a:buNone/>
            </a:pPr>
            <a:r>
              <a:rPr lang="en-US" sz="1400" b="1">
                <a:latin typeface="Times New Roman" panose="02020603050405020304" pitchFamily="18" charset="0"/>
                <a:cs typeface="Times New Roman" panose="02020603050405020304" pitchFamily="18" charset="0"/>
              </a:rPr>
              <a:t>This tool is quite useful and meaningful for Ashford because our staff works in different locations and for effective meeting updates and better communication remotely accessible tool such as MS-Teams is used. </a:t>
            </a:r>
          </a:p>
          <a:p>
            <a:pPr algn="ctr">
              <a:lnSpc>
                <a:spcPct val="110000"/>
              </a:lnSpc>
              <a:buAutoNum type="arabicPeriod"/>
            </a:pPr>
            <a:endParaRPr lang="en-US" sz="1400"/>
          </a:p>
        </p:txBody>
      </p:sp>
      <p:pic>
        <p:nvPicPr>
          <p:cNvPr id="3" name="Picture 2" descr="A group of white paper people holding hands&#10;&#10;AI-generated content may be incorrect." title="Stick figure families holding hands">
            <a:extLst>
              <a:ext uri="{FF2B5EF4-FFF2-40B4-BE49-F238E27FC236}">
                <a16:creationId xmlns:a16="http://schemas.microsoft.com/office/drawing/2014/main" id="{750523EC-2AD2-BCE7-F6ED-F650502B48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2" r="17062" b="3"/>
          <a:stretch>
            <a:fillRect/>
          </a:stretch>
        </p:blipFill>
        <p:spPr>
          <a:xfrm>
            <a:off x="6648449" y="1734232"/>
            <a:ext cx="5181600" cy="41808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62233D-F838-2EF7-7E32-268FA11FBF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E8A0C81-0197-4B0F-8517-B6BECB76E0BE}" type="datetime1">
              <a:rPr lang="en-US"/>
              <a:pPr>
                <a:spcAft>
                  <a:spcPts val="600"/>
                </a:spcAft>
              </a:pPr>
              <a:t>10/11/2026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66F2C4-C42A-5495-D95F-64ACD06CB7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9141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E858E-D125-B64B-57E3-F8FC44DBCD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971550"/>
          </a:xfrm>
        </p:spPr>
        <p:txBody>
          <a:bodyPr>
            <a:normAutofit fontScale="90000"/>
          </a:bodyPr>
          <a:lstStyle/>
          <a:p>
            <a:pPr algn="ctr"/>
            <a:r>
              <a:rPr lang="en-GB">
                <a:latin typeface="Arial Black" panose="020B0A04020102020204" pitchFamily="34" charset="0"/>
              </a:rPr>
              <a:t>Why MICROSOFT TEAMS IS SUITABLE?</a:t>
            </a:r>
            <a:br>
              <a:rPr lang="en-GB"/>
            </a:br>
            <a:endParaRPr lang="en-US"/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525E878E-7F02-CCB1-AC24-032E2016BF7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22406" r="22406"/>
          <a:stretch/>
        </p:blipFill>
        <p:spPr>
          <a:xfrm>
            <a:off x="6496049" y="1120580"/>
            <a:ext cx="5520645" cy="50026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22765C-6C4B-7EF8-2810-B80C5487D7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28599" y="1219978"/>
            <a:ext cx="5584372" cy="4903236"/>
          </a:xfrm>
        </p:spPr>
        <p:txBody>
          <a:bodyPr vert="horz" lIns="0" tIns="0" rIns="0" bIns="0" rtlCol="0" anchor="t">
            <a:normAutofit/>
          </a:bodyPr>
          <a:lstStyle/>
          <a:p>
            <a:pPr algn="just"/>
            <a:r>
              <a:rPr lang="en-GB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Microsoft Teams </a:t>
            </a:r>
            <a:r>
              <a:rPr lang="en-GB" b="1">
                <a:latin typeface="Times New Roman" panose="02020603050405020304" pitchFamily="18" charset="0"/>
                <a:cs typeface="Times New Roman" panose="02020603050405020304" pitchFamily="18" charset="0"/>
              </a:rPr>
              <a:t>connects the staff securely across different floors, buildings and remote sites. Because of Teams, staff and other members can get summarised information of the chats, minutes of the meetings etc. </a:t>
            </a:r>
          </a:p>
          <a:p>
            <a:pPr algn="just"/>
            <a:endParaRPr lang="en-GB" b="1" u="sng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b="1">
                <a:solidFill>
                  <a:srgbClr val="FF0000"/>
                </a:solidFill>
                <a:latin typeface="Times New Roman"/>
                <a:cs typeface="Times New Roman"/>
              </a:rPr>
              <a:t>Virtual visits: </a:t>
            </a:r>
            <a:r>
              <a:rPr lang="en-GB" b="1">
                <a:latin typeface="Times New Roman"/>
                <a:cs typeface="Times New Roman"/>
              </a:rPr>
              <a:t>Ashford can use video calling to connect resident to GP or other medical specialist  without requiring stressful or time-consuming travel (NHS England,2026)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/>
              <a:t>.</a:t>
            </a:r>
          </a:p>
          <a:p>
            <a:pPr marL="285750" indent="-285750">
              <a:buChar char="•"/>
            </a:pP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B9D530-F485-211B-EF28-1733AA05E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E0512-EB43-4589-B220-7628BA7CF50E}" type="datetime1">
              <a:rPr lang="en-US"/>
              <a:t>10/11/2026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55D317-93FE-32EE-6659-BC370874D1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DF0BF3-E392-E640-F3BF-FE9C502CF2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73279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A00E4-A03E-3515-311F-3D850287B6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966" y="681135"/>
            <a:ext cx="3760301" cy="377198"/>
          </a:xfrm>
        </p:spPr>
        <p:txBody>
          <a:bodyPr>
            <a:normAutofit fontScale="90000"/>
          </a:bodyPr>
          <a:lstStyle/>
          <a:p>
            <a:br>
              <a:rPr lang="en-GB"/>
            </a:br>
            <a:endParaRPr lang="en-GB"/>
          </a:p>
        </p:txBody>
      </p:sp>
      <p:pic>
        <p:nvPicPr>
          <p:cNvPr id="13" name="Picture Placeholder 12" descr="The image depicts a cozy nursing home setting with various elderly residents engaging in different activities, such as sitting in chairs, reading, and using various household items.&#10;&#10;AI-generated content may be incorrect.">
            <a:extLst>
              <a:ext uri="{FF2B5EF4-FFF2-40B4-BE49-F238E27FC236}">
                <a16:creationId xmlns:a16="http://schemas.microsoft.com/office/drawing/2014/main" id="{61000F6C-4C1B-FDE8-6C5F-6631C593781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81" b="1681"/>
          <a:stretch>
            <a:fillRect/>
          </a:stretch>
        </p:blipFill>
        <p:spPr>
          <a:xfrm>
            <a:off x="8198435" y="2064106"/>
            <a:ext cx="3770407" cy="385772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37067F-23FB-20C7-0764-5348895C1B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53092" y="938893"/>
            <a:ext cx="7470321" cy="5249636"/>
          </a:xfrm>
        </p:spPr>
        <p:txBody>
          <a:bodyPr vert="horz" lIns="0" tIns="0" rIns="0" bIns="0" rtlCol="0" anchor="t">
            <a:normAutofit fontScale="85000" lnSpcReduction="10000"/>
          </a:bodyPr>
          <a:lstStyle/>
          <a:p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Effective and good communication at Ashford is the key to successful clients and maintaining professional relationship.</a:t>
            </a:r>
          </a:p>
          <a:p>
            <a:r>
              <a:rPr lang="en-GB" b="1">
                <a:latin typeface="Times New Roman"/>
                <a:ea typeface="+mn-lt"/>
                <a:cs typeface="Times New Roman"/>
              </a:rPr>
              <a:t>Good communication is important at Ashford </a:t>
            </a:r>
            <a:r>
              <a:rPr lang="en-GB" b="1" dirty="0">
                <a:latin typeface="Times New Roman"/>
                <a:ea typeface="+mn-lt"/>
                <a:cs typeface="Times New Roman"/>
              </a:rPr>
              <a:t>because staff work in different places, locations, including service users’ homes, supported living settings and the main office.</a:t>
            </a:r>
            <a:endParaRPr lang="en-US" b="1" dirty="0">
              <a:latin typeface="Times New Roman"/>
              <a:cs typeface="Times New Roman"/>
            </a:endParaRPr>
          </a:p>
          <a:p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During a normal working day, staff may need to share: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Changes to visits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Staff availability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Daily updates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Important announcements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Meeting information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Training updates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Changes that other staff need to know about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latin typeface="Times New Roman"/>
                <a:ea typeface="+mn-lt"/>
                <a:cs typeface="Times New Roman"/>
              </a:rPr>
              <a:t>At the moment, Ashford has problems with missed updates, repeated work and unclear communication.</a:t>
            </a:r>
            <a:endParaRPr lang="en-GB" b="1" dirty="0">
              <a:latin typeface="Times New Roman"/>
              <a:cs typeface="Times New Roman"/>
            </a:endParaRPr>
          </a:p>
          <a:p>
            <a:r>
              <a:rPr lang="en-GB" b="1" dirty="0">
                <a:latin typeface="Times New Roman"/>
                <a:ea typeface="+mn-lt"/>
                <a:cs typeface="Times New Roman"/>
              </a:rPr>
              <a:t>Having a clear and effective communication can help staff work  more efficiently reduce misunderstandings improve team work better together which will lead to better </a:t>
            </a:r>
            <a:r>
              <a:rPr lang="en-GB" b="1">
                <a:latin typeface="Times New Roman"/>
                <a:ea typeface="+mn-lt"/>
                <a:cs typeface="Times New Roman"/>
              </a:rPr>
              <a:t>Patient Care </a:t>
            </a:r>
            <a:endParaRPr lang="en-GB" b="1" dirty="0">
              <a:latin typeface="Times New Roman"/>
              <a:cs typeface="Times New Roman"/>
            </a:endParaRPr>
          </a:p>
          <a:p>
            <a:pPr algn="ctr"/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B22426-A642-7CAC-E502-3E04433628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5C43B-B247-4851-8A3A-87391813C14B}" type="datetime1">
              <a:rPr lang="en-US" smtClean="0"/>
              <a:t>10/11/2026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B981BA-EC68-677A-F703-D67C48562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5</a:t>
            </a:fld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FCB82B6-EE2E-6637-1C39-E8BB8B5672B8}"/>
              </a:ext>
            </a:extLst>
          </p:cNvPr>
          <p:cNvSpPr txBox="1"/>
          <p:nvPr/>
        </p:nvSpPr>
        <p:spPr>
          <a:xfrm>
            <a:off x="457199" y="142526"/>
            <a:ext cx="11511643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200" b="1">
                <a:latin typeface="Arial Black"/>
                <a:cs typeface="Aharoni"/>
              </a:rPr>
              <a:t>Staff Communication and Daily Updates</a:t>
            </a:r>
            <a:endParaRPr lang="en-US" sz="3200" b="1">
              <a:latin typeface="Arial Black"/>
              <a:cs typeface="Aharoni"/>
            </a:endParaRPr>
          </a:p>
          <a:p>
            <a:pPr algn="ctr"/>
            <a:endParaRPr lang="en-GB" sz="3200" b="1">
              <a:latin typeface="Aharoni"/>
              <a:cs typeface="Aharoni"/>
            </a:endParaRPr>
          </a:p>
        </p:txBody>
      </p:sp>
    </p:spTree>
    <p:extLst>
      <p:ext uri="{BB962C8B-B14F-4D97-AF65-F5344CB8AC3E}">
        <p14:creationId xmlns:p14="http://schemas.microsoft.com/office/powerpoint/2010/main" val="31498095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D9C15-8A60-262E-8171-8CFE478BEC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586" y="491874"/>
            <a:ext cx="11748407" cy="987877"/>
          </a:xfrm>
        </p:spPr>
        <p:txBody>
          <a:bodyPr>
            <a:normAutofit fontScale="90000"/>
          </a:bodyPr>
          <a:lstStyle/>
          <a:p>
            <a:pPr algn="ctr"/>
            <a:r>
              <a:rPr lang="en-GB">
                <a:latin typeface="Arial Black" panose="020B0A04020102020204" pitchFamily="34" charset="0"/>
              </a:rPr>
              <a:t>How Could Ashford Use Teams?</a:t>
            </a:r>
            <a:endParaRPr lang="en-US">
              <a:latin typeface="Arial Black" panose="020B0A04020102020204" pitchFamily="34" charset="0"/>
            </a:endParaRPr>
          </a:p>
          <a:p>
            <a:br>
              <a:rPr lang="en-GB"/>
            </a:br>
            <a:endParaRPr lang="en-GB"/>
          </a:p>
        </p:txBody>
      </p:sp>
      <p:pic>
        <p:nvPicPr>
          <p:cNvPr id="8" name="Picture Placeholder 7" descr="A hand holding a phone&#10;&#10;AI-generated content may be incorrect.">
            <a:extLst>
              <a:ext uri="{FF2B5EF4-FFF2-40B4-BE49-F238E27FC236}">
                <a16:creationId xmlns:a16="http://schemas.microsoft.com/office/drawing/2014/main" id="{A5301B9C-1603-F038-31A8-FDBC39BDCB0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27033" r="27033"/>
          <a:stretch/>
        </p:blipFill>
        <p:spPr>
          <a:xfrm>
            <a:off x="8444129" y="1888208"/>
            <a:ext cx="3444875" cy="29248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8D0459-3AF9-F6B8-1A67-299F88A8A9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79461" y="996044"/>
            <a:ext cx="8064668" cy="5249636"/>
          </a:xfrm>
        </p:spPr>
        <p:txBody>
          <a:bodyPr vert="horz" lIns="0" tIns="0" rIns="0" bIns="0" rtlCol="0" anchor="t">
            <a:noAutofit/>
          </a:bodyPr>
          <a:lstStyle/>
          <a:p>
            <a:pPr algn="just"/>
            <a:r>
              <a:rPr lang="en-GB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Ashford could set up a few simple channels, for example:</a:t>
            </a:r>
            <a:endParaRPr lang="en-US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 algn="just">
              <a:buAutoNum type="arabicPeriod"/>
            </a:pPr>
            <a:r>
              <a:rPr lang="en-GB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Team Meetings</a:t>
            </a:r>
          </a:p>
          <a:p>
            <a:pPr marL="228600" indent="-228600" algn="just">
              <a:buFont typeface="Arial" panose="020B0604020202020204" pitchFamily="34" charset="0"/>
              <a:buAutoNum type="arabicPeriod"/>
            </a:pPr>
            <a:r>
              <a:rPr lang="en-GB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For general messages and reminders.</a:t>
            </a:r>
            <a:endParaRPr lang="en-GB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 algn="just">
              <a:buFont typeface="Arial" panose="020B0604020202020204" pitchFamily="34" charset="0"/>
              <a:buAutoNum type="arabicPeriod"/>
            </a:pPr>
            <a:r>
              <a:rPr lang="en-GB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For training dates and learning materials.</a:t>
            </a:r>
            <a:endParaRPr lang="en-GB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 algn="just">
              <a:buAutoNum type="arabicPeriod"/>
            </a:pPr>
            <a:r>
              <a:rPr lang="en-GB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Daily routine updates</a:t>
            </a:r>
            <a:endParaRPr lang="en-GB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 algn="just">
              <a:buFont typeface="Arial" panose="020B0604020202020204" pitchFamily="34" charset="0"/>
              <a:buAutoNum type="arabicPeriod"/>
            </a:pPr>
            <a:r>
              <a:rPr lang="en-GB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Management Updates</a:t>
            </a:r>
            <a:endParaRPr lang="en-GB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 algn="just">
              <a:buAutoNum type="arabicPeriod"/>
            </a:pPr>
            <a:r>
              <a:rPr lang="en-GB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For important information staff need during the day.</a:t>
            </a:r>
            <a:endParaRPr lang="en-GB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 algn="just">
              <a:buAutoNum type="arabicPeriod"/>
            </a:pPr>
            <a:r>
              <a:rPr lang="en-GB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For meeting information and follow-up actions.</a:t>
            </a:r>
            <a:endParaRPr lang="en-GB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 algn="just">
              <a:buFont typeface="Arial" panose="020B0604020202020204" pitchFamily="34" charset="0"/>
              <a:buAutoNum type="arabicPeriod"/>
            </a:pPr>
            <a:r>
              <a:rPr lang="en-GB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Staff Announcements</a:t>
            </a:r>
            <a:endParaRPr lang="en-GB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 algn="just">
              <a:buAutoNum type="arabicPeriod"/>
            </a:pPr>
            <a:r>
              <a:rPr lang="en-GB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Professional Training</a:t>
            </a:r>
            <a:endParaRPr lang="en-GB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 algn="just">
              <a:buAutoNum type="arabicPeriod"/>
            </a:pPr>
            <a:r>
              <a:rPr lang="en-GB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For information that only needs to be seen by senior staff.</a:t>
            </a:r>
            <a:endParaRPr lang="en-GB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 algn="just">
              <a:buAutoNum type="arabicPeriod"/>
            </a:pPr>
            <a:r>
              <a:rPr lang="en-GB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Access to the private channels for specific members of the staff</a:t>
            </a:r>
            <a:endParaRPr lang="en-GB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 algn="just">
              <a:buAutoNum type="arabicPeriod"/>
            </a:pPr>
            <a:r>
              <a:rPr lang="en-GB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Very meaningful for the employees to look for a specific information at a specific channel. </a:t>
            </a:r>
            <a:endParaRPr lang="en-GB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57BF57-FF91-FE9B-BB7C-1A137FF01E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7B5D3-761F-4EE9-AFB1-4AA39FE9952D}" type="datetime1">
              <a:rPr lang="en-US" smtClean="0"/>
              <a:t>10/11/2026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A24E51-B4A4-3F90-19B4-31A642938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2806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8FEA3-E0E5-54FF-6A89-E78602AC9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8038" y="530678"/>
            <a:ext cx="11453962" cy="1020535"/>
          </a:xfrm>
        </p:spPr>
        <p:txBody>
          <a:bodyPr>
            <a:normAutofit fontScale="90000"/>
          </a:bodyPr>
          <a:lstStyle/>
          <a:p>
            <a:r>
              <a:rPr lang="en-GB">
                <a:latin typeface="Arial Black"/>
              </a:rPr>
              <a:t>How Would This Help Ashford?</a:t>
            </a:r>
            <a:endParaRPr lang="en-US">
              <a:latin typeface="Arial Black"/>
            </a:endParaRPr>
          </a:p>
          <a:p>
            <a:br>
              <a:rPr lang="en-GB"/>
            </a:b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B0DD23-5FF1-15B7-F3C8-50A77C62D6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1273629"/>
            <a:ext cx="9176657" cy="4678135"/>
          </a:xfrm>
        </p:spPr>
        <p:txBody>
          <a:bodyPr vert="horz" lIns="0" tIns="0" rIns="0" bIns="0" rtlCol="0">
            <a:normAutofit/>
          </a:bodyPr>
          <a:lstStyle/>
          <a:p>
            <a:pPr algn="just"/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Using Teams could make everyday communication quicker and more organised.</a:t>
            </a:r>
            <a:endParaRPr lang="en-US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It could help to: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Daily reminders of the messages and no missed messages.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Repetition of the same message/email is avoided. 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Important updates at one place/one channel/one platform. 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Effective communication between employees and company staff. 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Team work and strong bonding with the employees and staff. 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Old messages/information updates can be easily looked for. 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This is particularly useful for Ashford because it support workers, nurses, coordinators and office staff who work in different locations.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405C3A-0AD9-573D-9C79-BE5B2D7850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9FC46-E943-47FF-B4B9-9C8E120D1A8A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572C22-5C12-FF43-4CC4-5C59CDDB89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9AD01B-6114-B3F5-2FC0-54C63B7D02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3301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FBC85-C0E8-D46D-D20F-4C939E667D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957" y="857149"/>
            <a:ext cx="11811577" cy="632924"/>
          </a:xfrm>
        </p:spPr>
        <p:txBody>
          <a:bodyPr>
            <a:normAutofit fontScale="90000"/>
          </a:bodyPr>
          <a:lstStyle/>
          <a:p>
            <a:pPr algn="ctr"/>
            <a:r>
              <a:rPr lang="en-GB">
                <a:latin typeface="Arial Black"/>
              </a:rPr>
              <a:t>Advantages of Teams</a:t>
            </a:r>
            <a:endParaRPr lang="en-US">
              <a:latin typeface="Arial Black"/>
            </a:endParaRPr>
          </a:p>
          <a:p>
            <a:br>
              <a:rPr lang="en-GB"/>
            </a:b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04C570-3164-831B-8E0A-82AF042AC6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28599" y="1036864"/>
            <a:ext cx="6243368" cy="4988379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There are several advantages of using Microsoft Teams at Ashford:</a:t>
            </a:r>
            <a:endParaRPr lang="en-US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Effective communication ability– staff can communicate without everyone needing to be in the same place.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Wonderful teamwork and coordination– nurses, support workers, coordinators and office staff can stay connected.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Access from different locations – staff can use Teams on approved computers, tablets or mobile devices.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One roof-Single platform– messages, meetings and shared workplace information can be easier to find in Teams.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Works well with other Microsoft applications and Microsoft 365– Teams works with other Microsoft applications already used by Ashford 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>
                <a:latin typeface="Times New Roman"/>
                <a:ea typeface="+mn-lt"/>
                <a:cs typeface="Times New Roman"/>
              </a:rPr>
              <a:t>Excellent Security features - Microsoft provides security and compliance controls for Teams (Microsoft, no date )</a:t>
            </a:r>
            <a:endParaRPr lang="en-GB" b="1">
              <a:latin typeface="Times New Roman"/>
              <a:cs typeface="Times New Roman"/>
            </a:endParaRPr>
          </a:p>
          <a:p>
            <a:pPr marL="342900" lvl="0" indent="-342900">
              <a:buAutoNum type="arabicPeriod"/>
            </a:pPr>
            <a:endParaRPr lang="en-GB">
              <a:latin typeface="Arial"/>
              <a:cs typeface="Arial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033753-F7AB-8B3C-9EF7-9960B07C09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B17AD-5EF6-43FF-8E04-0B454486A243}" type="datetime1">
              <a:rPr lang="en-US" smtClean="0"/>
              <a:t>10/11/2026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683638-224B-7971-966C-5214E77975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8</a:t>
            </a:fld>
            <a:endParaRPr lang="en-US"/>
          </a:p>
        </p:txBody>
      </p:sp>
      <p:pic>
        <p:nvPicPr>
          <p:cNvPr id="1026" name="Picture 2" descr="How to Use Microsoft Teams- – A Beginner's Guide | BizPortals 36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6220" y="1481199"/>
            <a:ext cx="5385253" cy="41182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58847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6DEE9-E3FA-41D1-0A01-8937A3759E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2418" y="151078"/>
            <a:ext cx="11556732" cy="966391"/>
          </a:xfrm>
        </p:spPr>
        <p:txBody>
          <a:bodyPr>
            <a:normAutofit fontScale="90000"/>
          </a:bodyPr>
          <a:lstStyle/>
          <a:p>
            <a:pPr algn="ctr"/>
            <a:r>
              <a:rPr lang="en-GB"/>
              <a:t> </a:t>
            </a:r>
            <a:r>
              <a:rPr lang="en-GB">
                <a:latin typeface="Aptos"/>
              </a:rPr>
              <a:t> </a:t>
            </a:r>
            <a:r>
              <a:rPr lang="en-GB">
                <a:latin typeface="Arial Black"/>
                <a:cs typeface="Aharoni"/>
              </a:rPr>
              <a:t>Possible Problem</a:t>
            </a:r>
            <a:r>
              <a:rPr lang="en-GB">
                <a:latin typeface="Arial Black"/>
              </a:rPr>
              <a:t>s</a:t>
            </a:r>
            <a:br>
              <a:rPr lang="en-GB"/>
            </a:b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CFF140-9C5C-C8A1-2509-F42FB8B583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6479" y="873579"/>
            <a:ext cx="7095242" cy="5524144"/>
          </a:xfrm>
        </p:spPr>
        <p:txBody>
          <a:bodyPr vert="horz" lIns="0" tIns="0" rIns="0" bIns="0" rtlCol="0" anchor="t">
            <a:normAutofit lnSpcReduction="10000"/>
          </a:bodyPr>
          <a:lstStyle/>
          <a:p>
            <a:pPr algn="just"/>
            <a:r>
              <a:rPr lang="en-IN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Noticeable limitations/issues in Microsoft Teams</a:t>
            </a:r>
            <a:endParaRPr lang="en-US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r>
              <a:rPr lang="en-GB" b="1" dirty="0">
                <a:latin typeface="Times New Roman"/>
                <a:ea typeface="+mn-lt"/>
                <a:cs typeface="Times New Roman"/>
              </a:rPr>
              <a:t>New generation has easy access to it but the old generation find it difficult to use it.</a:t>
            </a:r>
            <a:endParaRPr lang="en-GB" b="1" dirty="0">
              <a:latin typeface="Times New Roman"/>
              <a:cs typeface="Times New Roman"/>
            </a:endParaRPr>
          </a:p>
          <a:p>
            <a:pPr marL="342900" indent="-342900" algn="just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Prior training how to run, important features, functions is required.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Distracting notifications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Good speed internet facility and suitable device required to run Microsoft Teams.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Too many channels could make Teams confusing.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Access to information needs to be controlled.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Staff need to be careful when dealing with confidential information.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This means that simply introducing Teams would not solve Ashford’s communication problems. Staff would also need clear guidance about how and when it should be used.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b="1">
                <a:latin typeface="Times New Roman"/>
                <a:ea typeface="+mn-lt"/>
                <a:cs typeface="Times New Roman"/>
              </a:rPr>
              <a:t>CQC highlights the importance of keeping information secure and making sure staff understand their responsibilities</a:t>
            </a:r>
            <a:r>
              <a:rPr lang="en-GB" dirty="0">
                <a:latin typeface="Times New Roman"/>
                <a:ea typeface="+mn-lt"/>
                <a:cs typeface="Times New Roman"/>
              </a:rPr>
              <a:t> </a:t>
            </a:r>
            <a:r>
              <a:rPr lang="en-GB" b="1">
                <a:latin typeface="Times New Roman"/>
                <a:ea typeface="+mn-lt"/>
                <a:cs typeface="Times New Roman"/>
              </a:rPr>
              <a:t>(Care Quality Commission, 2024)</a:t>
            </a:r>
            <a:endParaRPr lang="en-GB" b="1">
              <a:latin typeface="Times New Roman"/>
              <a:cs typeface="Times New Roman"/>
            </a:endParaRPr>
          </a:p>
          <a:p>
            <a:pPr lvl="0"/>
            <a:endParaRPr lang="en-GB">
              <a:latin typeface="Arial"/>
              <a:cs typeface="Arial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AE9A15-4958-8282-7D49-C501C3F613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5801A-6C56-47AD-B356-7E821B4345D6}" type="datetime1">
              <a:rPr lang="en-US" smtClean="0"/>
              <a:t>10/11/2026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854D0C-5AEF-8100-817D-2CD1464807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9</a:t>
            </a:fld>
            <a:endParaRPr lang="en-US"/>
          </a:p>
        </p:txBody>
      </p:sp>
      <p:pic>
        <p:nvPicPr>
          <p:cNvPr id="2050" name="Picture 2" descr="Unable to login to the Microsoft Teams - Microsoft Q&amp;A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200" t="2372" r="1200" b="5242"/>
          <a:stretch/>
        </p:blipFill>
        <p:spPr bwMode="auto">
          <a:xfrm>
            <a:off x="7551964" y="1433716"/>
            <a:ext cx="4266673" cy="46592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56184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CF049-C246-8698-8FB4-5AEC09049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14" y="681135"/>
            <a:ext cx="4474590" cy="1600200"/>
          </a:xfrm>
        </p:spPr>
        <p:txBody>
          <a:bodyPr>
            <a:normAutofit/>
          </a:bodyPr>
          <a:lstStyle/>
          <a:p>
            <a:br>
              <a:rPr lang="en-GB"/>
            </a:b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5E8490-D265-7D48-8EDB-5D6D133C85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31791" y="703114"/>
            <a:ext cx="6667031" cy="4564622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GB" b="1">
                <a:latin typeface="Times New Roman" panose="02020603050405020304" pitchFamily="18" charset="0"/>
                <a:cs typeface="Times New Roman" panose="02020603050405020304" pitchFamily="18" charset="0"/>
              </a:rPr>
              <a:t>Confidentiality </a:t>
            </a: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is particularly important because Ashford works with people who have care and support needs.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Ashford should make sure that: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Staff use their work accounts.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Access is only given to the right employees.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Staff understand what information can and cannot be shared.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Employees receive data protection training.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Access permissions are regularly checked.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Organisational confidentiality policies are followed.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>
                <a:latin typeface="Times New Roman"/>
                <a:ea typeface="+mn-lt"/>
                <a:cs typeface="Times New Roman"/>
              </a:rPr>
              <a:t>CQC states that care information should be kept secure and only available to people who are authorised to access it (Care Quality Commission, 2024)</a:t>
            </a:r>
            <a:endParaRPr lang="en-GB" b="1">
              <a:latin typeface="Times New Roman"/>
              <a:cs typeface="Times New Roman"/>
            </a:endParaRPr>
          </a:p>
          <a:p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Teams should mainly be used for staff communication. It should not automatically replace Ashford’s official care-record system, because care records still need to be accurate, complete and up to date 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GB">
              <a:latin typeface="Arial"/>
              <a:cs typeface="Arial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6ED35E-EAD0-23B4-C179-0A81EE3E4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1B291-2CA2-4D8C-855D-C1B1C28D987A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861314-D0BD-911D-0560-002443134E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F41002-3BC7-5BCB-EFD8-BE41E1554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10</a:t>
            </a:fld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06C869E-3C1B-AA0E-9195-9779E27DFB6C}"/>
              </a:ext>
            </a:extLst>
          </p:cNvPr>
          <p:cNvSpPr txBox="1"/>
          <p:nvPr/>
        </p:nvSpPr>
        <p:spPr>
          <a:xfrm>
            <a:off x="122464" y="38563"/>
            <a:ext cx="12069536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>
                <a:latin typeface="Arial Black"/>
                <a:cs typeface="Aharoni"/>
              </a:rPr>
              <a:t>Confidentiality and Data Protection</a:t>
            </a:r>
            <a:endParaRPr lang="en-US" sz="3200" b="1">
              <a:latin typeface="Arial Black"/>
              <a:cs typeface="Aharoni"/>
            </a:endParaRPr>
          </a:p>
          <a:p>
            <a:pPr algn="l"/>
            <a:endParaRPr lang="en-US"/>
          </a:p>
        </p:txBody>
      </p:sp>
      <p:pic>
        <p:nvPicPr>
          <p:cNvPr id="3074" name="Picture 2" descr="Our Commitment to Privacy and Security in Microsoft Teams – Microsoft  Malaysia News Cente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3943" y="1995585"/>
            <a:ext cx="4942978" cy="35952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75360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476E2-022E-BB12-0D95-FF425095DB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223" y="324507"/>
            <a:ext cx="11025362" cy="699655"/>
          </a:xfrm>
        </p:spPr>
        <p:txBody>
          <a:bodyPr>
            <a:normAutofit/>
          </a:bodyPr>
          <a:lstStyle/>
          <a:p>
            <a:pPr algn="ctr"/>
            <a:r>
              <a:rPr lang="en-US">
                <a:latin typeface="Arial Black"/>
              </a:rPr>
              <a:t>Our Recommendation</a:t>
            </a:r>
          </a:p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0458BD-98D6-C25B-20C5-2D3AA4962D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28598" y="922704"/>
            <a:ext cx="6694691" cy="5347467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sz="14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We recommend that Ashford Community Care Service uses Microsoft Teams for staff communication and daily updates.</a:t>
            </a:r>
            <a:endParaRPr lang="en-US" sz="1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Microsoft Teams can be a helpful asset to Ashford:</a:t>
            </a:r>
            <a:endParaRPr lang="en-US" sz="1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US" sz="14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Reducing repeated work</a:t>
            </a:r>
          </a:p>
          <a:p>
            <a:pPr marL="342900" indent="-342900">
              <a:buAutoNum type="arabicPeriod"/>
            </a:pPr>
            <a:r>
              <a:rPr lang="en-US" sz="14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Communication with the staff in one single platform.</a:t>
            </a:r>
            <a:endParaRPr lang="en-US" sz="1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US" sz="14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Reducing missed updates and other information.</a:t>
            </a:r>
            <a:endParaRPr lang="en-US" sz="1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US" sz="14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Improve communication between different staff groups</a:t>
            </a:r>
            <a:endParaRPr lang="en-US" sz="1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US" sz="14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Support staff working in different locations</a:t>
            </a:r>
            <a:endParaRPr lang="en-US" sz="1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US" sz="14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More organized daily communications</a:t>
            </a:r>
            <a:endParaRPr lang="en-US" sz="1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b="1" dirty="0">
                <a:latin typeface="Times New Roman"/>
                <a:ea typeface="+mn-lt"/>
                <a:cs typeface="Times New Roman"/>
              </a:rPr>
              <a:t>Effective training to the staff to use Teams would enhance the productivity of the staff </a:t>
            </a:r>
            <a:r>
              <a:rPr lang="en-US" sz="1400" b="1">
                <a:latin typeface="Times New Roman"/>
                <a:ea typeface="+mn-lt"/>
                <a:cs typeface="Times New Roman"/>
              </a:rPr>
              <a:t>NHS England (2025)</a:t>
            </a:r>
            <a:endParaRPr lang="en-US" sz="1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b="1">
                <a:latin typeface="Times New Roman"/>
                <a:ea typeface="+mn-lt"/>
                <a:cs typeface="Times New Roman"/>
              </a:rPr>
              <a:t>Ashford should therefore introduce Teams alongside staff training, clear communication, rules, appropriate access controls and regular reviews.</a:t>
            </a:r>
            <a:endParaRPr lang="en-US" sz="1400" b="1">
              <a:latin typeface="Times New Roman"/>
              <a:cs typeface="Times New Roman"/>
            </a:endParaRPr>
          </a:p>
          <a:p>
            <a:r>
              <a:rPr lang="en-US" sz="14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Overall, Teams could provide Ashford with a simpler and more consistent way for staff to communicate while still protecting confidential information</a:t>
            </a:r>
            <a:endParaRPr lang="en-US" sz="1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400">
              <a:latin typeface="Arial"/>
              <a:cs typeface="Arial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3F97CE-9419-3623-1124-4EBDC1A128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AAE6F-C2B0-4D39-BAB1-BA7CE0C86E8B}" type="datetime1">
              <a:rPr lang="en-US"/>
              <a:t>10/11/2026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6AD9B0-13AB-A5BF-2755-CCF1CD27A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11</a:t>
            </a:fld>
            <a:endParaRPr lang="en-US"/>
          </a:p>
        </p:txBody>
      </p:sp>
      <p:pic>
        <p:nvPicPr>
          <p:cNvPr id="3" name="Picture 2" descr="A person and person clapping hands&#10;&#10;AI-generated content may be incorrect." title="Two people talking at work">
            <a:extLst>
              <a:ext uri="{FF2B5EF4-FFF2-40B4-BE49-F238E27FC236}">
                <a16:creationId xmlns:a16="http://schemas.microsoft.com/office/drawing/2014/main" id="{4DE81035-DB74-67DE-6A1B-B834AECC7C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3290" y="1928502"/>
            <a:ext cx="4577984" cy="296883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02012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2A397-551C-ED4D-5421-93F470048A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944" y="0"/>
            <a:ext cx="11912386" cy="1214252"/>
          </a:xfrm>
        </p:spPr>
        <p:txBody>
          <a:bodyPr>
            <a:normAutofit/>
          </a:bodyPr>
          <a:lstStyle/>
          <a:p>
            <a:pPr algn="ctr"/>
            <a:r>
              <a:rPr lang="en-US" sz="2800">
                <a:latin typeface="Arial Black"/>
                <a:cs typeface="Aharoni"/>
              </a:rPr>
              <a:t>How Could Ashford Introduce Teams?</a:t>
            </a:r>
          </a:p>
          <a:p>
            <a:pPr algn="ctr"/>
            <a:endParaRPr lang="en-US" sz="280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F958A7-09CC-283C-3CE5-A7ED54F57C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67394" y="957943"/>
            <a:ext cx="8016240" cy="5452110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US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We think Ashford should introduce Teams gradually.</a:t>
            </a:r>
            <a:endParaRPr lang="en-US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AutoNum type="arabicPeriod"/>
            </a:pPr>
            <a:r>
              <a:rPr lang="en-US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 Decide how Teams will be used</a:t>
            </a:r>
            <a:endParaRPr lang="en-US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AutoNum type="arabicPeriod"/>
            </a:pPr>
            <a:r>
              <a:rPr lang="en-US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Agree what information belongs on Teams.</a:t>
            </a:r>
            <a:endParaRPr lang="en-US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AutoNum type="arabicPeriod"/>
            </a:pPr>
            <a:r>
              <a:rPr lang="en-US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Create simple channels</a:t>
            </a:r>
            <a:endParaRPr lang="en-US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AutoNum type="arabicPeriod"/>
            </a:pPr>
            <a:r>
              <a:rPr lang="en-US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Avoid creating too many channels at the beginning.</a:t>
            </a:r>
            <a:endParaRPr lang="en-US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AutoNum type="arabicPeriod"/>
            </a:pPr>
            <a:r>
              <a:rPr lang="en-US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Train staff</a:t>
            </a:r>
            <a:endParaRPr lang="en-US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AutoNum type="arabicPeriod"/>
            </a:pPr>
            <a:r>
              <a:rPr lang="en-US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Show employees how to use Teams correctly and safely.</a:t>
            </a:r>
            <a:endParaRPr lang="en-US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AutoNum type="arabicPeriod"/>
            </a:pPr>
            <a:r>
              <a:rPr lang="en-US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Try it with a smaller team</a:t>
            </a:r>
            <a:endParaRPr lang="en-US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AutoNum type="arabicPeriod"/>
            </a:pPr>
            <a:r>
              <a:rPr lang="en-US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This would allow Ashford to identify problems before everyone starts using it.</a:t>
            </a:r>
            <a:endParaRPr lang="en-US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AutoNum type="arabicPeriod"/>
            </a:pPr>
            <a:r>
              <a:rPr lang="en-US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Ask for feedback</a:t>
            </a:r>
            <a:endParaRPr lang="en-US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AutoNum type="arabicPeriod"/>
            </a:pPr>
            <a:r>
              <a:rPr lang="en-US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Find out what works well and what staff find difficult.</a:t>
            </a:r>
            <a:endParaRPr lang="en-US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AutoNum type="arabicPeriod"/>
            </a:pPr>
            <a:r>
              <a:rPr lang="en-US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Review the system</a:t>
            </a:r>
            <a:endParaRPr lang="en-US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AutoNum type="arabicPeriod"/>
            </a:pPr>
            <a:r>
              <a:rPr lang="en-US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Check channels, access permissions and working practices regularly.</a:t>
            </a:r>
            <a:endParaRPr lang="en-US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 b="1" dirty="0">
                <a:latin typeface="Times New Roman"/>
                <a:ea typeface="+mn-lt"/>
                <a:cs typeface="Times New Roman"/>
              </a:rPr>
              <a:t>This would give staff time to become familiar with Teams and allow Ashford to make changes if something is not working </a:t>
            </a:r>
            <a:r>
              <a:rPr lang="en-US" sz="1200" b="1">
                <a:latin typeface="Times New Roman"/>
                <a:ea typeface="+mn-lt"/>
                <a:cs typeface="Times New Roman"/>
              </a:rPr>
              <a:t>(Microsoft, no date)</a:t>
            </a:r>
            <a:endParaRPr lang="en-US" sz="1200" b="1">
              <a:latin typeface="Times New Roman"/>
              <a:cs typeface="Times New Roman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85BA55-7623-75CF-5552-D5C37F6339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C48D3-8BCF-45E6-943A-23D6F5594EDA}" type="datetime1">
              <a:rPr lang="en-US"/>
              <a:t>10/11/2026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79DB25-0DF1-5FD7-6F48-B419C6F3B7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12</a:t>
            </a:fld>
            <a:endParaRPr lang="en-US"/>
          </a:p>
        </p:txBody>
      </p:sp>
      <p:pic>
        <p:nvPicPr>
          <p:cNvPr id="4098" name="Picture 2" descr="An Introduction to Microsoft Teams in the Workplace | CPE Toda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1416" y="1002166"/>
            <a:ext cx="5815965" cy="39084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9473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2FB6AC-F2ED-0685-44CC-CCF83991B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966" y="324249"/>
            <a:ext cx="3932237" cy="1262605"/>
          </a:xfrm>
        </p:spPr>
        <p:txBody>
          <a:bodyPr/>
          <a:lstStyle/>
          <a:p>
            <a:r>
              <a:rPr lang="en-US"/>
              <a:t>References </a:t>
            </a:r>
            <a:br>
              <a:rPr lang="en-US" dirty="0"/>
            </a:b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CB04B6-79C6-C128-D2D8-F72A3F00FB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8966" y="1301621"/>
            <a:ext cx="8272743" cy="4906320"/>
          </a:xfrm>
        </p:spPr>
        <p:txBody>
          <a:bodyPr vert="horz" lIns="0" tIns="0" rIns="0" bIns="0" rtlCol="0" anchor="t">
            <a:normAutofit fontScale="77500" lnSpcReduction="20000"/>
          </a:bodyPr>
          <a:lstStyle/>
          <a:p>
            <a:r>
              <a:rPr lang="en-US" b="1">
                <a:latin typeface="Arial Black"/>
                <a:ea typeface="+mn-lt"/>
                <a:cs typeface="+mn-lt"/>
              </a:rPr>
              <a:t>Care Quality Commission (2024) </a:t>
            </a:r>
            <a:r>
              <a:rPr lang="en-US" b="1" i="1">
                <a:latin typeface="Arial Black"/>
                <a:ea typeface="+mn-lt"/>
                <a:cs typeface="+mn-lt"/>
              </a:rPr>
              <a:t>How staff, teams and services work together</a:t>
            </a:r>
            <a:r>
              <a:rPr lang="en-US" b="1">
                <a:latin typeface="Arial Black"/>
                <a:ea typeface="+mn-lt"/>
                <a:cs typeface="+mn-lt"/>
              </a:rPr>
              <a:t>. Available at: </a:t>
            </a:r>
            <a:r>
              <a:rPr lang="en-US" b="1" dirty="0">
                <a:latin typeface="Arial Black"/>
                <a:ea typeface="+mn-lt"/>
                <a:cs typeface="+mn-lt"/>
                <a:hlinkClick r:id="rId2"/>
              </a:rPr>
              <a:t>https://www.cqc.org.uk/guidance-regulation/providers/assessment/single-assessment-framework/effective/staff-teams-work-together</a:t>
            </a:r>
            <a:r>
              <a:rPr lang="en-US" b="1">
                <a:latin typeface="Arial Black"/>
                <a:ea typeface="+mn-lt"/>
                <a:cs typeface="+mn-lt"/>
              </a:rPr>
              <a:t> (Accessed: 8 October 2026).</a:t>
            </a:r>
            <a:endParaRPr lang="en-US" b="1">
              <a:latin typeface="Arial Black"/>
            </a:endParaRPr>
          </a:p>
          <a:p>
            <a:r>
              <a:rPr lang="en-US" b="1" dirty="0">
                <a:latin typeface="Arial Black"/>
                <a:ea typeface="+mn-lt"/>
                <a:cs typeface="+mn-lt"/>
              </a:rPr>
              <a:t>Gupta, A., Narula, A., Patel, D., Arifin, M., Wheeldon, H., Ajayi, A., Sachdeva, G. and Aung, N. (2023) ‘A quality improvement project to increase junior doctors’ satisfaction with handover process using Microsoft Teams (MS Teams) as a platform’, </a:t>
            </a:r>
            <a:r>
              <a:rPr lang="en-US" b="1" i="1" dirty="0" err="1">
                <a:latin typeface="Arial Black"/>
                <a:ea typeface="+mn-lt"/>
                <a:cs typeface="+mn-lt"/>
              </a:rPr>
              <a:t>BJPsych</a:t>
            </a:r>
            <a:r>
              <a:rPr lang="en-US" b="1" i="1" dirty="0">
                <a:latin typeface="Arial Black"/>
                <a:ea typeface="+mn-lt"/>
                <a:cs typeface="+mn-lt"/>
              </a:rPr>
              <a:t> Open</a:t>
            </a:r>
            <a:r>
              <a:rPr lang="en-US" b="1" dirty="0">
                <a:latin typeface="Arial Black"/>
                <a:ea typeface="+mn-lt"/>
                <a:cs typeface="+mn-lt"/>
              </a:rPr>
              <a:t>, 9(S1), p. S92. Available at: </a:t>
            </a:r>
            <a:r>
              <a:rPr lang="en-US" b="1" dirty="0">
                <a:latin typeface="Arial Black"/>
                <a:ea typeface="+mn-lt"/>
                <a:cs typeface="+mn-lt"/>
                <a:hlinkClick r:id="rId3"/>
              </a:rPr>
              <a:t>https://doi.org/10.1192/bjo.2023.280</a:t>
            </a:r>
            <a:r>
              <a:rPr lang="en-US" b="1" dirty="0">
                <a:latin typeface="Arial Black"/>
                <a:ea typeface="+mn-lt"/>
                <a:cs typeface="+mn-lt"/>
              </a:rPr>
              <a:t>.</a:t>
            </a:r>
            <a:endParaRPr lang="en-US" b="1">
              <a:latin typeface="Arial Black"/>
            </a:endParaRPr>
          </a:p>
          <a:p>
            <a:r>
              <a:rPr lang="en-US" b="1">
                <a:latin typeface="Arial Black"/>
                <a:ea typeface="+mn-lt"/>
                <a:cs typeface="+mn-lt"/>
              </a:rPr>
              <a:t>Hanna, K., Giebel, C., Cannon, J., Shenton, J., Mason, S., Tetlow, H., Marlow, P., Rajagopal, M. and Gabbay, M. (2022) ‘Working in a care home during the COVID-19 pandemic: How has the pandemic changed working practices? A qualitative study’, </a:t>
            </a:r>
            <a:r>
              <a:rPr lang="en-US" b="1" i="1">
                <a:latin typeface="Arial Black"/>
                <a:ea typeface="+mn-lt"/>
                <a:cs typeface="+mn-lt"/>
              </a:rPr>
              <a:t>BMC Geriatrics</a:t>
            </a:r>
            <a:r>
              <a:rPr lang="en-US" b="1">
                <a:latin typeface="Arial Black"/>
                <a:ea typeface="+mn-lt"/>
                <a:cs typeface="+mn-lt"/>
              </a:rPr>
              <a:t>, 22, article 129. Available at: </a:t>
            </a:r>
            <a:r>
              <a:rPr lang="en-US" b="1" dirty="0">
                <a:latin typeface="Arial Black"/>
                <a:ea typeface="+mn-lt"/>
                <a:cs typeface="+mn-lt"/>
                <a:hlinkClick r:id="rId4"/>
              </a:rPr>
              <a:t>https://doi.org/10.1186/s12877-022-02822-0</a:t>
            </a:r>
            <a:r>
              <a:rPr lang="en-US" b="1" dirty="0">
                <a:latin typeface="Arial Black"/>
                <a:ea typeface="+mn-lt"/>
                <a:cs typeface="+mn-lt"/>
              </a:rPr>
              <a:t>.</a:t>
            </a:r>
            <a:endParaRPr lang="en-US" b="1">
              <a:latin typeface="Arial Black"/>
            </a:endParaRPr>
          </a:p>
          <a:p>
            <a:r>
              <a:rPr lang="en-US" b="1">
                <a:latin typeface="Arial Black"/>
                <a:ea typeface="+mn-lt"/>
                <a:cs typeface="+mn-lt"/>
              </a:rPr>
              <a:t>Jeffery, N. (2020) </a:t>
            </a:r>
            <a:r>
              <a:rPr lang="en-US" b="1" i="1">
                <a:latin typeface="Arial Black"/>
                <a:ea typeface="+mn-lt"/>
                <a:cs typeface="+mn-lt"/>
              </a:rPr>
              <a:t>Teams helping bridge the gap</a:t>
            </a:r>
            <a:r>
              <a:rPr lang="en-US" b="1">
                <a:latin typeface="Arial Black"/>
                <a:ea typeface="+mn-lt"/>
                <a:cs typeface="+mn-lt"/>
              </a:rPr>
              <a:t>. Available at: </a:t>
            </a:r>
            <a:r>
              <a:rPr lang="en-US" b="1" dirty="0">
                <a:latin typeface="Arial Black"/>
                <a:ea typeface="+mn-lt"/>
                <a:cs typeface="+mn-lt"/>
                <a:hlinkClick r:id="rId5"/>
              </a:rPr>
              <a:t>https://digital.nhs.uk/blog/transformation-blog/2020/teams-help-bridge-the-gap</a:t>
            </a:r>
            <a:r>
              <a:rPr lang="en-US" b="1">
                <a:latin typeface="Arial Black"/>
                <a:ea typeface="+mn-lt"/>
                <a:cs typeface="+mn-lt"/>
              </a:rPr>
              <a:t> (Accessed: 8 October 2026).</a:t>
            </a:r>
            <a:endParaRPr lang="en-US" b="1">
              <a:latin typeface="Arial Black"/>
            </a:endParaRPr>
          </a:p>
          <a:p>
            <a:r>
              <a:rPr lang="en-US" b="1">
                <a:latin typeface="Arial Black"/>
                <a:ea typeface="+mn-lt"/>
                <a:cs typeface="+mn-lt"/>
              </a:rPr>
              <a:t>Microsoft (no date) </a:t>
            </a:r>
            <a:r>
              <a:rPr lang="en-US" b="1" i="1">
                <a:latin typeface="Arial Black"/>
                <a:ea typeface="+mn-lt"/>
                <a:cs typeface="+mn-lt"/>
              </a:rPr>
              <a:t>Microsoft 365 welcome guide: user onboarding</a:t>
            </a:r>
            <a:r>
              <a:rPr lang="en-US" b="1">
                <a:latin typeface="Arial Black"/>
                <a:ea typeface="+mn-lt"/>
                <a:cs typeface="+mn-lt"/>
              </a:rPr>
              <a:t>. Available at: </a:t>
            </a:r>
            <a:r>
              <a:rPr lang="en-US" b="1" dirty="0">
                <a:latin typeface="Arial Black"/>
                <a:ea typeface="+mn-lt"/>
                <a:cs typeface="+mn-lt"/>
                <a:hlinkClick r:id="rId6"/>
              </a:rPr>
              <a:t>https://www.microsoft.com/en-gb/microsoft-365/business/how-to-use</a:t>
            </a:r>
            <a:r>
              <a:rPr lang="en-US" b="1">
                <a:latin typeface="Arial Black"/>
                <a:ea typeface="+mn-lt"/>
                <a:cs typeface="+mn-lt"/>
              </a:rPr>
              <a:t> (Accessed: 8 October 2026).</a:t>
            </a:r>
            <a:endParaRPr lang="en-US" b="1">
              <a:latin typeface="Arial Black"/>
            </a:endParaRPr>
          </a:p>
          <a:p>
            <a:r>
              <a:rPr lang="en-US" b="1">
                <a:latin typeface="Arial Black"/>
                <a:ea typeface="+mn-lt"/>
                <a:cs typeface="+mn-lt"/>
              </a:rPr>
              <a:t>NHS England (2025) </a:t>
            </a:r>
            <a:r>
              <a:rPr lang="en-US" b="1" i="1">
                <a:latin typeface="Arial Black"/>
                <a:ea typeface="+mn-lt"/>
                <a:cs typeface="+mn-lt"/>
              </a:rPr>
              <a:t>Microsoft Teams and remote working</a:t>
            </a:r>
            <a:r>
              <a:rPr lang="en-US" b="1">
                <a:latin typeface="Arial Black"/>
                <a:ea typeface="+mn-lt"/>
                <a:cs typeface="+mn-lt"/>
              </a:rPr>
              <a:t>. Available at: </a:t>
            </a:r>
            <a:r>
              <a:rPr lang="en-US" b="1" dirty="0">
                <a:latin typeface="Arial Black"/>
                <a:ea typeface="+mn-lt"/>
                <a:cs typeface="+mn-lt"/>
                <a:hlinkClick r:id="rId7"/>
              </a:rPr>
              <a:t>https://www.england.nhs.uk/long-read/microsoft-teams-and-remote-working/</a:t>
            </a:r>
            <a:r>
              <a:rPr lang="en-US" b="1">
                <a:latin typeface="Arial Black"/>
                <a:ea typeface="+mn-lt"/>
                <a:cs typeface="+mn-lt"/>
              </a:rPr>
              <a:t> (Accessed: 8 October 2026).</a:t>
            </a:r>
            <a:endParaRPr lang="en-US" sz="1200">
              <a:solidFill>
                <a:srgbClr val="212121"/>
              </a:solidFill>
              <a:latin typeface="Open Sans"/>
              <a:ea typeface="Open Sans"/>
              <a:cs typeface="Open Sans"/>
            </a:endParaRPr>
          </a:p>
          <a:p>
            <a:r>
              <a:rPr lang="en-US" b="1">
                <a:latin typeface="Arial Black"/>
                <a:ea typeface="+mn-lt"/>
                <a:cs typeface="+mn-lt"/>
              </a:rPr>
              <a:t>NHS England (2025) Information governance and data protection. Available at: https://www.england.nhs.uk/long-read/information-governance-and-data-protection/ (Accessed: 9 October 2026). </a:t>
            </a:r>
            <a:endParaRPr lang="en-US" sz="1200">
              <a:solidFill>
                <a:srgbClr val="212121"/>
              </a:solidFill>
              <a:latin typeface="Open Sans"/>
              <a:ea typeface="Open Sans"/>
              <a:cs typeface="Open Sans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A7CF34-E826-0B7E-14B1-C60EC11EDB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17D5E4-392F-49E8-B826-C32260708804}" type="datetime1">
              <a:t>10/11/2026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E1915E-AC5C-B332-748C-D37550D701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ECBC51-0594-ADE7-92DE-D6A19FBE4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77936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GradientRiseVTI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GradientRiseVTI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GradientRis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13C68A69-E745-489A-84EC-B7BCE4AA380B}" vid="{9CF7857A-9412-4E45-AB0D-6EAA5A7DC4C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1700</Words>
  <Application>Microsoft Office PowerPoint</Application>
  <PresentationFormat>Widescreen</PresentationFormat>
  <Paragraphs>186</Paragraphs>
  <Slides>13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4" baseType="lpstr">
      <vt:lpstr>Activa-BoldItal</vt:lpstr>
      <vt:lpstr>Aharoni</vt:lpstr>
      <vt:lpstr>Aptos</vt:lpstr>
      <vt:lpstr>Arial</vt:lpstr>
      <vt:lpstr>Arial Black</vt:lpstr>
      <vt:lpstr>Avenir Next LT Pro</vt:lpstr>
      <vt:lpstr>Avenir Next LT Pro Light</vt:lpstr>
      <vt:lpstr>Calibri</vt:lpstr>
      <vt:lpstr>Open Sans</vt:lpstr>
      <vt:lpstr>Times New Roman</vt:lpstr>
      <vt:lpstr>GradientRiseVTI</vt:lpstr>
      <vt:lpstr>Using Microsoft Teams to Improve Staff Communication Ashford Community Care Service </vt:lpstr>
      <vt:lpstr>Workplace task -Tool selected- Microsoft teams </vt:lpstr>
      <vt:lpstr>Why Microsoft Teams? </vt:lpstr>
      <vt:lpstr>Why MICROSOFT TEAMS IS SUITABLE? </vt:lpstr>
      <vt:lpstr> </vt:lpstr>
      <vt:lpstr>How Could Ashford Use Teams?  </vt:lpstr>
      <vt:lpstr>How Would This Help Ashford?  </vt:lpstr>
      <vt:lpstr>Advantages of Teams  </vt:lpstr>
      <vt:lpstr>  Possible Problems </vt:lpstr>
      <vt:lpstr> </vt:lpstr>
      <vt:lpstr>Our Recommendation </vt:lpstr>
      <vt:lpstr>How Could Ashford Introduce Teams? </vt:lpstr>
      <vt:lpstr>References 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Using Microsoft Teams to Improve Staff Communication Ashford Community Care Service </dc:title>
  <dc:creator/>
  <cp:lastModifiedBy>Joanna Skupien Sarga</cp:lastModifiedBy>
  <cp:revision>116</cp:revision>
  <dcterms:created xsi:type="dcterms:W3CDTF">2026-09-23T09:20:49Z</dcterms:created>
  <dcterms:modified xsi:type="dcterms:W3CDTF">2026-10-11T19:38:27Z</dcterms:modified>
</cp:coreProperties>
</file>