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C18CE7-0563-4A33-889A-B25B4178C426}" v="1" dt="2025-03-21T13:33:24.4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122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C82B5-54C8-15F0-0DAC-B42347731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E6583A-9393-3591-3469-FFB6604EB0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298D0F-B0E4-C858-969F-154B41BD7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F6D27-0AEF-822B-F13E-ED2D79386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E5EBA-8C82-B893-C85D-9EED3F2ED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557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1CB88-AEF0-C773-C2B6-F6EEB55AE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CC5AD-7AE0-90EB-9C7A-7B4AA999D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586ADF-8963-E73F-5D03-42F01C13F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52E90F-8E0A-C0B0-3A4F-C87E28FE6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1B41A8-8BC6-D05A-471F-7B26BB2BD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472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FB8E1-9091-A7E2-F86C-584E2C0BE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B27639-DD68-2AF8-1C93-17F18C7A4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7D695D-B2F6-CF7F-D0A3-04A3CCC37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3D4A7-721E-BCDD-E512-17433E568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7F8C6-07D3-1AA2-A26F-6FAE6BDF2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68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04DD5-CF6E-F4E7-B7DC-01E9345F3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1A808-70A5-3195-A41B-73C68B001B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574E07-4834-3705-3764-F89AF7317F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F95A9E-B73E-D47E-9F54-C87566121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18544-03EB-D9B8-9E58-15F0E42EA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37590B-D393-23A6-6A71-370EB6388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044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62037-766B-A25A-4C1C-2451695CD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03F68-0784-FBF6-2157-7B8CCCCC4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0F1C2C-9F43-7011-436D-DF1862AE75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3FFBC3-6F3B-1C95-B103-429BA380CC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E9DC69-3221-F7D7-7145-B83352C725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53C2C8-701F-2BEA-6B89-49FE86F7E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8C1FC4-0D0D-DEE7-6F54-737E2CC46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1FD178-6093-D878-B999-3FB82357F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126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484AE-46B6-F38E-10C5-A26EE19E3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E73362-4DAC-A764-B52B-51F425430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274F8F-9F59-4A10-14EE-1A0686A36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2956F8-8FC7-82C8-3AAB-B60FCBEA2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19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4B552D-7800-C0AA-3367-8F61A2AEE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A9512E-BE85-0635-E30F-CC6494396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3D11D8-8924-039E-BCD3-E4C0CEC68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929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095F2-AE53-5BAC-C0EA-43672BEEF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3877A-3187-791F-0CBD-72FC3F4FE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530623-26BE-7D85-9A65-68CD86DB3A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1D16E-40E6-9945-70B6-484A23E0B9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94C11E-C0DB-3C0F-C53F-1C8952DA1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02D7DF-AF64-A62B-552A-07008832E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708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5D546-AAA2-BE67-97A3-8D8A70FBE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9956CD-7FC5-04FD-47CC-11AF4FFC5A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F09EB5-6316-B04C-8441-AA8FF31A7B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E4E5F8-B076-CFBB-BA48-9E5D63FD1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E0226-6E21-9062-A51C-339B4809A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09CC1F-7447-669E-E8B0-EC52CF6478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424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E562C-EB42-4870-E6F0-1B6CDEECB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7C091F-614B-E4AC-34F1-D60E55B593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BF7300-759E-D1A4-870D-82C9AEDC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F3F4D-8737-B35E-AFBF-BA8937AB8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9531C-C5EA-71A8-1D49-1587205AE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252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6582DE-C50F-DB67-57C0-6EC3AF6B67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622CD-F59F-F0EA-2093-392E489326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9BF14-40A8-E921-82E2-6C7EC227E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FEF1A6-93DC-22BB-58A2-46DE12776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7F93E-C607-121A-9A31-9CB2BBD70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81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B3681E-288D-BF8F-24DB-B9E46A153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36F730-B6E4-B2A7-73F5-EC51F3BB1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986C0-1D22-1512-518B-38BFA3236F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8482A1-7A94-48CA-B78E-0EE01A74A98C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96579-D571-6F06-B704-4D2E20CEF3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E110E5-7CC7-61AB-92EE-B50B2CF8E7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9A6ABE-A525-4C7A-9058-82D00A1F2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942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D5934AA-9F35-4DC2-BDEF-C88AEF973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3" name="Color Cover">
              <a:extLst>
                <a:ext uri="{FF2B5EF4-FFF2-40B4-BE49-F238E27FC236}">
                  <a16:creationId xmlns:a16="http://schemas.microsoft.com/office/drawing/2014/main" id="{8B2B1708-8CE4-4A20-94F5-55118AE2C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 Cover">
              <a:extLst>
                <a:ext uri="{FF2B5EF4-FFF2-40B4-BE49-F238E27FC236}">
                  <a16:creationId xmlns:a16="http://schemas.microsoft.com/office/drawing/2014/main" id="{B2BC243A-AB39-4DEF-B708-A656BA5A6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95590E9-5E18-4877-8515-94EBE05E1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8B4AF456-0671-432E-AD5B-FFAF8D646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3CE7848D-78F7-4020-9603-9ED294166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pen on a piece of paper&#10;&#10;AI-generated content may be incorrect.">
            <a:extLst>
              <a:ext uri="{FF2B5EF4-FFF2-40B4-BE49-F238E27FC236}">
                <a16:creationId xmlns:a16="http://schemas.microsoft.com/office/drawing/2014/main" id="{7C35A2AF-81AE-DC05-182F-1A1D4B5F46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082810" y="841663"/>
            <a:ext cx="4352654" cy="5418078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CA0097F-05D8-41AA-ABF9-33C698791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662F899-4295-416F-919F-934ED76978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55A3F4B-68DC-4F36-BCE6-C507ACC53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83BE2D-C85A-4DE3-A6F4-AE65BB3EF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4C550A-7A80-4B73-B7BF-7426DD1C3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D956BA8-D252-430A-9E58-C7F3D1AC9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345BF4-9F1D-4388-A778-56FAE2C42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22B00E1-8709-469F-A9F4-F974D3FED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3AAF27-0D0A-0650-D7EE-93654E42B1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2644" y="841665"/>
            <a:ext cx="5203990" cy="1779219"/>
          </a:xfrm>
        </p:spPr>
        <p:txBody>
          <a:bodyPr anchor="b">
            <a:normAutofit/>
          </a:bodyPr>
          <a:lstStyle/>
          <a:p>
            <a:pPr algn="l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 to Academic Writing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6B602F2-E7E8-0758-9264-FC425A67351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65188" y="3848160"/>
            <a:ext cx="6522940" cy="1661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Skills, Structure, and Conventions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Marian Raducanu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Date: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29/3/2025</a:t>
            </a:r>
          </a:p>
        </p:txBody>
      </p:sp>
    </p:spTree>
    <p:extLst>
      <p:ext uri="{BB962C8B-B14F-4D97-AF65-F5344CB8AC3E}">
        <p14:creationId xmlns:p14="http://schemas.microsoft.com/office/powerpoint/2010/main" val="2809134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7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0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person sitting in front of a globe with text">
            <a:extLst>
              <a:ext uri="{FF2B5EF4-FFF2-40B4-BE49-F238E27FC236}">
                <a16:creationId xmlns:a16="http://schemas.microsoft.com/office/drawing/2014/main" id="{15178A95-EFFE-813F-A5A6-D07226A72C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026" y="980141"/>
            <a:ext cx="4728260" cy="3925546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283E35-ED0B-4A8D-28CF-9AEBD45C6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980141"/>
            <a:ext cx="5526606" cy="1617624"/>
          </a:xfrm>
        </p:spPr>
        <p:txBody>
          <a:bodyPr anchor="b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What is Academic Writing?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7360713-C418-A5C5-2CDD-950588817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5" y="3442089"/>
            <a:ext cx="5526606" cy="2719538"/>
          </a:xfrm>
        </p:spPr>
        <p:txBody>
          <a:bodyPr anchor="t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Academic writing is a formal style of writing used in universities and scholarly publications.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conveys clear, evidence-based arguments structured.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purpose is to contribute to knowledge, critically engage with sources, and present findings logically.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Unlike informal writing, academic writing requires objectivity, clarity, and formality.</a:t>
            </a: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448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907815-8C94-CB77-1562-8DAF2C408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Key Features of Academic Writing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diagram of academic writing&#10;&#10;AI-generated content may be incorrect.">
            <a:extLst>
              <a:ext uri="{FF2B5EF4-FFF2-40B4-BE49-F238E27FC236}">
                <a16:creationId xmlns:a16="http://schemas.microsoft.com/office/drawing/2014/main" id="{A37EEB79-BB3D-1513-608F-6F6DB14B22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805035A-05FD-45B2-1392-19E0BB242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7557" y="2018805"/>
            <a:ext cx="4633784" cy="5024545"/>
          </a:xfrm>
        </p:spPr>
        <p:txBody>
          <a:bodyPr anchor="ctr"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Formality: No slang, contractions, or extreme relaxation verboseness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Based on facts: Use reputable sources to back up claims.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Clear and Precise: Ideas are expressed without ambiguity.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Format: Uses a clear format (intro/ body/ conclusion).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Objectivity: Emphasises facts and analysis rather than personal opinion.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Referencing :Know where you are cited and described using this.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161688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white background with blue text&#10;&#10;AI-generated content may be incorrect.">
            <a:extLst>
              <a:ext uri="{FF2B5EF4-FFF2-40B4-BE49-F238E27FC236}">
                <a16:creationId xmlns:a16="http://schemas.microsoft.com/office/drawing/2014/main" id="{75AE8810-F434-9801-EAE5-5BA79BAF23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85" y="2687017"/>
            <a:ext cx="5270026" cy="2923901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F0390AF-2AD5-9B6F-ECC4-E1681BA36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Common Types of Academic Writing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DDADB5B-B647-30EC-BABB-C06265FC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1175" y="2637936"/>
            <a:ext cx="4699459" cy="3903163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Essay: A written work detailing an argument, analysis, or explanation about a specific issue.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Reports: clear presentation of information (often for science or business).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Research Papers: Extensive Studies Based on Original Research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Literature Reviews: Overviews and assessments of the existing research on a specific topic</a:t>
            </a: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9833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hand writing on a notebook&#10;&#10;AI-generated content may be incorrect.">
            <a:extLst>
              <a:ext uri="{FF2B5EF4-FFF2-40B4-BE49-F238E27FC236}">
                <a16:creationId xmlns:a16="http://schemas.microsoft.com/office/drawing/2014/main" id="{338958E5-2F2E-C830-0CF3-8A4C0BA50E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85" y="2395487"/>
            <a:ext cx="5270026" cy="3506962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CB7ABAA-4BD4-8387-4ACD-7284D7C93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 Your Writing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1EF5AFF-B1CC-0E2D-334D-2D1446B661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443" y="1778750"/>
            <a:ext cx="4775425" cy="4321799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 the task: Deconstruct the essay prompt or assignment guidelines.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Research: Find relevant sources and make sure they are credible and scholarly.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Outline: Write down and structure your thoughts.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Thesis: What do you want to say about it?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 Management: Be sure to dedicate sufficient time to each step—planning, writing, and editing.</a:t>
            </a: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7480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5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9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diagram of a method&#10;&#10;AI-generated content may be incorrect.">
            <a:extLst>
              <a:ext uri="{FF2B5EF4-FFF2-40B4-BE49-F238E27FC236}">
                <a16:creationId xmlns:a16="http://schemas.microsoft.com/office/drawing/2014/main" id="{8EA2DB70-B1D8-E31E-FBE2-959D282456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9325" y="819015"/>
            <a:ext cx="4387338" cy="5196653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5CC1E9-7C2E-0CB8-A1A0-D3EE97047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5" y="819015"/>
            <a:ext cx="5501548" cy="1571508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Structuring an Academic Text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EA16880-B681-C77D-1D95-B8256A8BE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5" y="2620885"/>
            <a:ext cx="5370282" cy="339478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Sets the context, states the purpose, and presents your thesis.</a:t>
            </a:r>
          </a:p>
          <a:p>
            <a:pPr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Each paragraph focuses on one main idea supported by evidence and analysis.</a:t>
            </a:r>
          </a:p>
          <a:p>
            <a:pPr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Summarises key points, restates the argument, and suggests implications for future research.</a:t>
            </a: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Paragraph Structure: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Use TEEL (Topic, Explanation, Evidence, Link) or PEEL (Point, Evidence, Explanation, Link) for consistency</a:t>
            </a:r>
            <a:r>
              <a:rPr lang="en-GB" sz="1200" dirty="0"/>
              <a:t>.</a:t>
            </a: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2329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5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9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puzzle pieces with text&#10;&#10;AI-generated content may be incorrect.">
            <a:extLst>
              <a:ext uri="{FF2B5EF4-FFF2-40B4-BE49-F238E27FC236}">
                <a16:creationId xmlns:a16="http://schemas.microsoft.com/office/drawing/2014/main" id="{C68FF231-29BD-B389-2891-2DEF6320DD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026" y="1997635"/>
            <a:ext cx="4571936" cy="2839412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86D9F4C-61AB-A481-AFC7-251FD8542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5623777" cy="1571508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Using Sources and Referencing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274DE85-B43D-C974-B539-E80D43D31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6719" y="2377009"/>
            <a:ext cx="5408548" cy="3784618"/>
          </a:xfrm>
        </p:spPr>
        <p:txBody>
          <a:bodyPr anchor="t"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Paraphrasing: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Rewrite ideas in your own words with credit to the source.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Quoting: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Using exact words from a source in quotation marks.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Referencing: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Citing sources correctly using a referencing style (APA, MLA, Harvard, etc.).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Avoiding Plagiarism: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Always credit the original authors—plagiarism can lead to serious academic penalties.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 Managers: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Use tools such as Zotero or EndNote to organise your references.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7441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5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9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diagram of writing style&#10;&#10;AI-generated content may be incorrect.">
            <a:extLst>
              <a:ext uri="{FF2B5EF4-FFF2-40B4-BE49-F238E27FC236}">
                <a16:creationId xmlns:a16="http://schemas.microsoft.com/office/drawing/2014/main" id="{47C6997A-1558-504A-4680-33D312FE8B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89" r="17838" b="2"/>
          <a:stretch/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391D6CD-77F8-B0AB-FE8F-1AC1F98E6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19015"/>
            <a:ext cx="5821537" cy="1405201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Academic Language and Style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8F4B8B2-255C-0091-9F0C-4FC137AD8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4985" y="2441884"/>
            <a:ext cx="5776066" cy="3597101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Tone: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Use objective, impersonal, and formal language.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Vocabulary: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Employ subject-specific terminology appropriately.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Grammar and Syntax: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Use complete sentences, varied sentence structures, and avoid run-ons.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Voice: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Often written in third-person, though first-person is acceptable in reflective or certain fields.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Consistency: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Maintain uniform tense and writing style throughout the text</a:t>
            </a:r>
            <a:r>
              <a:rPr lang="en-GB" sz="1200" dirty="0"/>
              <a:t>.</a:t>
            </a:r>
          </a:p>
          <a:p>
            <a:endParaRPr lang="en-US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097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Content Placeholder 4" descr="A person walking up a stair of books&#10;&#10;AI-generated content may be incorrect.">
            <a:extLst>
              <a:ext uri="{FF2B5EF4-FFF2-40B4-BE49-F238E27FC236}">
                <a16:creationId xmlns:a16="http://schemas.microsoft.com/office/drawing/2014/main" id="{10C60159-5CB5-755A-A50B-169C4EE8D5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385" y="2395487"/>
            <a:ext cx="5270026" cy="3506962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ADA921-F2CA-C653-DF13-A55AEAD78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Common Challenges and How to Overcome Them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478E87-AF2B-C0F8-D07D-D68397E4F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4941" y="2197386"/>
            <a:ext cx="4688927" cy="4376409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Start with free writing or break the task into smaller parts.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Time: Develop a real writing plan and adhere to due dates.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Language Assessment: ESL students can use grammar tools and ask for guidance.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Identify Requirements: Always read carefully the marking criteria or assignment briefs.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Perfectionism: Don’t try to get it perfect in the first draft; revision is everything.</a:t>
            </a:r>
          </a:p>
          <a:p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1641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1E2B399-F3CE-4402-9418-377080B9A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AC2AA197-7A04-4AAA-A357-07EF9F4D5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CCE44998-768E-4717-B599-E07990B45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pencil with a check mark&#10;&#10;AI-generated content may be incorrect.">
            <a:extLst>
              <a:ext uri="{FF2B5EF4-FFF2-40B4-BE49-F238E27FC236}">
                <a16:creationId xmlns:a16="http://schemas.microsoft.com/office/drawing/2014/main" id="{8605CA55-5D7C-2212-F092-D8C3BF53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07" y="2197387"/>
            <a:ext cx="4725887" cy="3903162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2AF9A9F-224C-91E1-935F-75A9369C5A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7" y="578999"/>
            <a:ext cx="10744153" cy="1499736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29F0FE9-33D5-4BD4-02B9-671BF8ECF21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533004" y="2093778"/>
            <a:ext cx="537891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Bailey, S. (2018).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Academic Writing: A Handbook for International Students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(5th ed.). Routledge.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Cottrell, S. (2019).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Study Skills Handbook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(5th ed.). Red Globe Press.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Creme, P., &amp; Lea, M. R. (2008).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Writing at University: A Guide for Students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(3rd ed.). Open University Press.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Godfrey, J. (2013).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Use Your Reading in Your Essays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(2nd ed.). Palgrave Macmillan.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Oshima, A., &amp; Hogue, A. (2006).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Writing Academic English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(4th ed.). Pearson Longman. </a:t>
            </a:r>
          </a:p>
        </p:txBody>
      </p:sp>
    </p:spTree>
    <p:extLst>
      <p:ext uri="{BB962C8B-B14F-4D97-AF65-F5344CB8AC3E}">
        <p14:creationId xmlns:p14="http://schemas.microsoft.com/office/powerpoint/2010/main" val="3209462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699</Words>
  <Application>Microsoft Office PowerPoint</Application>
  <PresentationFormat>Widescreen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Office Theme</vt:lpstr>
      <vt:lpstr>Introduction to Academic Writing</vt:lpstr>
      <vt:lpstr>What is Academic Writing?</vt:lpstr>
      <vt:lpstr>Key Features of Academic Writing</vt:lpstr>
      <vt:lpstr>Common Types of Academic Writing</vt:lpstr>
      <vt:lpstr>Planning Your Writing</vt:lpstr>
      <vt:lpstr>Structuring an Academic Text</vt:lpstr>
      <vt:lpstr>Using Sources and Referencing</vt:lpstr>
      <vt:lpstr>Academic Language and Style</vt:lpstr>
      <vt:lpstr>Common Challenges and How to Overcome Them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2025-03-21T13:33:24Z</dcterms:created>
  <dcterms:modified xsi:type="dcterms:W3CDTF">2025-03-21T13:33:44Z</dcterms:modified>
</cp:coreProperties>
</file>