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70" r:id="rId15"/>
    <p:sldId id="271" r:id="rId16"/>
    <p:sldId id="272" r:id="rId17"/>
    <p:sldId id="273" r:id="rId18"/>
    <p:sldId id="274" r:id="rId19"/>
    <p:sldId id="266" r:id="rId20"/>
    <p:sldId id="275" r:id="rId21"/>
    <p:sldId id="269" r:id="rId22"/>
    <p:sldId id="276" r:id="rId23"/>
    <p:sldId id="277" r:id="rId24"/>
    <p:sldId id="278" r:id="rId25"/>
    <p:sldId id="281" r:id="rId26"/>
    <p:sldId id="283" r:id="rId27"/>
    <p:sldId id="286" r:id="rId28"/>
    <p:sldId id="287" r:id="rId29"/>
    <p:sldId id="284" r:id="rId30"/>
    <p:sldId id="279" r:id="rId31"/>
    <p:sldId id="282" r:id="rId32"/>
    <p:sldId id="28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5758ADA-EC3D-40D9-A8A0-6919D8A93884}">
          <p14:sldIdLst>
            <p14:sldId id="285"/>
            <p14:sldId id="267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8"/>
            <p14:sldId id="270"/>
            <p14:sldId id="271"/>
            <p14:sldId id="272"/>
            <p14:sldId id="273"/>
            <p14:sldId id="274"/>
            <p14:sldId id="266"/>
            <p14:sldId id="275"/>
            <p14:sldId id="269"/>
            <p14:sldId id="276"/>
            <p14:sldId id="277"/>
            <p14:sldId id="278"/>
            <p14:sldId id="281"/>
            <p14:sldId id="283"/>
            <p14:sldId id="286"/>
            <p14:sldId id="287"/>
            <p14:sldId id="284"/>
            <p14:sldId id="279"/>
            <p14:sldId id="282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AC2F1"/>
    <a:srgbClr val="DD8CF0"/>
    <a:srgbClr val="FFFFFF"/>
    <a:srgbClr val="F583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682" autoAdjust="0"/>
    <p:restoredTop sz="94660"/>
  </p:normalViewPr>
  <p:slideViewPr>
    <p:cSldViewPr snapToGrid="0">
      <p:cViewPr varScale="1">
        <p:scale>
          <a:sx n="68" d="100"/>
          <a:sy n="68" d="100"/>
        </p:scale>
        <p:origin x="3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407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637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480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08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44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508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000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88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006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03710-DD68-45AB-8AE6-0FB43A09067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0AF14-8BEE-4828-96E7-0B191A52E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811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0.png"/><Relationship Id="rId4" Type="http://schemas.openxmlformats.org/officeDocument/2006/relationships/image" Target="../media/image15.png"/><Relationship Id="rId9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9930" t="21852" r="10000" b="16914"/>
          <a:stretch/>
        </p:blipFill>
        <p:spPr>
          <a:xfrm>
            <a:off x="215900" y="-1"/>
            <a:ext cx="11684000" cy="669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58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0511" y="263951"/>
            <a:ext cx="11406433" cy="6325386"/>
          </a:xfrm>
          <a:prstGeom prst="rect">
            <a:avLst/>
          </a:prstGeom>
          <a:noFill/>
          <a:ln w="28575">
            <a:solidFill>
              <a:srgbClr val="F583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865749" y="211342"/>
            <a:ext cx="61368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sz="4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4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7030" t="34786" r="12242" b="29227"/>
          <a:stretch/>
        </p:blipFill>
        <p:spPr>
          <a:xfrm>
            <a:off x="536566" y="1066407"/>
            <a:ext cx="4754251" cy="158475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0511" y="5988468"/>
            <a:ext cx="8672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Un,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pedair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pump,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5396" t="22261" r="25022" b="34137"/>
          <a:stretch/>
        </p:blipFill>
        <p:spPr>
          <a:xfrm>
            <a:off x="536566" y="3912337"/>
            <a:ext cx="4040147" cy="199848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90413" y="3003897"/>
            <a:ext cx="6178508" cy="2246769"/>
          </a:xfrm>
          <a:prstGeom prst="rect">
            <a:avLst/>
          </a:prstGeom>
          <a:noFill/>
          <a:ln w="19050">
            <a:solidFill>
              <a:srgbClr val="DD8C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Patwrm</a:t>
            </a:r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cornel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pedair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algn="ctr"/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pump cornel </a:t>
            </a:r>
            <a:r>
              <a:rPr lang="en-US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pentagon. </a:t>
            </a:r>
          </a:p>
          <a:p>
            <a:pPr algn="ctr"/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123465" y="4949073"/>
            <a:ext cx="669303" cy="1101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/>
          <a:srcRect l="63561" t="7101" r="4596" b="67235"/>
          <a:stretch/>
        </p:blipFill>
        <p:spPr>
          <a:xfrm>
            <a:off x="5351383" y="1301399"/>
            <a:ext cx="970543" cy="80373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/>
          <a:srcRect l="1369" t="34047" r="72359" b="32454"/>
          <a:stretch/>
        </p:blipFill>
        <p:spPr>
          <a:xfrm>
            <a:off x="6503076" y="1130118"/>
            <a:ext cx="816879" cy="107021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1369" t="6375" r="70896" b="66633"/>
          <a:stretch/>
        </p:blipFill>
        <p:spPr>
          <a:xfrm>
            <a:off x="7562075" y="1225725"/>
            <a:ext cx="994134" cy="9941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l="28602" t="7092" r="35773" b="67693"/>
          <a:stretch/>
        </p:blipFill>
        <p:spPr>
          <a:xfrm>
            <a:off x="8709429" y="1293533"/>
            <a:ext cx="1126764" cy="81946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351383" y="2193880"/>
            <a:ext cx="5116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5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5208" y="318506"/>
            <a:ext cx="9144000" cy="1916833"/>
          </a:xfrm>
        </p:spPr>
        <p:txBody>
          <a:bodyPr/>
          <a:lstStyle/>
          <a:p>
            <a:r>
              <a:rPr lang="en-US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u="sng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477840" y="85414"/>
            <a:ext cx="39215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2000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i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Iau</a:t>
            </a:r>
            <a:r>
              <a:rPr lang="en-US" sz="2000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27ain </a:t>
            </a:r>
            <a:r>
              <a:rPr lang="en-US" sz="2000" b="1" i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Tachwedd</a:t>
            </a:r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369" t="6375" r="2357" b="4527"/>
          <a:stretch/>
        </p:blipFill>
        <p:spPr>
          <a:xfrm>
            <a:off x="526245" y="1713803"/>
            <a:ext cx="2617168" cy="248867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7733" r="7579"/>
          <a:stretch/>
        </p:blipFill>
        <p:spPr>
          <a:xfrm>
            <a:off x="7728786" y="1704377"/>
            <a:ext cx="4206705" cy="279408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682738" y="2468431"/>
            <a:ext cx="41289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Nod 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-D (2D)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Tri-D (3D)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ochrau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chorneli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-D (2D)-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isgrifio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7-Point Star 4"/>
          <p:cNvSpPr/>
          <p:nvPr/>
        </p:nvSpPr>
        <p:spPr>
          <a:xfrm>
            <a:off x="570716" y="163662"/>
            <a:ext cx="4374037" cy="3978113"/>
          </a:xfrm>
          <a:prstGeom prst="star7">
            <a:avLst/>
          </a:prstGeom>
          <a:solidFill>
            <a:srgbClr val="F583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32234" y="998556"/>
            <a:ext cx="35067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dolygu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2-D!! 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857187" y="169681"/>
            <a:ext cx="543926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32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?/</a:t>
            </a:r>
            <a:r>
              <a:rPr lang="en-US" sz="32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hon? </a:t>
            </a: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               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Calon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               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28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Octagon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Pentagon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Pyramid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Ciwb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Sffêr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sz="3200" dirty="0" smtClean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val Callout 6"/>
          <p:cNvSpPr/>
          <p:nvPr/>
        </p:nvSpPr>
        <p:spPr>
          <a:xfrm>
            <a:off x="8493551" y="2152719"/>
            <a:ext cx="3337088" cy="2799763"/>
          </a:xfrm>
          <a:prstGeom prst="wedgeEllipseCallout">
            <a:avLst/>
          </a:prstGeom>
          <a:solidFill>
            <a:srgbClr val="FAC2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408709" y="2521548"/>
            <a:ext cx="35067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algn="ctr"/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anghofio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32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32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32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n-US" sz="3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3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3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3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31352" y="6025449"/>
            <a:ext cx="39543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2-D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5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7-Point Star 3"/>
          <p:cNvSpPr/>
          <p:nvPr/>
        </p:nvSpPr>
        <p:spPr>
          <a:xfrm>
            <a:off x="860194" y="245095"/>
            <a:ext cx="5505253" cy="5081049"/>
          </a:xfrm>
          <a:prstGeom prst="star7">
            <a:avLst/>
          </a:prstGeom>
          <a:solidFill>
            <a:srgbClr val="FAC2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566024" y="1184776"/>
            <a:ext cx="40935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arod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-D (2D)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Callout 5"/>
          <p:cNvSpPr/>
          <p:nvPr/>
        </p:nvSpPr>
        <p:spPr>
          <a:xfrm>
            <a:off x="7209145" y="2030170"/>
            <a:ext cx="4414104" cy="3512790"/>
          </a:xfrm>
          <a:prstGeom prst="wedgeEllipseCallout">
            <a:avLst/>
          </a:prstGeom>
          <a:solidFill>
            <a:srgbClr val="DD8C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3125" r="97188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70927" y="2025850"/>
            <a:ext cx="1744744" cy="174474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5359" y="2578624"/>
            <a:ext cx="35268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8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e.’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068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37468" y="131975"/>
            <a:ext cx="5910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-D (2-D)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3504414" y="1027521"/>
            <a:ext cx="4576713" cy="45767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05371" y="5535281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e.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57082" y="937123"/>
            <a:ext cx="36215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95233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2403836" y="490193"/>
            <a:ext cx="6817934" cy="4958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31137" y="5601269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e.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9633" y="490193"/>
            <a:ext cx="36215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60582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912882" y="1018093"/>
            <a:ext cx="5190786" cy="42986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31137" y="5601269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e.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09633" y="441152"/>
            <a:ext cx="36215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56143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3563332" y="188535"/>
            <a:ext cx="4317204" cy="56560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31137" y="5601269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e.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3960" y="409222"/>
            <a:ext cx="36215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39901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3667026" y="348791"/>
            <a:ext cx="4788818" cy="47671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4832" y="5544708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Pentagon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e.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5107" y="348791"/>
            <a:ext cx="36215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398024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7082" y="371515"/>
            <a:ext cx="35525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5172" t="10367" r="4622" b="9067"/>
          <a:stretch/>
        </p:blipFill>
        <p:spPr>
          <a:xfrm>
            <a:off x="3063711" y="791852"/>
            <a:ext cx="5444268" cy="486252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25405" y="5654374"/>
            <a:ext cx="3563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e.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5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41162" y="465032"/>
            <a:ext cx="57597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  <a:p>
            <a:pPr algn="ctr"/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Tri-D (3-D)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5934" t="50743" r="10229" b="2752"/>
          <a:stretch/>
        </p:blipFill>
        <p:spPr>
          <a:xfrm>
            <a:off x="8738649" y="1350595"/>
            <a:ext cx="2582944" cy="28345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8802" t="4970" r="10791" b="50558"/>
          <a:stretch/>
        </p:blipFill>
        <p:spPr>
          <a:xfrm>
            <a:off x="754143" y="1476262"/>
            <a:ext cx="2187019" cy="26808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38003" t="9234" r="38933" b="50039"/>
          <a:stretch/>
        </p:blipFill>
        <p:spPr>
          <a:xfrm>
            <a:off x="6052007" y="1783470"/>
            <a:ext cx="2281287" cy="22659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9229" t="9631" r="66469" b="49367"/>
          <a:stretch/>
        </p:blipFill>
        <p:spPr>
          <a:xfrm>
            <a:off x="3346517" y="1798150"/>
            <a:ext cx="2356701" cy="223661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95175" y="4124762"/>
            <a:ext cx="3104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807125" y="4168652"/>
            <a:ext cx="3104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Sffêr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581339" y="4207209"/>
            <a:ext cx="3104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Pyramid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752415" y="4196652"/>
            <a:ext cx="3104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Ciwb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57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985205" y="407708"/>
            <a:ext cx="1496506" cy="149650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68802" t="4970" r="10791" b="50558"/>
          <a:stretch/>
        </p:blipFill>
        <p:spPr>
          <a:xfrm>
            <a:off x="725619" y="1945207"/>
            <a:ext cx="2187019" cy="268086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38003" t="9234" r="38933" b="50039"/>
          <a:stretch/>
        </p:blipFill>
        <p:spPr>
          <a:xfrm>
            <a:off x="4231555" y="2952063"/>
            <a:ext cx="2281287" cy="226597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65934" t="50743" r="10229" b="2752"/>
          <a:stretch/>
        </p:blipFill>
        <p:spPr>
          <a:xfrm>
            <a:off x="8266741" y="1740088"/>
            <a:ext cx="2582944" cy="283452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6403285" y="4667000"/>
            <a:ext cx="2215298" cy="161112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189918" y="4600712"/>
            <a:ext cx="1912393" cy="158370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7196083" y="548957"/>
            <a:ext cx="1288041" cy="168749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9456414" y="4515362"/>
            <a:ext cx="1676642" cy="1669052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/>
          <a:srcRect l="5172" t="10367" r="4622" b="9067"/>
          <a:stretch/>
        </p:blipFill>
        <p:spPr>
          <a:xfrm>
            <a:off x="9775596" y="348791"/>
            <a:ext cx="1606323" cy="1434679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373626" y="1783470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324731" y="214942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0213238" y="171954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dirty="0" smtClean="0"/>
              <a:t>  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7058550" y="628955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61607" y="6184414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676192" y="614103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Pentagon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9" name="Group 28"/>
          <p:cNvGrpSpPr/>
          <p:nvPr/>
        </p:nvGrpSpPr>
        <p:grpSpPr>
          <a:xfrm>
            <a:off x="3765293" y="407708"/>
            <a:ext cx="2356701" cy="2302540"/>
            <a:chOff x="3765293" y="407708"/>
            <a:chExt cx="2356701" cy="2302540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3"/>
            <a:srcRect l="9229" t="9631" r="66469" b="49367"/>
            <a:stretch/>
          </p:blipFill>
          <p:spPr>
            <a:xfrm>
              <a:off x="3765293" y="407708"/>
              <a:ext cx="2356701" cy="2236615"/>
            </a:xfrm>
            <a:prstGeom prst="rect">
              <a:avLst/>
            </a:prstGeom>
          </p:spPr>
        </p:pic>
        <p:sp>
          <p:nvSpPr>
            <p:cNvPr id="25" name="TextBox 24"/>
            <p:cNvSpPr txBox="1"/>
            <p:nvPr/>
          </p:nvSpPr>
          <p:spPr>
            <a:xfrm>
              <a:off x="4529482" y="2340916"/>
              <a:ext cx="10558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Sffêr</a:t>
              </a:r>
              <a:endParaRPr lang="en-GB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5057384" y="4980556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Ciwb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76226" y="4349064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9247694" y="4189412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Pyramid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36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985205" y="407708"/>
            <a:ext cx="1496506" cy="14965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8802" t="4970" r="10791" b="50558"/>
          <a:stretch/>
        </p:blipFill>
        <p:spPr>
          <a:xfrm>
            <a:off x="725619" y="1945207"/>
            <a:ext cx="2187019" cy="26808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8003" t="9234" r="38933" b="50039"/>
          <a:stretch/>
        </p:blipFill>
        <p:spPr>
          <a:xfrm>
            <a:off x="4231555" y="2952063"/>
            <a:ext cx="2281287" cy="22659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65934" t="50743" r="10229" b="2752"/>
          <a:stretch/>
        </p:blipFill>
        <p:spPr>
          <a:xfrm>
            <a:off x="8266741" y="1740088"/>
            <a:ext cx="2582944" cy="28345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6403285" y="4667000"/>
            <a:ext cx="2215298" cy="16111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189918" y="4600712"/>
            <a:ext cx="1912393" cy="158370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7196083" y="548957"/>
            <a:ext cx="1288041" cy="16874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9456414" y="4515362"/>
            <a:ext cx="1676642" cy="16690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5172" t="10367" r="4622" b="9067"/>
          <a:stretch/>
        </p:blipFill>
        <p:spPr>
          <a:xfrm>
            <a:off x="9775596" y="348791"/>
            <a:ext cx="1606323" cy="143467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373626" y="1783470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24731" y="214942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058550" y="628955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761607" y="6184414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676192" y="614103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Pentagon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3756486" y="407708"/>
            <a:ext cx="2356701" cy="2302540"/>
            <a:chOff x="3765293" y="407708"/>
            <a:chExt cx="2356701" cy="2302540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 rotWithShape="1">
            <a:blip r:embed="rId3"/>
            <a:srcRect l="9229" t="9631" r="66469" b="49367"/>
            <a:stretch/>
          </p:blipFill>
          <p:spPr>
            <a:xfrm>
              <a:off x="3765293" y="407708"/>
              <a:ext cx="2356701" cy="2236615"/>
            </a:xfrm>
            <a:prstGeom prst="rect">
              <a:avLst/>
            </a:prstGeom>
          </p:spPr>
        </p:pic>
        <p:sp>
          <p:nvSpPr>
            <p:cNvPr id="20" name="TextBox 19"/>
            <p:cNvSpPr txBox="1"/>
            <p:nvPr/>
          </p:nvSpPr>
          <p:spPr>
            <a:xfrm>
              <a:off x="4529482" y="2340916"/>
              <a:ext cx="10558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Sffêr</a:t>
              </a:r>
              <a:endParaRPr lang="en-GB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5057384" y="4980556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Ciwb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476226" y="4349064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9247694" y="4189412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Pyramid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213238" y="171954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dirty="0" smtClean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31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985205" y="407708"/>
            <a:ext cx="1496506" cy="14965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8802" t="4970" r="10791" b="50558"/>
          <a:stretch/>
        </p:blipFill>
        <p:spPr>
          <a:xfrm>
            <a:off x="725619" y="1945207"/>
            <a:ext cx="2187019" cy="26808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65934" t="50743" r="10229" b="2752"/>
          <a:stretch/>
        </p:blipFill>
        <p:spPr>
          <a:xfrm>
            <a:off x="8266741" y="1740088"/>
            <a:ext cx="2582944" cy="28345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6403285" y="4667000"/>
            <a:ext cx="2215298" cy="16111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189918" y="4600712"/>
            <a:ext cx="1912393" cy="158370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7196083" y="548957"/>
            <a:ext cx="1288041" cy="16874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9456414" y="4515362"/>
            <a:ext cx="1676642" cy="16690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5172" t="10367" r="4622" b="9067"/>
          <a:stretch/>
        </p:blipFill>
        <p:spPr>
          <a:xfrm>
            <a:off x="9775596" y="348791"/>
            <a:ext cx="1606323" cy="143467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373626" y="1783470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24731" y="214942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213238" y="171954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dirty="0" smtClean="0"/>
              <a:t>  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7058550" y="628955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761607" y="6184414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676192" y="614103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Pentagon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3765293" y="407708"/>
            <a:ext cx="2356701" cy="2302540"/>
            <a:chOff x="3765293" y="407708"/>
            <a:chExt cx="2356701" cy="2302540"/>
          </a:xfrm>
        </p:grpSpPr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3"/>
            <a:srcRect l="9229" t="9631" r="66469" b="49367"/>
            <a:stretch/>
          </p:blipFill>
          <p:spPr>
            <a:xfrm>
              <a:off x="3765293" y="407708"/>
              <a:ext cx="2356701" cy="2236615"/>
            </a:xfrm>
            <a:prstGeom prst="rect">
              <a:avLst/>
            </a:prstGeom>
          </p:spPr>
        </p:pic>
        <p:sp>
          <p:nvSpPr>
            <p:cNvPr id="21" name="TextBox 20"/>
            <p:cNvSpPr txBox="1"/>
            <p:nvPr/>
          </p:nvSpPr>
          <p:spPr>
            <a:xfrm>
              <a:off x="4529482" y="2340916"/>
              <a:ext cx="10558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Sffêr</a:t>
              </a:r>
              <a:endParaRPr lang="en-GB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4249974" y="2952063"/>
            <a:ext cx="2281287" cy="2397825"/>
            <a:chOff x="4249974" y="2952063"/>
            <a:chExt cx="2281287" cy="2397825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/>
            <a:srcRect l="38003" t="9234" r="38933" b="50039"/>
            <a:stretch/>
          </p:blipFill>
          <p:spPr>
            <a:xfrm>
              <a:off x="4249974" y="2952063"/>
              <a:ext cx="2281287" cy="2265976"/>
            </a:xfrm>
            <a:prstGeom prst="rect">
              <a:avLst/>
            </a:prstGeom>
          </p:spPr>
        </p:pic>
        <p:sp>
          <p:nvSpPr>
            <p:cNvPr id="22" name="TextBox 21"/>
            <p:cNvSpPr txBox="1"/>
            <p:nvPr/>
          </p:nvSpPr>
          <p:spPr>
            <a:xfrm>
              <a:off x="5075803" y="4980556"/>
              <a:ext cx="10558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Ciwb</a:t>
              </a:r>
              <a:endParaRPr lang="en-GB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1476226" y="4349064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247694" y="4189412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Pyramid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2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985205" y="407708"/>
            <a:ext cx="1496506" cy="14965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8802" t="4970" r="10791" b="50558"/>
          <a:stretch/>
        </p:blipFill>
        <p:spPr>
          <a:xfrm>
            <a:off x="725619" y="1945207"/>
            <a:ext cx="2187019" cy="26808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8003" t="9234" r="38933" b="50039"/>
          <a:stretch/>
        </p:blipFill>
        <p:spPr>
          <a:xfrm>
            <a:off x="4231555" y="2952063"/>
            <a:ext cx="2281287" cy="22659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65934" t="50743" r="10229" b="2752"/>
          <a:stretch/>
        </p:blipFill>
        <p:spPr>
          <a:xfrm>
            <a:off x="8266741" y="1740088"/>
            <a:ext cx="2582944" cy="28345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6403285" y="4667000"/>
            <a:ext cx="2215298" cy="16111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189918" y="4600712"/>
            <a:ext cx="1912393" cy="158370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7196083" y="548957"/>
            <a:ext cx="1288041" cy="16874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9456414" y="4515362"/>
            <a:ext cx="1676642" cy="166905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373626" y="1783470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24731" y="2149428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058550" y="628955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761607" y="6184414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676192" y="6141032"/>
            <a:ext cx="1805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Pentagon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3765293" y="407708"/>
            <a:ext cx="2356701" cy="2302540"/>
            <a:chOff x="3765293" y="407708"/>
            <a:chExt cx="2356701" cy="2302540"/>
          </a:xfrm>
        </p:grpSpPr>
        <p:pic>
          <p:nvPicPr>
            <p:cNvPr id="19" name="Picture 18"/>
            <p:cNvPicPr>
              <a:picLocks noChangeAspect="1"/>
            </p:cNvPicPr>
            <p:nvPr/>
          </p:nvPicPr>
          <p:blipFill rotWithShape="1">
            <a:blip r:embed="rId3"/>
            <a:srcRect l="9229" t="9631" r="66469" b="49367"/>
            <a:stretch/>
          </p:blipFill>
          <p:spPr>
            <a:xfrm>
              <a:off x="3765293" y="407708"/>
              <a:ext cx="2356701" cy="2236615"/>
            </a:xfrm>
            <a:prstGeom prst="rect">
              <a:avLst/>
            </a:prstGeom>
          </p:spPr>
        </p:pic>
        <p:sp>
          <p:nvSpPr>
            <p:cNvPr id="20" name="TextBox 19"/>
            <p:cNvSpPr txBox="1"/>
            <p:nvPr/>
          </p:nvSpPr>
          <p:spPr>
            <a:xfrm>
              <a:off x="4529482" y="2340916"/>
              <a:ext cx="10558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Sffêr</a:t>
              </a:r>
              <a:endParaRPr lang="en-GB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5057384" y="4980556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Ciwb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476226" y="4349064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9247694" y="4189412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Pyramid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5" name="Group 24"/>
          <p:cNvGrpSpPr/>
          <p:nvPr/>
        </p:nvGrpSpPr>
        <p:grpSpPr>
          <a:xfrm>
            <a:off x="9775596" y="348791"/>
            <a:ext cx="2242771" cy="1740089"/>
            <a:chOff x="9775596" y="348791"/>
            <a:chExt cx="2242771" cy="1740089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 rotWithShape="1">
            <a:blip r:embed="rId4"/>
            <a:srcRect l="5172" t="10367" r="4622" b="9067"/>
            <a:stretch/>
          </p:blipFill>
          <p:spPr>
            <a:xfrm>
              <a:off x="9775596" y="348791"/>
              <a:ext cx="1606323" cy="1434679"/>
            </a:xfrm>
            <a:prstGeom prst="rect">
              <a:avLst/>
            </a:prstGeom>
          </p:spPr>
        </p:pic>
        <p:sp>
          <p:nvSpPr>
            <p:cNvPr id="24" name="TextBox 23"/>
            <p:cNvSpPr txBox="1"/>
            <p:nvPr/>
          </p:nvSpPr>
          <p:spPr>
            <a:xfrm>
              <a:off x="10213238" y="1719548"/>
              <a:ext cx="18051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Seren</a:t>
              </a:r>
              <a:r>
                <a:rPr lang="en-US" dirty="0" smtClean="0"/>
                <a:t>  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14593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985205" y="407708"/>
            <a:ext cx="1496506" cy="14965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8802" t="4970" r="10791" b="50558"/>
          <a:stretch/>
        </p:blipFill>
        <p:spPr>
          <a:xfrm>
            <a:off x="725619" y="1945207"/>
            <a:ext cx="2187019" cy="26808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8003" t="9234" r="38933" b="50039"/>
          <a:stretch/>
        </p:blipFill>
        <p:spPr>
          <a:xfrm>
            <a:off x="4231555" y="2952063"/>
            <a:ext cx="2281287" cy="22659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65934" t="50743" r="10229" b="2752"/>
          <a:stretch/>
        </p:blipFill>
        <p:spPr>
          <a:xfrm>
            <a:off x="8266741" y="1740088"/>
            <a:ext cx="2582944" cy="28345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6403285" y="4667000"/>
            <a:ext cx="2215298" cy="16111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189918" y="4600712"/>
            <a:ext cx="1912393" cy="158370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7196083" y="548957"/>
            <a:ext cx="1288041" cy="16874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9456414" y="4515362"/>
            <a:ext cx="1676642" cy="16690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5172" t="10367" r="4622" b="9067"/>
          <a:stretch/>
        </p:blipFill>
        <p:spPr>
          <a:xfrm>
            <a:off x="9775596" y="348791"/>
            <a:ext cx="1606323" cy="143467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/>
          <a:srcRect l="9229" t="9631" r="66469" b="49367"/>
          <a:stretch/>
        </p:blipFill>
        <p:spPr>
          <a:xfrm>
            <a:off x="3765293" y="407708"/>
            <a:ext cx="2356701" cy="223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10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375" r="70896" b="66633"/>
          <a:stretch/>
        </p:blipFill>
        <p:spPr>
          <a:xfrm>
            <a:off x="985205" y="407708"/>
            <a:ext cx="1496506" cy="14965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8003" t="9234" r="38933" b="50039"/>
          <a:stretch/>
        </p:blipFill>
        <p:spPr>
          <a:xfrm>
            <a:off x="4231555" y="2952063"/>
            <a:ext cx="2281287" cy="22659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65934" t="50743" r="10229" b="2752"/>
          <a:stretch/>
        </p:blipFill>
        <p:spPr>
          <a:xfrm>
            <a:off x="8266741" y="1740088"/>
            <a:ext cx="2582944" cy="28345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28602" t="7092" r="35773" b="67693"/>
          <a:stretch/>
        </p:blipFill>
        <p:spPr>
          <a:xfrm>
            <a:off x="6403285" y="4667000"/>
            <a:ext cx="2215298" cy="16111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2189918" y="4600712"/>
            <a:ext cx="1912393" cy="158370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7196083" y="548957"/>
            <a:ext cx="1288041" cy="16874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9456414" y="4515362"/>
            <a:ext cx="1676642" cy="16690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/>
          <a:srcRect l="5172" t="10367" r="4622" b="9067"/>
          <a:stretch/>
        </p:blipFill>
        <p:spPr>
          <a:xfrm>
            <a:off x="9775596" y="348791"/>
            <a:ext cx="1606323" cy="143467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/>
          <a:srcRect l="9229" t="9631" r="66469" b="49367"/>
          <a:stretch/>
        </p:blipFill>
        <p:spPr>
          <a:xfrm>
            <a:off x="3765293" y="407708"/>
            <a:ext cx="2356701" cy="2236615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476226" y="4349064"/>
            <a:ext cx="1055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3"/>
          <a:srcRect l="68802" t="4970" r="10791" b="50558"/>
          <a:stretch/>
        </p:blipFill>
        <p:spPr>
          <a:xfrm>
            <a:off x="725619" y="1945207"/>
            <a:ext cx="2187019" cy="268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387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7-Point Star 3"/>
          <p:cNvSpPr/>
          <p:nvPr/>
        </p:nvSpPr>
        <p:spPr>
          <a:xfrm>
            <a:off x="249221" y="494161"/>
            <a:ext cx="5505253" cy="5081049"/>
          </a:xfrm>
          <a:prstGeom prst="star7">
            <a:avLst/>
          </a:prstGeom>
          <a:solidFill>
            <a:srgbClr val="FAC2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261422" y="1715679"/>
            <a:ext cx="34808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‘Bingo’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971" r="8988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31426" y="3176255"/>
            <a:ext cx="1940841" cy="13602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32069" t="27352" r="24310" b="20371"/>
          <a:stretch/>
        </p:blipFill>
        <p:spPr>
          <a:xfrm>
            <a:off x="5627802" y="1009295"/>
            <a:ext cx="6008880" cy="405077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057906" y="2639009"/>
            <a:ext cx="1244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19962" y="2621229"/>
            <a:ext cx="1244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Sffêr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203277" y="2621229"/>
            <a:ext cx="1244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Côn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910412" y="4694828"/>
            <a:ext cx="13147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Pyramid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0135358" y="4646618"/>
            <a:ext cx="12282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949021" y="4680247"/>
            <a:ext cx="10919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910412" y="5738183"/>
            <a:ext cx="61027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/>
              <a:t>Rhaid</a:t>
            </a:r>
            <a:r>
              <a:rPr lang="en-US" sz="2000" dirty="0" smtClean="0"/>
              <a:t> </a:t>
            </a:r>
            <a:r>
              <a:rPr lang="en-US" sz="2000" dirty="0" err="1" smtClean="0"/>
              <a:t>i</a:t>
            </a:r>
            <a:r>
              <a:rPr lang="en-US" sz="2000" dirty="0" smtClean="0"/>
              <a:t> chi </a:t>
            </a:r>
            <a:r>
              <a:rPr lang="en-US" sz="2000" dirty="0" err="1" smtClean="0"/>
              <a:t>ddewis</a:t>
            </a:r>
            <a:r>
              <a:rPr lang="en-US" sz="2000" dirty="0" smtClean="0"/>
              <a:t> </a:t>
            </a:r>
            <a:r>
              <a:rPr lang="en-US" sz="2000" dirty="0" err="1" smtClean="0"/>
              <a:t>chwech</a:t>
            </a:r>
            <a:r>
              <a:rPr lang="en-US" sz="2000" dirty="0" smtClean="0"/>
              <a:t> </a:t>
            </a:r>
            <a:r>
              <a:rPr lang="en-US" sz="2000" dirty="0" err="1" smtClean="0"/>
              <a:t>geiriau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Gymraeg</a:t>
            </a:r>
            <a:r>
              <a:rPr lang="en-US" sz="2000" dirty="0" smtClean="0"/>
              <a:t> a </a:t>
            </a:r>
            <a:r>
              <a:rPr lang="en-US" sz="2000" dirty="0" err="1" smtClean="0"/>
              <a:t>rhoi’r</a:t>
            </a:r>
            <a:r>
              <a:rPr lang="en-US" sz="2000" dirty="0" smtClean="0"/>
              <a:t> </a:t>
            </a:r>
            <a:r>
              <a:rPr lang="en-US" sz="2000" dirty="0" err="1" smtClean="0"/>
              <a:t>geiriau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chwech</a:t>
            </a:r>
            <a:r>
              <a:rPr lang="en-US" sz="2000" dirty="0" smtClean="0"/>
              <a:t> </a:t>
            </a:r>
            <a:r>
              <a:rPr lang="en-US" sz="2000" dirty="0" err="1" smtClean="0"/>
              <a:t>bocsys</a:t>
            </a:r>
            <a:r>
              <a:rPr lang="en-US" sz="2000" dirty="0" smtClean="0"/>
              <a:t> </a:t>
            </a:r>
            <a:r>
              <a:rPr lang="en-US" sz="2000" dirty="0" err="1" smtClean="0"/>
              <a:t>ar</a:t>
            </a:r>
            <a:r>
              <a:rPr lang="en-US" sz="2000" dirty="0" smtClean="0"/>
              <a:t> y </a:t>
            </a:r>
            <a:r>
              <a:rPr lang="en-US" sz="2000" dirty="0" err="1" smtClean="0"/>
              <a:t>bwrdd</a:t>
            </a:r>
            <a:r>
              <a:rPr lang="en-US" sz="2000" dirty="0" smtClean="0"/>
              <a:t> </a:t>
            </a:r>
            <a:r>
              <a:rPr lang="en-US" sz="2000" dirty="0" err="1" smtClean="0"/>
              <a:t>gwyn</a:t>
            </a:r>
            <a:r>
              <a:rPr lang="en-US" sz="2000" dirty="0" smtClean="0"/>
              <a:t>. </a:t>
            </a:r>
          </a:p>
          <a:p>
            <a:r>
              <a:rPr lang="en-US" sz="2000" dirty="0" err="1" smtClean="0"/>
              <a:t>Bydda</a:t>
            </a:r>
            <a:r>
              <a:rPr lang="en-US" sz="2000" dirty="0" smtClean="0"/>
              <a:t> </a:t>
            </a:r>
            <a:r>
              <a:rPr lang="en-US" sz="2000" dirty="0" err="1" smtClean="0"/>
              <a:t>i’n</a:t>
            </a:r>
            <a:r>
              <a:rPr lang="en-US" sz="2000" dirty="0" smtClean="0"/>
              <a:t> </a:t>
            </a:r>
            <a:r>
              <a:rPr lang="en-US" sz="2000" dirty="0" err="1" smtClean="0"/>
              <a:t>dweud</a:t>
            </a:r>
            <a:r>
              <a:rPr lang="en-US" sz="2000" dirty="0" smtClean="0"/>
              <a:t> </a:t>
            </a:r>
            <a:r>
              <a:rPr lang="en-US" sz="2000" dirty="0" err="1" smtClean="0"/>
              <a:t>geiriau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Saesneg</a:t>
            </a:r>
            <a:r>
              <a:rPr lang="en-US" sz="2000" dirty="0" smtClean="0"/>
              <a:t>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3771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8799922" y="71010"/>
            <a:ext cx="3337088" cy="2799763"/>
          </a:xfrm>
          <a:prstGeom prst="wedgeEllipseCallout">
            <a:avLst/>
          </a:prstGeom>
          <a:solidFill>
            <a:srgbClr val="FAC2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715080" y="631250"/>
            <a:ext cx="35067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algn="ctr"/>
            <a:r>
              <a:rPr lang="en-US" sz="32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32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32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32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n-US" sz="3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3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32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US" sz="32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39627" y="1278030"/>
            <a:ext cx="49302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60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60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60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95806" y="6142483"/>
            <a:ext cx="86726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36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36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Un, </a:t>
            </a:r>
            <a:r>
              <a:rPr lang="en-US" sz="36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36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36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pedair</a:t>
            </a:r>
            <a:r>
              <a:rPr lang="en-US" sz="36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pump,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78" b="32117" l="30750" r="64125">
                        <a14:foregroundMark x1="43375" y1="18370" x2="43375" y2="18370"/>
                        <a14:foregroundMark x1="43250" y1="18370" x2="42625" y2="18370"/>
                        <a14:foregroundMark x1="41250" y1="19343" x2="41250" y2="19343"/>
                        <a14:foregroundMark x1="42125" y1="19830" x2="42125" y2="19830"/>
                        <a14:foregroundMark x1="43875" y1="19708" x2="44250" y2="19465"/>
                        <a14:foregroundMark x1="46500" y1="18856" x2="46500" y2="18856"/>
                        <a14:foregroundMark x1="47375" y1="17397" x2="47750" y2="17397"/>
                        <a14:foregroundMark x1="48000" y1="18005" x2="48000" y2="18370"/>
                        <a14:foregroundMark x1="48000" y1="18735" x2="47125" y2="19100"/>
                        <a14:foregroundMark x1="46625" y1="19221" x2="46375" y2="19221"/>
                        <a14:foregroundMark x1="46125" y1="19100" x2="46125" y2="18735"/>
                        <a14:foregroundMark x1="46000" y1="18370" x2="46000" y2="18370"/>
                      </a14:backgroundRemoval>
                    </a14:imgEffect>
                  </a14:imgLayer>
                </a14:imgProps>
              </a:ext>
            </a:extLst>
          </a:blip>
          <a:srcRect l="28602" t="7092" r="35773" b="67693"/>
          <a:stretch/>
        </p:blipFill>
        <p:spPr>
          <a:xfrm>
            <a:off x="493920" y="1942912"/>
            <a:ext cx="5229392" cy="3803197"/>
          </a:xfrm>
          <a:prstGeom prst="rect">
            <a:avLst/>
          </a:prstGeom>
        </p:spPr>
      </p:pic>
      <p:cxnSp>
        <p:nvCxnSpPr>
          <p:cNvPr id="11" name="Straight Arrow Connector 10"/>
          <p:cNvCxnSpPr/>
          <p:nvPr/>
        </p:nvCxnSpPr>
        <p:spPr>
          <a:xfrm flipH="1">
            <a:off x="3783877" y="2179553"/>
            <a:ext cx="1319751" cy="96153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5478545" y="4044099"/>
            <a:ext cx="1440729" cy="155173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478545" y="3141087"/>
            <a:ext cx="49302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Cornel (</a:t>
            </a:r>
            <a:r>
              <a:rPr lang="en-US" sz="6000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</a:t>
            </a:r>
            <a:r>
              <a:rPr lang="en-US" sz="60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9681" y="71010"/>
            <a:ext cx="5722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3200" b="1" u="sng" dirty="0" smtClean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cy-GB" altLang="en-US" sz="1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276919" y="5648217"/>
            <a:ext cx="32296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r>
              <a:rPr lang="en-US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16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Arrow Connector 5"/>
          <p:cNvCxnSpPr/>
          <p:nvPr/>
        </p:nvCxnSpPr>
        <p:spPr>
          <a:xfrm flipH="1">
            <a:off x="4751111" y="3360446"/>
            <a:ext cx="2828040" cy="48569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10448" y="-94268"/>
            <a:ext cx="481403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0448" y="1873243"/>
            <a:ext cx="97661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36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78" b="32117" l="30750" r="64125">
                        <a14:foregroundMark x1="43375" y1="18370" x2="43375" y2="18370"/>
                        <a14:foregroundMark x1="43250" y1="18370" x2="42625" y2="18370"/>
                        <a14:foregroundMark x1="41250" y1="19343" x2="41250" y2="19343"/>
                        <a14:foregroundMark x1="42125" y1="19830" x2="42125" y2="19830"/>
                        <a14:foregroundMark x1="43875" y1="19708" x2="44250" y2="19465"/>
                        <a14:foregroundMark x1="46500" y1="18856" x2="46500" y2="18856"/>
                        <a14:foregroundMark x1="47375" y1="17397" x2="47750" y2="17397"/>
                        <a14:foregroundMark x1="48000" y1="18005" x2="48000" y2="18370"/>
                        <a14:foregroundMark x1="48000" y1="18735" x2="47125" y2="19100"/>
                        <a14:foregroundMark x1="46625" y1="19221" x2="46375" y2="19221"/>
                        <a14:foregroundMark x1="46125" y1="19100" x2="46125" y2="18735"/>
                        <a14:foregroundMark x1="46000" y1="18370" x2="46000" y2="18370"/>
                      </a14:backgroundRemoval>
                    </a14:imgEffect>
                  </a14:imgLayer>
                </a14:imgProps>
              </a:ext>
            </a:extLst>
          </a:blip>
          <a:srcRect l="28602" t="7092" r="35773" b="67693"/>
          <a:stretch/>
        </p:blipFill>
        <p:spPr>
          <a:xfrm>
            <a:off x="1020579" y="2283228"/>
            <a:ext cx="5611473" cy="40810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11229" y="3011455"/>
            <a:ext cx="39026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Mae </a:t>
            </a:r>
            <a:r>
              <a:rPr lang="en-US" sz="3200" b="1" u="sng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32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32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7-Point Star 3"/>
          <p:cNvSpPr/>
          <p:nvPr/>
        </p:nvSpPr>
        <p:spPr>
          <a:xfrm>
            <a:off x="7476006" y="53406"/>
            <a:ext cx="3327662" cy="2958049"/>
          </a:xfrm>
          <a:prstGeom prst="star7">
            <a:avLst/>
          </a:prstGeom>
          <a:solidFill>
            <a:srgbClr val="FAC2F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7930211" y="1159143"/>
            <a:ext cx="241925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Patwrm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92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1511187" y="1678404"/>
            <a:ext cx="4586948" cy="379857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4715" y="601186"/>
            <a:ext cx="97661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cornel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36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03216" y="3820690"/>
            <a:ext cx="2677213" cy="142061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380429" y="2792859"/>
            <a:ext cx="39026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Mae </a:t>
            </a:r>
            <a:r>
              <a:rPr lang="en-US" sz="3200" b="1" u="sng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pedair</a:t>
            </a:r>
            <a:r>
              <a:rPr lang="en-US" sz="32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cornel</a:t>
            </a:r>
            <a:r>
              <a:rPr lang="en-US" sz="32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61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0448" y="598856"/>
            <a:ext cx="97661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pentagon?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36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1094839" y="1357384"/>
            <a:ext cx="4608378" cy="4587516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H="1">
            <a:off x="5093533" y="2830876"/>
            <a:ext cx="2677213" cy="142061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750562" y="2385253"/>
            <a:ext cx="39026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Mae </a:t>
            </a:r>
            <a:r>
              <a:rPr lang="en-US" sz="32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pump </a:t>
            </a:r>
            <a:r>
              <a:rPr lang="en-US" sz="3200" b="1" u="sng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32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pentagon.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79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20" y="205629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Trap-</a:t>
            </a:r>
            <a:r>
              <a:rPr lang="en-US" sz="4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ddor</a:t>
            </a:r>
            <a:endParaRPr lang="en-GB" sz="4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FC2E4CA-D355-EF43-9D35-420B074EA440}"/>
              </a:ext>
            </a:extLst>
          </p:cNvPr>
          <p:cNvSpPr/>
          <p:nvPr/>
        </p:nvSpPr>
        <p:spPr>
          <a:xfrm>
            <a:off x="473421" y="1809109"/>
            <a:ext cx="11097895" cy="722239"/>
          </a:xfrm>
          <a:prstGeom prst="roundRect">
            <a:avLst/>
          </a:prstGeom>
          <a:ln w="28575">
            <a:solidFill>
              <a:srgbClr val="DD8C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F50B67-FE48-A641-8FE4-A53DA2783115}"/>
              </a:ext>
            </a:extLst>
          </p:cNvPr>
          <p:cNvSpPr txBox="1"/>
          <p:nvPr/>
        </p:nvSpPr>
        <p:spPr>
          <a:xfrm>
            <a:off x="652724" y="1948773"/>
            <a:ext cx="848309" cy="461665"/>
          </a:xfrm>
          <a:prstGeom prst="rect">
            <a:avLst/>
          </a:prstGeom>
          <a:ln w="28575">
            <a:solidFill>
              <a:srgbClr val="DD8C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merican Typewriter" panose="02090604020004020304" pitchFamily="18" charset="77"/>
              </a:rPr>
              <a:t> </a:t>
            </a:r>
            <a:endParaRPr lang="en-US" dirty="0">
              <a:latin typeface="American Typewriter" panose="02090604020004020304" pitchFamily="18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BEAF5C-BC90-8445-BBE8-ED9A76E3F420}"/>
              </a:ext>
            </a:extLst>
          </p:cNvPr>
          <p:cNvSpPr txBox="1"/>
          <p:nvPr/>
        </p:nvSpPr>
        <p:spPr>
          <a:xfrm>
            <a:off x="4853058" y="1946202"/>
            <a:ext cx="4568241" cy="461665"/>
          </a:xfrm>
          <a:prstGeom prst="rect">
            <a:avLst/>
          </a:prstGeom>
          <a:ln w="28575">
            <a:solidFill>
              <a:srgbClr val="DD8C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6193F2-0C96-504A-A06B-9C7F58434C72}"/>
              </a:ext>
            </a:extLst>
          </p:cNvPr>
          <p:cNvSpPr txBox="1"/>
          <p:nvPr/>
        </p:nvSpPr>
        <p:spPr>
          <a:xfrm>
            <a:off x="2743938" y="1576869"/>
            <a:ext cx="1450341" cy="1200329"/>
          </a:xfrm>
          <a:prstGeom prst="rect">
            <a:avLst/>
          </a:prstGeom>
          <a:ln w="28575">
            <a:solidFill>
              <a:srgbClr val="DD8C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i="1" dirty="0" err="1" smtClean="0">
                <a:latin typeface="American Typewriter" panose="02090604020004020304" pitchFamily="18" charset="77"/>
              </a:rPr>
              <a:t>Dwy</a:t>
            </a:r>
            <a:endParaRPr lang="en-US" sz="2400" i="1" dirty="0" smtClean="0">
              <a:latin typeface="American Typewriter" panose="02090604020004020304" pitchFamily="18" charset="77"/>
            </a:endParaRPr>
          </a:p>
          <a:p>
            <a:r>
              <a:rPr lang="en-US" sz="2400" i="1" dirty="0" err="1" smtClean="0">
                <a:latin typeface="American Typewriter" panose="02090604020004020304" pitchFamily="18" charset="77"/>
              </a:rPr>
              <a:t>Chwech</a:t>
            </a:r>
            <a:endParaRPr lang="en-US" sz="2400" i="1" dirty="0" smtClean="0">
              <a:latin typeface="American Typewriter" panose="02090604020004020304" pitchFamily="18" charset="77"/>
            </a:endParaRPr>
          </a:p>
          <a:p>
            <a:r>
              <a:rPr lang="en-US" sz="2400" i="1" dirty="0" err="1" smtClean="0">
                <a:latin typeface="American Typewriter" panose="02090604020004020304" pitchFamily="18" charset="77"/>
              </a:rPr>
              <a:t>Tair</a:t>
            </a:r>
            <a:endParaRPr lang="en-US" sz="2400" i="1" dirty="0" smtClean="0">
              <a:latin typeface="American Typewriter" panose="02090604020004020304" pitchFamily="18" charset="77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9C2F4B60-4C37-6E68-2B28-E7B7AEC8F0A5}"/>
              </a:ext>
            </a:extLst>
          </p:cNvPr>
          <p:cNvSpPr/>
          <p:nvPr/>
        </p:nvSpPr>
        <p:spPr>
          <a:xfrm>
            <a:off x="10414826" y="5429916"/>
            <a:ext cx="1094341" cy="1336662"/>
          </a:xfrm>
          <a:prstGeom prst="roundRect">
            <a:avLst/>
          </a:prstGeom>
          <a:ln w="28575">
            <a:solidFill>
              <a:srgbClr val="FF0066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>
              <a:solidFill>
                <a:schemeClr val="tx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10FE17-97E1-2377-6DF3-90D0BEF182D4}"/>
              </a:ext>
            </a:extLst>
          </p:cNvPr>
          <p:cNvSpPr txBox="1"/>
          <p:nvPr/>
        </p:nvSpPr>
        <p:spPr>
          <a:xfrm>
            <a:off x="9831098" y="1701233"/>
            <a:ext cx="1034257" cy="1015663"/>
          </a:xfrm>
          <a:prstGeom prst="rect">
            <a:avLst/>
          </a:prstGeom>
          <a:ln w="28575">
            <a:solidFill>
              <a:srgbClr val="DD8C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000" i="1" dirty="0" err="1" smtClean="0">
                <a:latin typeface="American Typewriter" panose="02090604020004020304" pitchFamily="18" charset="77"/>
              </a:rPr>
              <a:t>Petryal</a:t>
            </a:r>
            <a:r>
              <a:rPr lang="en-US" sz="2000" i="1" dirty="0">
                <a:latin typeface="American Typewriter" panose="02090604020004020304" pitchFamily="18" charset="77"/>
              </a:rPr>
              <a:t/>
            </a:r>
            <a:br>
              <a:rPr lang="en-US" sz="2000" i="1" dirty="0">
                <a:latin typeface="American Typewriter" panose="02090604020004020304" pitchFamily="18" charset="77"/>
              </a:rPr>
            </a:br>
            <a:r>
              <a:rPr lang="en-US" sz="2000" i="1" dirty="0" err="1" smtClean="0">
                <a:latin typeface="American Typewriter" panose="02090604020004020304" pitchFamily="18" charset="77"/>
              </a:rPr>
              <a:t>Seren</a:t>
            </a:r>
            <a:r>
              <a:rPr lang="en-US" sz="2000" i="1" dirty="0">
                <a:latin typeface="American Typewriter" panose="02090604020004020304" pitchFamily="18" charset="77"/>
              </a:rPr>
              <a:t/>
            </a:r>
            <a:br>
              <a:rPr lang="en-US" sz="2000" i="1" dirty="0">
                <a:latin typeface="American Typewriter" panose="02090604020004020304" pitchFamily="18" charset="77"/>
              </a:rPr>
            </a:br>
            <a:r>
              <a:rPr lang="en-US" sz="2000" i="1" dirty="0" err="1" smtClean="0">
                <a:latin typeface="American Typewriter" panose="02090604020004020304" pitchFamily="18" charset="77"/>
              </a:rPr>
              <a:t>Ciwb</a:t>
            </a:r>
            <a:endParaRPr lang="en-US" sz="2000" i="1" dirty="0">
              <a:latin typeface="American Typewriter" panose="02090604020004020304" pitchFamily="18" charset="77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95233" y="3383474"/>
            <a:ext cx="11267585" cy="1242405"/>
            <a:chOff x="361870" y="4922883"/>
            <a:chExt cx="11267585" cy="1242405"/>
          </a:xfrm>
        </p:grpSpPr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AE4B967C-787D-7E4B-B7CC-0DCB4FF05D46}"/>
                </a:ext>
              </a:extLst>
            </p:cNvPr>
            <p:cNvSpPr/>
            <p:nvPr/>
          </p:nvSpPr>
          <p:spPr>
            <a:xfrm>
              <a:off x="361870" y="5173053"/>
              <a:ext cx="11097895" cy="722239"/>
            </a:xfrm>
            <a:prstGeom prst="round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  <a:latin typeface="American Typewriter" panose="02090604020004020304" pitchFamily="18" charset="77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C088B75-C272-6044-A785-DE9B220C6E8B}"/>
                </a:ext>
              </a:extLst>
            </p:cNvPr>
            <p:cNvSpPr txBox="1"/>
            <p:nvPr/>
          </p:nvSpPr>
          <p:spPr>
            <a:xfrm>
              <a:off x="701521" y="5311882"/>
              <a:ext cx="848309" cy="461665"/>
            </a:xfrm>
            <a:prstGeom prst="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sz="2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Mae</a:t>
              </a:r>
              <a:r>
                <a:rPr lang="en-US" dirty="0" smtClean="0">
                  <a:latin typeface="American Typewriter" panose="02090604020004020304" pitchFamily="18" charset="77"/>
                </a:rPr>
                <a:t> </a:t>
              </a:r>
              <a:endParaRPr lang="en-US" dirty="0">
                <a:latin typeface="American Typewriter" panose="02090604020004020304" pitchFamily="18" charset="77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9BACD48-4C48-D646-8F19-7388E42DE39E}"/>
                </a:ext>
              </a:extLst>
            </p:cNvPr>
            <p:cNvSpPr txBox="1"/>
            <p:nvPr/>
          </p:nvSpPr>
          <p:spPr>
            <a:xfrm>
              <a:off x="6786103" y="5323531"/>
              <a:ext cx="1949573" cy="461665"/>
            </a:xfrm>
            <a:prstGeom prst="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sz="2400" dirty="0">
                  <a:latin typeface="Arial" panose="020B0604020202020204" pitchFamily="34" charset="0"/>
                  <a:cs typeface="Arial" panose="020B0604020202020204" pitchFamily="34" charset="0"/>
                </a:rPr>
                <a:t>c</a:t>
              </a:r>
              <a:r>
                <a:rPr lang="en-US" sz="2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ornel </a:t>
              </a:r>
              <a:r>
                <a:rPr lang="en-US" sz="24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gyda’r</a:t>
              </a:r>
              <a:endParaRPr lang="en-US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99EE8B55-7EE1-1716-43CA-DA2C5F96740E}"/>
                </a:ext>
              </a:extLst>
            </p:cNvPr>
            <p:cNvSpPr/>
            <p:nvPr/>
          </p:nvSpPr>
          <p:spPr>
            <a:xfrm>
              <a:off x="3448399" y="4950883"/>
              <a:ext cx="2422073" cy="1162584"/>
            </a:xfrm>
            <a:prstGeom prst="round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y-GB" dirty="0">
                <a:solidFill>
                  <a:schemeClr val="tx1"/>
                </a:solidFill>
              </a:endParaRPr>
            </a:p>
          </p:txBody>
        </p:sp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10454A41-637A-1B3E-2FD9-857E6FB3F2C9}"/>
                </a:ext>
              </a:extLst>
            </p:cNvPr>
            <p:cNvSpPr/>
            <p:nvPr/>
          </p:nvSpPr>
          <p:spPr>
            <a:xfrm>
              <a:off x="9627237" y="5002704"/>
              <a:ext cx="2002218" cy="1162584"/>
            </a:xfrm>
            <a:prstGeom prst="round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y-GB" dirty="0">
                <a:solidFill>
                  <a:schemeClr val="tx1"/>
                </a:solidFill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8B968392-24F8-6696-64C6-FA7DF972E0E8}"/>
                </a:ext>
              </a:extLst>
            </p:cNvPr>
            <p:cNvSpPr txBox="1"/>
            <p:nvPr/>
          </p:nvSpPr>
          <p:spPr>
            <a:xfrm>
              <a:off x="4129394" y="4922883"/>
              <a:ext cx="1128835" cy="1200329"/>
            </a:xfrm>
            <a:prstGeom prst="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sz="2400" i="1" smtClean="0">
                  <a:latin typeface="American Typewriter" panose="02090604020004020304" pitchFamily="18" charset="77"/>
                </a:rPr>
                <a:t>Pedair</a:t>
              </a:r>
              <a:br>
                <a:rPr lang="en-US" sz="2400" i="1" smtClean="0">
                  <a:latin typeface="American Typewriter" panose="02090604020004020304" pitchFamily="18" charset="77"/>
                </a:rPr>
              </a:br>
              <a:r>
                <a:rPr lang="en-US" sz="2400" i="1" smtClean="0">
                  <a:latin typeface="American Typewriter" panose="02090604020004020304" pitchFamily="18" charset="77"/>
                </a:rPr>
                <a:t>Tair</a:t>
              </a:r>
              <a:br>
                <a:rPr lang="en-US" sz="2400" i="1" smtClean="0">
                  <a:latin typeface="American Typewriter" panose="02090604020004020304" pitchFamily="18" charset="77"/>
                </a:rPr>
              </a:br>
              <a:r>
                <a:rPr lang="en-US" sz="2400" i="1" smtClean="0">
                  <a:latin typeface="American Typewriter" panose="02090604020004020304" pitchFamily="18" charset="77"/>
                </a:rPr>
                <a:t>Pump</a:t>
              </a:r>
              <a:endParaRPr lang="en-US" sz="2400" i="1" dirty="0">
                <a:latin typeface="American Typewriter" panose="02090604020004020304" pitchFamily="18" charset="77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433B588-D5D3-2484-E06D-A0C8B4006057}"/>
                </a:ext>
              </a:extLst>
            </p:cNvPr>
            <p:cNvSpPr txBox="1"/>
            <p:nvPr/>
          </p:nvSpPr>
          <p:spPr>
            <a:xfrm>
              <a:off x="10118979" y="5059605"/>
              <a:ext cx="1215397" cy="1015663"/>
            </a:xfrm>
            <a:prstGeom prst="rect">
              <a:avLst/>
            </a:prstGeom>
            <a:ln w="28575">
              <a:solidFill>
                <a:srgbClr val="FAC2F1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US" sz="2000" i="1" dirty="0" err="1" smtClean="0">
                  <a:latin typeface="American Typewriter" panose="02090604020004020304" pitchFamily="18" charset="77"/>
                </a:rPr>
                <a:t>Triongl</a:t>
              </a:r>
              <a:r>
                <a:rPr lang="en-US" sz="2000" i="1" dirty="0">
                  <a:latin typeface="American Typewriter" panose="02090604020004020304" pitchFamily="18" charset="77"/>
                </a:rPr>
                <a:t/>
              </a:r>
              <a:br>
                <a:rPr lang="en-US" sz="2000" i="1" dirty="0">
                  <a:latin typeface="American Typewriter" panose="02090604020004020304" pitchFamily="18" charset="77"/>
                </a:rPr>
              </a:br>
              <a:r>
                <a:rPr lang="en-US" sz="2000" i="1" dirty="0" smtClean="0">
                  <a:latin typeface="American Typewriter" panose="02090604020004020304" pitchFamily="18" charset="77"/>
                </a:rPr>
                <a:t>Pyramid</a:t>
              </a:r>
              <a:r>
                <a:rPr lang="en-US" sz="2000" i="1" dirty="0">
                  <a:latin typeface="American Typewriter" panose="02090604020004020304" pitchFamily="18" charset="77"/>
                </a:rPr>
                <a:t/>
              </a:r>
              <a:br>
                <a:rPr lang="en-US" sz="2000" i="1" dirty="0">
                  <a:latin typeface="American Typewriter" panose="02090604020004020304" pitchFamily="18" charset="77"/>
                </a:rPr>
              </a:br>
              <a:r>
                <a:rPr lang="en-US" sz="2000" i="1" dirty="0" err="1" smtClean="0">
                  <a:latin typeface="American Typewriter" panose="02090604020004020304" pitchFamily="18" charset="77"/>
                </a:rPr>
                <a:t>Sgwâr</a:t>
              </a:r>
              <a:endParaRPr lang="en-US" sz="2000" i="1" dirty="0">
                <a:latin typeface="American Typewriter" panose="02090604020004020304" pitchFamily="18" charset="77"/>
              </a:endParaRPr>
            </a:p>
          </p:txBody>
        </p:sp>
      </p:grpSp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2"/>
          <a:srcRect r="3321" b="14212"/>
          <a:stretch/>
        </p:blipFill>
        <p:spPr>
          <a:xfrm>
            <a:off x="3469109" y="217914"/>
            <a:ext cx="2767897" cy="1285431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974612" y="5612560"/>
            <a:ext cx="11097895" cy="1077218"/>
            <a:chOff x="361870" y="3195971"/>
            <a:chExt cx="11097895" cy="1077218"/>
          </a:xfrm>
        </p:grpSpPr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8FC2E4CA-D355-EF43-9D35-420B074EA440}"/>
                </a:ext>
              </a:extLst>
            </p:cNvPr>
            <p:cNvSpPr/>
            <p:nvPr/>
          </p:nvSpPr>
          <p:spPr>
            <a:xfrm>
              <a:off x="361870" y="3378996"/>
              <a:ext cx="11097895" cy="722239"/>
            </a:xfrm>
            <a:prstGeom prst="roundRect">
              <a:avLst/>
            </a:prstGeom>
            <a:ln w="28575">
              <a:solidFill>
                <a:srgbClr val="FF0066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  <a:latin typeface="American Typewriter" panose="02090604020004020304" pitchFamily="18" charset="77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EBCF875-24FF-204B-A11D-8DF62A4132C1}"/>
                </a:ext>
              </a:extLst>
            </p:cNvPr>
            <p:cNvSpPr txBox="1"/>
            <p:nvPr/>
          </p:nvSpPr>
          <p:spPr>
            <a:xfrm>
              <a:off x="652724" y="3521506"/>
              <a:ext cx="957875" cy="461665"/>
            </a:xfrm>
            <a:prstGeom prst="rect">
              <a:avLst/>
            </a:prstGeom>
            <a:ln w="28575">
              <a:solidFill>
                <a:srgbClr val="FF0066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Sawl</a:t>
              </a:r>
              <a:endParaRPr lang="en-US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F9E2B4B-8006-CF4E-9A56-22CC14CB8EE9}"/>
                </a:ext>
              </a:extLst>
            </p:cNvPr>
            <p:cNvSpPr txBox="1"/>
            <p:nvPr/>
          </p:nvSpPr>
          <p:spPr>
            <a:xfrm>
              <a:off x="4976606" y="3509282"/>
              <a:ext cx="4321143" cy="461665"/>
            </a:xfrm>
            <a:prstGeom prst="rect">
              <a:avLst/>
            </a:prstGeom>
            <a:ln w="28575">
              <a:solidFill>
                <a:srgbClr val="FF0066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US" sz="2400" dirty="0" err="1"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lang="en-US" sz="24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</a:t>
              </a:r>
              <a:r>
                <a:rPr lang="en-US" sz="2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24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gyda’r</a:t>
              </a:r>
              <a:endParaRPr lang="en-US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B24C62B-EFD2-16FF-FBEA-87B9BFDBDF2B}"/>
                </a:ext>
              </a:extLst>
            </p:cNvPr>
            <p:cNvSpPr txBox="1"/>
            <p:nvPr/>
          </p:nvSpPr>
          <p:spPr>
            <a:xfrm>
              <a:off x="3153820" y="3195971"/>
              <a:ext cx="1332570" cy="1077218"/>
            </a:xfrm>
            <a:prstGeom prst="rect">
              <a:avLst/>
            </a:prstGeom>
            <a:ln w="28575">
              <a:solidFill>
                <a:srgbClr val="FF0066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US" sz="2400" i="1" dirty="0" smtClean="0">
                  <a:latin typeface="American Typewriter" panose="02090604020004020304" pitchFamily="18" charset="77"/>
                </a:rPr>
                <a:t>Cornel</a:t>
              </a:r>
              <a:r>
                <a:rPr lang="en-US" sz="2400" i="1" dirty="0">
                  <a:latin typeface="American Typewriter" panose="02090604020004020304" pitchFamily="18" charset="77"/>
                </a:rPr>
                <a:t/>
              </a:r>
              <a:br>
                <a:rPr lang="en-US" sz="2400" i="1" dirty="0">
                  <a:latin typeface="American Typewriter" panose="02090604020004020304" pitchFamily="18" charset="77"/>
                </a:rPr>
              </a:br>
              <a:r>
                <a:rPr lang="en-US" sz="2400" i="1" dirty="0" err="1" smtClean="0">
                  <a:latin typeface="American Typewriter" panose="02090604020004020304" pitchFamily="18" charset="77"/>
                </a:rPr>
                <a:t>Ochr</a:t>
              </a:r>
              <a:endParaRPr lang="en-US" sz="2400" i="1" dirty="0" smtClean="0">
                <a:latin typeface="American Typewriter" panose="02090604020004020304" pitchFamily="18" charset="77"/>
              </a:endParaRPr>
            </a:p>
            <a:p>
              <a:endParaRPr lang="en-US" sz="1600" i="1" dirty="0">
                <a:latin typeface="American Typewriter" panose="02090604020004020304" pitchFamily="18" charset="77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9920301" y="3290673"/>
              <a:ext cx="106848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i="1" dirty="0" err="1" smtClean="0">
                  <a:latin typeface="American Typewriter" panose="02090604020004020304"/>
                </a:rPr>
                <a:t>Ciwb</a:t>
              </a:r>
              <a:r>
                <a:rPr lang="en-GB" i="1" dirty="0" smtClean="0">
                  <a:latin typeface="American Typewriter" panose="02090604020004020304"/>
                </a:rPr>
                <a:t>?</a:t>
              </a:r>
            </a:p>
            <a:p>
              <a:r>
                <a:rPr lang="en-US" i="1" dirty="0" err="1" smtClean="0">
                  <a:latin typeface="American Typewriter" panose="02090604020004020304"/>
                </a:rPr>
                <a:t>Petryal</a:t>
              </a:r>
              <a:r>
                <a:rPr lang="en-US" i="1" dirty="0" smtClean="0">
                  <a:latin typeface="American Typewriter" panose="02090604020004020304"/>
                </a:rPr>
                <a:t>?</a:t>
              </a:r>
            </a:p>
            <a:p>
              <a:r>
                <a:rPr lang="en-US" i="1" dirty="0" err="1" smtClean="0">
                  <a:latin typeface="American Typewriter" panose="02090604020004020304"/>
                </a:rPr>
                <a:t>Sffêr</a:t>
              </a:r>
              <a:r>
                <a:rPr lang="en-US" i="1" dirty="0" smtClean="0">
                  <a:latin typeface="American Typewriter" panose="02090604020004020304"/>
                </a:rPr>
                <a:t>?</a:t>
              </a:r>
            </a:p>
          </p:txBody>
        </p:sp>
      </p:grpSp>
      <p:sp>
        <p:nvSpPr>
          <p:cNvPr id="27" name="5-Point Star 26"/>
          <p:cNvSpPr/>
          <p:nvPr/>
        </p:nvSpPr>
        <p:spPr>
          <a:xfrm>
            <a:off x="-190177" y="5405817"/>
            <a:ext cx="1210535" cy="1224775"/>
          </a:xfrm>
          <a:prstGeom prst="star5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-49166" y="5925871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Sialens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03009" y="104061"/>
            <a:ext cx="3305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Dyfalu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Guess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97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2953946" y="51567"/>
            <a:ext cx="6570483" cy="2533592"/>
          </a:xfrm>
          <a:prstGeom prst="ellipse">
            <a:avLst/>
          </a:prstGeom>
          <a:solidFill>
            <a:srgbClr val="FAC2F1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78" b="32117" l="30750" r="64125">
                        <a14:foregroundMark x1="43375" y1="18370" x2="43375" y2="18370"/>
                        <a14:foregroundMark x1="43250" y1="18370" x2="42625" y2="18370"/>
                        <a14:foregroundMark x1="41250" y1="19343" x2="41250" y2="19343"/>
                        <a14:foregroundMark x1="42125" y1="19830" x2="42125" y2="19830"/>
                        <a14:foregroundMark x1="43875" y1="19708" x2="44250" y2="19465"/>
                        <a14:foregroundMark x1="46500" y1="18856" x2="46500" y2="18856"/>
                        <a14:foregroundMark x1="47375" y1="17397" x2="47750" y2="17397"/>
                        <a14:foregroundMark x1="48000" y1="18005" x2="48000" y2="18370"/>
                        <a14:foregroundMark x1="48000" y1="18735" x2="47125" y2="19100"/>
                        <a14:foregroundMark x1="46625" y1="19221" x2="46375" y2="19221"/>
                        <a14:foregroundMark x1="46125" y1="19100" x2="46125" y2="18735"/>
                        <a14:foregroundMark x1="46000" y1="18370" x2="46000" y2="18370"/>
                      </a14:backgroundRemoval>
                    </a14:imgEffect>
                  </a14:imgLayer>
                </a14:imgProps>
              </a:ext>
            </a:extLst>
          </a:blip>
          <a:srcRect l="28602" t="7092" r="35773" b="67693"/>
          <a:stretch/>
        </p:blipFill>
        <p:spPr>
          <a:xfrm>
            <a:off x="332422" y="2452910"/>
            <a:ext cx="5611473" cy="408107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345801" y="2721969"/>
            <a:ext cx="43011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Rectangle 5"/>
          <p:cNvSpPr/>
          <p:nvPr/>
        </p:nvSpPr>
        <p:spPr>
          <a:xfrm>
            <a:off x="4553949" y="3763849"/>
            <a:ext cx="66271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________</a:t>
            </a:r>
            <a:r>
              <a:rPr lang="en-US" sz="3200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_____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953946" y="629111"/>
            <a:ext cx="6549145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08995" y="3763849"/>
            <a:ext cx="2997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28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endParaRPr lang="en-GB" sz="28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759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3561" t="7101" r="4596" b="67235"/>
          <a:stretch/>
        </p:blipFill>
        <p:spPr>
          <a:xfrm>
            <a:off x="-30743" y="1555856"/>
            <a:ext cx="4586948" cy="37985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41697" y="2106462"/>
            <a:ext cx="541370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cornel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44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07034" y="3591885"/>
            <a:ext cx="60112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_____________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083300" y="3607274"/>
            <a:ext cx="2730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8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edair</a:t>
            </a:r>
            <a:r>
              <a:rPr lang="en-US" sz="28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cornel</a:t>
            </a:r>
            <a:endParaRPr lang="en-GB" sz="28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58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34047" r="72359" b="32454"/>
          <a:stretch/>
        </p:blipFill>
        <p:spPr>
          <a:xfrm>
            <a:off x="917831" y="379275"/>
            <a:ext cx="4577996" cy="59977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31802" y="2084439"/>
            <a:ext cx="471988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44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95827" y="3378151"/>
            <a:ext cx="60767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_______________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________.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188200" y="3429646"/>
            <a:ext cx="347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8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edair</a:t>
            </a:r>
            <a:r>
              <a:rPr lang="en-US" sz="28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8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188200" y="3978315"/>
            <a:ext cx="3479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petryal</a:t>
            </a:r>
            <a:r>
              <a:rPr lang="en-US" sz="28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30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172" t="10367" r="4622" b="9067"/>
          <a:stretch/>
        </p:blipFill>
        <p:spPr>
          <a:xfrm>
            <a:off x="820132" y="744717"/>
            <a:ext cx="5410985" cy="48327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15564" y="1836940"/>
            <a:ext cx="52154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cornel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44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864127" y="3161113"/>
            <a:ext cx="60767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_______________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________.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95947" y="3285691"/>
            <a:ext cx="3213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pump cornel </a:t>
            </a:r>
            <a:endParaRPr lang="en-GB" sz="24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33457" y="3871934"/>
            <a:ext cx="3213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US" sz="24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-Point Star 5"/>
          <p:cNvSpPr/>
          <p:nvPr/>
        </p:nvSpPr>
        <p:spPr>
          <a:xfrm>
            <a:off x="476863" y="68826"/>
            <a:ext cx="2684207" cy="2428568"/>
          </a:xfrm>
          <a:prstGeom prst="star5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7494030" y="1128576"/>
            <a:ext cx="4602260" cy="45814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12723" y="990722"/>
            <a:ext cx="4109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Sialens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201056" y="2880680"/>
            <a:ext cx="60104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cornel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pentagon?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endParaRPr lang="en-GB" sz="4400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6863" y="4082515"/>
            <a:ext cx="60112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_____________________.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707776" y="4081009"/>
            <a:ext cx="431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ump cornel </a:t>
            </a:r>
            <a:r>
              <a:rPr lang="en-US" sz="2400" i="1" dirty="0" err="1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i="1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pentagon</a:t>
            </a:r>
            <a:endParaRPr lang="en-GB" sz="2400" i="1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64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369" t="68274" r="70558" b="4527"/>
          <a:stretch/>
        </p:blipFill>
        <p:spPr>
          <a:xfrm>
            <a:off x="8117325" y="1310326"/>
            <a:ext cx="4074675" cy="40562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7390" y="271582"/>
            <a:ext cx="8059917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Bydda</a:t>
            </a:r>
            <a:r>
              <a:rPr lang="en-US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esbonia</a:t>
            </a:r>
            <a:r>
              <a:rPr lang="en-US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8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US" sz="2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2800" b="1" i="1" dirty="0" smtClean="0">
                <a:solidFill>
                  <a:srgbClr val="1F1F1F"/>
                </a:solidFill>
                <a:latin typeface="inherit"/>
              </a:rPr>
              <a:t>â dangos eich </a:t>
            </a:r>
            <a:r>
              <a:rPr lang="en-US" sz="28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!!!</a:t>
            </a:r>
            <a:r>
              <a:rPr lang="cy-GB" altLang="en-US" sz="2800" b="1" i="1" dirty="0" smtClean="0">
                <a:solidFill>
                  <a:srgbClr val="1F1F1F"/>
                </a:solidFill>
                <a:latin typeface="inherit"/>
              </a:rPr>
              <a:t> </a:t>
            </a:r>
            <a:r>
              <a:rPr lang="cy-GB" altLang="en-US" sz="2800" b="1" i="1" dirty="0" smtClean="0">
                <a:solidFill>
                  <a:srgbClr val="1F1F1F"/>
                </a:solidFill>
                <a:latin typeface="inherit"/>
              </a:rPr>
              <a:t>Neu dweud y </a:t>
            </a:r>
            <a:r>
              <a:rPr lang="en-US" sz="28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!!</a:t>
            </a:r>
            <a:endParaRPr lang="en-US" sz="2800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err="1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800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‘Mae </a:t>
            </a:r>
            <a:r>
              <a:rPr lang="en-US" sz="2800" b="1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pump cornel’ </a:t>
            </a:r>
            <a:r>
              <a:rPr lang="en-US" sz="2800" i="1" dirty="0" err="1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800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‘Mae </a:t>
            </a:r>
            <a:r>
              <a:rPr lang="en-US" sz="2800" b="1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pump </a:t>
            </a:r>
            <a:r>
              <a:rPr lang="en-US" sz="2800" b="1" i="1" dirty="0" err="1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US" sz="2800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Dyfalu’r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US" sz="28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800" i="1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Cyfnewid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61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099901" y="94268"/>
            <a:ext cx="6127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Piff-paff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3770723" y="1015735"/>
            <a:ext cx="37706" cy="57974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7693844" y="970959"/>
            <a:ext cx="9427" cy="58870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226242" y="2539501"/>
            <a:ext cx="11708091" cy="754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226242" y="4705818"/>
            <a:ext cx="11708091" cy="754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0" r="11420"/>
          <a:stretch>
            <a:fillRect/>
          </a:stretch>
        </p:blipFill>
        <p:spPr bwMode="auto">
          <a:xfrm>
            <a:off x="8968806" y="407957"/>
            <a:ext cx="1496777" cy="183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044" y="3001343"/>
            <a:ext cx="1700185" cy="168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081" y="798270"/>
            <a:ext cx="2035360" cy="147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572" y="2840560"/>
            <a:ext cx="1400830" cy="1829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6859" y="5191777"/>
            <a:ext cx="1337448" cy="1332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1238" y="2769945"/>
            <a:ext cx="1625985" cy="1624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572" y="4814286"/>
            <a:ext cx="1484201" cy="1823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9"/>
          <a:srcRect l="63561" t="7101" r="4596" b="67235"/>
          <a:stretch/>
        </p:blipFill>
        <p:spPr>
          <a:xfrm>
            <a:off x="4901044" y="5150330"/>
            <a:ext cx="1645316" cy="1362529"/>
          </a:xfrm>
          <a:prstGeom prst="rect">
            <a:avLst/>
          </a:prstGeom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75" y="0"/>
            <a:ext cx="2103438" cy="231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439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469064" y="197963"/>
            <a:ext cx="4769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Asesiad ar y </a:t>
            </a:r>
            <a:r>
              <a:rPr lang="cy-GB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diwedd:</a:t>
            </a:r>
            <a:endParaRPr lang="en-GB" sz="3600" u="sng" dirty="0"/>
          </a:p>
        </p:txBody>
      </p:sp>
      <p:sp>
        <p:nvSpPr>
          <p:cNvPr id="6" name="Rectangle 5"/>
          <p:cNvSpPr/>
          <p:nvPr/>
        </p:nvSpPr>
        <p:spPr>
          <a:xfrm>
            <a:off x="2044364" y="1115615"/>
            <a:ext cx="7851025" cy="1492716"/>
          </a:xfrm>
          <a:prstGeom prst="rect">
            <a:avLst/>
          </a:prstGeom>
          <a:ln w="28575">
            <a:solidFill>
              <a:srgbClr val="F583ED"/>
            </a:solidFill>
          </a:ln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Sut ydych chi’n teimlo am y gwaith</a:t>
            </a:r>
            <a:r>
              <a:rPr lang="cy-GB" altLang="en-US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alt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62542" y="4002489"/>
            <a:ext cx="3164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74185" y="4002489"/>
            <a:ext cx="316430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30081" y="4772203"/>
            <a:ext cx="3977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021" y="2919609"/>
            <a:ext cx="1082880" cy="108288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984" y="2706888"/>
            <a:ext cx="1420402" cy="142040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63770" y="5422891"/>
            <a:ext cx="1412214" cy="8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31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1054</TotalTime>
  <Words>632</Words>
  <Application>Microsoft Office PowerPoint</Application>
  <PresentationFormat>Widescreen</PresentationFormat>
  <Paragraphs>189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American Typewriter</vt:lpstr>
      <vt:lpstr>Arial</vt:lpstr>
      <vt:lpstr>Calibri</vt:lpstr>
      <vt:lpstr>Calibri Light</vt:lpstr>
      <vt:lpstr>inherit</vt:lpstr>
      <vt:lpstr>Office Theme</vt:lpstr>
      <vt:lpstr>PowerPoint Presentation</vt:lpstr>
      <vt:lpstr>PowerPoint Presentation</vt:lpstr>
      <vt:lpstr>Gwers Mathemateg- Siapiau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Trap-ddor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Sammy Gibson (2512246)</dc:creator>
  <cp:lastModifiedBy>Sammy Gibson (2512246)</cp:lastModifiedBy>
  <cp:revision>137</cp:revision>
  <dcterms:created xsi:type="dcterms:W3CDTF">2025-11-17T09:08:06Z</dcterms:created>
  <dcterms:modified xsi:type="dcterms:W3CDTF">2025-11-26T13:46:06Z</dcterms:modified>
</cp:coreProperties>
</file>