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7"/>
  </p:notesMasterIdLst>
  <p:handoutMasterIdLst>
    <p:handoutMasterId r:id="rId48"/>
  </p:handoutMasterIdLst>
  <p:sldIdLst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301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DEC5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70" d="100"/>
          <a:sy n="70" d="100"/>
        </p:scale>
        <p:origin x="85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5.xml"/><Relationship Id="rId51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16/10/2020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1267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https://docs.microsoft.com/en-us/sql/t-sql/statements/create-table-transact-sql?view=sql-server-2017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207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Microsoft</a:t>
            </a:r>
            <a:r>
              <a:rPr lang="en-GB" baseline="0" dirty="0"/>
              <a:t> SQL Server, use DateTime2 for date and time types as it is more compatible with standard SQL</a:t>
            </a:r>
            <a:endParaRPr lang="en-GB" dirty="0"/>
          </a:p>
          <a:p>
            <a:endParaRPr lang="en-GB" dirty="0"/>
          </a:p>
          <a:p>
            <a:r>
              <a:rPr lang="en-GB" dirty="0"/>
              <a:t>See more: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https://docs.microsoft.com/en-us/sql/t-sql/data-types/data-types-transact-sql?view=sql-server-2017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http://www.w3schools.com/sql/sql_datatypes_general.asp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http://www.w3resource.com/sql/data-type.php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6017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Note,</a:t>
            </a:r>
            <a:r>
              <a:rPr lang="en-GB" baseline="0" dirty="0"/>
              <a:t> BIT is no longer part of standard SQL and is a Microsoft SQL Data type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5895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ALTER TABLE table1 ADD DEFAULT 50 FOR </a:t>
            </a:r>
            <a:r>
              <a:rPr lang="en-GB" dirty="0" err="1"/>
              <a:t>col_b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3934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Again,</a:t>
            </a:r>
            <a:r>
              <a:rPr lang="en-GB" baseline="0" dirty="0"/>
              <a:t> the naming of the constraints is optional, but good practice.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9135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https://docs.microsoft.com/en-us/sql/relational-databases/tables/specify-computed-columns-in-a-table?view=sql-server-2017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5040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https://docs.microsoft.com/en-us/sql/t-sql/statements/alter-table-transact-sql?view=sql-server-2017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0003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10/16/2020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10/16/2020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10/16/2020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10/16/2020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10/16/2020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DEC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sql/relational-databases/databases/database-identifiers?view=sql-server-2017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create-table-transact-sql?view=sql-server-2017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data-types/data-types-transact-sql?view=sql-server-2017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sql/t-sql/statements/create-type-transact-sql?view=sql-server-2017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DATA Definition Language (DDL)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Lecture 3: Database Management Systems (DBMS)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DF7D63-76A4-4C0C-A676-B7EE1A9F7EC9}"/>
              </a:ext>
            </a:extLst>
          </p:cNvPr>
          <p:cNvSpPr txBox="1"/>
          <p:nvPr/>
        </p:nvSpPr>
        <p:spPr>
          <a:xfrm>
            <a:off x="323528" y="6330483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SQL’s Data Definition Language (DDL)</a:t>
            </a:r>
          </a:p>
          <a:p>
            <a:pPr lvl="1"/>
            <a:r>
              <a:rPr lang="en-GB" dirty="0"/>
              <a:t>SQL Data Types</a:t>
            </a:r>
          </a:p>
          <a:p>
            <a:pPr lvl="1"/>
            <a:r>
              <a:rPr lang="en-GB" dirty="0"/>
              <a:t>Creating and Altering Tables</a:t>
            </a:r>
          </a:p>
          <a:p>
            <a:pPr lvl="1"/>
            <a:r>
              <a:rPr lang="en-GB" dirty="0"/>
              <a:t>Defining Integrity Constraints</a:t>
            </a:r>
          </a:p>
          <a:p>
            <a:pPr lvl="1"/>
            <a:r>
              <a:rPr lang="en-GB" dirty="0"/>
              <a:t>Computed Columns</a:t>
            </a:r>
          </a:p>
          <a:p>
            <a:r>
              <a:rPr lang="en-GB" dirty="0"/>
              <a:t>Creating the </a:t>
            </a:r>
            <a:r>
              <a:rPr lang="en-GB" dirty="0" err="1"/>
              <a:t>DreamHome</a:t>
            </a:r>
            <a:r>
              <a:rPr lang="en-GB" dirty="0"/>
              <a:t> Relational Database</a:t>
            </a:r>
          </a:p>
        </p:txBody>
      </p:sp>
    </p:spTree>
    <p:extLst>
      <p:ext uri="{BB962C8B-B14F-4D97-AF65-F5344CB8AC3E}">
        <p14:creationId xmlns:p14="http://schemas.microsoft.com/office/powerpoint/2010/main" val="8452574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Relational Model Terminology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Relation</a:t>
            </a:r>
            <a:r>
              <a:rPr lang="en-GB" dirty="0"/>
              <a:t>: a table with columns and rows</a:t>
            </a:r>
          </a:p>
          <a:p>
            <a:pPr lvl="1"/>
            <a:r>
              <a:rPr lang="en-GB" dirty="0"/>
              <a:t>This concept only applies to the logical structure of the database: at the external and conceptual levels</a:t>
            </a:r>
          </a:p>
          <a:p>
            <a:r>
              <a:rPr lang="en-GB" b="1" dirty="0"/>
              <a:t>Attribute</a:t>
            </a:r>
            <a:r>
              <a:rPr lang="en-GB" dirty="0"/>
              <a:t>: a named column of a relation</a:t>
            </a:r>
          </a:p>
          <a:p>
            <a:r>
              <a:rPr lang="en-GB" b="1" dirty="0"/>
              <a:t>Domain</a:t>
            </a:r>
            <a:r>
              <a:rPr lang="en-GB" dirty="0"/>
              <a:t>: the set of allowed values for one or more attributes.</a:t>
            </a:r>
          </a:p>
          <a:p>
            <a:r>
              <a:rPr lang="en-GB" b="1" dirty="0"/>
              <a:t>Tuple</a:t>
            </a:r>
            <a:r>
              <a:rPr lang="en-GB" dirty="0"/>
              <a:t>: a row of a relation.</a:t>
            </a:r>
          </a:p>
          <a:p>
            <a:r>
              <a:rPr lang="en-GB" b="1" dirty="0"/>
              <a:t>Degree</a:t>
            </a:r>
            <a:r>
              <a:rPr lang="en-GB" dirty="0"/>
              <a:t>: the number of attributes in a relation.</a:t>
            </a:r>
          </a:p>
          <a:p>
            <a:r>
              <a:rPr lang="en-GB" b="1" dirty="0"/>
              <a:t>Cardinality</a:t>
            </a:r>
            <a:r>
              <a:rPr lang="en-GB" dirty="0"/>
              <a:t>: the number of tuples in a relation.</a:t>
            </a:r>
          </a:p>
          <a:p>
            <a:r>
              <a:rPr lang="en-GB" b="1" dirty="0"/>
              <a:t>Relational Database</a:t>
            </a:r>
            <a:r>
              <a:rPr lang="en-GB" dirty="0"/>
              <a:t>: collection of </a:t>
            </a:r>
            <a:r>
              <a:rPr lang="en-GB" i="1" dirty="0"/>
              <a:t>normalised</a:t>
            </a:r>
            <a:r>
              <a:rPr lang="en-GB" dirty="0"/>
              <a:t> relations with distinct relation names.</a:t>
            </a:r>
          </a:p>
        </p:txBody>
      </p:sp>
    </p:spTree>
    <p:extLst>
      <p:ext uri="{BB962C8B-B14F-4D97-AF65-F5344CB8AC3E}">
        <p14:creationId xmlns:p14="http://schemas.microsoft.com/office/powerpoint/2010/main" val="1815390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Instances of Course and Student Relations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827584" y="2565120"/>
          <a:ext cx="5256584" cy="1764000"/>
        </p:xfrm>
        <a:graphic>
          <a:graphicData uri="http://schemas.openxmlformats.org/drawingml/2006/table">
            <a:tbl>
              <a:tblPr/>
              <a:tblGrid>
                <a:gridCol w="1088865">
                  <a:extLst>
                    <a:ext uri="{9D8B030D-6E8A-4147-A177-3AD203B41FA5}">
                      <a16:colId xmlns:a16="http://schemas.microsoft.com/office/drawing/2014/main" val="2018015944"/>
                    </a:ext>
                  </a:extLst>
                </a:gridCol>
                <a:gridCol w="3135176">
                  <a:extLst>
                    <a:ext uri="{9D8B030D-6E8A-4147-A177-3AD203B41FA5}">
                      <a16:colId xmlns:a16="http://schemas.microsoft.com/office/drawing/2014/main" val="817869980"/>
                    </a:ext>
                  </a:extLst>
                </a:gridCol>
                <a:gridCol w="1032543">
                  <a:extLst>
                    <a:ext uri="{9D8B030D-6E8A-4147-A177-3AD203B41FA5}">
                      <a16:colId xmlns:a16="http://schemas.microsoft.com/office/drawing/2014/main" val="3444768045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courseCode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courseName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shortName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6364548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C301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Software Engineering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5192500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Web Development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82763926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C302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Computing and Information Systems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CIS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51481889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C306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Business Computing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BC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57354896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C304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Applied Computing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37692005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827584" y="5085184"/>
          <a:ext cx="6552729" cy="1728000"/>
        </p:xfrm>
        <a:graphic>
          <a:graphicData uri="http://schemas.openxmlformats.org/drawingml/2006/table">
            <a:tbl>
              <a:tblPr/>
              <a:tblGrid>
                <a:gridCol w="1041493">
                  <a:extLst>
                    <a:ext uri="{9D8B030D-6E8A-4147-A177-3AD203B41FA5}">
                      <a16:colId xmlns:a16="http://schemas.microsoft.com/office/drawing/2014/main" val="2771330174"/>
                    </a:ext>
                  </a:extLst>
                </a:gridCol>
                <a:gridCol w="1041493">
                  <a:extLst>
                    <a:ext uri="{9D8B030D-6E8A-4147-A177-3AD203B41FA5}">
                      <a16:colId xmlns:a16="http://schemas.microsoft.com/office/drawing/2014/main" val="319269571"/>
                    </a:ext>
                  </a:extLst>
                </a:gridCol>
                <a:gridCol w="1041493">
                  <a:extLst>
                    <a:ext uri="{9D8B030D-6E8A-4147-A177-3AD203B41FA5}">
                      <a16:colId xmlns:a16="http://schemas.microsoft.com/office/drawing/2014/main" val="2869194403"/>
                    </a:ext>
                  </a:extLst>
                </a:gridCol>
                <a:gridCol w="1268009">
                  <a:extLst>
                    <a:ext uri="{9D8B030D-6E8A-4147-A177-3AD203B41FA5}">
                      <a16:colId xmlns:a16="http://schemas.microsoft.com/office/drawing/2014/main" val="2970248718"/>
                    </a:ext>
                  </a:extLst>
                </a:gridCol>
                <a:gridCol w="901769">
                  <a:extLst>
                    <a:ext uri="{9D8B030D-6E8A-4147-A177-3AD203B41FA5}">
                      <a16:colId xmlns:a16="http://schemas.microsoft.com/office/drawing/2014/main" val="4108579416"/>
                    </a:ext>
                  </a:extLst>
                </a:gridCol>
                <a:gridCol w="1258472">
                  <a:extLst>
                    <a:ext uri="{9D8B030D-6E8A-4147-A177-3AD203B41FA5}">
                      <a16:colId xmlns:a16="http://schemas.microsoft.com/office/drawing/2014/main" val="319934006"/>
                    </a:ext>
                  </a:extLst>
                </a:gridCol>
              </a:tblGrid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pNumber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courseCode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3093479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P160005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John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White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01-Oct-1998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68269424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P160010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Ann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Beech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10-Nov-1998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C302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6397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P160001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David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Ford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24-Mar-1997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C301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6034130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P160007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19-Feb-1995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C306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60529737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P160011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Susan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03-Jun-1998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15919990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827584" y="2195788"/>
            <a:ext cx="918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Course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862925" y="1570164"/>
            <a:ext cx="1185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Attributes</a:t>
            </a:r>
          </a:p>
        </p:txBody>
      </p:sp>
      <p:cxnSp>
        <p:nvCxnSpPr>
          <p:cNvPr id="13" name="Straight Arrow Connector 12"/>
          <p:cNvCxnSpPr>
            <a:stCxn id="9" idx="2"/>
          </p:cNvCxnSpPr>
          <p:nvPr/>
        </p:nvCxnSpPr>
        <p:spPr>
          <a:xfrm flipH="1">
            <a:off x="1475656" y="1939496"/>
            <a:ext cx="1980220" cy="6256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9" idx="2"/>
            <a:endCxn id="5" idx="0"/>
          </p:cNvCxnSpPr>
          <p:nvPr/>
        </p:nvCxnSpPr>
        <p:spPr>
          <a:xfrm>
            <a:off x="3455876" y="1939496"/>
            <a:ext cx="0" cy="6256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9" idx="2"/>
          </p:cNvCxnSpPr>
          <p:nvPr/>
        </p:nvCxnSpPr>
        <p:spPr>
          <a:xfrm>
            <a:off x="3455876" y="1939496"/>
            <a:ext cx="1980220" cy="6256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6300192" y="2852936"/>
            <a:ext cx="0" cy="1470215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6198567" y="2870462"/>
            <a:ext cx="461665" cy="1422634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en-GB" dirty="0"/>
              <a:t>Cardinality: 5</a:t>
            </a:r>
          </a:p>
        </p:txBody>
      </p:sp>
      <p:cxnSp>
        <p:nvCxnSpPr>
          <p:cNvPr id="22" name="Straight Arrow Connector 21"/>
          <p:cNvCxnSpPr/>
          <p:nvPr/>
        </p:nvCxnSpPr>
        <p:spPr>
          <a:xfrm>
            <a:off x="827584" y="4446404"/>
            <a:ext cx="5256584" cy="0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3015787" y="4365104"/>
            <a:ext cx="1120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Degree: 3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04377" y="4758675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Student</a:t>
            </a:r>
          </a:p>
        </p:txBody>
      </p:sp>
      <p:sp>
        <p:nvSpPr>
          <p:cNvPr id="26" name="Left Brace 25"/>
          <p:cNvSpPr/>
          <p:nvPr/>
        </p:nvSpPr>
        <p:spPr>
          <a:xfrm>
            <a:off x="539552" y="2565120"/>
            <a:ext cx="214064" cy="1758031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756000" rtlCol="0" anchor="ctr"/>
          <a:lstStyle/>
          <a:p>
            <a:pPr algn="ctr"/>
            <a:r>
              <a:rPr lang="en-GB" dirty="0"/>
              <a:t>Relation</a:t>
            </a:r>
          </a:p>
        </p:txBody>
      </p:sp>
      <p:sp>
        <p:nvSpPr>
          <p:cNvPr id="27" name="Left Brace 26"/>
          <p:cNvSpPr/>
          <p:nvPr/>
        </p:nvSpPr>
        <p:spPr>
          <a:xfrm>
            <a:off x="539552" y="5128006"/>
            <a:ext cx="214064" cy="168517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756000" rtlCol="0" anchor="ctr"/>
          <a:lstStyle/>
          <a:p>
            <a:pPr algn="ctr"/>
            <a:r>
              <a:rPr lang="en-GB" dirty="0"/>
              <a:t>Relation</a:t>
            </a:r>
          </a:p>
        </p:txBody>
      </p:sp>
    </p:spTree>
    <p:extLst>
      <p:ext uri="{BB962C8B-B14F-4D97-AF65-F5344CB8AC3E}">
        <p14:creationId xmlns:p14="http://schemas.microsoft.com/office/powerpoint/2010/main" val="40433175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Properties of Database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Each relation name is distinct from all other relation names in the relational schema.</a:t>
            </a:r>
          </a:p>
          <a:p>
            <a:r>
              <a:rPr lang="en-GB" dirty="0"/>
              <a:t>Each attribute has a distinct name.</a:t>
            </a:r>
          </a:p>
          <a:p>
            <a:r>
              <a:rPr lang="en-GB" dirty="0"/>
              <a:t>Each cell of a relation contains exactly one atomic (single) value.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/>
              <a:t>Values of an attribute all come from the same domain.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/>
              <a:t>Each tuple is distinct, there are no duplicate tuples.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/>
              <a:t>The order of attributes has no significance.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/>
              <a:t>The order of tuples has no significance theoretically.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6963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Relational Keys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As there are no duplicate tuples within a relation, one or more attributes called </a:t>
            </a:r>
            <a:r>
              <a:rPr lang="en-GB" b="1" i="1" dirty="0"/>
              <a:t>relational keys</a:t>
            </a:r>
            <a:r>
              <a:rPr lang="en-GB" dirty="0"/>
              <a:t> are needed to uniquely identify each tuple in a relation:</a:t>
            </a:r>
          </a:p>
          <a:p>
            <a:r>
              <a:rPr lang="en-GB" b="1" dirty="0" err="1"/>
              <a:t>Superkey</a:t>
            </a:r>
            <a:r>
              <a:rPr lang="en-GB" dirty="0"/>
              <a:t>: an attribute or a set of attributes that uniquely identifies a tuple (row) within a relation.</a:t>
            </a:r>
          </a:p>
          <a:p>
            <a:r>
              <a:rPr lang="en-GB" b="1" dirty="0"/>
              <a:t>Composite Key</a:t>
            </a:r>
            <a:r>
              <a:rPr lang="en-GB" dirty="0"/>
              <a:t>: A key that is made up of more than one attribute.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5337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Relational Keys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Candidate Key</a:t>
            </a:r>
            <a:r>
              <a:rPr lang="en-GB" dirty="0"/>
              <a:t>: A </a:t>
            </a:r>
            <a:r>
              <a:rPr lang="en-GB" dirty="0" err="1"/>
              <a:t>superkey</a:t>
            </a:r>
            <a:r>
              <a:rPr lang="en-GB" dirty="0"/>
              <a:t> such that no proper subset of itself is a </a:t>
            </a:r>
            <a:r>
              <a:rPr lang="en-GB" dirty="0" err="1"/>
              <a:t>superkey</a:t>
            </a:r>
            <a:r>
              <a:rPr lang="en-GB" dirty="0"/>
              <a:t> within the relation. A candidate key (K) has two properties:</a:t>
            </a:r>
          </a:p>
          <a:p>
            <a:pPr lvl="1"/>
            <a:r>
              <a:rPr lang="en-GB" b="1" i="1" dirty="0"/>
              <a:t>Uniqueness</a:t>
            </a:r>
            <a:r>
              <a:rPr lang="en-GB" dirty="0"/>
              <a:t>: in each tuple (row) of R, the values of K uniquely identify that row.</a:t>
            </a:r>
          </a:p>
          <a:p>
            <a:pPr lvl="1"/>
            <a:r>
              <a:rPr lang="en-GB" b="1" i="1" dirty="0"/>
              <a:t>Irreducibility</a:t>
            </a:r>
            <a:r>
              <a:rPr lang="en-GB" dirty="0"/>
              <a:t>: no proper subset of K has the uniqueness property.</a:t>
            </a:r>
          </a:p>
          <a:p>
            <a:r>
              <a:rPr lang="en-GB" b="1" dirty="0"/>
              <a:t>Primary Key</a:t>
            </a:r>
            <a:r>
              <a:rPr lang="en-GB" dirty="0"/>
              <a:t>: the candidate key selected to identify tuples uniquely within the relation.</a:t>
            </a:r>
          </a:p>
          <a:p>
            <a:r>
              <a:rPr lang="en-GB" b="1" dirty="0"/>
              <a:t>Alternate Keys</a:t>
            </a:r>
            <a:r>
              <a:rPr lang="en-GB" dirty="0"/>
              <a:t>: the candidate keys that are not selected to be the primary key.</a:t>
            </a:r>
          </a:p>
          <a:p>
            <a:r>
              <a:rPr lang="en-GB" b="1" dirty="0"/>
              <a:t>Foreign Key</a:t>
            </a:r>
            <a:r>
              <a:rPr lang="en-GB" dirty="0"/>
              <a:t>: an attribute, or set of attributes, within one relation that matches the candidate key of some (or possibly the same) relation.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7779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Relational Keys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would be the primary key in this table?</a:t>
            </a:r>
          </a:p>
          <a:p>
            <a:endParaRPr lang="en-GB" dirty="0"/>
          </a:p>
        </p:txBody>
      </p:sp>
      <p:graphicFrame>
        <p:nvGraphicFramePr>
          <p:cNvPr id="4" name="Content Placeholder 4"/>
          <p:cNvGraphicFramePr>
            <a:graphicFrameLocks/>
          </p:cNvGraphicFramePr>
          <p:nvPr>
            <p:extLst/>
          </p:nvPr>
        </p:nvGraphicFramePr>
        <p:xfrm>
          <a:off x="683568" y="2564904"/>
          <a:ext cx="8153400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30680">
                  <a:extLst>
                    <a:ext uri="{9D8B030D-6E8A-4147-A177-3AD203B41FA5}">
                      <a16:colId xmlns:a16="http://schemas.microsoft.com/office/drawing/2014/main" val="3748376114"/>
                    </a:ext>
                  </a:extLst>
                </a:gridCol>
                <a:gridCol w="1630680">
                  <a:extLst>
                    <a:ext uri="{9D8B030D-6E8A-4147-A177-3AD203B41FA5}">
                      <a16:colId xmlns:a16="http://schemas.microsoft.com/office/drawing/2014/main" val="3416783315"/>
                    </a:ext>
                  </a:extLst>
                </a:gridCol>
                <a:gridCol w="1630680">
                  <a:extLst>
                    <a:ext uri="{9D8B030D-6E8A-4147-A177-3AD203B41FA5}">
                      <a16:colId xmlns:a16="http://schemas.microsoft.com/office/drawing/2014/main" val="2051705799"/>
                    </a:ext>
                  </a:extLst>
                </a:gridCol>
                <a:gridCol w="939520">
                  <a:extLst>
                    <a:ext uri="{9D8B030D-6E8A-4147-A177-3AD203B41FA5}">
                      <a16:colId xmlns:a16="http://schemas.microsoft.com/office/drawing/2014/main" val="2567990691"/>
                    </a:ext>
                  </a:extLst>
                </a:gridCol>
                <a:gridCol w="2321840">
                  <a:extLst>
                    <a:ext uri="{9D8B030D-6E8A-4147-A177-3AD203B41FA5}">
                      <a16:colId xmlns:a16="http://schemas.microsoft.com/office/drawing/2014/main" val="176950998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moduleCode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pNumber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21834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MX40001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kern="1200" dirty="0"/>
                        <a:t>P160005</a:t>
                      </a:r>
                      <a:endParaRPr kumimoji="0" lang="en-GB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15/16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42236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MX50002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kern="1200" dirty="0"/>
                        <a:t>P160010</a:t>
                      </a:r>
                      <a:endParaRPr kumimoji="0" lang="en-GB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16/17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12154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MX50002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kern="1200" dirty="0"/>
                        <a:t>P160005</a:t>
                      </a:r>
                      <a:endParaRPr kumimoji="0" lang="en-GB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16/17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63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MX40001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kern="1200" dirty="0"/>
                        <a:t>P160005</a:t>
                      </a:r>
                      <a:endParaRPr kumimoji="0" lang="en-GB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16/17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Carrying</a:t>
                      </a:r>
                      <a:r>
                        <a:rPr lang="en-GB" baseline="0" dirty="0"/>
                        <a:t> from 15/16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99863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58612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Identifiers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SQL Identifiers are used to identify objects in the database e.g. table names, attributes, view names, etc.</a:t>
            </a:r>
          </a:p>
          <a:p>
            <a:r>
              <a:rPr lang="en-GB" dirty="0"/>
              <a:t>The ISO standard for identifiers (DBMSs have their own rules):</a:t>
            </a:r>
          </a:p>
          <a:p>
            <a:pPr lvl="1"/>
            <a:r>
              <a:rPr lang="en-GB" dirty="0"/>
              <a:t>An identifier should be no longer than 128 characters.</a:t>
            </a:r>
          </a:p>
          <a:p>
            <a:pPr lvl="1"/>
            <a:r>
              <a:rPr lang="en-GB" dirty="0"/>
              <a:t>It must start with a letter and can contain: </a:t>
            </a:r>
          </a:p>
          <a:p>
            <a:pPr lvl="2"/>
            <a:r>
              <a:rPr lang="en-GB" dirty="0"/>
              <a:t>upper or lower case letters, </a:t>
            </a:r>
          </a:p>
          <a:p>
            <a:pPr lvl="2"/>
            <a:r>
              <a:rPr lang="en-GB" dirty="0"/>
              <a:t>digits 0…9 </a:t>
            </a:r>
          </a:p>
          <a:p>
            <a:pPr lvl="2"/>
            <a:r>
              <a:rPr lang="en-GB" dirty="0"/>
              <a:t>and the underscore “_” character.</a:t>
            </a:r>
          </a:p>
          <a:p>
            <a:pPr lvl="1"/>
            <a:r>
              <a:rPr lang="en-GB" dirty="0"/>
              <a:t>An identifier cannot contain spaces.</a:t>
            </a:r>
          </a:p>
          <a:p>
            <a:r>
              <a:rPr lang="en-GB" dirty="0"/>
              <a:t>You can check </a:t>
            </a:r>
            <a:r>
              <a:rPr lang="en-GB" dirty="0">
                <a:hlinkClick r:id="rId2"/>
              </a:rPr>
              <a:t>SQL Server’s Rules</a:t>
            </a:r>
            <a:r>
              <a:rPr lang="en-GB" dirty="0"/>
              <a:t>, but try to stick with the ISO standard.</a:t>
            </a:r>
          </a:p>
        </p:txBody>
      </p:sp>
    </p:spTree>
    <p:extLst>
      <p:ext uri="{BB962C8B-B14F-4D97-AF65-F5344CB8AC3E}">
        <p14:creationId xmlns:p14="http://schemas.microsoft.com/office/powerpoint/2010/main" val="4134977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Definition Commands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Used for creating and destroying database objects.</a:t>
            </a:r>
          </a:p>
          <a:p>
            <a:r>
              <a:rPr lang="en-GB" dirty="0"/>
              <a:t>Example SQL DDLs:</a:t>
            </a:r>
          </a:p>
          <a:p>
            <a:pPr lvl="1"/>
            <a:r>
              <a:rPr lang="en-GB" dirty="0"/>
              <a:t>CREATE DATABASE		DROP DATABASE</a:t>
            </a:r>
          </a:p>
          <a:p>
            <a:pPr lvl="1"/>
            <a:r>
              <a:rPr lang="en-GB" dirty="0"/>
              <a:t>CREATE SCHEMA		DROP SCHEMA</a:t>
            </a:r>
          </a:p>
          <a:p>
            <a:pPr lvl="1"/>
            <a:r>
              <a:rPr lang="en-GB" dirty="0"/>
              <a:t>CREATE TABLE		DROP TABLE</a:t>
            </a:r>
          </a:p>
          <a:p>
            <a:pPr lvl="1"/>
            <a:r>
              <a:rPr lang="en-GB" dirty="0"/>
              <a:t>ALTER TABLE</a:t>
            </a:r>
          </a:p>
          <a:p>
            <a:pPr lvl="1"/>
            <a:r>
              <a:rPr lang="en-GB" dirty="0"/>
              <a:t>CREATE VIEW			DROP VIEW</a:t>
            </a:r>
          </a:p>
          <a:p>
            <a:pPr lvl="1"/>
            <a:r>
              <a:rPr lang="en-GB" dirty="0"/>
              <a:t>CREATE INDEX		DROP INDEX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0024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create a new database (in its simplest form) using: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DATABASE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databaseName</a:t>
            </a:r>
            <a:endParaRPr lang="en-GB" dirty="0"/>
          </a:p>
          <a:p>
            <a:r>
              <a:rPr lang="en-GB" dirty="0"/>
              <a:t>You delete a database using: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 DATABASE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databaseName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3039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We need to add some tables to the database!</a:t>
            </a:r>
          </a:p>
          <a:p>
            <a:r>
              <a:rPr lang="en-GB" dirty="0">
                <a:hlinkClick r:id="rId3"/>
              </a:rPr>
              <a:t>Syntax</a:t>
            </a:r>
            <a:r>
              <a:rPr lang="en-GB" dirty="0"/>
              <a:t>: </a:t>
            </a:r>
            <a:r>
              <a:rPr lang="en-GB" i="1" dirty="0"/>
              <a:t>we will look at each line (constraints) over the next slides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	{(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colName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datatype [NOT NULL] [UNIQUE]</a:t>
            </a: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[DEFAULT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defaultOption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[CHECK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[, 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},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[PRIMARY KEY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listOfColumns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),]</a:t>
            </a: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[{UNIQUE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listOfColumns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),] […,]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	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[FOREIGN KEY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childColumnName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 REFERENCES 	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ParentTableName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parentColumnName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</a:t>
            </a: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	[ON UPDATE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referentialAction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	[ON DELETE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referentialAction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[…,]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	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[CHECK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)] [,…]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endParaRPr lang="en-GB" dirty="0"/>
          </a:p>
          <a:p>
            <a:pPr marL="320040" lvl="1" indent="0">
              <a:buNone/>
            </a:pPr>
            <a:r>
              <a:rPr lang="en-GB" i="1" dirty="0"/>
              <a:t>Note: Everything in square brackets is optional</a:t>
            </a:r>
          </a:p>
        </p:txBody>
      </p:sp>
    </p:spTree>
    <p:extLst>
      <p:ext uri="{BB962C8B-B14F-4D97-AF65-F5344CB8AC3E}">
        <p14:creationId xmlns:p14="http://schemas.microsoft.com/office/powerpoint/2010/main" val="1677759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Types: Domain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ISO SQL defines the following base data types: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DBMSs define their own implementation or variations of these types </a:t>
            </a:r>
            <a:r>
              <a:rPr lang="en-GB" sz="2000" dirty="0"/>
              <a:t>(e.g. </a:t>
            </a:r>
            <a:r>
              <a:rPr lang="en-GB" sz="2000" dirty="0">
                <a:hlinkClick r:id="rId3"/>
              </a:rPr>
              <a:t>MS SQL Server Data Types</a:t>
            </a:r>
            <a:r>
              <a:rPr lang="en-GB" sz="2000" dirty="0"/>
              <a:t>)</a:t>
            </a:r>
            <a:r>
              <a:rPr lang="en-GB" dirty="0"/>
              <a:t>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044700" y="2132856"/>
          <a:ext cx="7775772" cy="37744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11078">
                  <a:extLst>
                    <a:ext uri="{9D8B030D-6E8A-4147-A177-3AD203B41FA5}">
                      <a16:colId xmlns:a16="http://schemas.microsoft.com/office/drawing/2014/main" val="3179296930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2349291247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1854968537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3027541297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1518370959"/>
                    </a:ext>
                  </a:extLst>
                </a:gridCol>
                <a:gridCol w="1008110">
                  <a:extLst>
                    <a:ext uri="{9D8B030D-6E8A-4147-A177-3AD203B41FA5}">
                      <a16:colId xmlns:a16="http://schemas.microsoft.com/office/drawing/2014/main" val="15371795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Data Type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Declarations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57689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True or</a:t>
                      </a:r>
                      <a:r>
                        <a:rPr lang="en-GB" baseline="0" dirty="0"/>
                        <a:t> False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BOOLEAN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BOOLEAN</a:t>
                      </a:r>
                      <a:endParaRPr lang="en-GB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21856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Character String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VARCHAR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31208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exact numeric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NUMERIC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DECIMAL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SMALLINT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BIGINT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3137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Approximate Numeric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FLOAT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DOUBLE PRECISION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40749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Datetime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TIMESTAMP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99632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Interval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INTERVAL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47018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Large Objects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/>
                        <a:t>VARBINARY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BINARY</a:t>
                      </a:r>
                      <a:r>
                        <a:rPr lang="en-GB" baseline="0" dirty="0"/>
                        <a:t> LARGE OBJECT (BLOB)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71982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4422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Attributes (Columns)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 define an attribute (column) by specifying:</a:t>
            </a:r>
          </a:p>
          <a:p>
            <a:pPr lvl="1"/>
            <a:r>
              <a:rPr lang="en-GB" b="1" dirty="0" err="1"/>
              <a:t>column_name</a:t>
            </a:r>
            <a:r>
              <a:rPr lang="en-GB" dirty="0"/>
              <a:t>: the name of the attribute in the table</a:t>
            </a:r>
          </a:p>
          <a:p>
            <a:pPr lvl="1"/>
            <a:r>
              <a:rPr lang="en-GB" b="1" dirty="0" err="1"/>
              <a:t>data_type</a:t>
            </a:r>
            <a:r>
              <a:rPr lang="en-GB" dirty="0"/>
              <a:t>: the type of data the attribute can store</a:t>
            </a:r>
          </a:p>
          <a:p>
            <a:pPr lvl="1"/>
            <a:r>
              <a:rPr lang="en-GB" b="1" dirty="0"/>
              <a:t>size</a:t>
            </a:r>
            <a:r>
              <a:rPr lang="en-GB" dirty="0"/>
              <a:t>: maximum length of the data it can store</a:t>
            </a:r>
          </a:p>
          <a:p>
            <a:pPr marL="365760" lvl="1" indent="0" algn="ctr">
              <a:buNone/>
            </a:pP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column_name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data_type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size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200" dirty="0">
              <a:solidFill>
                <a:srgbClr val="0070C0"/>
              </a:solidFill>
            </a:endParaRPr>
          </a:p>
          <a:p>
            <a:r>
              <a:rPr lang="en-GB" dirty="0"/>
              <a:t>Examples:</a:t>
            </a:r>
          </a:p>
          <a:p>
            <a:pPr lvl="1"/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StudentNumber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CHAR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VARCHAR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IsActive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	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BIT</a:t>
            </a: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Salary			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DECIMAL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dirty="0"/>
          </a:p>
          <a:p>
            <a:pPr marL="365760" lvl="1" indent="0">
              <a:buNone/>
            </a:pPr>
            <a:endParaRPr lang="en-GB" i="1" dirty="0"/>
          </a:p>
          <a:p>
            <a:pPr marL="365760" lvl="1" indent="0">
              <a:buNone/>
            </a:pPr>
            <a:r>
              <a:rPr lang="en-GB" i="1" dirty="0"/>
              <a:t>If size is omitted, it will use the default for the data type.</a:t>
            </a:r>
          </a:p>
        </p:txBody>
      </p:sp>
    </p:spTree>
    <p:extLst>
      <p:ext uri="{BB962C8B-B14F-4D97-AF65-F5344CB8AC3E}">
        <p14:creationId xmlns:p14="http://schemas.microsoft.com/office/powerpoint/2010/main" val="1252495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Integrity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Rules or restrictions applied to ensure that the data is accurate (correct and consistent):</a:t>
            </a:r>
          </a:p>
          <a:p>
            <a:r>
              <a:rPr lang="en-GB" b="1" dirty="0"/>
              <a:t>Null</a:t>
            </a:r>
          </a:p>
          <a:p>
            <a:pPr lvl="1"/>
            <a:r>
              <a:rPr lang="en-GB" dirty="0"/>
              <a:t>Represents value for an attribute that is </a:t>
            </a:r>
            <a:r>
              <a:rPr lang="en-GB" b="1" i="1" dirty="0"/>
              <a:t>currently unknown</a:t>
            </a:r>
            <a:r>
              <a:rPr lang="en-GB" dirty="0"/>
              <a:t> or </a:t>
            </a:r>
            <a:r>
              <a:rPr lang="en-GB" b="1" i="1" dirty="0"/>
              <a:t>not applicable</a:t>
            </a:r>
            <a:r>
              <a:rPr lang="en-GB" dirty="0"/>
              <a:t> for the tuple.</a:t>
            </a:r>
          </a:p>
          <a:p>
            <a:pPr lvl="1"/>
            <a:r>
              <a:rPr lang="en-GB" dirty="0"/>
              <a:t>It is used to handle incomplete or exceptional data.</a:t>
            </a:r>
          </a:p>
          <a:p>
            <a:pPr lvl="1"/>
            <a:r>
              <a:rPr lang="en-GB" dirty="0"/>
              <a:t>Note: represents the </a:t>
            </a:r>
            <a:r>
              <a:rPr lang="en-GB" b="1" i="1" dirty="0"/>
              <a:t>absenc</a:t>
            </a:r>
            <a:r>
              <a:rPr lang="en-GB" dirty="0"/>
              <a:t>e of a value and is not the same as zero, spaces, or empty string “”, which are values.</a:t>
            </a:r>
          </a:p>
          <a:p>
            <a:pPr lvl="1"/>
            <a:r>
              <a:rPr lang="en-GB" dirty="0"/>
              <a:t>Representing “null” values can be a bit of a problem for some attribute value types e.g. Booleans, numbers, dates.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683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Integrity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Entity Integrity</a:t>
            </a:r>
            <a:r>
              <a:rPr lang="en-GB" dirty="0"/>
              <a:t>: no attribute of a primary key in a base relation can have a null value.</a:t>
            </a:r>
          </a:p>
          <a:p>
            <a:r>
              <a:rPr lang="en-GB" b="1" dirty="0"/>
              <a:t>Referential Integrity</a:t>
            </a:r>
            <a:r>
              <a:rPr lang="en-GB" dirty="0"/>
              <a:t>: each foreign key value must match a candidate key value of some tuple in its parent relation or the foreign key value must be completely null.</a:t>
            </a:r>
          </a:p>
          <a:p>
            <a:r>
              <a:rPr lang="en-GB" b="1" dirty="0"/>
              <a:t>Domain Constraints</a:t>
            </a:r>
            <a:r>
              <a:rPr lang="en-GB" dirty="0"/>
              <a:t>: limits set of values allowed for attribute.</a:t>
            </a:r>
          </a:p>
          <a:p>
            <a:r>
              <a:rPr lang="en-GB" b="1" dirty="0"/>
              <a:t>General Constraints (Business Rules)</a:t>
            </a:r>
            <a:r>
              <a:rPr lang="en-GB" dirty="0"/>
              <a:t>: additional rules specified by users or database administrators that define or constrain some aspect of the enterprise.</a:t>
            </a:r>
          </a:p>
        </p:txBody>
      </p:sp>
    </p:spTree>
    <p:extLst>
      <p:ext uri="{BB962C8B-B14F-4D97-AF65-F5344CB8AC3E}">
        <p14:creationId xmlns:p14="http://schemas.microsoft.com/office/powerpoint/2010/main" val="3078161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Required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Required data means that the attribute </a:t>
            </a:r>
            <a:r>
              <a:rPr lang="en-GB" u="sng" dirty="0"/>
              <a:t>cannot</a:t>
            </a:r>
            <a:r>
              <a:rPr lang="en-GB" dirty="0"/>
              <a:t> have a null value.</a:t>
            </a:r>
          </a:p>
          <a:p>
            <a:r>
              <a:rPr lang="en-GB" dirty="0"/>
              <a:t>As such, you use the NOT NULL keyword to indicate this.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Position	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VARCHAR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StaffNo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VARCHAR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6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42519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SQL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Constraints are given names.</a:t>
            </a:r>
          </a:p>
          <a:p>
            <a:r>
              <a:rPr lang="en-GB" dirty="0"/>
              <a:t>The constraint name is used if you need to delete or change a constraint.</a:t>
            </a:r>
          </a:p>
          <a:p>
            <a:r>
              <a:rPr lang="en-GB" dirty="0"/>
              <a:t>You can define your own name for a constraint (</a:t>
            </a:r>
            <a:r>
              <a:rPr lang="en-GB" b="1" i="1" dirty="0"/>
              <a:t>this is recommended</a:t>
            </a:r>
            <a:r>
              <a:rPr lang="en-GB" dirty="0"/>
              <a:t>) or a name will be automatically generated.</a:t>
            </a:r>
          </a:p>
          <a:p>
            <a:r>
              <a:rPr lang="en-GB" dirty="0"/>
              <a:t>You have to use the CONSTRAINT syntax to add named constraints.</a:t>
            </a:r>
          </a:p>
          <a:p>
            <a:pPr marL="685800" lvl="2" indent="0">
              <a:buNone/>
            </a:pPr>
            <a:r>
              <a:rPr lang="en-GB" dirty="0"/>
              <a:t>CONSTRAINT </a:t>
            </a:r>
            <a:r>
              <a:rPr lang="en-GB" dirty="0" err="1"/>
              <a:t>constraint_name</a:t>
            </a:r>
            <a:r>
              <a:rPr lang="en-GB" dirty="0"/>
              <a:t> 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230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SQL Server Named Constraints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925144"/>
          </a:xfrm>
        </p:spPr>
        <p:txBody>
          <a:bodyPr/>
          <a:lstStyle/>
          <a:p>
            <a:r>
              <a:rPr lang="en-GB" dirty="0"/>
              <a:t>Primary Key Constraint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PK_ActivityCategory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CategoryID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1800" dirty="0"/>
          </a:p>
          <a:p>
            <a:r>
              <a:rPr lang="en-GB" dirty="0"/>
              <a:t>Foreign Key Constraint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FK_ActivityCategory_Category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ActivityCategory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CategoryID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r>
              <a:rPr lang="en-GB" dirty="0"/>
              <a:t>CHECK Constraint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CHK_TableName_Quantity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(Quantity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&gt;= 0 AND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Quantity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&lt;= 10) 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CHK_TableName_Level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(Level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IN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(4, 5, 6, 7))</a:t>
            </a:r>
            <a:endParaRPr lang="en-GB" sz="1800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CHK_TableName_ZipCode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ZipCode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LIKE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'[0-9][0-9] [0-9][0-9][0-9]')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31640" y="2132856"/>
            <a:ext cx="3816424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331640" y="2996546"/>
            <a:ext cx="4968552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331640" y="4149080"/>
            <a:ext cx="4176464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331640" y="4797152"/>
            <a:ext cx="3816424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331640" y="5121594"/>
            <a:ext cx="4104456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761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Domain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Used to limit the set of values allowed for an attribute.</a:t>
            </a:r>
          </a:p>
          <a:p>
            <a:r>
              <a:rPr lang="en-GB" dirty="0"/>
              <a:t>The CHECK constraint is used and the syntax is:</a:t>
            </a:r>
          </a:p>
          <a:p>
            <a:pPr marL="365760" lvl="1" indent="0" algn="ctr">
              <a:buNone/>
            </a:pPr>
            <a:r>
              <a:rPr lang="en-GB" b="1" dirty="0"/>
              <a:t>CHECK</a:t>
            </a:r>
            <a:r>
              <a:rPr lang="en-GB" dirty="0"/>
              <a:t> (</a:t>
            </a:r>
            <a:r>
              <a:rPr lang="en-GB" dirty="0" err="1"/>
              <a:t>searchCondition</a:t>
            </a:r>
            <a:r>
              <a:rPr lang="en-GB" dirty="0"/>
              <a:t>)</a:t>
            </a:r>
          </a:p>
          <a:p>
            <a:r>
              <a:rPr lang="en-GB" dirty="0"/>
              <a:t>There is an alternative, CREATE DOMAIN syntax, MS SQL Server implements this as </a:t>
            </a:r>
            <a:r>
              <a:rPr lang="en-GB" dirty="0">
                <a:hlinkClick r:id="rId2"/>
              </a:rPr>
              <a:t>CREATE TYPE</a:t>
            </a:r>
            <a:endParaRPr lang="en-GB" dirty="0"/>
          </a:p>
          <a:p>
            <a:r>
              <a:rPr lang="en-GB" dirty="0"/>
              <a:t>For this module, we will stick to the simple CHECK constraint.</a:t>
            </a:r>
          </a:p>
        </p:txBody>
      </p:sp>
    </p:spTree>
    <p:extLst>
      <p:ext uri="{BB962C8B-B14F-4D97-AF65-F5344CB8AC3E}">
        <p14:creationId xmlns:p14="http://schemas.microsoft.com/office/powerpoint/2010/main" val="2335655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Domain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pPr marL="365760" lvl="1" indent="0" algn="ctr">
              <a:buNone/>
            </a:pPr>
            <a:r>
              <a:rPr lang="en-GB" b="1" dirty="0"/>
              <a:t>CHECK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(</a:t>
            </a:r>
            <a:r>
              <a:rPr lang="en-GB" dirty="0" err="1"/>
              <a:t>searchCondition</a:t>
            </a:r>
            <a:r>
              <a:rPr lang="en-GB" dirty="0">
                <a:solidFill>
                  <a:srgbClr val="FF0000"/>
                </a:solidFill>
              </a:rPr>
              <a:t>)</a:t>
            </a:r>
          </a:p>
          <a:p>
            <a:r>
              <a:rPr lang="en-GB" dirty="0"/>
              <a:t>The search condition can be a condition, a list of values or a table lookup e.g. a SELECT statement.</a:t>
            </a:r>
          </a:p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Restrict data to a set of allowed values</a:t>
            </a:r>
          </a:p>
          <a:p>
            <a:pPr lvl="2"/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[status]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VARCHAR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12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 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status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'Pending'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'Active'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'Closed'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000" dirty="0">
              <a:solidFill>
                <a:srgbClr val="FF0000"/>
              </a:solidFill>
            </a:endParaRPr>
          </a:p>
          <a:p>
            <a:pPr lvl="2"/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Classification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VARCHAR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 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Classification 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(NULL,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'TBC'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'U'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'PG'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'12A'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'15'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'18'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000" dirty="0">
              <a:solidFill>
                <a:srgbClr val="FF0000"/>
              </a:solidFill>
            </a:endParaRPr>
          </a:p>
          <a:p>
            <a:pPr lvl="2"/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Quantity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 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Quantity 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0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000" dirty="0">
              <a:solidFill>
                <a:srgbClr val="FF0000"/>
              </a:solidFill>
            </a:endParaRPr>
          </a:p>
          <a:p>
            <a:r>
              <a:rPr lang="en-GB" b="1" dirty="0"/>
              <a:t>Note</a:t>
            </a:r>
            <a:r>
              <a:rPr lang="en-GB" dirty="0"/>
              <a:t> the brackets </a:t>
            </a:r>
            <a:r>
              <a:rPr lang="en-GB" dirty="0">
                <a:solidFill>
                  <a:srgbClr val="FF0000"/>
                </a:solidFill>
              </a:rPr>
              <a:t>(</a:t>
            </a:r>
            <a:r>
              <a:rPr lang="en-GB" dirty="0"/>
              <a:t>…</a:t>
            </a:r>
            <a:r>
              <a:rPr lang="en-GB" dirty="0">
                <a:solidFill>
                  <a:srgbClr val="FF0000"/>
                </a:solidFill>
              </a:rPr>
              <a:t>)</a:t>
            </a:r>
            <a:r>
              <a:rPr lang="en-GB" dirty="0"/>
              <a:t> are important.</a:t>
            </a:r>
          </a:p>
        </p:txBody>
      </p:sp>
    </p:spTree>
    <p:extLst>
      <p:ext uri="{BB962C8B-B14F-4D97-AF65-F5344CB8AC3E}">
        <p14:creationId xmlns:p14="http://schemas.microsoft.com/office/powerpoint/2010/main" val="1261747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Entity Integrity: Primary Key (PK) Constraint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The primary key of a table must contain a unique, non-null value for each row.</a:t>
            </a:r>
          </a:p>
          <a:p>
            <a:r>
              <a:rPr lang="en-GB" dirty="0"/>
              <a:t>You can add the primary key when creating the table or add it later using the alter table command.</a:t>
            </a:r>
          </a:p>
          <a:p>
            <a:r>
              <a:rPr lang="en-GB" dirty="0"/>
              <a:t>The syntax is:</a:t>
            </a:r>
          </a:p>
          <a:p>
            <a:pPr lvl="1"/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KEY 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courseCode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dirty="0"/>
          </a:p>
          <a:p>
            <a:pPr lvl="1"/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KEY 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moduleCode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session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200" dirty="0"/>
          </a:p>
          <a:p>
            <a:r>
              <a:rPr lang="en-GB" dirty="0"/>
              <a:t>Note: you can have only one primary key</a:t>
            </a:r>
          </a:p>
          <a:p>
            <a:pPr lvl="1"/>
            <a:r>
              <a:rPr lang="en-GB" dirty="0"/>
              <a:t>If you have other alternate keys and you want to ensure their uniqueness, use the UNIQUE keyword:</a:t>
            </a:r>
          </a:p>
          <a:p>
            <a:pPr marL="1097280" lvl="3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UNIQUE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Postcode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724128" y="3429000"/>
            <a:ext cx="301236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Column(s) making up the PK</a:t>
            </a:r>
          </a:p>
        </p:txBody>
      </p:sp>
      <p:cxnSp>
        <p:nvCxnSpPr>
          <p:cNvPr id="6" name="Straight Arrow Connector 5"/>
          <p:cNvCxnSpPr>
            <a:stCxn id="4" idx="2"/>
          </p:cNvCxnSpPr>
          <p:nvPr/>
        </p:nvCxnSpPr>
        <p:spPr>
          <a:xfrm flipH="1">
            <a:off x="5220072" y="3798332"/>
            <a:ext cx="2010238" cy="3507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4" idx="2"/>
          </p:cNvCxnSpPr>
          <p:nvPr/>
        </p:nvCxnSpPr>
        <p:spPr>
          <a:xfrm flipH="1">
            <a:off x="5292080" y="3798332"/>
            <a:ext cx="1938230" cy="7827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6372200" y="3798332"/>
            <a:ext cx="858110" cy="71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7230310" y="3798332"/>
            <a:ext cx="294018" cy="71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0171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Primary Key Domain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dirty="0"/>
              <a:t>Using an auto increment number is a common practice for generating unique primary key values.</a:t>
            </a:r>
          </a:p>
          <a:p>
            <a:r>
              <a:rPr lang="en-GB" dirty="0"/>
              <a:t>Use Google to find out why this may sometimes be a bad idea and what is/are the alternative(s)?</a:t>
            </a:r>
          </a:p>
        </p:txBody>
      </p:sp>
    </p:spTree>
    <p:extLst>
      <p:ext uri="{BB962C8B-B14F-4D97-AF65-F5344CB8AC3E}">
        <p14:creationId xmlns:p14="http://schemas.microsoft.com/office/powerpoint/2010/main" val="13885585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 Increment Primary Key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To specify an auto increment primary key in MS SQL Server, you use the IDENTITY property:</a:t>
            </a:r>
          </a:p>
          <a:p>
            <a:pPr marL="365760" lvl="1" indent="0" algn="ctr">
              <a:buNone/>
            </a:pPr>
            <a:r>
              <a:rPr lang="en-GB" b="1" dirty="0"/>
              <a:t>IDENTITY</a:t>
            </a:r>
            <a:r>
              <a:rPr lang="en-GB" dirty="0"/>
              <a:t>[(seed, increment)]</a:t>
            </a:r>
          </a:p>
          <a:p>
            <a:pPr lvl="1"/>
            <a:r>
              <a:rPr lang="en-GB" dirty="0"/>
              <a:t>Seed is the value used for the first row</a:t>
            </a:r>
          </a:p>
          <a:p>
            <a:pPr lvl="1"/>
            <a:r>
              <a:rPr lang="en-GB" dirty="0"/>
              <a:t>Increment is the incremental value added to the previous row.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IDENTITY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PRIMARY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KEY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704861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Referential Integrity: Foreign Key (FK) Constraint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Foreign keys</a:t>
            </a:r>
            <a:r>
              <a:rPr lang="en-GB" dirty="0"/>
              <a:t>: a column or a set of columns linking each row in a child table containing FK to row in parent table containing the matching PK.</a:t>
            </a:r>
          </a:p>
          <a:p>
            <a:r>
              <a:rPr lang="en-GB" dirty="0"/>
              <a:t>Referential integrity means that if FK contains a value, that value must </a:t>
            </a:r>
            <a:r>
              <a:rPr lang="en-GB" b="1" i="1" dirty="0"/>
              <a:t>refer to</a:t>
            </a:r>
            <a:r>
              <a:rPr lang="en-GB" dirty="0"/>
              <a:t> an existing, valid row in the parent table.</a:t>
            </a:r>
          </a:p>
          <a:p>
            <a:r>
              <a:rPr lang="en-GB" dirty="0"/>
              <a:t>You can add the FK when creating the table or add it later using the alter table command.</a:t>
            </a:r>
          </a:p>
          <a:p>
            <a:r>
              <a:rPr lang="en-GB" dirty="0"/>
              <a:t>The syntax is: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FOREIGN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KEY </a:t>
            </a:r>
            <a:r>
              <a:rPr lang="en-GB" sz="2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sz="2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REFERENCES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Student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sz="2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200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2627784" y="5949281"/>
            <a:ext cx="2232248" cy="908719"/>
            <a:chOff x="2627784" y="5949281"/>
            <a:chExt cx="2232248" cy="908719"/>
          </a:xfrm>
        </p:grpSpPr>
        <p:sp>
          <p:nvSpPr>
            <p:cNvPr id="4" name="TextBox 3"/>
            <p:cNvSpPr txBox="1"/>
            <p:nvPr/>
          </p:nvSpPr>
          <p:spPr>
            <a:xfrm>
              <a:off x="2627784" y="6211669"/>
              <a:ext cx="22322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Name of FK Column in Child Table </a:t>
              </a:r>
            </a:p>
          </p:txBody>
        </p:sp>
        <p:cxnSp>
          <p:nvCxnSpPr>
            <p:cNvPr id="8" name="Straight Arrow Connector 7"/>
            <p:cNvCxnSpPr>
              <a:stCxn id="4" idx="0"/>
            </p:cNvCxnSpPr>
            <p:nvPr/>
          </p:nvCxnSpPr>
          <p:spPr>
            <a:xfrm flipV="1">
              <a:off x="3743908" y="5949281"/>
              <a:ext cx="18546" cy="26238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/>
          <p:cNvGrpSpPr/>
          <p:nvPr/>
        </p:nvGrpSpPr>
        <p:grpSpPr>
          <a:xfrm>
            <a:off x="6714656" y="4858498"/>
            <a:ext cx="2216206" cy="906695"/>
            <a:chOff x="6714656" y="4858498"/>
            <a:chExt cx="2216206" cy="906695"/>
          </a:xfrm>
        </p:grpSpPr>
        <p:sp>
          <p:nvSpPr>
            <p:cNvPr id="5" name="TextBox 4"/>
            <p:cNvSpPr txBox="1"/>
            <p:nvPr/>
          </p:nvSpPr>
          <p:spPr>
            <a:xfrm>
              <a:off x="7058654" y="4858498"/>
              <a:ext cx="187220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Name of Parent Table</a:t>
              </a:r>
            </a:p>
          </p:txBody>
        </p:sp>
        <p:cxnSp>
          <p:nvCxnSpPr>
            <p:cNvPr id="10" name="Straight Arrow Connector 9"/>
            <p:cNvCxnSpPr/>
            <p:nvPr/>
          </p:nvCxnSpPr>
          <p:spPr>
            <a:xfrm flipH="1">
              <a:off x="6714656" y="5337264"/>
              <a:ext cx="665656" cy="42792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/>
          <p:cNvGrpSpPr/>
          <p:nvPr/>
        </p:nvGrpSpPr>
        <p:grpSpPr>
          <a:xfrm>
            <a:off x="6372200" y="5949281"/>
            <a:ext cx="2448272" cy="850883"/>
            <a:chOff x="6372200" y="5949281"/>
            <a:chExt cx="2448272" cy="850883"/>
          </a:xfrm>
        </p:grpSpPr>
        <p:sp>
          <p:nvSpPr>
            <p:cNvPr id="6" name="TextBox 5"/>
            <p:cNvSpPr txBox="1"/>
            <p:nvPr/>
          </p:nvSpPr>
          <p:spPr>
            <a:xfrm>
              <a:off x="6372200" y="6153833"/>
              <a:ext cx="244827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Name of matching column in Parent Table </a:t>
              </a:r>
            </a:p>
          </p:txBody>
        </p:sp>
        <p:cxnSp>
          <p:nvCxnSpPr>
            <p:cNvPr id="12" name="Straight Arrow Connector 11"/>
            <p:cNvCxnSpPr/>
            <p:nvPr/>
          </p:nvCxnSpPr>
          <p:spPr>
            <a:xfrm flipV="1">
              <a:off x="7596336" y="5949281"/>
              <a:ext cx="0" cy="36003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89875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Notes on Foreign Key (FK)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Any INSERT/UPDATE attempting to create FK value in a child table </a:t>
            </a:r>
            <a:r>
              <a:rPr lang="en-GB" i="1" u="sng" dirty="0"/>
              <a:t>without</a:t>
            </a:r>
            <a:r>
              <a:rPr lang="en-GB" dirty="0"/>
              <a:t> a matching PK value in the parent table is rejected.</a:t>
            </a:r>
          </a:p>
          <a:p>
            <a:r>
              <a:rPr lang="en-GB" dirty="0"/>
              <a:t>The action taken when attempting to update or delete a row in a parent table with matching rows in a child table depends on the </a:t>
            </a:r>
            <a:r>
              <a:rPr lang="en-GB" b="1" dirty="0"/>
              <a:t>referential action</a:t>
            </a:r>
            <a:r>
              <a:rPr lang="en-GB" dirty="0"/>
              <a:t> specified using: </a:t>
            </a:r>
          </a:p>
          <a:p>
            <a:pPr marL="685800" lvl="2" indent="0">
              <a:buNone/>
            </a:pPr>
            <a:r>
              <a:rPr lang="en-GB" b="1" dirty="0"/>
              <a:t>ON UPDATE</a:t>
            </a:r>
            <a:r>
              <a:rPr lang="en-GB" dirty="0"/>
              <a:t> and </a:t>
            </a:r>
            <a:r>
              <a:rPr lang="en-GB" b="1" dirty="0"/>
              <a:t>ON DELETE</a:t>
            </a:r>
            <a:r>
              <a:rPr lang="en-GB" dirty="0"/>
              <a:t> </a:t>
            </a:r>
            <a:r>
              <a:rPr lang="en-GB" dirty="0" err="1"/>
              <a:t>subclauses</a:t>
            </a:r>
            <a:endParaRPr lang="en-GB" dirty="0"/>
          </a:p>
          <a:p>
            <a:pPr marL="685800" lvl="2" indent="0">
              <a:buNone/>
            </a:pPr>
            <a:r>
              <a:rPr lang="en-GB" dirty="0"/>
              <a:t>The actions are: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995936" y="5733012"/>
            <a:ext cx="4572000" cy="864339"/>
          </a:xfrm>
          <a:prstGeom prst="rect">
            <a:avLst/>
          </a:prstGeom>
        </p:spPr>
        <p:txBody>
          <a:bodyPr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SET NULL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NO ACTION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1493912" y="5733013"/>
            <a:ext cx="4572000" cy="864339"/>
          </a:xfrm>
          <a:prstGeom prst="rect">
            <a:avLst/>
          </a:prstGeom>
        </p:spPr>
        <p:txBody>
          <a:bodyPr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CASCADE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SET DEFAULT</a:t>
            </a:r>
          </a:p>
        </p:txBody>
      </p:sp>
    </p:spTree>
    <p:extLst>
      <p:ext uri="{BB962C8B-B14F-4D97-AF65-F5344CB8AC3E}">
        <p14:creationId xmlns:p14="http://schemas.microsoft.com/office/powerpoint/2010/main" val="2720740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Notes on Foreign Key (FK)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>
            <a:normAutofit fontScale="92500"/>
          </a:bodyPr>
          <a:lstStyle/>
          <a:p>
            <a:r>
              <a:rPr lang="en-GB" dirty="0"/>
              <a:t>Using the case of Deleting a parent row as an example:</a:t>
            </a:r>
          </a:p>
          <a:p>
            <a:pPr lvl="1"/>
            <a:r>
              <a:rPr lang="en-GB" b="1" dirty="0"/>
              <a:t>CASCADE</a:t>
            </a:r>
            <a:r>
              <a:rPr lang="en-GB" dirty="0"/>
              <a:t>: Delete row from parent and delete matching rows in child, and so on in cascading manner.</a:t>
            </a:r>
          </a:p>
          <a:p>
            <a:pPr lvl="1"/>
            <a:r>
              <a:rPr lang="en-GB" b="1" dirty="0"/>
              <a:t>SET NULL</a:t>
            </a:r>
            <a:r>
              <a:rPr lang="en-GB" dirty="0"/>
              <a:t>: Delete row from parent and set FK column(s) in child to NULL. Only valid if FK columns do not have NOT NULL defined on them.</a:t>
            </a:r>
          </a:p>
          <a:p>
            <a:pPr lvl="1"/>
            <a:r>
              <a:rPr lang="en-GB" b="1" dirty="0"/>
              <a:t>SET DEFAULT</a:t>
            </a:r>
            <a:r>
              <a:rPr lang="en-GB" dirty="0"/>
              <a:t>: Delete row from parent and set each component of FK in child to specified default. Only valid if DEFAULT specified for FK columns.</a:t>
            </a:r>
          </a:p>
          <a:p>
            <a:pPr lvl="1"/>
            <a:r>
              <a:rPr lang="en-GB" b="1" dirty="0"/>
              <a:t>NO ACTION</a:t>
            </a:r>
            <a:r>
              <a:rPr lang="en-GB" dirty="0"/>
              <a:t>: Reject delete from parent. Default setting and will cause an error.</a:t>
            </a:r>
          </a:p>
        </p:txBody>
      </p:sp>
    </p:spTree>
    <p:extLst>
      <p:ext uri="{BB962C8B-B14F-4D97-AF65-F5344CB8AC3E}">
        <p14:creationId xmlns:p14="http://schemas.microsoft.com/office/powerpoint/2010/main" val="3242024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Foreign Key (FK) Constraint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Automatically deletes matching child rows when the parent row is deleted from the parent table.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FOREIGN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KEY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REFERENCES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Student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ON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DELETE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CASCADE</a:t>
            </a:r>
            <a:endParaRPr lang="en-GB" b="1" dirty="0"/>
          </a:p>
          <a:p>
            <a:pPr>
              <a:spcBef>
                <a:spcPts val="1200"/>
              </a:spcBef>
            </a:pPr>
            <a:r>
              <a:rPr lang="en-GB" dirty="0"/>
              <a:t>When the parent row is deleted, set values corresponding to the deleted </a:t>
            </a:r>
            <a:r>
              <a:rPr lang="en-GB" dirty="0" err="1"/>
              <a:t>courseCode</a:t>
            </a:r>
            <a:r>
              <a:rPr lang="en-GB" dirty="0"/>
              <a:t> in the child table to null.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FOREIGN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KEY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courseCode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REFERENCES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	Course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courseCode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ON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DELETE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SET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0361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General Constraints (Business Rules)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Additional rules that define and/or constrain the updates allowed to table data. For example:</a:t>
            </a:r>
          </a:p>
          <a:p>
            <a:pPr lvl="1"/>
            <a:r>
              <a:rPr lang="en-GB" dirty="0"/>
              <a:t>In the </a:t>
            </a:r>
            <a:r>
              <a:rPr lang="en-GB" dirty="0" err="1"/>
              <a:t>DreamHome</a:t>
            </a:r>
            <a:r>
              <a:rPr lang="en-GB" dirty="0"/>
              <a:t> case study, a staff member is not allowed to manage more than 100 properties.</a:t>
            </a:r>
          </a:p>
          <a:p>
            <a:pPr lvl="1"/>
            <a:r>
              <a:rPr lang="en-GB" dirty="0"/>
              <a:t>A registered customer must be:</a:t>
            </a:r>
          </a:p>
          <a:p>
            <a:pPr lvl="2"/>
            <a:r>
              <a:rPr lang="en-GB" dirty="0"/>
              <a:t>born already:	DOB &lt;= Now</a:t>
            </a:r>
          </a:p>
          <a:p>
            <a:pPr lvl="2"/>
            <a:r>
              <a:rPr lang="en-GB" dirty="0"/>
              <a:t>an adult:	Age &gt; ?? </a:t>
            </a:r>
          </a:p>
          <a:p>
            <a:r>
              <a:rPr lang="en-GB" dirty="0"/>
              <a:t>These rules can also be defined with the CHECK constraint, e.g.:</a:t>
            </a:r>
          </a:p>
          <a:p>
            <a:pPr lvl="2"/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dob	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dob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GetDate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())</a:t>
            </a:r>
            <a:endParaRPr lang="en-GB" dirty="0"/>
          </a:p>
          <a:p>
            <a:pPr lvl="2">
              <a:buClr>
                <a:srgbClr val="DA1F28"/>
              </a:buClr>
            </a:pPr>
            <a:r>
              <a:rPr lang="en-GB" dirty="0">
                <a:solidFill>
                  <a:prstClr val="black"/>
                </a:solidFill>
              </a:rPr>
              <a:t>student not allowed to study more than 7 modules:</a:t>
            </a:r>
          </a:p>
          <a:p>
            <a:pPr marL="1143000" lvl="3" indent="0">
              <a:buClr>
                <a:srgbClr val="EB641B"/>
              </a:buClr>
              <a:buNone/>
            </a:pPr>
            <a:r>
              <a:rPr lang="en-GB" sz="21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(NOT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EXISTS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Module 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GROUP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BY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HAVING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Count</a:t>
            </a:r>
            <a:r>
              <a:rPr lang="en-GB" sz="21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(*)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7</a:t>
            </a:r>
            <a:r>
              <a:rPr lang="en-GB" sz="21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3217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DEFAULT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By default, if a value is </a:t>
            </a:r>
            <a:r>
              <a:rPr lang="en-GB" i="1" u="sng" dirty="0"/>
              <a:t>not specified</a:t>
            </a:r>
            <a:r>
              <a:rPr lang="en-GB" dirty="0"/>
              <a:t> for a column value, it is set to:</a:t>
            </a:r>
          </a:p>
          <a:p>
            <a:pPr lvl="1"/>
            <a:r>
              <a:rPr lang="en-GB" dirty="0"/>
              <a:t>NULL as long as the column allows null values or </a:t>
            </a:r>
          </a:p>
          <a:p>
            <a:pPr lvl="1"/>
            <a:r>
              <a:rPr lang="en-GB" dirty="0"/>
              <a:t>the column’s data type default e.g. 0 for integers.</a:t>
            </a:r>
          </a:p>
          <a:p>
            <a:r>
              <a:rPr lang="en-GB" dirty="0"/>
              <a:t>Sometimes you want to specify a default value other than null or the data type default that will be entered in a column if the user leaves it blank.</a:t>
            </a:r>
          </a:p>
          <a:p>
            <a:r>
              <a:rPr lang="en-GB" dirty="0"/>
              <a:t>You add a DEFAULT constraint to the column.</a:t>
            </a:r>
          </a:p>
          <a:p>
            <a:pPr marL="685800" lvl="2" indent="0">
              <a:buNone/>
            </a:pPr>
            <a:r>
              <a:rPr lang="en-GB" dirty="0"/>
              <a:t>… </a:t>
            </a:r>
            <a:r>
              <a:rPr lang="en-GB" b="1" dirty="0"/>
              <a:t>DEFAULT</a:t>
            </a:r>
            <a:r>
              <a:rPr lang="en-GB" dirty="0"/>
              <a:t> </a:t>
            </a:r>
            <a:r>
              <a:rPr lang="en-GB" dirty="0" err="1"/>
              <a:t>default_value</a:t>
            </a:r>
            <a:r>
              <a:rPr lang="en-GB" dirty="0"/>
              <a:t> [FOR </a:t>
            </a:r>
            <a:r>
              <a:rPr lang="en-GB" dirty="0" err="1"/>
              <a:t>column_name</a:t>
            </a:r>
            <a:r>
              <a:rPr lang="en-GB" dirty="0"/>
              <a:t>]</a:t>
            </a:r>
          </a:p>
          <a:p>
            <a:pPr marL="685800" lvl="2" indent="0">
              <a:buNone/>
            </a:pPr>
            <a:r>
              <a:rPr lang="en-GB" sz="1900" i="1" dirty="0"/>
              <a:t>Note: FOR </a:t>
            </a:r>
            <a:r>
              <a:rPr lang="en-GB" sz="1900" i="1" dirty="0" err="1"/>
              <a:t>column_name</a:t>
            </a:r>
            <a:r>
              <a:rPr lang="en-GB" sz="1900" i="1" dirty="0"/>
              <a:t> is only required when defining the default value separately from the column definition</a:t>
            </a:r>
            <a:r>
              <a:rPr lang="en-GB" sz="1900" dirty="0"/>
              <a:t>.</a:t>
            </a:r>
          </a:p>
          <a:p>
            <a:r>
              <a:rPr lang="en-GB" dirty="0"/>
              <a:t>Examples:</a:t>
            </a:r>
          </a:p>
          <a:p>
            <a:pPr lvl="1"/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Quantity	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DEFAULT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</a:t>
            </a:r>
            <a:r>
              <a:rPr lang="en-GB" dirty="0"/>
              <a:t> </a:t>
            </a:r>
          </a:p>
          <a:p>
            <a:pPr lvl="1"/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OrderDate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DATETIME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DEFAULT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GetDate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5284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Finally, we need to add some tables to the database!</a:t>
            </a:r>
          </a:p>
          <a:p>
            <a:r>
              <a:rPr lang="en-GB" dirty="0"/>
              <a:t>Syntax: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	{(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colNamedataType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[NOT NULL] [UNIQUE]</a:t>
            </a: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[DEFAULT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defaultOption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[CHECK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[, 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},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[PRIMARY KEY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listOfColumns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),]</a:t>
            </a: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[{UNIQUE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listOfColumns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),] […,]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	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[FOREIGN KEY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childColumnName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 REFERENCES 	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ParentTableName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parentColumnName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</a:t>
            </a: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	[ON UPDATE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referentialAction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	[ON DELETE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referentialAction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[…,]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	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[CHECK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)] [,…]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endParaRPr lang="en-GB" dirty="0"/>
          </a:p>
          <a:p>
            <a:pPr marL="320040" lvl="1" indent="0">
              <a:buNone/>
            </a:pPr>
            <a:r>
              <a:rPr lang="en-GB" i="1" dirty="0"/>
              <a:t>Note: Everything in square brackets is optional</a:t>
            </a:r>
          </a:p>
        </p:txBody>
      </p:sp>
    </p:spTree>
    <p:extLst>
      <p:ext uri="{BB962C8B-B14F-4D97-AF65-F5344CB8AC3E}">
        <p14:creationId xmlns:p14="http://schemas.microsoft.com/office/powerpoint/2010/main" val="2138040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Creates a table with </a:t>
            </a:r>
          </a:p>
          <a:p>
            <a:pPr lvl="1"/>
            <a:r>
              <a:rPr lang="en-GB" dirty="0"/>
              <a:t>the specified name, and</a:t>
            </a:r>
          </a:p>
          <a:p>
            <a:pPr lvl="1"/>
            <a:r>
              <a:rPr lang="en-GB" dirty="0"/>
              <a:t>one or more columns of the specified </a:t>
            </a:r>
            <a:r>
              <a:rPr lang="en-GB" dirty="0" err="1"/>
              <a:t>dataType</a:t>
            </a:r>
            <a:r>
              <a:rPr lang="en-GB" dirty="0"/>
              <a:t>. </a:t>
            </a:r>
          </a:p>
          <a:p>
            <a:pPr lvl="2"/>
            <a:r>
              <a:rPr lang="en-GB" dirty="0"/>
              <a:t>Columns’ definitions are separated by commas(,)</a:t>
            </a:r>
          </a:p>
          <a:p>
            <a:r>
              <a:rPr lang="en-GB" dirty="0"/>
              <a:t>Columns with NOT NULL, the system rejects any attempt to insert a null in the column.</a:t>
            </a:r>
          </a:p>
          <a:p>
            <a:r>
              <a:rPr lang="en-GB" dirty="0"/>
              <a:t>You can specify a DEFAULT value for a column.</a:t>
            </a:r>
          </a:p>
          <a:p>
            <a:r>
              <a:rPr lang="en-GB" dirty="0"/>
              <a:t>The PRIMARY KEY clause identifies the primary columns and only one PK is allowed per table.</a:t>
            </a:r>
          </a:p>
          <a:p>
            <a:r>
              <a:rPr lang="en-GB" dirty="0"/>
              <a:t>FOREIGN KEY clause specifies FK along with the referential action.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2422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TABLE Example 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700" dirty="0"/>
              <a:t>Using unnamed constraints as you define each column</a:t>
            </a:r>
          </a:p>
          <a:p>
            <a:pPr marL="0" indent="0">
              <a:buNone/>
            </a:pPr>
            <a:endParaRPr lang="en-GB" sz="2700" dirty="0"/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GetDate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()),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Gender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VARCHAR(10)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4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Course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499992" y="3068960"/>
            <a:ext cx="2592288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483768" y="4293096"/>
            <a:ext cx="4608512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501834" y="5157192"/>
            <a:ext cx="502249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665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TABLE Example 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495800"/>
          </a:xfrm>
        </p:spPr>
        <p:txBody>
          <a:bodyPr>
            <a:normAutofit fontScale="92500" lnSpcReduction="20000"/>
          </a:bodyPr>
          <a:lstStyle/>
          <a:p>
            <a:pPr marL="0" indent="0">
              <a:buClr>
                <a:srgbClr val="DA1F28"/>
              </a:buClr>
              <a:buNone/>
            </a:pPr>
            <a:r>
              <a:rPr lang="en-GB" sz="2700" dirty="0">
                <a:solidFill>
                  <a:prstClr val="black"/>
                </a:solidFill>
              </a:rPr>
              <a:t>Named Constraints as you define each column</a:t>
            </a:r>
          </a:p>
          <a:p>
            <a:pPr marL="0" indent="0">
              <a:buClr>
                <a:srgbClr val="DA1F28"/>
              </a:buClr>
              <a:buNone/>
            </a:pPr>
            <a:endParaRPr lang="en-GB" sz="18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PK_Student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CHK_Student_DOB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GetDate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()),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Gender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VARCHAR(10)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4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FK_Student_Course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			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Course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483768" y="3068960"/>
            <a:ext cx="5400600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483768" y="4149080"/>
            <a:ext cx="633670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499630" y="4941168"/>
            <a:ext cx="5400600" cy="5040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548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TABLE Example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Clr>
                <a:srgbClr val="DA1F28"/>
              </a:buClr>
              <a:buNone/>
            </a:pPr>
            <a:r>
              <a:rPr lang="en-GB" sz="2500" dirty="0">
                <a:solidFill>
                  <a:prstClr val="black"/>
                </a:solidFill>
              </a:rPr>
              <a:t>Named Constraints defined </a:t>
            </a:r>
            <a:r>
              <a:rPr lang="en-GB" sz="2500" b="1" i="1" dirty="0">
                <a:solidFill>
                  <a:prstClr val="black"/>
                </a:solidFill>
              </a:rPr>
              <a:t>after </a:t>
            </a:r>
            <a:r>
              <a:rPr lang="en-GB" sz="2500" dirty="0">
                <a:solidFill>
                  <a:prstClr val="black"/>
                </a:solidFill>
              </a:rPr>
              <a:t>the column definitions</a:t>
            </a:r>
          </a:p>
          <a:p>
            <a:pPr lvl="0">
              <a:buClr>
                <a:srgbClr val="DA1F28"/>
              </a:buClr>
            </a:pPr>
            <a:endParaRPr lang="en-GB" sz="18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Gender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VARCHAR(10)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4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PK_Student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FK_Student_Course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Course 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[CHK_DOB]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GetDate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())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71600" y="4797152"/>
            <a:ext cx="7704856" cy="122413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590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Computed Columns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 computed column is a virtual column that is not physically stored in the table, unless marked PERSISTED.</a:t>
            </a:r>
          </a:p>
          <a:p>
            <a:r>
              <a:rPr lang="en-GB" dirty="0"/>
              <a:t>The column value is based on a computed expression and it can use data from other columns to calculate a value for the column.</a:t>
            </a:r>
          </a:p>
          <a:p>
            <a:r>
              <a:rPr lang="en-GB" dirty="0"/>
              <a:t>For example, the order table calculates the total price from the </a:t>
            </a:r>
            <a:r>
              <a:rPr lang="en-GB" dirty="0" err="1"/>
              <a:t>qty</a:t>
            </a:r>
            <a:r>
              <a:rPr lang="en-GB" dirty="0"/>
              <a:t> and unit price columns: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[ORDER]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	…</a:t>
            </a:r>
            <a:endParaRPr lang="en-GB" sz="1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totalPrice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qty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unitPrice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,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expectedDeliveryDate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deliveryDate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+ 2</a:t>
            </a:r>
            <a:endParaRPr lang="en-GB" sz="1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b="1" dirty="0"/>
              <a:t>Note</a:t>
            </a:r>
            <a:r>
              <a:rPr lang="en-GB" dirty="0"/>
              <a:t>: you do not insert or update the values of computed columns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06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Used to make data definition changes to an existing table.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Add a new column to a table.</a:t>
            </a:r>
          </a:p>
          <a:p>
            <a:pPr lvl="1"/>
            <a:r>
              <a:rPr lang="en-GB" dirty="0"/>
              <a:t>Drop a column from a table.</a:t>
            </a:r>
          </a:p>
          <a:p>
            <a:pPr lvl="1"/>
            <a:r>
              <a:rPr lang="en-GB" dirty="0"/>
              <a:t>Add a new table constraint.</a:t>
            </a:r>
          </a:p>
          <a:p>
            <a:pPr lvl="1"/>
            <a:r>
              <a:rPr lang="en-GB" dirty="0"/>
              <a:t>Drop a table constraint.</a:t>
            </a:r>
          </a:p>
          <a:p>
            <a:pPr lvl="1"/>
            <a:r>
              <a:rPr lang="en-GB" dirty="0"/>
              <a:t>Set a default for a column.</a:t>
            </a:r>
          </a:p>
          <a:p>
            <a:pPr lvl="1"/>
            <a:r>
              <a:rPr lang="en-GB" dirty="0"/>
              <a:t>Drop a default for a column.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7713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Adding a new column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ADD</a:t>
            </a:r>
            <a:r>
              <a:rPr lang="en-GB" dirty="0"/>
              <a:t> </a:t>
            </a:r>
            <a:r>
              <a:rPr lang="en-GB" dirty="0" err="1"/>
              <a:t>newColumnName</a:t>
            </a:r>
            <a:r>
              <a:rPr lang="en-GB" dirty="0"/>
              <a:t> datatype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ADD</a:t>
            </a:r>
            <a:r>
              <a:rPr lang="en-GB" dirty="0"/>
              <a:t> </a:t>
            </a:r>
            <a:r>
              <a:rPr lang="en-GB" dirty="0" err="1"/>
              <a:t>newColumnName</a:t>
            </a:r>
            <a:r>
              <a:rPr lang="en-GB" dirty="0"/>
              <a:t> datatype [CONSTRAINTS]</a:t>
            </a:r>
          </a:p>
          <a:p>
            <a:r>
              <a:rPr lang="en-GB" dirty="0"/>
              <a:t>Deleting (Dropping) an existing column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DROP COLUMN</a:t>
            </a:r>
            <a:r>
              <a:rPr lang="en-GB" dirty="0"/>
              <a:t> </a:t>
            </a:r>
            <a:r>
              <a:rPr lang="en-GB" dirty="0" err="1"/>
              <a:t>columnName</a:t>
            </a:r>
            <a:endParaRPr lang="en-GB" dirty="0"/>
          </a:p>
          <a:p>
            <a:r>
              <a:rPr lang="en-GB" dirty="0"/>
              <a:t>Changing a column’s properties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br>
              <a:rPr lang="en-GB" dirty="0"/>
            </a:br>
            <a:r>
              <a:rPr lang="en-GB" b="1" dirty="0"/>
              <a:t>ALTER COLUMN</a:t>
            </a:r>
            <a:r>
              <a:rPr lang="en-GB" dirty="0"/>
              <a:t> </a:t>
            </a:r>
            <a:r>
              <a:rPr lang="en-GB" dirty="0" err="1"/>
              <a:t>columnName</a:t>
            </a:r>
            <a:r>
              <a:rPr lang="en-GB" dirty="0"/>
              <a:t> [new property details]</a:t>
            </a:r>
          </a:p>
          <a:p>
            <a:r>
              <a:rPr lang="en-GB" dirty="0"/>
              <a:t>Deleting a constraint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br>
              <a:rPr lang="en-GB" dirty="0"/>
            </a:br>
            <a:r>
              <a:rPr lang="en-GB" b="1" dirty="0"/>
              <a:t>DROP CONSTRAINT</a:t>
            </a:r>
            <a:r>
              <a:rPr lang="en-GB" dirty="0"/>
              <a:t> </a:t>
            </a:r>
            <a:r>
              <a:rPr lang="en-GB" dirty="0" err="1"/>
              <a:t>constraintName</a:t>
            </a:r>
            <a:r>
              <a:rPr lang="en-GB" dirty="0"/>
              <a:t> …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855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Note</a:t>
            </a:r>
            <a:r>
              <a:rPr lang="en-GB" dirty="0"/>
              <a:t>: In MS SQL Server, typically you can only perform one change at a time.</a:t>
            </a:r>
          </a:p>
          <a:p>
            <a:pPr lvl="1"/>
            <a:r>
              <a:rPr lang="en-GB" dirty="0"/>
              <a:t>Some similar changes, however, can be performed together – separate these using commas.</a:t>
            </a:r>
          </a:p>
          <a:p>
            <a:pPr lvl="1"/>
            <a:r>
              <a:rPr lang="en-GB" dirty="0"/>
              <a:t>Different types of changes will have to be done with multiple ALTER statements.</a:t>
            </a:r>
          </a:p>
          <a:p>
            <a:r>
              <a:rPr lang="en-GB" dirty="0"/>
              <a:t>Change Staff table by increasing the size of </a:t>
            </a:r>
            <a:r>
              <a:rPr lang="en-GB" dirty="0" err="1"/>
              <a:t>lastName</a:t>
            </a:r>
            <a:r>
              <a:rPr lang="en-GB" dirty="0"/>
              <a:t> to 50 characters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 COLUMN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VARCHAR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50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/>
              <a:t>Change staff and set the primary key.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PK_Staff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2287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Adding multiple new columns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b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 CHECK (Salary &gt; 15000),</a:t>
            </a:r>
            <a:b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</a:p>
          <a:p>
            <a:r>
              <a:rPr lang="en-GB" dirty="0"/>
              <a:t>Adding multiple constraints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'01-Jan-1998'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DEFAULT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18000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</a:p>
          <a:p>
            <a:r>
              <a:rPr lang="en-GB" dirty="0"/>
              <a:t>Adding multiple foreign key constraints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StudentCourse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FK_StudentCourse_Student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FK_StudentCourse_Course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CourseID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Course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CourseID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4869160"/>
            <a:ext cx="7200800" cy="648072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259631" y="5589240"/>
            <a:ext cx="7200801" cy="648072"/>
          </a:xfrm>
          <a:prstGeom prst="rect">
            <a:avLst/>
          </a:prstGeom>
          <a:solidFill>
            <a:schemeClr val="bg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593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Dropping columns</a:t>
            </a:r>
          </a:p>
          <a:p>
            <a:pPr lvl="1"/>
            <a:r>
              <a:rPr lang="en-GB" dirty="0"/>
              <a:t>Note: if the column(s) to be dropped have any constraints, you must delete these first.</a:t>
            </a:r>
          </a:p>
          <a:p>
            <a:r>
              <a:rPr lang="en-GB" dirty="0"/>
              <a:t>Deleting a Foreign Key Constraint (</a:t>
            </a:r>
            <a:r>
              <a:rPr lang="en-GB" b="1" i="1" dirty="0"/>
              <a:t>and that’s why constraints are named</a:t>
            </a:r>
            <a:r>
              <a:rPr lang="en-GB" i="1" dirty="0"/>
              <a:t>, it makes it easier to identify which constraint is to be deleted</a:t>
            </a:r>
            <a:r>
              <a:rPr lang="en-GB" dirty="0"/>
              <a:t>)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 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FK_Student_Campus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Dropping the column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COLUMN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CampusID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71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DROP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Removes a named table and all the rows in it from the database.</a:t>
            </a:r>
          </a:p>
          <a:p>
            <a:r>
              <a:rPr lang="en-GB" dirty="0"/>
              <a:t>Syntax:</a:t>
            </a:r>
          </a:p>
          <a:p>
            <a:pPr marL="365760" lvl="1" indent="0" algn="ctr">
              <a:buNone/>
            </a:pPr>
            <a:r>
              <a:rPr lang="en-GB" dirty="0"/>
              <a:t>DROP TABLE </a:t>
            </a:r>
            <a:r>
              <a:rPr lang="en-GB" dirty="0" err="1"/>
              <a:t>TableName</a:t>
            </a:r>
            <a:endParaRPr lang="en-GB" dirty="0"/>
          </a:p>
          <a:p>
            <a:r>
              <a:rPr lang="en-GB" dirty="0"/>
              <a:t>Example:</a:t>
            </a:r>
          </a:p>
          <a:p>
            <a:pPr marL="320040" lvl="1" indent="0" algn="ctr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711001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the </a:t>
            </a:r>
            <a:r>
              <a:rPr lang="en-GB" dirty="0" err="1"/>
              <a:t>Dreamhomes</a:t>
            </a:r>
            <a:r>
              <a:rPr lang="en-GB" dirty="0"/>
              <a:t> scenario from Moodle.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1628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11457</TotalTime>
  <Words>3543</Words>
  <Application>Microsoft Office PowerPoint</Application>
  <PresentationFormat>On-screen Show (4:3)</PresentationFormat>
  <Paragraphs>483</Paragraphs>
  <Slides>43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0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DATA Definition Language (DDL)</vt:lpstr>
      <vt:lpstr>Today’s Lecture</vt:lpstr>
      <vt:lpstr>Relational Model Terminology</vt:lpstr>
      <vt:lpstr>Instances of Course and Student Relations</vt:lpstr>
      <vt:lpstr>Properties of Database Relations</vt:lpstr>
      <vt:lpstr>Relational Keys</vt:lpstr>
      <vt:lpstr>Relational Keys</vt:lpstr>
      <vt:lpstr>Relational Keys</vt:lpstr>
      <vt:lpstr>SQL Identifiers</vt:lpstr>
      <vt:lpstr>Data Definition Commands</vt:lpstr>
      <vt:lpstr>CREATE DATABASE</vt:lpstr>
      <vt:lpstr>CREATE TABLE</vt:lpstr>
      <vt:lpstr>Data Types: Domain Constraints</vt:lpstr>
      <vt:lpstr>Defining Attributes (Columns)</vt:lpstr>
      <vt:lpstr>Integrity Constraints</vt:lpstr>
      <vt:lpstr>Integrity Constraints</vt:lpstr>
      <vt:lpstr>Required Constraints</vt:lpstr>
      <vt:lpstr>MS SQL Constraints</vt:lpstr>
      <vt:lpstr>MS SQL Server Named Constraints Examples</vt:lpstr>
      <vt:lpstr>Domain Constraints</vt:lpstr>
      <vt:lpstr>Domain Constraints</vt:lpstr>
      <vt:lpstr>Entity Integrity: Primary Key (PK) Constraint</vt:lpstr>
      <vt:lpstr>Exercise: Primary Key Domain</vt:lpstr>
      <vt:lpstr>Auto Increment Primary Key</vt:lpstr>
      <vt:lpstr>Referential Integrity: Foreign Key (FK) Constraint</vt:lpstr>
      <vt:lpstr>Notes on Foreign Key (FK) Constraints</vt:lpstr>
      <vt:lpstr>Notes on Foreign Key (FK) Constraints</vt:lpstr>
      <vt:lpstr>Foreign Key (FK) Constraint Examples</vt:lpstr>
      <vt:lpstr>General Constraints (Business Rules)</vt:lpstr>
      <vt:lpstr>DEFAULT CONSTRAINTS</vt:lpstr>
      <vt:lpstr>CREATE TABLE</vt:lpstr>
      <vt:lpstr>CREATE TABLE</vt:lpstr>
      <vt:lpstr>CREATE TABLE Example I</vt:lpstr>
      <vt:lpstr>CREATE TABLE Example I</vt:lpstr>
      <vt:lpstr>CREATE TABLE Example II</vt:lpstr>
      <vt:lpstr>Computed Columns</vt:lpstr>
      <vt:lpstr>ALTER TABLE</vt:lpstr>
      <vt:lpstr>ALTER TABLE</vt:lpstr>
      <vt:lpstr>ALTER TABLE Examples</vt:lpstr>
      <vt:lpstr>ALTER TABLE Examples</vt:lpstr>
      <vt:lpstr>ALTER TABLE Examples</vt:lpstr>
      <vt:lpstr>DROP TABLE</vt:lpstr>
      <vt:lpstr>Homework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Beverley Holland</cp:lastModifiedBy>
  <cp:revision>1317</cp:revision>
  <cp:lastPrinted>2014-09-29T16:21:25Z</cp:lastPrinted>
  <dcterms:created xsi:type="dcterms:W3CDTF">2013-09-18T07:00:31Z</dcterms:created>
  <dcterms:modified xsi:type="dcterms:W3CDTF">2020-10-16T11:15:11Z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