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Override PartName="/ppt/slides/slide11.xml" ContentType="application/vnd.openxmlformats-officedocument.presentationml.slide+xml"/>
  <Default Extension="xml" ContentType="application/xml"/>
  <Override PartName="/ppt/slides/slide9.xml" ContentType="application/vnd.openxmlformats-officedocument.presentationml.slide+xml"/>
  <Default Extension="jpeg" ContentType="image/jpeg"/>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 id="283" r:id="rId3"/>
    <p:sldId id="284" r:id="rId4"/>
    <p:sldId id="285" r:id="rId5"/>
    <p:sldId id="321" r:id="rId6"/>
    <p:sldId id="320" r:id="rId7"/>
    <p:sldId id="322" r:id="rId8"/>
    <p:sldId id="323" r:id="rId9"/>
    <p:sldId id="324" r:id="rId10"/>
    <p:sldId id="325" r:id="rId11"/>
    <p:sldId id="326" r:id="rId12"/>
    <p:sldId id="328" r:id="rId13"/>
    <p:sldId id="327" r:id="rId14"/>
    <p:sldId id="308" r:id="rId15"/>
    <p:sldId id="329" r:id="rId16"/>
    <p:sldId id="271"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extLst>
    <p:ext uri="{E76CE94A-603C-4142-B9EB-6D1370010A27}">
      <p14:discardImageEditData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 uri="{D31A062A-798A-4329-ABDD-BBA856620510}">
      <p14:defaultImageDpi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snapToGrid="0" snapToObjects="1">
      <p:cViewPr varScale="1">
        <p:scale>
          <a:sx n="143" d="100"/>
          <a:sy n="143" d="100"/>
        </p:scale>
        <p:origin x="-1352" y="-112"/>
      </p:cViewPr>
      <p:guideLst>
        <p:guide orient="horz" pos="162"/>
        <p:guide pos="3714"/>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5E9709EA-B053-9440-AC0E-8F28FDF28B10}" type="datetimeFigureOut">
              <a:rPr lang="en-US" smtClean="0"/>
              <a:pPr/>
              <a:t>10/6/15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5E9709EA-B053-9440-AC0E-8F28FDF28B10}" type="datetimeFigureOut">
              <a:rPr lang="en-US" smtClean="0"/>
              <a:pPr/>
              <a:t>10/6/15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5E9709EA-B053-9440-AC0E-8F28FDF28B10}" type="datetimeFigureOut">
              <a:rPr lang="en-US" smtClean="0"/>
              <a:pPr/>
              <a:t>10/6/15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5E9709EA-B053-9440-AC0E-8F28FDF28B10}" type="datetimeFigureOut">
              <a:rPr lang="en-US" smtClean="0"/>
              <a:pPr/>
              <a:t>10/6/15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5E9709EA-B053-9440-AC0E-8F28FDF28B10}" type="datetimeFigureOut">
              <a:rPr lang="en-US" smtClean="0"/>
              <a:pPr/>
              <a:t>10/6/15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5E9709EA-B053-9440-AC0E-8F28FDF28B10}" type="datetimeFigureOut">
              <a:rPr lang="en-US" smtClean="0"/>
              <a:pPr/>
              <a:t>10/6/15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9709EA-B053-9440-AC0E-8F28FDF28B10}" type="datetimeFigureOut">
              <a:rPr lang="en-US" smtClean="0"/>
              <a:pPr/>
              <a:t>10/6/15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E9709EA-B053-9440-AC0E-8F28FDF28B10}" type="datetimeFigureOut">
              <a:rPr lang="en-US" smtClean="0"/>
              <a:pPr/>
              <a:t>10/6/15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E9709EA-B053-9440-AC0E-8F28FDF28B10}" type="datetimeFigureOut">
              <a:rPr lang="en-US" smtClean="0"/>
              <a:pPr/>
              <a:t>10/6/15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5E9709EA-B053-9440-AC0E-8F28FDF28B10}" type="datetimeFigureOut">
              <a:rPr lang="en-US" smtClean="0"/>
              <a:pPr/>
              <a:t>10/6/15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5E9709EA-B053-9440-AC0E-8F28FDF28B10}" type="datetimeFigureOut">
              <a:rPr lang="en-US" smtClean="0"/>
              <a:pPr/>
              <a:t>10/6/15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9709EA-B053-9440-AC0E-8F28FDF28B10}" type="datetimeFigureOut">
              <a:rPr lang="en-US" smtClean="0"/>
              <a:pPr/>
              <a:t>10/6/15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67BCAB-080D-5A4B-9013-6F5CE942D0E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scribd.com/doc/15426750/Interview-Script" TargetMode="External"/><Relationship Id="rId3" Type="http://schemas.openxmlformats.org/officeDocument/2006/relationships/hyperlink" Target="https://www.wiki.ed.ac.uk/display/UX2/Interview+Script+-+Master+(Unflow)"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95575" y="4661806"/>
            <a:ext cx="6400800" cy="782445"/>
          </a:xfrm>
        </p:spPr>
        <p:txBody>
          <a:bodyPr/>
          <a:lstStyle/>
          <a:p>
            <a:r>
              <a:rPr lang="en-US" dirty="0"/>
              <a:t>5</a:t>
            </a:r>
            <a:r>
              <a:rPr lang="en-US" smtClean="0"/>
              <a:t>: </a:t>
            </a:r>
            <a:r>
              <a:rPr lang="en-US" dirty="0" smtClean="0"/>
              <a:t>Interviews</a:t>
            </a:r>
            <a:endParaRPr lang="en-US" dirty="0"/>
          </a:p>
        </p:txBody>
      </p:sp>
      <p:sp>
        <p:nvSpPr>
          <p:cNvPr id="5" name="Title 1"/>
          <p:cNvSpPr>
            <a:spLocks noGrp="1"/>
          </p:cNvSpPr>
          <p:nvPr>
            <p:ph type="ctrTitle"/>
          </p:nvPr>
        </p:nvSpPr>
        <p:spPr>
          <a:xfrm>
            <a:off x="2019910" y="2800559"/>
            <a:ext cx="7772400" cy="1470025"/>
          </a:xfrm>
        </p:spPr>
        <p:txBody>
          <a:bodyPr/>
          <a:lstStyle/>
          <a:p>
            <a:r>
              <a:rPr lang="en-US" dirty="0" smtClean="0"/>
              <a:t>Research Methods &amp; Communication</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Research Onion</a:t>
            </a:r>
            <a:endParaRPr lang="en-US" dirty="0"/>
          </a:p>
        </p:txBody>
      </p:sp>
      <p:pic>
        <p:nvPicPr>
          <p:cNvPr id="5" name="Picture 4" descr="researchonion.jpg"/>
          <p:cNvPicPr>
            <a:picLocks noChangeAspect="1"/>
          </p:cNvPicPr>
          <p:nvPr/>
        </p:nvPicPr>
        <p:blipFill>
          <a:blip r:embed="rId2"/>
          <a:stretch>
            <a:fillRect/>
          </a:stretch>
        </p:blipFill>
        <p:spPr>
          <a:xfrm>
            <a:off x="971550" y="1324350"/>
            <a:ext cx="7200900" cy="5205984"/>
          </a:xfrm>
          <a:prstGeom prst="rect">
            <a:avLst/>
          </a:prstGeom>
        </p:spPr>
      </p:pic>
      <p:sp>
        <p:nvSpPr>
          <p:cNvPr id="6" name="TextBox 5"/>
          <p:cNvSpPr txBox="1"/>
          <p:nvPr/>
        </p:nvSpPr>
        <p:spPr>
          <a:xfrm>
            <a:off x="1581437" y="6600967"/>
            <a:ext cx="5981125" cy="276999"/>
          </a:xfrm>
          <a:prstGeom prst="rect">
            <a:avLst/>
          </a:prstGeom>
          <a:noFill/>
        </p:spPr>
        <p:txBody>
          <a:bodyPr wrap="square" rtlCol="0">
            <a:spAutoFit/>
          </a:bodyPr>
          <a:lstStyle/>
          <a:p>
            <a:r>
              <a:rPr lang="en-US" sz="1200" dirty="0" smtClean="0"/>
              <a:t>From: Saunders, Lewis &amp; </a:t>
            </a:r>
            <a:r>
              <a:rPr lang="en-US" sz="1200" dirty="0" err="1" smtClean="0"/>
              <a:t>Thornhill</a:t>
            </a:r>
            <a:r>
              <a:rPr lang="en-US" sz="1200" dirty="0" smtClean="0"/>
              <a:t> (2007) </a:t>
            </a:r>
            <a:r>
              <a:rPr lang="en-US" sz="1200" i="1" dirty="0" smtClean="0"/>
              <a:t>Research Methods in Business</a:t>
            </a:r>
            <a:r>
              <a:rPr lang="en-US" sz="1200" dirty="0" smtClean="0"/>
              <a:t>.</a:t>
            </a:r>
            <a:r>
              <a:rPr lang="en-US" sz="1200" i="1" dirty="0" smtClean="0"/>
              <a:t> </a:t>
            </a:r>
            <a:r>
              <a:rPr lang="en-US" sz="1200" dirty="0" smtClean="0"/>
              <a:t>Pearson Education</a:t>
            </a:r>
            <a:endParaRPr lang="en-US" sz="12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Surveys</a:t>
            </a:r>
            <a:endParaRPr lang="en-US" dirty="0"/>
          </a:p>
        </p:txBody>
      </p:sp>
      <p:sp>
        <p:nvSpPr>
          <p:cNvPr id="3" name="Content Placeholder 2"/>
          <p:cNvSpPr>
            <a:spLocks noGrp="1"/>
          </p:cNvSpPr>
          <p:nvPr>
            <p:ph idx="1"/>
          </p:nvPr>
        </p:nvSpPr>
        <p:spPr/>
        <p:txBody>
          <a:bodyPr/>
          <a:lstStyle/>
          <a:p>
            <a:r>
              <a:rPr lang="en-US" dirty="0" smtClean="0"/>
              <a:t>"Surveys gather data at a particular point in time with the intention of describing the nature of existing conditions, or identifying standards against which existing conditions can be compared, or determining the relationships that exist between specific events" (Cohen </a:t>
            </a:r>
            <a:r>
              <a:rPr lang="en-US" i="1" dirty="0" smtClean="0"/>
              <a:t>et al </a:t>
            </a:r>
            <a:r>
              <a:rPr lang="en-US" dirty="0" smtClean="0"/>
              <a:t>2011: 256).</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Interviews</a:t>
            </a:r>
            <a:endParaRPr lang="en-US" dirty="0"/>
          </a:p>
        </p:txBody>
      </p:sp>
      <p:sp>
        <p:nvSpPr>
          <p:cNvPr id="3" name="Content Placeholder 2"/>
          <p:cNvSpPr>
            <a:spLocks noGrp="1"/>
          </p:cNvSpPr>
          <p:nvPr>
            <p:ph idx="1"/>
          </p:nvPr>
        </p:nvSpPr>
        <p:spPr/>
        <p:txBody>
          <a:bodyPr>
            <a:normAutofit/>
          </a:bodyPr>
          <a:lstStyle/>
          <a:p>
            <a:pPr>
              <a:buNone/>
            </a:pPr>
            <a:r>
              <a:rPr lang="en-US" dirty="0" smtClean="0"/>
              <a:t>An interview is:</a:t>
            </a:r>
          </a:p>
          <a:p>
            <a:pPr marL="514350" indent="-514350">
              <a:buFont typeface="+mj-lt"/>
              <a:buAutoNum type="arabicPeriod"/>
            </a:pPr>
            <a:r>
              <a:rPr lang="en-US" dirty="0" smtClean="0"/>
              <a:t>A data collection method which facilitates direct communication between two people (F2F, telephone, Internet), and which</a:t>
            </a:r>
          </a:p>
          <a:p>
            <a:pPr marL="514350" indent="-514350">
              <a:buFont typeface="+mj-lt"/>
              <a:buAutoNum type="arabicPeriod"/>
            </a:pPr>
            <a:r>
              <a:rPr lang="en-US" dirty="0" smtClean="0"/>
              <a:t>Enables the interviewer to elicit information, feelings, and opinions from the interviewee using questions and *interactive* dialogue.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Interviews</a:t>
            </a:r>
            <a:endParaRPr lang="en-US" dirty="0"/>
          </a:p>
        </p:txBody>
      </p:sp>
      <p:sp>
        <p:nvSpPr>
          <p:cNvPr id="3" name="Content Placeholder 2"/>
          <p:cNvSpPr>
            <a:spLocks noGrp="1"/>
          </p:cNvSpPr>
          <p:nvPr>
            <p:ph idx="1"/>
          </p:nvPr>
        </p:nvSpPr>
        <p:spPr/>
        <p:txBody>
          <a:bodyPr>
            <a:normAutofit fontScale="92500" lnSpcReduction="10000"/>
          </a:bodyPr>
          <a:lstStyle/>
          <a:p>
            <a:pPr>
              <a:buNone/>
            </a:pPr>
            <a:r>
              <a:rPr lang="en-US" dirty="0" smtClean="0"/>
              <a:t>Why?</a:t>
            </a:r>
          </a:p>
          <a:p>
            <a:pPr>
              <a:buNone/>
            </a:pPr>
            <a:endParaRPr lang="en-US" dirty="0" smtClean="0"/>
          </a:p>
          <a:p>
            <a:pPr marL="177800" indent="-177800">
              <a:buNone/>
            </a:pPr>
            <a:r>
              <a:rPr lang="en-US" dirty="0" smtClean="0"/>
              <a:t>"The expressive power of language provides an important resource for the researcher. A crucial feature of language is its capacity to present descriptions, explanations, and evaluations of almost infinite variety about any aspect of the world, including itself".</a:t>
            </a:r>
          </a:p>
          <a:p>
            <a:pPr marL="177800" indent="-177800">
              <a:buNone/>
            </a:pPr>
            <a:endParaRPr lang="en-US" sz="1200" dirty="0" smtClean="0"/>
          </a:p>
          <a:p>
            <a:pPr marL="177800" indent="-177800">
              <a:buNone/>
            </a:pPr>
            <a:r>
              <a:rPr lang="en-US" sz="1200" dirty="0" smtClean="0"/>
              <a:t>[Adapted from </a:t>
            </a:r>
            <a:r>
              <a:rPr lang="en-US" sz="1200" dirty="0" err="1" smtClean="0"/>
              <a:t>Hammersley</a:t>
            </a:r>
            <a:r>
              <a:rPr lang="en-US" sz="1200" dirty="0" smtClean="0"/>
              <a:t> &amp; Atkinson 1995, cited in Matthews &amp; Ross 2010: 219]</a:t>
            </a:r>
            <a:r>
              <a:rPr lang="en-US" dirty="0" smtClean="0"/>
              <a:t>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6" name="Picture 5" descr="interviews.png"/>
          <p:cNvPicPr>
            <a:picLocks noChangeAspect="1"/>
          </p:cNvPicPr>
          <p:nvPr/>
        </p:nvPicPr>
        <p:blipFill>
          <a:blip r:embed="rId2"/>
          <a:stretch>
            <a:fillRect/>
          </a:stretch>
        </p:blipFill>
        <p:spPr>
          <a:xfrm>
            <a:off x="539422" y="2467320"/>
            <a:ext cx="8065155" cy="2231088"/>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Structured Interviews</a:t>
            </a:r>
            <a:endParaRPr lang="en-US" dirty="0"/>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smtClean="0"/>
              <a:t>Follow a common set of questions.</a:t>
            </a:r>
          </a:p>
          <a:p>
            <a:pPr marL="514350" indent="-514350">
              <a:buFont typeface="+mj-lt"/>
              <a:buAutoNum type="arabicPeriod"/>
            </a:pPr>
            <a:r>
              <a:rPr lang="en-US" dirty="0" smtClean="0"/>
              <a:t>Ask the questions exactly the same way, in the same order, using exactly the same words.</a:t>
            </a:r>
          </a:p>
          <a:p>
            <a:pPr marL="514350" indent="-514350">
              <a:buFont typeface="+mj-lt"/>
              <a:buAutoNum type="arabicPeriod"/>
            </a:pPr>
            <a:r>
              <a:rPr lang="en-US" dirty="0" smtClean="0"/>
              <a:t>Scripted from beginning to end.</a:t>
            </a:r>
          </a:p>
          <a:p>
            <a:pPr marL="514350" indent="-514350">
              <a:buFont typeface="+mj-lt"/>
              <a:buAutoNum type="arabicPeriod"/>
            </a:pPr>
            <a:r>
              <a:rPr lang="en-US" dirty="0" smtClean="0"/>
              <a:t>Presents the participants with a fixed set of answers to choose from.</a:t>
            </a:r>
          </a:p>
          <a:p>
            <a:pPr marL="514350" indent="-514350">
              <a:buFont typeface="+mj-lt"/>
              <a:buAutoNum type="arabicPeriod"/>
            </a:pPr>
            <a:r>
              <a:rPr lang="en-US" dirty="0" smtClean="0"/>
              <a:t>It's a questionnaire, but in person.</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Semi-structured Interviews</a:t>
            </a:r>
            <a:endParaRPr lang="en-US" dirty="0"/>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smtClean="0"/>
              <a:t>Follow a common set of topics.</a:t>
            </a:r>
          </a:p>
          <a:p>
            <a:pPr marL="514350" indent="-514350">
              <a:buFont typeface="+mj-lt"/>
              <a:buAutoNum type="arabicPeriod"/>
            </a:pPr>
            <a:r>
              <a:rPr lang="en-US" dirty="0" smtClean="0"/>
              <a:t>May introduce topics in different ways as appropriate for each interviewee.</a:t>
            </a:r>
          </a:p>
          <a:p>
            <a:pPr marL="514350" indent="-514350">
              <a:buFont typeface="+mj-lt"/>
              <a:buAutoNum type="arabicPeriod"/>
            </a:pPr>
            <a:r>
              <a:rPr lang="en-US" dirty="0" smtClean="0"/>
              <a:t>Probably only have an introductory script.</a:t>
            </a:r>
          </a:p>
          <a:p>
            <a:pPr marL="514350" indent="-514350">
              <a:buFont typeface="+mj-lt"/>
              <a:buAutoNum type="arabicPeriod"/>
            </a:pPr>
            <a:r>
              <a:rPr lang="en-US" dirty="0" smtClean="0"/>
              <a:t>Allows the participants to answer questions or discuss the topic in their own way and using their own words.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Unstructured Interviews</a:t>
            </a:r>
            <a:endParaRPr lang="en-US" dirty="0"/>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smtClean="0"/>
              <a:t>Simply focuses on a broad subject area.</a:t>
            </a:r>
          </a:p>
          <a:p>
            <a:pPr marL="514350" indent="-514350">
              <a:buFont typeface="+mj-lt"/>
              <a:buAutoNum type="arabicPeriod"/>
            </a:pPr>
            <a:r>
              <a:rPr lang="en-US" dirty="0" smtClean="0"/>
              <a:t>Probably only have an introductory script.</a:t>
            </a:r>
          </a:p>
          <a:p>
            <a:pPr marL="514350" indent="-514350">
              <a:buFont typeface="+mj-lt"/>
              <a:buAutoNum type="arabicPeriod"/>
            </a:pPr>
            <a:r>
              <a:rPr lang="en-US" dirty="0" smtClean="0"/>
              <a:t>Allows the participants to discuss the topic in their own way and using their own words: there may not be any "questions" as such.</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Benefits: Structured Interviews</a:t>
            </a:r>
            <a:endParaRPr lang="en-US" dirty="0"/>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smtClean="0"/>
              <a:t>Consistency.</a:t>
            </a:r>
          </a:p>
          <a:p>
            <a:pPr marL="514350" indent="-514350">
              <a:buFont typeface="+mj-lt"/>
              <a:buAutoNum type="arabicPeriod"/>
            </a:pPr>
            <a:r>
              <a:rPr lang="en-US" dirty="0" err="1" smtClean="0"/>
              <a:t>Standardised</a:t>
            </a:r>
            <a:r>
              <a:rPr lang="en-US" dirty="0" smtClean="0"/>
              <a:t> outputs.</a:t>
            </a:r>
          </a:p>
          <a:p>
            <a:pPr marL="514350" indent="-514350">
              <a:buFont typeface="+mj-lt"/>
              <a:buAutoNum type="arabicPeriod"/>
            </a:pPr>
            <a:r>
              <a:rPr lang="en-US" dirty="0" smtClean="0"/>
              <a:t>Quantitative data.</a:t>
            </a:r>
          </a:p>
          <a:p>
            <a:pPr marL="514350" indent="-514350">
              <a:buFont typeface="+mj-lt"/>
              <a:buAutoNum type="arabicPeriod"/>
            </a:pPr>
            <a:r>
              <a:rPr lang="en-US" dirty="0" smtClean="0"/>
              <a:t>High-volume/large samples possible because they do not require trained interviewer.</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Benefits: Semi- and unstructured Interviews</a:t>
            </a:r>
            <a:endParaRPr lang="en-US" sz="3200" dirty="0"/>
          </a:p>
        </p:txBody>
      </p:sp>
      <p:sp>
        <p:nvSpPr>
          <p:cNvPr id="3" name="Content Placeholder 2"/>
          <p:cNvSpPr>
            <a:spLocks noGrp="1"/>
          </p:cNvSpPr>
          <p:nvPr>
            <p:ph idx="1"/>
          </p:nvPr>
        </p:nvSpPr>
        <p:spPr/>
        <p:txBody>
          <a:bodyPr>
            <a:normAutofit fontScale="85000" lnSpcReduction="20000"/>
          </a:bodyPr>
          <a:lstStyle/>
          <a:p>
            <a:pPr marL="514350" indent="-514350">
              <a:buFont typeface="+mj-lt"/>
              <a:buAutoNum type="arabicPeriod"/>
            </a:pPr>
            <a:r>
              <a:rPr lang="en-US" dirty="0" smtClean="0"/>
              <a:t>Allows participant to talk freely about a subject.</a:t>
            </a:r>
          </a:p>
          <a:p>
            <a:pPr marL="514350" indent="-514350">
              <a:buFont typeface="+mj-lt"/>
              <a:buAutoNum type="arabicPeriod"/>
            </a:pPr>
            <a:r>
              <a:rPr lang="en-US" dirty="0" smtClean="0"/>
              <a:t>However, the use of an "interview guide" allows contextualization of discussions and provides a framework for analysis.</a:t>
            </a:r>
          </a:p>
          <a:p>
            <a:pPr marL="514350" indent="-514350">
              <a:buFont typeface="+mj-lt"/>
              <a:buAutoNum type="arabicPeriod"/>
            </a:pPr>
            <a:r>
              <a:rPr lang="en-US" dirty="0" smtClean="0"/>
              <a:t>Allows </a:t>
            </a:r>
            <a:r>
              <a:rPr lang="en-US" dirty="0" err="1" smtClean="0"/>
              <a:t>unforseen</a:t>
            </a:r>
            <a:r>
              <a:rPr lang="en-US" dirty="0" smtClean="0"/>
              <a:t>/novel/unanticipated aspects of the research to emerge.</a:t>
            </a:r>
          </a:p>
          <a:p>
            <a:pPr marL="514350" indent="-514350">
              <a:buFont typeface="+mj-lt"/>
              <a:buAutoNum type="arabicPeriod"/>
            </a:pPr>
            <a:r>
              <a:rPr lang="en-US" dirty="0" smtClean="0"/>
              <a:t>Allows in-depth exploration.</a:t>
            </a:r>
          </a:p>
          <a:p>
            <a:pPr marL="514350" indent="-514350">
              <a:buFont typeface="+mj-lt"/>
              <a:buAutoNum type="arabicPeriod"/>
            </a:pPr>
            <a:r>
              <a:rPr lang="en-US" dirty="0" smtClean="0"/>
              <a:t>Allows the interviewer to "probe" areas of interest.</a:t>
            </a:r>
          </a:p>
          <a:p>
            <a:pPr marL="514350" indent="-514350">
              <a:buFont typeface="+mj-lt"/>
              <a:buAutoNum type="arabicPeriod"/>
            </a:pPr>
            <a:r>
              <a:rPr lang="en-US" dirty="0" smtClean="0"/>
              <a:t>Allows interviewer to broach sensitive or difficult personal issues.</a:t>
            </a:r>
          </a:p>
          <a:p>
            <a:pPr marL="514350" indent="-514350">
              <a:buFont typeface="+mj-lt"/>
              <a:buAutoNum type="arabicPeriod"/>
            </a:pPr>
            <a:r>
              <a:rPr lang="en-US" dirty="0" smtClean="0"/>
              <a:t>Allows group interviews (e.g. focus/Delphi groups).</a:t>
            </a:r>
          </a:p>
          <a:p>
            <a:pPr marL="514350" indent="-514350">
              <a:buFont typeface="+mj-lt"/>
              <a:buAutoNum type="arabicPeriod"/>
            </a:pPr>
            <a:endParaRPr 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Interview Guide Format</a:t>
            </a:r>
            <a:endParaRPr lang="en-US" dirty="0"/>
          </a:p>
        </p:txBody>
      </p:sp>
      <p:sp>
        <p:nvSpPr>
          <p:cNvPr id="3" name="Content Placeholder 2"/>
          <p:cNvSpPr>
            <a:spLocks noGrp="1"/>
          </p:cNvSpPr>
          <p:nvPr>
            <p:ph idx="1"/>
          </p:nvPr>
        </p:nvSpPr>
        <p:spPr/>
        <p:txBody>
          <a:bodyPr>
            <a:normAutofit fontScale="70000" lnSpcReduction="20000"/>
          </a:bodyPr>
          <a:lstStyle/>
          <a:p>
            <a:pPr marL="514350" indent="-514350">
              <a:buFont typeface="+mj-lt"/>
              <a:buAutoNum type="arabicPeriod"/>
            </a:pPr>
            <a:r>
              <a:rPr lang="en-US" dirty="0" smtClean="0"/>
              <a:t>Introduction. Possibly scripted.</a:t>
            </a:r>
          </a:p>
          <a:p>
            <a:pPr marL="514350" indent="-514350">
              <a:buFont typeface="+mj-lt"/>
              <a:buAutoNum type="arabicPeriod"/>
            </a:pPr>
            <a:r>
              <a:rPr lang="en-US" dirty="0" smtClean="0"/>
              <a:t>Topic 1: Vinyl</a:t>
            </a:r>
          </a:p>
          <a:p>
            <a:pPr marL="514350" indent="-514350">
              <a:buNone/>
            </a:pPr>
            <a:r>
              <a:rPr lang="en-US" dirty="0" smtClean="0"/>
              <a:t>	</a:t>
            </a:r>
            <a:r>
              <a:rPr lang="en-US" dirty="0" smtClean="0">
                <a:solidFill>
                  <a:srgbClr val="558ED5"/>
                </a:solidFill>
              </a:rPr>
              <a:t>Points to cover</a:t>
            </a:r>
          </a:p>
          <a:p>
            <a:pPr marL="914400" lvl="1" indent="-514350"/>
            <a:r>
              <a:rPr lang="en-US" dirty="0" smtClean="0"/>
              <a:t>Sound quality</a:t>
            </a:r>
          </a:p>
          <a:p>
            <a:pPr marL="914400" lvl="1" indent="-514350"/>
            <a:r>
              <a:rPr lang="en-US" dirty="0" smtClean="0"/>
              <a:t>Scratches and surface noise</a:t>
            </a:r>
          </a:p>
          <a:p>
            <a:pPr marL="914400" lvl="1" indent="-514350"/>
            <a:r>
              <a:rPr lang="en-US" dirty="0" smtClean="0"/>
              <a:t>Covers</a:t>
            </a:r>
          </a:p>
          <a:p>
            <a:pPr marL="914400" lvl="1" indent="-514350"/>
            <a:r>
              <a:rPr lang="en-US" dirty="0" err="1" smtClean="0"/>
              <a:t>Collectibility</a:t>
            </a:r>
            <a:r>
              <a:rPr lang="en-US" dirty="0" smtClean="0"/>
              <a:t>.</a:t>
            </a:r>
          </a:p>
          <a:p>
            <a:pPr marL="514350" indent="-514350">
              <a:buAutoNum type="arabicPeriod" startAt="3"/>
            </a:pPr>
            <a:r>
              <a:rPr lang="en-US" dirty="0" smtClean="0"/>
              <a:t>Topic 2: CD</a:t>
            </a:r>
          </a:p>
          <a:p>
            <a:pPr marL="514350" indent="-514350">
              <a:buNone/>
            </a:pPr>
            <a:r>
              <a:rPr lang="en-US" dirty="0" smtClean="0">
                <a:solidFill>
                  <a:srgbClr val="FF0000"/>
                </a:solidFill>
              </a:rPr>
              <a:t>	</a:t>
            </a:r>
            <a:r>
              <a:rPr lang="en-US" dirty="0" smtClean="0">
                <a:solidFill>
                  <a:srgbClr val="558ED5"/>
                </a:solidFill>
              </a:rPr>
              <a:t>Points to cover</a:t>
            </a:r>
            <a:endParaRPr lang="en-US" dirty="0" smtClean="0">
              <a:solidFill>
                <a:schemeClr val="tx2">
                  <a:lumMod val="60000"/>
                  <a:lumOff val="40000"/>
                </a:schemeClr>
              </a:solidFill>
            </a:endParaRPr>
          </a:p>
          <a:p>
            <a:pPr marL="914400" lvl="1" indent="-514350"/>
            <a:r>
              <a:rPr lang="en-US" dirty="0" smtClean="0"/>
              <a:t>Sound quality</a:t>
            </a:r>
          </a:p>
          <a:p>
            <a:pPr marL="914400" lvl="1" indent="-514350"/>
            <a:r>
              <a:rPr lang="en-US" dirty="0" smtClean="0"/>
              <a:t>Price</a:t>
            </a:r>
          </a:p>
          <a:p>
            <a:pPr marL="914400" lvl="1" indent="-514350"/>
            <a:r>
              <a:rPr lang="en-US" dirty="0" smtClean="0"/>
              <a:t>Playing time</a:t>
            </a:r>
          </a:p>
          <a:p>
            <a:pPr marL="914400" lvl="1" indent="-514350"/>
            <a:r>
              <a:rPr lang="en-US" dirty="0" smtClean="0"/>
              <a:t>Durability</a:t>
            </a:r>
          </a:p>
          <a:p>
            <a:pPr marL="514350" indent="-514350">
              <a:buAutoNum type="arabicPeriod" startAt="4"/>
            </a:pPr>
            <a:r>
              <a:rPr lang="en-US" dirty="0" smtClean="0"/>
              <a:t>Topic 3: </a:t>
            </a:r>
            <a:r>
              <a:rPr lang="en-US" dirty="0" err="1" smtClean="0"/>
              <a:t>Blu</a:t>
            </a:r>
            <a:r>
              <a:rPr lang="en-US" dirty="0" smtClean="0"/>
              <a:t>-ray Disc </a:t>
            </a:r>
            <a:r>
              <a:rPr lang="en-US" smtClean="0"/>
              <a:t>(etc.)</a:t>
            </a:r>
          </a:p>
          <a:p>
            <a:pPr marL="514350" indent="-514350">
              <a:buNone/>
            </a:pPr>
            <a:endParaRPr lang="en-US" dirty="0" smtClean="0"/>
          </a:p>
          <a:p>
            <a:pPr marL="514350" indent="-514350">
              <a:buFont typeface="+mj-lt"/>
              <a:buAutoNum type="arabicPeriod"/>
            </a:pPr>
            <a:endParaRPr lang="en-US" dirty="0" smtClean="0"/>
          </a:p>
          <a:p>
            <a:pPr marL="514350" indent="-514350">
              <a:buFont typeface="+mj-lt"/>
              <a:buAutoNum type="arabicPeriod"/>
            </a:pPr>
            <a:endParaRPr lang="en-US"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Problems: Semi- and unstructured Interviews</a:t>
            </a:r>
            <a:endParaRPr lang="en-US" sz="3200" dirty="0"/>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smtClean="0"/>
              <a:t>Needs an expert interviewer.</a:t>
            </a:r>
          </a:p>
          <a:p>
            <a:pPr marL="514350" indent="-514350">
              <a:buFont typeface="+mj-lt"/>
              <a:buAutoNum type="arabicPeriod"/>
            </a:pPr>
            <a:r>
              <a:rPr lang="en-US" dirty="0" smtClean="0"/>
              <a:t>Time-consuming.</a:t>
            </a:r>
          </a:p>
          <a:p>
            <a:pPr marL="514350" indent="-514350">
              <a:buFont typeface="+mj-lt"/>
              <a:buAutoNum type="arabicPeriod"/>
            </a:pPr>
            <a:r>
              <a:rPr lang="en-US" dirty="0" smtClean="0"/>
              <a:t>Will inevitably need recording technology of some sort.</a:t>
            </a:r>
          </a:p>
          <a:p>
            <a:pPr marL="514350" indent="-514350">
              <a:buFont typeface="+mj-lt"/>
              <a:buAutoNum type="arabicPeriod"/>
            </a:pPr>
            <a:r>
              <a:rPr lang="en-US" dirty="0" smtClean="0"/>
              <a:t>Generates huge amounts of data.</a:t>
            </a:r>
          </a:p>
          <a:p>
            <a:pPr marL="514350" indent="-514350">
              <a:buFont typeface="+mj-lt"/>
              <a:buAutoNum type="arabicPeriod"/>
            </a:pPr>
            <a:r>
              <a:rPr lang="en-US" dirty="0" smtClean="0"/>
              <a:t>Data may be difficult to interpret.</a:t>
            </a:r>
          </a:p>
          <a:p>
            <a:pPr marL="514350" indent="-514350">
              <a:buFont typeface="+mj-lt"/>
              <a:buAutoNum type="arabicPeriod"/>
            </a:pPr>
            <a:r>
              <a:rPr lang="en-US" dirty="0" smtClean="0"/>
              <a:t>Data may be difficult to generalize.</a:t>
            </a:r>
          </a:p>
          <a:p>
            <a:pPr marL="514350" indent="-514350">
              <a:buFont typeface="+mj-lt"/>
              <a:buAutoNum type="arabicPeriod"/>
            </a:pPr>
            <a:endParaRPr lang="en-US"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Good Practice</a:t>
            </a:r>
            <a:endParaRPr lang="en-US" dirty="0"/>
          </a:p>
        </p:txBody>
      </p:sp>
      <p:sp>
        <p:nvSpPr>
          <p:cNvPr id="3" name="Content Placeholder 2"/>
          <p:cNvSpPr>
            <a:spLocks noGrp="1"/>
          </p:cNvSpPr>
          <p:nvPr>
            <p:ph idx="1"/>
          </p:nvPr>
        </p:nvSpPr>
        <p:spPr/>
        <p:txBody>
          <a:bodyPr>
            <a:normAutofit/>
          </a:bodyPr>
          <a:lstStyle/>
          <a:p>
            <a:pPr marL="271463" indent="-271463">
              <a:buNone/>
            </a:pPr>
            <a:r>
              <a:rPr lang="en-US" dirty="0" smtClean="0"/>
              <a:t>All interviews need:</a:t>
            </a:r>
          </a:p>
          <a:p>
            <a:pPr marL="271463" indent="-271463"/>
            <a:r>
              <a:rPr lang="en-US" dirty="0" smtClean="0"/>
              <a:t>A private, secure, and comfortable environment.</a:t>
            </a:r>
          </a:p>
          <a:p>
            <a:pPr marL="271463" indent="-271463"/>
            <a:r>
              <a:rPr lang="en-US" dirty="0" smtClean="0"/>
              <a:t>Preparation by the researcher, including piloting the whole interview apparatus.</a:t>
            </a:r>
          </a:p>
          <a:p>
            <a:pPr marL="271463" indent="-271463"/>
            <a:r>
              <a:rPr lang="en-US" dirty="0" smtClean="0"/>
              <a:t>A robust ethical framework. TBC.</a:t>
            </a:r>
          </a:p>
          <a:p>
            <a:pPr marL="271463" indent="-271463"/>
            <a:endParaRPr lang="en-US"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Links</a:t>
            </a:r>
            <a:endParaRPr lang="en-US" dirty="0"/>
          </a:p>
        </p:txBody>
      </p:sp>
      <p:sp>
        <p:nvSpPr>
          <p:cNvPr id="3" name="Content Placeholder 2"/>
          <p:cNvSpPr>
            <a:spLocks noGrp="1"/>
          </p:cNvSpPr>
          <p:nvPr>
            <p:ph idx="1"/>
          </p:nvPr>
        </p:nvSpPr>
        <p:spPr/>
        <p:txBody>
          <a:bodyPr/>
          <a:lstStyle/>
          <a:p>
            <a:r>
              <a:rPr lang="en-US" dirty="0" smtClean="0">
                <a:hlinkClick r:id="rId2"/>
              </a:rPr>
              <a:t>http://www.scribd.com/doc/15426750/Interview-Script</a:t>
            </a:r>
            <a:endParaRPr lang="en-US" dirty="0" smtClean="0"/>
          </a:p>
          <a:p>
            <a:endParaRPr lang="en-US" dirty="0" smtClean="0"/>
          </a:p>
          <a:p>
            <a:r>
              <a:rPr lang="en-US" dirty="0" smtClean="0">
                <a:hlinkClick r:id="rId3"/>
              </a:rPr>
              <a:t>https://www.wiki.ed.ac.uk/display/UX2/Interview+Script+-+Master+%28Unflow%29</a:t>
            </a:r>
            <a:endParaRPr lang="en-US" dirty="0" smtClean="0"/>
          </a:p>
          <a:p>
            <a:pPr>
              <a:buNone/>
            </a:pPr>
            <a:endParaRPr lang="en-US"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p>
        </p:txBody>
      </p:sp>
      <p:sp>
        <p:nvSpPr>
          <p:cNvPr id="3" name="Content Placeholder 2"/>
          <p:cNvSpPr>
            <a:spLocks noGrp="1"/>
          </p:cNvSpPr>
          <p:nvPr>
            <p:ph idx="1"/>
          </p:nvPr>
        </p:nvSpPr>
        <p:spPr/>
        <p:txBody>
          <a:bodyPr>
            <a:normAutofit/>
          </a:bodyPr>
          <a:lstStyle/>
          <a:p>
            <a:pPr marL="358775" indent="-358775">
              <a:buNone/>
            </a:pPr>
            <a:r>
              <a:rPr lang="en-US" sz="2000" dirty="0" smtClean="0"/>
              <a:t>Cohen, L., </a:t>
            </a:r>
            <a:r>
              <a:rPr lang="en-US" sz="2000" dirty="0" err="1" smtClean="0"/>
              <a:t>Manion</a:t>
            </a:r>
            <a:r>
              <a:rPr lang="en-US" sz="2000" dirty="0" smtClean="0"/>
              <a:t>, L. &amp; Morrison, K. (2011) </a:t>
            </a:r>
            <a:r>
              <a:rPr lang="en-US" sz="2000" i="1" dirty="0" smtClean="0"/>
              <a:t>Research Methods in Education</a:t>
            </a:r>
            <a:r>
              <a:rPr lang="en-US" sz="2000" dirty="0" smtClean="0"/>
              <a:t>. London, New York: </a:t>
            </a:r>
            <a:r>
              <a:rPr lang="en-US" sz="2000" dirty="0" err="1" smtClean="0"/>
              <a:t>Routledge</a:t>
            </a:r>
            <a:r>
              <a:rPr lang="en-US" sz="2000" dirty="0" smtClean="0"/>
              <a:t>.</a:t>
            </a:r>
          </a:p>
          <a:p>
            <a:pPr marL="358775" indent="-358775">
              <a:buNone/>
            </a:pPr>
            <a:endParaRPr lang="en-US" sz="2000" dirty="0" smtClean="0"/>
          </a:p>
          <a:p>
            <a:pPr marL="0" indent="0">
              <a:buNone/>
            </a:pPr>
            <a:r>
              <a:rPr lang="en-US" sz="2000" dirty="0" smtClean="0"/>
              <a:t>Matthews, B. &amp; Ross, L. (2010) </a:t>
            </a:r>
            <a:r>
              <a:rPr lang="en-US" sz="2000" i="1" dirty="0" smtClean="0"/>
              <a:t>Research Methods</a:t>
            </a:r>
            <a:r>
              <a:rPr lang="en-US" sz="2000" dirty="0" smtClean="0"/>
              <a:t>. Harlow: Pearson Education</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2837</TotalTime>
  <Words>672</Words>
  <Application>Microsoft Macintosh PowerPoint</Application>
  <PresentationFormat>On-screen Show (4:3)</PresentationFormat>
  <Paragraphs>80</Paragraphs>
  <Slides>16</Slides>
  <Notes>0</Notes>
  <HiddenSlides>0</HiddenSlides>
  <MMClips>0</MMClips>
  <ScaleCrop>false</ScaleCrop>
  <HeadingPairs>
    <vt:vector size="4" baseType="variant">
      <vt:variant>
        <vt:lpstr>Design Template</vt:lpstr>
      </vt:variant>
      <vt:variant>
        <vt:i4>1</vt:i4>
      </vt:variant>
      <vt:variant>
        <vt:lpstr>Slide Titles</vt:lpstr>
      </vt:variant>
      <vt:variant>
        <vt:i4>16</vt:i4>
      </vt:variant>
    </vt:vector>
  </HeadingPairs>
  <TitlesOfParts>
    <vt:vector size="17" baseType="lpstr">
      <vt:lpstr>Office Theme</vt:lpstr>
      <vt:lpstr>Research Methods &amp; Communication</vt:lpstr>
      <vt:lpstr>Research Onion</vt:lpstr>
      <vt:lpstr>Surveys</vt:lpstr>
      <vt:lpstr>Interviews</vt:lpstr>
      <vt:lpstr>Interviews</vt:lpstr>
      <vt:lpstr>Slide 6</vt:lpstr>
      <vt:lpstr>Structured Interviews</vt:lpstr>
      <vt:lpstr>Semi-structured Interviews</vt:lpstr>
      <vt:lpstr>Unstructured Interviews</vt:lpstr>
      <vt:lpstr>Benefits: Structured Interviews</vt:lpstr>
      <vt:lpstr>Benefits: Semi- and unstructured Interviews</vt:lpstr>
      <vt:lpstr>The Interview Guide Format</vt:lpstr>
      <vt:lpstr>Problems: Semi- and unstructured Interviews</vt:lpstr>
      <vt:lpstr>Good Practice</vt:lpstr>
      <vt:lpstr>Links</vt:lpstr>
      <vt:lpstr>References</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SDM Identity</dc:title>
  <dc:creator>Paul Hazel</dc:creator>
  <cp:lastModifiedBy>Paul Hazel</cp:lastModifiedBy>
  <cp:revision>70</cp:revision>
  <dcterms:created xsi:type="dcterms:W3CDTF">2015-10-06T07:21:14Z</dcterms:created>
  <dcterms:modified xsi:type="dcterms:W3CDTF">2015-10-06T07:21:27Z</dcterms:modified>
</cp:coreProperties>
</file>