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930" r:id="rId4"/>
    <p:sldId id="393" r:id="rId5"/>
    <p:sldId id="937" r:id="rId6"/>
    <p:sldId id="940" r:id="rId7"/>
    <p:sldId id="637" r:id="rId8"/>
    <p:sldId id="638" r:id="rId9"/>
    <p:sldId id="938" r:id="rId10"/>
    <p:sldId id="941" r:id="rId11"/>
    <p:sldId id="280" r:id="rId12"/>
    <p:sldId id="284" r:id="rId13"/>
    <p:sldId id="282" r:id="rId14"/>
    <p:sldId id="281" r:id="rId15"/>
    <p:sldId id="283" r:id="rId16"/>
    <p:sldId id="931" r:id="rId17"/>
    <p:sldId id="287" r:id="rId18"/>
    <p:sldId id="285" r:id="rId19"/>
    <p:sldId id="302" r:id="rId20"/>
    <p:sldId id="303" r:id="rId21"/>
    <p:sldId id="311" r:id="rId22"/>
    <p:sldId id="265" r:id="rId23"/>
    <p:sldId id="264" r:id="rId24"/>
    <p:sldId id="28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9" d="100"/>
          <a:sy n="109" d="100"/>
        </p:scale>
        <p:origin x="10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UErib-fXV0" TargetMode="External"/><Relationship Id="rId2" Type="http://schemas.openxmlformats.org/officeDocument/2006/relationships/slideLayout" Target="../slideLayouts/slideLayout2.xml"/><Relationship Id="rId1" Type="http://schemas.openxmlformats.org/officeDocument/2006/relationships/video" Target="https://www.youtube.com/embed/WUErib-fXV0?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FQSsnaAtOU?feature=oembed" TargetMode="External"/><Relationship Id="rId4" Type="http://schemas.openxmlformats.org/officeDocument/2006/relationships/hyperlink" Target="https://www.youtube.com/watch?v=-FQSsnaAtOU"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1200329"/>
          </a:xfrm>
          <a:prstGeom prst="rect">
            <a:avLst/>
          </a:prstGeom>
          <a:noFill/>
        </p:spPr>
        <p:txBody>
          <a:bodyPr wrap="square" rtlCol="0">
            <a:spAutoFit/>
          </a:bodyPr>
          <a:lstStyle/>
          <a:p>
            <a:pPr algn="ctr"/>
            <a:r>
              <a:rPr lang="en-US" sz="3600" b="1" i="1" dirty="0">
                <a:solidFill>
                  <a:prstClr val="white"/>
                </a:solidFill>
                <a:latin typeface="Myriad Pro"/>
              </a:rPr>
              <a:t>Introduction to Systematic Literature Review</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9470-6F93-4F78-B7CF-DC331B2D21DE}"/>
              </a:ext>
            </a:extLst>
          </p:cNvPr>
          <p:cNvSpPr>
            <a:spLocks noGrp="1"/>
          </p:cNvSpPr>
          <p:nvPr>
            <p:ph type="title"/>
          </p:nvPr>
        </p:nvSpPr>
        <p:spPr/>
        <p:txBody>
          <a:bodyPr/>
          <a:lstStyle/>
          <a:p>
            <a:r>
              <a:rPr lang="en-GB" dirty="0"/>
              <a:t>Presentation structure</a:t>
            </a:r>
          </a:p>
        </p:txBody>
      </p:sp>
      <p:sp>
        <p:nvSpPr>
          <p:cNvPr id="3" name="Content Placeholder 2">
            <a:extLst>
              <a:ext uri="{FF2B5EF4-FFF2-40B4-BE49-F238E27FC236}">
                <a16:creationId xmlns:a16="http://schemas.microsoft.com/office/drawing/2014/main" id="{B835B6CE-4E61-44A0-9DDC-9639E7DE7A36}"/>
              </a:ext>
            </a:extLst>
          </p:cNvPr>
          <p:cNvSpPr>
            <a:spLocks noGrp="1"/>
          </p:cNvSpPr>
          <p:nvPr>
            <p:ph idx="1"/>
          </p:nvPr>
        </p:nvSpPr>
        <p:spPr/>
        <p:txBody>
          <a:bodyPr>
            <a:normAutofit fontScale="92500" lnSpcReduction="20000"/>
          </a:bodyPr>
          <a:lstStyle/>
          <a:p>
            <a:endParaRPr lang="en-GB" dirty="0"/>
          </a:p>
          <a:p>
            <a:r>
              <a:rPr lang="en-GB" dirty="0"/>
              <a:t>Defining Systematic Literature Review</a:t>
            </a:r>
          </a:p>
          <a:p>
            <a:r>
              <a:rPr lang="en-GB" dirty="0"/>
              <a:t>Inclusion and exclusion criteria</a:t>
            </a:r>
          </a:p>
          <a:p>
            <a:r>
              <a:rPr lang="en-GB" dirty="0"/>
              <a:t>Types of analysis for systematic literature reviews</a:t>
            </a:r>
          </a:p>
          <a:p>
            <a:r>
              <a:rPr lang="en-US" sz="3200" dirty="0"/>
              <a:t>Steps for conducting a Systematic Literature Review</a:t>
            </a:r>
          </a:p>
          <a:p>
            <a:r>
              <a:rPr lang="en-GB" dirty="0"/>
              <a:t>Phases of the method of systematic literature review</a:t>
            </a:r>
          </a:p>
          <a:p>
            <a:r>
              <a:rPr lang="en-GB" dirty="0"/>
              <a:t>Searching in database(s) and identifying selected articles</a:t>
            </a:r>
          </a:p>
          <a:p>
            <a:r>
              <a:rPr lang="en-GB" dirty="0"/>
              <a:t>Analysis and writing of review of the articles selected.</a:t>
            </a:r>
          </a:p>
          <a:p>
            <a:endParaRPr lang="en-GB" dirty="0"/>
          </a:p>
        </p:txBody>
      </p:sp>
    </p:spTree>
    <p:extLst>
      <p:ext uri="{BB962C8B-B14F-4D97-AF65-F5344CB8AC3E}">
        <p14:creationId xmlns:p14="http://schemas.microsoft.com/office/powerpoint/2010/main" val="29496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3A770-6E44-439C-8E0D-7175AFD54760}"/>
              </a:ext>
            </a:extLst>
          </p:cNvPr>
          <p:cNvSpPr>
            <a:spLocks noGrp="1"/>
          </p:cNvSpPr>
          <p:nvPr>
            <p:ph type="title"/>
          </p:nvPr>
        </p:nvSpPr>
        <p:spPr>
          <a:xfrm>
            <a:off x="466725" y="197767"/>
            <a:ext cx="11258550" cy="1143000"/>
          </a:xfrm>
        </p:spPr>
        <p:txBody>
          <a:bodyPr>
            <a:normAutofit fontScale="90000"/>
          </a:bodyPr>
          <a:lstStyle/>
          <a:p>
            <a:r>
              <a:rPr lang="en-GB" dirty="0"/>
              <a:t>Literature Review vs. Systematic Literature Review</a:t>
            </a:r>
          </a:p>
        </p:txBody>
      </p:sp>
      <p:sp>
        <p:nvSpPr>
          <p:cNvPr id="3" name="Content Placeholder 2">
            <a:extLst>
              <a:ext uri="{FF2B5EF4-FFF2-40B4-BE49-F238E27FC236}">
                <a16:creationId xmlns:a16="http://schemas.microsoft.com/office/drawing/2014/main" id="{3D7B30BA-DDC2-4391-9C75-DF7130F31201}"/>
              </a:ext>
            </a:extLst>
          </p:cNvPr>
          <p:cNvSpPr>
            <a:spLocks noGrp="1"/>
          </p:cNvSpPr>
          <p:nvPr>
            <p:ph idx="1"/>
          </p:nvPr>
        </p:nvSpPr>
        <p:spPr>
          <a:xfrm>
            <a:off x="2766646" y="5065276"/>
            <a:ext cx="6658708" cy="539879"/>
          </a:xfrm>
        </p:spPr>
        <p:txBody>
          <a:bodyPr>
            <a:normAutofit/>
          </a:bodyPr>
          <a:lstStyle/>
          <a:p>
            <a:pPr marL="0" indent="0">
              <a:buNone/>
            </a:pPr>
            <a:r>
              <a:rPr lang="en-GB" sz="2000" dirty="0">
                <a:hlinkClick r:id="rId3"/>
              </a:rPr>
              <a:t>Conducting a Systematic Literature Review - YouTube</a:t>
            </a:r>
            <a:endParaRPr lang="en-GB" sz="2000" dirty="0"/>
          </a:p>
        </p:txBody>
      </p:sp>
      <p:pic>
        <p:nvPicPr>
          <p:cNvPr id="4" name="Online Media 3" title="Conducting a Systematic Literature Review">
            <a:hlinkClick r:id="" action="ppaction://media"/>
            <a:extLst>
              <a:ext uri="{FF2B5EF4-FFF2-40B4-BE49-F238E27FC236}">
                <a16:creationId xmlns:a16="http://schemas.microsoft.com/office/drawing/2014/main" id="{6034D441-4B32-C675-9F0C-5EFA311619E3}"/>
              </a:ext>
            </a:extLst>
          </p:cNvPr>
          <p:cNvPicPr>
            <a:picLocks noRot="1" noChangeAspect="1"/>
          </p:cNvPicPr>
          <p:nvPr>
            <a:videoFile r:link="rId1"/>
          </p:nvPr>
        </p:nvPicPr>
        <p:blipFill>
          <a:blip r:embed="rId4"/>
          <a:stretch>
            <a:fillRect/>
          </a:stretch>
        </p:blipFill>
        <p:spPr>
          <a:xfrm>
            <a:off x="2982883" y="1444106"/>
            <a:ext cx="6226233" cy="3517830"/>
          </a:xfrm>
          <a:prstGeom prst="rect">
            <a:avLst/>
          </a:prstGeom>
        </p:spPr>
      </p:pic>
    </p:spTree>
    <p:extLst>
      <p:ext uri="{BB962C8B-B14F-4D97-AF65-F5344CB8AC3E}">
        <p14:creationId xmlns:p14="http://schemas.microsoft.com/office/powerpoint/2010/main" val="1371646032"/>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ABDE-D1BF-4CDF-A674-5F14192024FF}"/>
              </a:ext>
            </a:extLst>
          </p:cNvPr>
          <p:cNvSpPr>
            <a:spLocks noGrp="1"/>
          </p:cNvSpPr>
          <p:nvPr>
            <p:ph type="title"/>
          </p:nvPr>
        </p:nvSpPr>
        <p:spPr/>
        <p:txBody>
          <a:bodyPr/>
          <a:lstStyle/>
          <a:p>
            <a:r>
              <a:rPr lang="en-GB" dirty="0"/>
              <a:t>Defining Systematic Literature Review</a:t>
            </a:r>
          </a:p>
        </p:txBody>
      </p:sp>
      <p:sp>
        <p:nvSpPr>
          <p:cNvPr id="3" name="Content Placeholder 2">
            <a:extLst>
              <a:ext uri="{FF2B5EF4-FFF2-40B4-BE49-F238E27FC236}">
                <a16:creationId xmlns:a16="http://schemas.microsoft.com/office/drawing/2014/main" id="{DDEC04FC-2DA0-49DF-8837-98040293DF1A}"/>
              </a:ext>
            </a:extLst>
          </p:cNvPr>
          <p:cNvSpPr>
            <a:spLocks noGrp="1"/>
          </p:cNvSpPr>
          <p:nvPr>
            <p:ph idx="1"/>
          </p:nvPr>
        </p:nvSpPr>
        <p:spPr>
          <a:xfrm>
            <a:off x="609600" y="2076450"/>
            <a:ext cx="10972800" cy="3440782"/>
          </a:xfrm>
        </p:spPr>
        <p:txBody>
          <a:bodyPr>
            <a:normAutofit lnSpcReduction="10000"/>
          </a:bodyPr>
          <a:lstStyle/>
          <a:p>
            <a:r>
              <a:rPr lang="en-US" sz="2800" dirty="0"/>
              <a:t>A systematic review can be explained as a research method and process for identifying and critically appraising relevant research, as well as for collecting and analyzing data from said research (</a:t>
            </a:r>
            <a:r>
              <a:rPr lang="en-US" sz="2800" dirty="0" err="1"/>
              <a:t>Liberati</a:t>
            </a:r>
            <a:r>
              <a:rPr lang="en-US" sz="2800" dirty="0"/>
              <a:t> et al., 2009). </a:t>
            </a:r>
          </a:p>
          <a:p>
            <a:endParaRPr lang="en-US" sz="2800" dirty="0"/>
          </a:p>
          <a:p>
            <a:r>
              <a:rPr lang="en-US" sz="2800" dirty="0"/>
              <a:t>The aim of a systematic review is to identify all empirical evidence that fits the pre-specified inclusion criteria to answer a particular research question or hypothesis. </a:t>
            </a:r>
          </a:p>
        </p:txBody>
      </p:sp>
    </p:spTree>
    <p:extLst>
      <p:ext uri="{BB962C8B-B14F-4D97-AF65-F5344CB8AC3E}">
        <p14:creationId xmlns:p14="http://schemas.microsoft.com/office/powerpoint/2010/main" val="28610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C841D-8E44-46E6-BD50-F2A7B59F2740}"/>
              </a:ext>
            </a:extLst>
          </p:cNvPr>
          <p:cNvSpPr>
            <a:spLocks noGrp="1"/>
          </p:cNvSpPr>
          <p:nvPr>
            <p:ph type="title"/>
          </p:nvPr>
        </p:nvSpPr>
        <p:spPr/>
        <p:txBody>
          <a:bodyPr>
            <a:normAutofit fontScale="90000"/>
          </a:bodyPr>
          <a:lstStyle/>
          <a:p>
            <a:r>
              <a:rPr lang="en-US" dirty="0"/>
              <a:t>What is the potential contribution of a systematic review? </a:t>
            </a:r>
            <a:endParaRPr lang="en-GB" dirty="0"/>
          </a:p>
        </p:txBody>
      </p:sp>
      <p:sp>
        <p:nvSpPr>
          <p:cNvPr id="3" name="Content Placeholder 2">
            <a:extLst>
              <a:ext uri="{FF2B5EF4-FFF2-40B4-BE49-F238E27FC236}">
                <a16:creationId xmlns:a16="http://schemas.microsoft.com/office/drawing/2014/main" id="{E1EAA2DD-7FAA-42A1-A227-3B9201E2B348}"/>
              </a:ext>
            </a:extLst>
          </p:cNvPr>
          <p:cNvSpPr>
            <a:spLocks noGrp="1"/>
          </p:cNvSpPr>
          <p:nvPr>
            <p:ph idx="1"/>
          </p:nvPr>
        </p:nvSpPr>
        <p:spPr>
          <a:xfrm>
            <a:off x="609600" y="1600200"/>
            <a:ext cx="10972800" cy="4057650"/>
          </a:xfrm>
        </p:spPr>
        <p:txBody>
          <a:bodyPr>
            <a:normAutofit fontScale="77500" lnSpcReduction="20000"/>
          </a:bodyPr>
          <a:lstStyle/>
          <a:p>
            <a:r>
              <a:rPr lang="en-US" dirty="0"/>
              <a:t>There are several advantages and potential contributions of conducting a systematic review. </a:t>
            </a:r>
          </a:p>
          <a:p>
            <a:endParaRPr lang="en-US" dirty="0"/>
          </a:p>
          <a:p>
            <a:r>
              <a:rPr lang="en-US" dirty="0"/>
              <a:t>For example, we can determine whether an effect is constant across studies and discover what future studies are required to be conducted to demonstrate the effect. </a:t>
            </a:r>
          </a:p>
          <a:p>
            <a:endParaRPr lang="en-US" dirty="0"/>
          </a:p>
          <a:p>
            <a:r>
              <a:rPr lang="en-US" dirty="0"/>
              <a:t>Techniques can also be used to discover which study-level or sample characteristics have an effect on the phenomenon being studied, such as whether studies conducted in one cultural context show significantly different results from those conducted in other cultural contexts (Davis et al., 2014).</a:t>
            </a:r>
          </a:p>
        </p:txBody>
      </p:sp>
    </p:spTree>
    <p:extLst>
      <p:ext uri="{BB962C8B-B14F-4D97-AF65-F5344CB8AC3E}">
        <p14:creationId xmlns:p14="http://schemas.microsoft.com/office/powerpoint/2010/main" val="932683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7DA88-8EAF-432F-89AF-3808605A3605}"/>
              </a:ext>
            </a:extLst>
          </p:cNvPr>
          <p:cNvSpPr>
            <a:spLocks noGrp="1"/>
          </p:cNvSpPr>
          <p:nvPr>
            <p:ph type="title"/>
          </p:nvPr>
        </p:nvSpPr>
        <p:spPr/>
        <p:txBody>
          <a:bodyPr>
            <a:normAutofit fontScale="90000"/>
          </a:bodyPr>
          <a:lstStyle/>
          <a:p>
            <a:r>
              <a:rPr lang="en-US" dirty="0"/>
              <a:t>What are we looking to find in a systematic literature review?</a:t>
            </a:r>
            <a:endParaRPr lang="en-GB" dirty="0"/>
          </a:p>
        </p:txBody>
      </p:sp>
      <p:sp>
        <p:nvSpPr>
          <p:cNvPr id="3" name="Content Placeholder 2">
            <a:extLst>
              <a:ext uri="{FF2B5EF4-FFF2-40B4-BE49-F238E27FC236}">
                <a16:creationId xmlns:a16="http://schemas.microsoft.com/office/drawing/2014/main" id="{E79BA9BC-257C-4DAD-BCBC-DED060B6BCF0}"/>
              </a:ext>
            </a:extLst>
          </p:cNvPr>
          <p:cNvSpPr>
            <a:spLocks noGrp="1"/>
          </p:cNvSpPr>
          <p:nvPr>
            <p:ph idx="1"/>
          </p:nvPr>
        </p:nvSpPr>
        <p:spPr>
          <a:xfrm>
            <a:off x="609600" y="2095499"/>
            <a:ext cx="10972800" cy="3421733"/>
          </a:xfrm>
        </p:spPr>
        <p:txBody>
          <a:bodyPr>
            <a:normAutofit/>
          </a:bodyPr>
          <a:lstStyle/>
          <a:p>
            <a:r>
              <a:rPr lang="en-US" sz="2800" dirty="0"/>
              <a:t>Should</a:t>
            </a:r>
            <a:r>
              <a:rPr lang="en-US" sz="2800" b="1" dirty="0">
                <a:solidFill>
                  <a:srgbClr val="00B050"/>
                </a:solidFill>
              </a:rPr>
              <a:t> include </a:t>
            </a:r>
            <a:r>
              <a:rPr lang="en-US" sz="2800" dirty="0"/>
              <a:t>empirical or primary research studies.</a:t>
            </a:r>
          </a:p>
          <a:p>
            <a:endParaRPr lang="en-US" sz="2800" dirty="0"/>
          </a:p>
          <a:p>
            <a:r>
              <a:rPr lang="en-US" sz="2800" dirty="0"/>
              <a:t>Should </a:t>
            </a:r>
            <a:r>
              <a:rPr lang="en-US" sz="2800" b="1" dirty="0">
                <a:solidFill>
                  <a:schemeClr val="accent6">
                    <a:lumMod val="75000"/>
                  </a:schemeClr>
                </a:solidFill>
              </a:rPr>
              <a:t>not include </a:t>
            </a:r>
            <a:r>
              <a:rPr lang="en-US" sz="2800" dirty="0"/>
              <a:t>other reviews, dissertations, research designs/protocols - that have not been implemented yet, editorials, etc.</a:t>
            </a:r>
          </a:p>
        </p:txBody>
      </p:sp>
    </p:spTree>
    <p:extLst>
      <p:ext uri="{BB962C8B-B14F-4D97-AF65-F5344CB8AC3E}">
        <p14:creationId xmlns:p14="http://schemas.microsoft.com/office/powerpoint/2010/main" val="2288455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F60D6-4884-46A2-81F4-2AB8F9A12958}"/>
              </a:ext>
            </a:extLst>
          </p:cNvPr>
          <p:cNvSpPr>
            <a:spLocks noGrp="1"/>
          </p:cNvSpPr>
          <p:nvPr>
            <p:ph type="title"/>
          </p:nvPr>
        </p:nvSpPr>
        <p:spPr/>
        <p:txBody>
          <a:bodyPr/>
          <a:lstStyle/>
          <a:p>
            <a:r>
              <a:rPr lang="en-US" dirty="0"/>
              <a:t>What type of analysis can be conducted? </a:t>
            </a:r>
            <a:endParaRPr lang="en-GB" dirty="0"/>
          </a:p>
        </p:txBody>
      </p:sp>
      <p:sp>
        <p:nvSpPr>
          <p:cNvPr id="3" name="Content Placeholder 2">
            <a:extLst>
              <a:ext uri="{FF2B5EF4-FFF2-40B4-BE49-F238E27FC236}">
                <a16:creationId xmlns:a16="http://schemas.microsoft.com/office/drawing/2014/main" id="{6DEB12F8-6CC6-46F7-9697-5511530E7622}"/>
              </a:ext>
            </a:extLst>
          </p:cNvPr>
          <p:cNvSpPr>
            <a:spLocks noGrp="1"/>
          </p:cNvSpPr>
          <p:nvPr>
            <p:ph idx="1"/>
          </p:nvPr>
        </p:nvSpPr>
        <p:spPr>
          <a:xfrm>
            <a:off x="609600" y="1417637"/>
            <a:ext cx="10972800" cy="3974169"/>
          </a:xfrm>
        </p:spPr>
        <p:txBody>
          <a:bodyPr>
            <a:noAutofit/>
          </a:bodyPr>
          <a:lstStyle/>
          <a:p>
            <a:r>
              <a:rPr lang="en-US" sz="2400" dirty="0"/>
              <a:t>Often, but not always, statistical methods, such as the meta-analysis, are used to integrate the results of the included studies (Davis et al., 2014). </a:t>
            </a:r>
          </a:p>
          <a:p>
            <a:endParaRPr lang="en-US" sz="2400" dirty="0"/>
          </a:p>
          <a:p>
            <a:r>
              <a:rPr lang="en-US" sz="2400" dirty="0"/>
              <a:t>However, to be able to perform a meta-analysis, the included studies must share statistical measures (effect size) to compare results (</a:t>
            </a:r>
            <a:r>
              <a:rPr lang="en-US" sz="2400" dirty="0" err="1"/>
              <a:t>DerSimonian</a:t>
            </a:r>
            <a:r>
              <a:rPr lang="en-US" sz="2400" dirty="0"/>
              <a:t> &amp; Laird, 1986).</a:t>
            </a:r>
          </a:p>
          <a:p>
            <a:endParaRPr lang="en-US" sz="2400" dirty="0"/>
          </a:p>
          <a:p>
            <a:r>
              <a:rPr lang="en-US" sz="2400" dirty="0"/>
              <a:t>Therefore, it is challenging to perform a meta-analysis on studies with different methodological approaches (</a:t>
            </a:r>
            <a:r>
              <a:rPr lang="en-US" sz="2400" dirty="0" err="1"/>
              <a:t>Tranfield</a:t>
            </a:r>
            <a:r>
              <a:rPr lang="en-US" sz="2400" dirty="0"/>
              <a:t> et al., 2003).</a:t>
            </a:r>
            <a:endParaRPr lang="en-GB" sz="2400" dirty="0"/>
          </a:p>
        </p:txBody>
      </p:sp>
    </p:spTree>
    <p:extLst>
      <p:ext uri="{BB962C8B-B14F-4D97-AF65-F5344CB8AC3E}">
        <p14:creationId xmlns:p14="http://schemas.microsoft.com/office/powerpoint/2010/main" val="784946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7ED80C-3D8B-4D5F-B7D7-1DD32534DC69}"/>
              </a:ext>
            </a:extLst>
          </p:cNvPr>
          <p:cNvSpPr>
            <a:spLocks noGrp="1"/>
          </p:cNvSpPr>
          <p:nvPr>
            <p:ph idx="1"/>
          </p:nvPr>
        </p:nvSpPr>
        <p:spPr>
          <a:xfrm>
            <a:off x="609600" y="1809751"/>
            <a:ext cx="10972800" cy="3917032"/>
          </a:xfrm>
        </p:spPr>
        <p:txBody>
          <a:bodyPr>
            <a:normAutofit fontScale="77500" lnSpcReduction="20000"/>
          </a:bodyPr>
          <a:lstStyle/>
          <a:p>
            <a:r>
              <a:rPr lang="en-US" dirty="0"/>
              <a:t>More qualitative approaches have been developed to assess the quality and strength of findings from different types of studies and to compare results (Greenhalgh, Robert, Macfarlane, Bate, &amp; </a:t>
            </a:r>
            <a:r>
              <a:rPr lang="en-US" dirty="0" err="1"/>
              <a:t>Kyriakidou</a:t>
            </a:r>
            <a:r>
              <a:rPr lang="en-US" dirty="0"/>
              <a:t>, 2004).</a:t>
            </a:r>
          </a:p>
          <a:p>
            <a:endParaRPr lang="en-US" dirty="0"/>
          </a:p>
          <a:p>
            <a:r>
              <a:rPr lang="en-US" dirty="0"/>
              <a:t>A strict systematic review process is used to collect articles, and then a qualitative approach is used to assess them.</a:t>
            </a:r>
          </a:p>
          <a:p>
            <a:endParaRPr lang="en-US" dirty="0"/>
          </a:p>
          <a:p>
            <a:r>
              <a:rPr lang="en-US" dirty="0"/>
              <a:t>For example, a thematic or content analysis is a commonly used technique and can be broadly defined as a method for identifying, analyzing, and reporting patterns in the form of themes within a text (Braun &amp; Clarke, 2006).</a:t>
            </a:r>
            <a:endParaRPr lang="en-GB" dirty="0"/>
          </a:p>
          <a:p>
            <a:endParaRPr lang="en-US" dirty="0"/>
          </a:p>
        </p:txBody>
      </p:sp>
      <p:sp>
        <p:nvSpPr>
          <p:cNvPr id="4" name="Title 1">
            <a:extLst>
              <a:ext uri="{FF2B5EF4-FFF2-40B4-BE49-F238E27FC236}">
                <a16:creationId xmlns:a16="http://schemas.microsoft.com/office/drawing/2014/main" id="{DE0BE653-651F-48A9-93DA-E8733CFABC5F}"/>
              </a:ext>
            </a:extLst>
          </p:cNvPr>
          <p:cNvSpPr>
            <a:spLocks noGrp="1"/>
          </p:cNvSpPr>
          <p:nvPr>
            <p:ph type="title"/>
          </p:nvPr>
        </p:nvSpPr>
        <p:spPr>
          <a:xfrm>
            <a:off x="609600" y="274638"/>
            <a:ext cx="10972800" cy="1143000"/>
          </a:xfrm>
        </p:spPr>
        <p:txBody>
          <a:bodyPr/>
          <a:lstStyle/>
          <a:p>
            <a:r>
              <a:rPr lang="en-US" dirty="0"/>
              <a:t>What type of analysis can be conducted? </a:t>
            </a:r>
            <a:endParaRPr lang="en-GB" dirty="0"/>
          </a:p>
        </p:txBody>
      </p:sp>
    </p:spTree>
    <p:extLst>
      <p:ext uri="{BB962C8B-B14F-4D97-AF65-F5344CB8AC3E}">
        <p14:creationId xmlns:p14="http://schemas.microsoft.com/office/powerpoint/2010/main" val="3967164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CD04-858B-43A9-A0E5-E5DBE652F709}"/>
              </a:ext>
            </a:extLst>
          </p:cNvPr>
          <p:cNvSpPr>
            <a:spLocks noGrp="1"/>
          </p:cNvSpPr>
          <p:nvPr>
            <p:ph type="title"/>
          </p:nvPr>
        </p:nvSpPr>
        <p:spPr>
          <a:xfrm>
            <a:off x="609600" y="122238"/>
            <a:ext cx="10972800" cy="1143000"/>
          </a:xfrm>
        </p:spPr>
        <p:txBody>
          <a:bodyPr>
            <a:noAutofit/>
          </a:bodyPr>
          <a:lstStyle/>
          <a:p>
            <a:r>
              <a:rPr lang="en-US" sz="3600" dirty="0"/>
              <a:t>Steps for conducting a Systematic Literature Review</a:t>
            </a:r>
            <a:br>
              <a:rPr lang="en-US" sz="3600" dirty="0"/>
            </a:br>
            <a:endParaRPr lang="en-GB" sz="3600" dirty="0"/>
          </a:p>
        </p:txBody>
      </p:sp>
      <p:sp>
        <p:nvSpPr>
          <p:cNvPr id="3" name="Content Placeholder 2">
            <a:extLst>
              <a:ext uri="{FF2B5EF4-FFF2-40B4-BE49-F238E27FC236}">
                <a16:creationId xmlns:a16="http://schemas.microsoft.com/office/drawing/2014/main" id="{1B421AC9-B694-43E1-B67D-C93B1F48379C}"/>
              </a:ext>
            </a:extLst>
          </p:cNvPr>
          <p:cNvSpPr>
            <a:spLocks noGrp="1"/>
          </p:cNvSpPr>
          <p:nvPr>
            <p:ph idx="1"/>
          </p:nvPr>
        </p:nvSpPr>
        <p:spPr>
          <a:xfrm>
            <a:off x="381001" y="1085850"/>
            <a:ext cx="11563350" cy="4591050"/>
          </a:xfrm>
        </p:spPr>
        <p:txBody>
          <a:bodyPr>
            <a:normAutofit fontScale="62500" lnSpcReduction="20000"/>
          </a:bodyPr>
          <a:lstStyle/>
          <a:p>
            <a:pPr marL="0" indent="0">
              <a:spcBef>
                <a:spcPts val="600"/>
              </a:spcBef>
              <a:spcAft>
                <a:spcPts val="600"/>
              </a:spcAft>
              <a:buNone/>
            </a:pPr>
            <a:r>
              <a:rPr lang="en-US" b="1" dirty="0">
                <a:solidFill>
                  <a:schemeClr val="accent6">
                    <a:lumMod val="75000"/>
                  </a:schemeClr>
                </a:solidFill>
              </a:rPr>
              <a:t>STEP 1) Develop a Literature Review Question</a:t>
            </a:r>
            <a:br>
              <a:rPr lang="en-US" dirty="0"/>
            </a:br>
            <a:r>
              <a:rPr lang="en-US" dirty="0"/>
              <a:t>(also called a Research Question)</a:t>
            </a:r>
            <a:br>
              <a:rPr lang="en-US" dirty="0"/>
            </a:br>
            <a:endParaRPr lang="en-US" dirty="0"/>
          </a:p>
          <a:p>
            <a:pPr marL="0" indent="0">
              <a:spcBef>
                <a:spcPts val="600"/>
              </a:spcBef>
              <a:spcAft>
                <a:spcPts val="600"/>
              </a:spcAft>
              <a:buNone/>
            </a:pPr>
            <a:r>
              <a:rPr lang="en-US" b="1" dirty="0">
                <a:solidFill>
                  <a:schemeClr val="accent6">
                    <a:lumMod val="75000"/>
                  </a:schemeClr>
                </a:solidFill>
              </a:rPr>
              <a:t>STEP 2) Identify search keywords</a:t>
            </a:r>
          </a:p>
          <a:p>
            <a:pPr>
              <a:spcBef>
                <a:spcPts val="600"/>
              </a:spcBef>
              <a:spcAft>
                <a:spcPts val="600"/>
              </a:spcAft>
            </a:pPr>
            <a:r>
              <a:rPr lang="en-US" dirty="0"/>
              <a:t>Design your search strategy - use at least two scientific databases to identify research study journal articles that answer the research question. Set inclusion and exclusion criteria based on the topic of interest. For example, can include studies published in English, between 2014-2024, but exclude studies that are not empirical studies. Apply any filters in the database search accordingly. Use Boolean operators (i.e. AND, OR, etc.) </a:t>
            </a:r>
          </a:p>
          <a:p>
            <a:pPr>
              <a:spcBef>
                <a:spcPts val="600"/>
              </a:spcBef>
              <a:spcAft>
                <a:spcPts val="600"/>
              </a:spcAft>
            </a:pPr>
            <a:endParaRPr lang="en-US" dirty="0"/>
          </a:p>
          <a:p>
            <a:pPr marL="0" indent="0">
              <a:spcBef>
                <a:spcPts val="600"/>
              </a:spcBef>
              <a:spcAft>
                <a:spcPts val="600"/>
              </a:spcAft>
              <a:buNone/>
            </a:pPr>
            <a:r>
              <a:rPr lang="en-US" b="1" dirty="0">
                <a:solidFill>
                  <a:schemeClr val="accent6">
                    <a:lumMod val="75000"/>
                  </a:schemeClr>
                </a:solidFill>
              </a:rPr>
              <a:t>STEP 3) Screen, select, and </a:t>
            </a:r>
            <a:r>
              <a:rPr lang="en-US" b="1" dirty="0" err="1">
                <a:solidFill>
                  <a:schemeClr val="accent6">
                    <a:lumMod val="75000"/>
                  </a:schemeClr>
                </a:solidFill>
              </a:rPr>
              <a:t>analyse</a:t>
            </a:r>
            <a:r>
              <a:rPr lang="en-US" b="1" dirty="0">
                <a:solidFill>
                  <a:schemeClr val="accent6">
                    <a:lumMod val="75000"/>
                  </a:schemeClr>
                </a:solidFill>
              </a:rPr>
              <a:t>/</a:t>
            </a:r>
            <a:r>
              <a:rPr lang="en-US" b="1" dirty="0" err="1">
                <a:solidFill>
                  <a:schemeClr val="accent6">
                    <a:lumMod val="75000"/>
                  </a:schemeClr>
                </a:solidFill>
              </a:rPr>
              <a:t>synthesise</a:t>
            </a:r>
            <a:endParaRPr lang="en-US" b="1" dirty="0">
              <a:solidFill>
                <a:schemeClr val="accent6">
                  <a:lumMod val="75000"/>
                </a:schemeClr>
              </a:solidFill>
            </a:endParaRPr>
          </a:p>
          <a:p>
            <a:pPr>
              <a:spcBef>
                <a:spcPts val="600"/>
              </a:spcBef>
              <a:spcAft>
                <a:spcPts val="600"/>
              </a:spcAft>
            </a:pPr>
            <a:r>
              <a:rPr lang="en-US" dirty="0"/>
              <a:t>Screen the abstracts first, to select which studies can be included for further reading of their full text. Then read them carefully and collect the main characteristics (e.g. aim, method, location, etc.) of the study and the findings that respond to your research question. </a:t>
            </a:r>
            <a:r>
              <a:rPr lang="en-US" dirty="0" err="1"/>
              <a:t>Analyse</a:t>
            </a:r>
            <a:r>
              <a:rPr lang="en-US" dirty="0"/>
              <a:t> the findings by synthesizing the information across the selected studies (e.g. by using thematic analysis). </a:t>
            </a:r>
          </a:p>
          <a:p>
            <a:pPr>
              <a:spcBef>
                <a:spcPts val="600"/>
              </a:spcBef>
              <a:spcAft>
                <a:spcPts val="600"/>
              </a:spcAft>
            </a:pPr>
            <a:endParaRPr lang="en-US" dirty="0"/>
          </a:p>
          <a:p>
            <a:pPr>
              <a:spcBef>
                <a:spcPts val="600"/>
              </a:spcBef>
              <a:spcAft>
                <a:spcPts val="600"/>
              </a:spcAft>
            </a:pPr>
            <a:endParaRPr lang="en-GB" dirty="0"/>
          </a:p>
        </p:txBody>
      </p:sp>
    </p:spTree>
    <p:extLst>
      <p:ext uri="{BB962C8B-B14F-4D97-AF65-F5344CB8AC3E}">
        <p14:creationId xmlns:p14="http://schemas.microsoft.com/office/powerpoint/2010/main" val="212209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9BF2D-B888-FF64-D0AE-647330C17512}"/>
              </a:ext>
            </a:extLst>
          </p:cNvPr>
          <p:cNvSpPr>
            <a:spLocks noGrp="1"/>
          </p:cNvSpPr>
          <p:nvPr>
            <p:ph type="title"/>
          </p:nvPr>
        </p:nvSpPr>
        <p:spPr/>
        <p:txBody>
          <a:bodyPr/>
          <a:lstStyle/>
          <a:p>
            <a:r>
              <a:rPr lang="en-GB" dirty="0"/>
              <a:t>The Steps of a Systematic Review</a:t>
            </a:r>
          </a:p>
        </p:txBody>
      </p:sp>
      <p:pic>
        <p:nvPicPr>
          <p:cNvPr id="4" name="Online Media 3" title="The Steps of a Systematic Review">
            <a:hlinkClick r:id="" action="ppaction://media"/>
            <a:extLst>
              <a:ext uri="{FF2B5EF4-FFF2-40B4-BE49-F238E27FC236}">
                <a16:creationId xmlns:a16="http://schemas.microsoft.com/office/drawing/2014/main" id="{D84877BF-5E13-D5D4-84DE-19C1998E39F2}"/>
              </a:ext>
            </a:extLst>
          </p:cNvPr>
          <p:cNvPicPr>
            <a:picLocks noGrp="1" noRot="1" noChangeAspect="1"/>
          </p:cNvPicPr>
          <p:nvPr>
            <p:ph idx="1"/>
            <a:videoFile r:link="rId1"/>
          </p:nvPr>
        </p:nvPicPr>
        <p:blipFill>
          <a:blip r:embed="rId3"/>
          <a:stretch>
            <a:fillRect/>
          </a:stretch>
        </p:blipFill>
        <p:spPr>
          <a:xfrm>
            <a:off x="3118947" y="1417638"/>
            <a:ext cx="5808695" cy="3282192"/>
          </a:xfrm>
          <a:prstGeom prst="rect">
            <a:avLst/>
          </a:prstGeom>
        </p:spPr>
      </p:pic>
      <p:sp>
        <p:nvSpPr>
          <p:cNvPr id="5" name="TextBox 4">
            <a:extLst>
              <a:ext uri="{FF2B5EF4-FFF2-40B4-BE49-F238E27FC236}">
                <a16:creationId xmlns:a16="http://schemas.microsoft.com/office/drawing/2014/main" id="{104CA59B-1E22-2E92-D583-69F4F65C50F8}"/>
              </a:ext>
            </a:extLst>
          </p:cNvPr>
          <p:cNvSpPr txBox="1"/>
          <p:nvPr/>
        </p:nvSpPr>
        <p:spPr>
          <a:xfrm>
            <a:off x="3716323" y="4980746"/>
            <a:ext cx="4613945" cy="369332"/>
          </a:xfrm>
          <a:prstGeom prst="rect">
            <a:avLst/>
          </a:prstGeom>
          <a:noFill/>
        </p:spPr>
        <p:txBody>
          <a:bodyPr wrap="square" rtlCol="0">
            <a:spAutoFit/>
          </a:bodyPr>
          <a:lstStyle/>
          <a:p>
            <a:r>
              <a:rPr lang="en-GB" dirty="0">
                <a:hlinkClick r:id="rId4"/>
              </a:rPr>
              <a:t>The Steps of a Systematic Review - YouTube</a:t>
            </a:r>
            <a:endParaRPr lang="en-GB" dirty="0"/>
          </a:p>
        </p:txBody>
      </p:sp>
    </p:spTree>
    <p:extLst>
      <p:ext uri="{BB962C8B-B14F-4D97-AF65-F5344CB8AC3E}">
        <p14:creationId xmlns:p14="http://schemas.microsoft.com/office/powerpoint/2010/main" val="855854661"/>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8A19-6502-4A6A-AC50-1940D87749A2}"/>
              </a:ext>
            </a:extLst>
          </p:cNvPr>
          <p:cNvSpPr>
            <a:spLocks noGrp="1"/>
          </p:cNvSpPr>
          <p:nvPr>
            <p:ph type="title"/>
          </p:nvPr>
        </p:nvSpPr>
        <p:spPr/>
        <p:txBody>
          <a:bodyPr>
            <a:normAutofit/>
          </a:bodyPr>
          <a:lstStyle/>
          <a:p>
            <a:r>
              <a:rPr lang="en-US" dirty="0"/>
              <a:t>Phase 1: designing the review (1/2)</a:t>
            </a:r>
            <a:endParaRPr lang="en-GB" dirty="0"/>
          </a:p>
        </p:txBody>
      </p:sp>
      <p:sp>
        <p:nvSpPr>
          <p:cNvPr id="3" name="Content Placeholder 2">
            <a:extLst>
              <a:ext uri="{FF2B5EF4-FFF2-40B4-BE49-F238E27FC236}">
                <a16:creationId xmlns:a16="http://schemas.microsoft.com/office/drawing/2014/main" id="{E2647AE0-5D0D-45CD-BDE6-E14C4E384265}"/>
              </a:ext>
            </a:extLst>
          </p:cNvPr>
          <p:cNvSpPr>
            <a:spLocks noGrp="1"/>
          </p:cNvSpPr>
          <p:nvPr>
            <p:ph idx="1"/>
          </p:nvPr>
        </p:nvSpPr>
        <p:spPr>
          <a:xfrm>
            <a:off x="609600" y="1417638"/>
            <a:ext cx="10972800" cy="4231358"/>
          </a:xfrm>
        </p:spPr>
        <p:txBody>
          <a:bodyPr>
            <a:noAutofit/>
          </a:bodyPr>
          <a:lstStyle/>
          <a:p>
            <a:r>
              <a:rPr lang="en-US" sz="2000" dirty="0"/>
              <a:t>The first question that should be asked is why this review should be conducted? Is there a need for a literature review on this topic? </a:t>
            </a:r>
          </a:p>
          <a:p>
            <a:endParaRPr lang="en-US" sz="2000" dirty="0"/>
          </a:p>
          <a:p>
            <a:r>
              <a:rPr lang="en-US" sz="2000" dirty="0"/>
              <a:t>The topic must be of interest to both the author and readers. </a:t>
            </a:r>
          </a:p>
          <a:p>
            <a:endParaRPr lang="en-US" sz="2000" dirty="0"/>
          </a:p>
          <a:p>
            <a:r>
              <a:rPr lang="en-US" sz="2000" dirty="0"/>
              <a:t>Once the research question has been identified and an overall </a:t>
            </a:r>
            <a:r>
              <a:rPr lang="en-US" sz="2000" b="0" i="0" u="none" strike="noStrike" baseline="0" dirty="0"/>
              <a:t>review approach considered, a search strategy for identifying relevant literature must be developed. This includes selecting search terms and appropriate databases and deciding on inclusion and exclusion criteria.</a:t>
            </a:r>
          </a:p>
          <a:p>
            <a:endParaRPr lang="en-US" sz="2000" dirty="0"/>
          </a:p>
          <a:p>
            <a:r>
              <a:rPr lang="en-US" sz="2000" b="0" i="0" u="none" strike="noStrike" baseline="0" dirty="0"/>
              <a:t>Search terms can be words or phrases. These terms should be based on words and concepts that are directly related to the research question. Depending on the aim of the review and the research question, these search terms can be broad or narrow. </a:t>
            </a:r>
          </a:p>
          <a:p>
            <a:pPr algn="l"/>
            <a:endParaRPr lang="en-US" sz="2000" b="0" i="0" u="none" strike="noStrike" baseline="0" dirty="0"/>
          </a:p>
        </p:txBody>
      </p:sp>
    </p:spTree>
    <p:extLst>
      <p:ext uri="{BB962C8B-B14F-4D97-AF65-F5344CB8AC3E}">
        <p14:creationId xmlns:p14="http://schemas.microsoft.com/office/powerpoint/2010/main" val="1962453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8A19-6502-4A6A-AC50-1940D87749A2}"/>
              </a:ext>
            </a:extLst>
          </p:cNvPr>
          <p:cNvSpPr>
            <a:spLocks noGrp="1"/>
          </p:cNvSpPr>
          <p:nvPr>
            <p:ph type="title"/>
          </p:nvPr>
        </p:nvSpPr>
        <p:spPr/>
        <p:txBody>
          <a:bodyPr>
            <a:normAutofit/>
          </a:bodyPr>
          <a:lstStyle/>
          <a:p>
            <a:r>
              <a:rPr lang="en-US" dirty="0"/>
              <a:t>Phase 1: designing the review (2/2)</a:t>
            </a:r>
            <a:endParaRPr lang="en-GB" dirty="0"/>
          </a:p>
        </p:txBody>
      </p:sp>
      <p:sp>
        <p:nvSpPr>
          <p:cNvPr id="3" name="Content Placeholder 2">
            <a:extLst>
              <a:ext uri="{FF2B5EF4-FFF2-40B4-BE49-F238E27FC236}">
                <a16:creationId xmlns:a16="http://schemas.microsoft.com/office/drawing/2014/main" id="{E2647AE0-5D0D-45CD-BDE6-E14C4E384265}"/>
              </a:ext>
            </a:extLst>
          </p:cNvPr>
          <p:cNvSpPr>
            <a:spLocks noGrp="1"/>
          </p:cNvSpPr>
          <p:nvPr>
            <p:ph idx="1"/>
          </p:nvPr>
        </p:nvSpPr>
        <p:spPr>
          <a:xfrm>
            <a:off x="609600" y="1285874"/>
            <a:ext cx="10972800" cy="4333875"/>
          </a:xfrm>
        </p:spPr>
        <p:txBody>
          <a:bodyPr>
            <a:noAutofit/>
          </a:bodyPr>
          <a:lstStyle/>
          <a:p>
            <a:pPr algn="l"/>
            <a:endParaRPr lang="en-US" sz="2100" dirty="0"/>
          </a:p>
          <a:p>
            <a:pPr algn="l"/>
            <a:r>
              <a:rPr lang="en-US" sz="2100" b="0" i="0" u="none" strike="noStrike" baseline="0" dirty="0"/>
              <a:t>As almost all initial literature searches yield many articles, a strategy is needed to identify which are actually relevant. Inclusion criteria for the review should be guided by the selected research question. </a:t>
            </a:r>
          </a:p>
          <a:p>
            <a:pPr algn="l"/>
            <a:endParaRPr lang="en-US" sz="2100" dirty="0"/>
          </a:p>
          <a:p>
            <a:pPr algn="l"/>
            <a:r>
              <a:rPr lang="en-US" sz="2100" b="0" i="0" u="none" strike="noStrike" baseline="0" dirty="0"/>
              <a:t>Criteria that can be considered and are commonly used are, for example, year of publication, language of the article, type of article, etc. In terms of research quality, deciding on inclusion and exclusion criteria is one of the most important steps when conducting your review.</a:t>
            </a:r>
          </a:p>
          <a:p>
            <a:pPr algn="l"/>
            <a:endParaRPr lang="en-US" sz="2100" b="0" i="0" u="none" strike="noStrike" baseline="0" dirty="0"/>
          </a:p>
          <a:p>
            <a:pPr algn="l"/>
            <a:r>
              <a:rPr lang="en-US" sz="2100" b="0" i="0" u="none" strike="noStrike" baseline="0" dirty="0"/>
              <a:t>It is important to provide reasoning and transparency concerning all choices made for the search strategy; there must be logical and </a:t>
            </a:r>
            <a:r>
              <a:rPr lang="en-GB" sz="2100" b="0" i="0" u="none" strike="noStrike" baseline="0" dirty="0"/>
              <a:t>valid motives.</a:t>
            </a:r>
          </a:p>
        </p:txBody>
      </p:sp>
    </p:spTree>
    <p:extLst>
      <p:ext uri="{BB962C8B-B14F-4D97-AF65-F5344CB8AC3E}">
        <p14:creationId xmlns:p14="http://schemas.microsoft.com/office/powerpoint/2010/main" val="2804551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4F12-6DCB-4093-A48C-CD6B162DED91}"/>
              </a:ext>
            </a:extLst>
          </p:cNvPr>
          <p:cNvSpPr>
            <a:spLocks noGrp="1"/>
          </p:cNvSpPr>
          <p:nvPr>
            <p:ph type="title"/>
          </p:nvPr>
        </p:nvSpPr>
        <p:spPr/>
        <p:txBody>
          <a:bodyPr/>
          <a:lstStyle/>
          <a:p>
            <a:r>
              <a:rPr lang="en-US" dirty="0"/>
              <a:t>Phase 2: conducting the review</a:t>
            </a:r>
            <a:endParaRPr lang="en-GB" dirty="0"/>
          </a:p>
        </p:txBody>
      </p:sp>
      <p:sp>
        <p:nvSpPr>
          <p:cNvPr id="3" name="Content Placeholder 2">
            <a:extLst>
              <a:ext uri="{FF2B5EF4-FFF2-40B4-BE49-F238E27FC236}">
                <a16:creationId xmlns:a16="http://schemas.microsoft.com/office/drawing/2014/main" id="{A86025B9-D775-4409-BAC3-104477FDCE70}"/>
              </a:ext>
            </a:extLst>
          </p:cNvPr>
          <p:cNvSpPr>
            <a:spLocks noGrp="1"/>
          </p:cNvSpPr>
          <p:nvPr>
            <p:ph idx="1"/>
          </p:nvPr>
        </p:nvSpPr>
        <p:spPr/>
        <p:txBody>
          <a:bodyPr>
            <a:normAutofit fontScale="62500" lnSpcReduction="20000"/>
          </a:bodyPr>
          <a:lstStyle/>
          <a:p>
            <a:r>
              <a:rPr lang="en-US" dirty="0"/>
              <a:t>When conducting the review, a pilot test of the review process and protocol is appropriate. By testing the search terms and inclusion criteria on a smaller sample, the process can be adjusted before performing the main review. It is common to adjust the process a number of times before actually selecting the final sample. </a:t>
            </a:r>
          </a:p>
          <a:p>
            <a:endParaRPr lang="en-US" dirty="0"/>
          </a:p>
          <a:p>
            <a:r>
              <a:rPr lang="en-US" dirty="0"/>
              <a:t>Depending on how many articles are yielded, different approaches will be appropriate. For example, conduct the review in stages by reading abstracts first and making selections and then reading full-text articles later, before making the final selection. </a:t>
            </a:r>
          </a:p>
          <a:p>
            <a:endParaRPr lang="en-US" dirty="0"/>
          </a:p>
          <a:p>
            <a:r>
              <a:rPr lang="en-US" dirty="0"/>
              <a:t>Once this is done and the initial articles (or other relevant literature) have been collected, the texts should be screened in full to ensure they meet the inclusion criteria. </a:t>
            </a:r>
          </a:p>
          <a:p>
            <a:endParaRPr lang="en-US" dirty="0"/>
          </a:p>
          <a:p>
            <a:r>
              <a:rPr lang="en-US" dirty="0"/>
              <a:t>During this time, the process of including and excluding specific articles should be documented carefully.</a:t>
            </a:r>
            <a:endParaRPr lang="en-GB" dirty="0"/>
          </a:p>
        </p:txBody>
      </p:sp>
    </p:spTree>
    <p:extLst>
      <p:ext uri="{BB962C8B-B14F-4D97-AF65-F5344CB8AC3E}">
        <p14:creationId xmlns:p14="http://schemas.microsoft.com/office/powerpoint/2010/main" val="4028278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1E08B-0E2A-4737-AE70-340C9962F742}"/>
              </a:ext>
            </a:extLst>
          </p:cNvPr>
          <p:cNvSpPr>
            <a:spLocks noGrp="1"/>
          </p:cNvSpPr>
          <p:nvPr>
            <p:ph type="title"/>
          </p:nvPr>
        </p:nvSpPr>
        <p:spPr>
          <a:xfrm>
            <a:off x="609600" y="0"/>
            <a:ext cx="10972800" cy="1143000"/>
          </a:xfrm>
        </p:spPr>
        <p:txBody>
          <a:bodyPr/>
          <a:lstStyle/>
          <a:p>
            <a:r>
              <a:rPr lang="en-GB" dirty="0"/>
              <a:t>Phase 3: analysis</a:t>
            </a:r>
          </a:p>
        </p:txBody>
      </p:sp>
      <p:sp>
        <p:nvSpPr>
          <p:cNvPr id="3" name="Content Placeholder 2">
            <a:extLst>
              <a:ext uri="{FF2B5EF4-FFF2-40B4-BE49-F238E27FC236}">
                <a16:creationId xmlns:a16="http://schemas.microsoft.com/office/drawing/2014/main" id="{FC59202F-9745-4195-A566-1DB5A164CA20}"/>
              </a:ext>
            </a:extLst>
          </p:cNvPr>
          <p:cNvSpPr>
            <a:spLocks noGrp="1"/>
          </p:cNvSpPr>
          <p:nvPr>
            <p:ph idx="1"/>
          </p:nvPr>
        </p:nvSpPr>
        <p:spPr>
          <a:xfrm>
            <a:off x="609600" y="1038226"/>
            <a:ext cx="10972800" cy="3917032"/>
          </a:xfrm>
        </p:spPr>
        <p:txBody>
          <a:bodyPr>
            <a:noAutofit/>
          </a:bodyPr>
          <a:lstStyle/>
          <a:p>
            <a:r>
              <a:rPr lang="en-US" sz="2000" dirty="0"/>
              <a:t>After conducting the literature review and deciding on a final sample, it is important to consider how the articles will be used to conduct an appropriate analysis. That is, after selecting a final sample, a standardized means of extracting appropriate information from each article should be used. </a:t>
            </a:r>
          </a:p>
          <a:p>
            <a:endParaRPr lang="en-US" sz="2000" dirty="0"/>
          </a:p>
          <a:p>
            <a:r>
              <a:rPr lang="en-US" sz="2000" dirty="0"/>
              <a:t>Data extracted can be in the form of descriptive information, such as authors, years published, topic, or type of study, or in the form of effects and findings. Importantly, this should be done in concordance with the purpose and research question of the specific review, and the form will vary. </a:t>
            </a:r>
          </a:p>
          <a:p>
            <a:endParaRPr lang="en-US" sz="2000" dirty="0"/>
          </a:p>
          <a:p>
            <a:r>
              <a:rPr lang="en-US" sz="2000" dirty="0"/>
              <a:t>Independent of the method of analysis, it is important to ensure that it is appropriate to answer the selected research question. A type of method that can be used is thematic analysis. </a:t>
            </a:r>
            <a:endParaRPr lang="en-GB" sz="2000" dirty="0"/>
          </a:p>
        </p:txBody>
      </p:sp>
    </p:spTree>
    <p:extLst>
      <p:ext uri="{BB962C8B-B14F-4D97-AF65-F5344CB8AC3E}">
        <p14:creationId xmlns:p14="http://schemas.microsoft.com/office/powerpoint/2010/main" val="843695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6F49-2003-4264-A3C1-817BD1F12092}"/>
              </a:ext>
            </a:extLst>
          </p:cNvPr>
          <p:cNvSpPr>
            <a:spLocks noGrp="1"/>
          </p:cNvSpPr>
          <p:nvPr>
            <p:ph type="title"/>
          </p:nvPr>
        </p:nvSpPr>
        <p:spPr/>
        <p:txBody>
          <a:bodyPr/>
          <a:lstStyle/>
          <a:p>
            <a:r>
              <a:rPr lang="en-US" dirty="0"/>
              <a:t>Phase 4: writing the review (1/2)</a:t>
            </a:r>
            <a:endParaRPr lang="en-GB" dirty="0"/>
          </a:p>
        </p:txBody>
      </p:sp>
      <p:sp>
        <p:nvSpPr>
          <p:cNvPr id="3" name="Content Placeholder 2">
            <a:extLst>
              <a:ext uri="{FF2B5EF4-FFF2-40B4-BE49-F238E27FC236}">
                <a16:creationId xmlns:a16="http://schemas.microsoft.com/office/drawing/2014/main" id="{F7F6C68D-065E-4EFA-9682-C2856EBE5B84}"/>
              </a:ext>
            </a:extLst>
          </p:cNvPr>
          <p:cNvSpPr>
            <a:spLocks noGrp="1"/>
          </p:cNvSpPr>
          <p:nvPr>
            <p:ph idx="1"/>
          </p:nvPr>
        </p:nvSpPr>
        <p:spPr>
          <a:xfrm>
            <a:off x="609600" y="1552576"/>
            <a:ext cx="10972800" cy="3917032"/>
          </a:xfrm>
        </p:spPr>
        <p:txBody>
          <a:bodyPr>
            <a:noAutofit/>
          </a:bodyPr>
          <a:lstStyle/>
          <a:p>
            <a:r>
              <a:rPr lang="en-US" sz="2400" dirty="0"/>
              <a:t>Depending on the approach, the final review article can be structured in different ways, and it will require different types of information and different levels of detail. </a:t>
            </a:r>
          </a:p>
          <a:p>
            <a:endParaRPr lang="en-US" sz="2400" dirty="0"/>
          </a:p>
          <a:p>
            <a:r>
              <a:rPr lang="en-US" sz="2400" dirty="0"/>
              <a:t>A number of standards and guidelines explicitly address how literature reviews should be reported and structured, including PRISMA, developed for systematic literature reviews and meta-analyses (see </a:t>
            </a:r>
            <a:r>
              <a:rPr lang="en-US" sz="2400" dirty="0" err="1"/>
              <a:t>Liberati</a:t>
            </a:r>
            <a:r>
              <a:rPr lang="en-US" sz="2400" dirty="0"/>
              <a:t> et al., 2009).</a:t>
            </a:r>
          </a:p>
        </p:txBody>
      </p:sp>
    </p:spTree>
    <p:extLst>
      <p:ext uri="{BB962C8B-B14F-4D97-AF65-F5344CB8AC3E}">
        <p14:creationId xmlns:p14="http://schemas.microsoft.com/office/powerpoint/2010/main" val="3025223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ED84-D7A7-4B09-ACC6-26A7534983A1}"/>
              </a:ext>
            </a:extLst>
          </p:cNvPr>
          <p:cNvSpPr>
            <a:spLocks noGrp="1"/>
          </p:cNvSpPr>
          <p:nvPr>
            <p:ph type="title"/>
          </p:nvPr>
        </p:nvSpPr>
        <p:spPr>
          <a:xfrm>
            <a:off x="676275" y="0"/>
            <a:ext cx="10972800" cy="651027"/>
          </a:xfrm>
        </p:spPr>
        <p:txBody>
          <a:bodyPr>
            <a:normAutofit fontScale="90000"/>
          </a:bodyPr>
          <a:lstStyle/>
          <a:p>
            <a:r>
              <a:rPr lang="en-GB" dirty="0"/>
              <a:t>Example of PRISMA Flow Diagram</a:t>
            </a:r>
          </a:p>
        </p:txBody>
      </p:sp>
      <p:pic>
        <p:nvPicPr>
          <p:cNvPr id="7" name="Picture 6">
            <a:extLst>
              <a:ext uri="{FF2B5EF4-FFF2-40B4-BE49-F238E27FC236}">
                <a16:creationId xmlns:a16="http://schemas.microsoft.com/office/drawing/2014/main" id="{33C61A23-5B47-4842-95B9-4EFCD22BA1C4}"/>
              </a:ext>
            </a:extLst>
          </p:cNvPr>
          <p:cNvPicPr>
            <a:picLocks noChangeAspect="1"/>
          </p:cNvPicPr>
          <p:nvPr/>
        </p:nvPicPr>
        <p:blipFill>
          <a:blip r:embed="rId2"/>
          <a:stretch>
            <a:fillRect/>
          </a:stretch>
        </p:blipFill>
        <p:spPr>
          <a:xfrm>
            <a:off x="3414713" y="641204"/>
            <a:ext cx="5495924" cy="4939077"/>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95C33A50-6608-4854-8941-45E2D541708E}"/>
              </a:ext>
            </a:extLst>
          </p:cNvPr>
          <p:cNvSpPr txBox="1"/>
          <p:nvPr/>
        </p:nvSpPr>
        <p:spPr>
          <a:xfrm>
            <a:off x="9467849" y="4933950"/>
            <a:ext cx="2619375" cy="646331"/>
          </a:xfrm>
          <a:prstGeom prst="rect">
            <a:avLst/>
          </a:prstGeom>
          <a:noFill/>
        </p:spPr>
        <p:txBody>
          <a:bodyPr wrap="square" rtlCol="0">
            <a:spAutoFit/>
          </a:bodyPr>
          <a:lstStyle/>
          <a:p>
            <a:pPr algn="r"/>
            <a:r>
              <a:rPr lang="en-GB" sz="1200" dirty="0">
                <a:highlight>
                  <a:srgbClr val="00FFFF"/>
                </a:highlight>
              </a:rPr>
              <a:t>Example from: p.3439, Koutsogeorgou, E., </a:t>
            </a:r>
            <a:r>
              <a:rPr lang="en-GB" sz="1200" dirty="0" err="1">
                <a:highlight>
                  <a:srgbClr val="00FFFF"/>
                </a:highlight>
              </a:rPr>
              <a:t>Chiesi</a:t>
            </a:r>
            <a:r>
              <a:rPr lang="en-GB" sz="1200" dirty="0">
                <a:highlight>
                  <a:srgbClr val="00FFFF"/>
                </a:highlight>
              </a:rPr>
              <a:t>, A.M., &amp; Leonardi, M. (2020) </a:t>
            </a:r>
          </a:p>
        </p:txBody>
      </p:sp>
    </p:spTree>
    <p:extLst>
      <p:ext uri="{BB962C8B-B14F-4D97-AF65-F5344CB8AC3E}">
        <p14:creationId xmlns:p14="http://schemas.microsoft.com/office/powerpoint/2010/main" val="2179886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6F49-2003-4264-A3C1-817BD1F12092}"/>
              </a:ext>
            </a:extLst>
          </p:cNvPr>
          <p:cNvSpPr>
            <a:spLocks noGrp="1"/>
          </p:cNvSpPr>
          <p:nvPr>
            <p:ph type="title"/>
          </p:nvPr>
        </p:nvSpPr>
        <p:spPr/>
        <p:txBody>
          <a:bodyPr/>
          <a:lstStyle/>
          <a:p>
            <a:r>
              <a:rPr lang="en-US" dirty="0"/>
              <a:t>Phase 4: writing the review (2/2)</a:t>
            </a:r>
            <a:endParaRPr lang="en-GB" dirty="0"/>
          </a:p>
        </p:txBody>
      </p:sp>
      <p:sp>
        <p:nvSpPr>
          <p:cNvPr id="3" name="Content Placeholder 2">
            <a:extLst>
              <a:ext uri="{FF2B5EF4-FFF2-40B4-BE49-F238E27FC236}">
                <a16:creationId xmlns:a16="http://schemas.microsoft.com/office/drawing/2014/main" id="{F7F6C68D-065E-4EFA-9682-C2856EBE5B84}"/>
              </a:ext>
            </a:extLst>
          </p:cNvPr>
          <p:cNvSpPr>
            <a:spLocks noGrp="1"/>
          </p:cNvSpPr>
          <p:nvPr>
            <p:ph idx="1"/>
          </p:nvPr>
        </p:nvSpPr>
        <p:spPr>
          <a:xfrm>
            <a:off x="542925" y="1470484"/>
            <a:ext cx="10972800" cy="3917032"/>
          </a:xfrm>
        </p:spPr>
        <p:txBody>
          <a:bodyPr>
            <a:noAutofit/>
          </a:bodyPr>
          <a:lstStyle/>
          <a:p>
            <a:r>
              <a:rPr lang="en-US" sz="2300" dirty="0"/>
              <a:t>Although review articles can be organized in various ways, some generalizations can be made. </a:t>
            </a:r>
          </a:p>
          <a:p>
            <a:endParaRPr lang="en-US" sz="2300" dirty="0"/>
          </a:p>
          <a:p>
            <a:r>
              <a:rPr lang="en-US" sz="2300" dirty="0"/>
              <a:t>It is necessary to describe transparently the process of designing the review and the method for collecting literature, that is, how the literature was identified, analyzed, synthesized, and reported by the author. Doing so, properly gives the reader the chance to assess the quality and trustworthiness of the findings. </a:t>
            </a:r>
          </a:p>
          <a:p>
            <a:endParaRPr lang="en-US" sz="2300" dirty="0"/>
          </a:p>
          <a:p>
            <a:r>
              <a:rPr lang="en-US" sz="2300" dirty="0"/>
              <a:t>The contribution of the specific literature review can take a number of forms, and it should be judged in relationship to the field to which it wants to contribute. </a:t>
            </a:r>
            <a:endParaRPr lang="en-GB" sz="2300" dirty="0"/>
          </a:p>
        </p:txBody>
      </p:sp>
    </p:spTree>
    <p:extLst>
      <p:ext uri="{BB962C8B-B14F-4D97-AF65-F5344CB8AC3E}">
        <p14:creationId xmlns:p14="http://schemas.microsoft.com/office/powerpoint/2010/main" val="424017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8D1D-9F78-4DC4-A746-CC0D9AD4EEC7}"/>
              </a:ext>
            </a:extLst>
          </p:cNvPr>
          <p:cNvSpPr>
            <a:spLocks noGrp="1"/>
          </p:cNvSpPr>
          <p:nvPr>
            <p:ph type="title"/>
          </p:nvPr>
        </p:nvSpPr>
        <p:spPr>
          <a:xfrm>
            <a:off x="609600" y="457201"/>
            <a:ext cx="10972800" cy="1143000"/>
          </a:xfrm>
        </p:spPr>
        <p:txBody>
          <a:bodyPr>
            <a:noAutofit/>
          </a:bodyPr>
          <a:lstStyle/>
          <a:p>
            <a:r>
              <a:rPr lang="en-US" sz="3600" dirty="0"/>
              <a:t>Example of information extracted and synthesized from selected studies</a:t>
            </a:r>
            <a:br>
              <a:rPr lang="en-GB" sz="3600" dirty="0"/>
            </a:br>
            <a:endParaRPr lang="en-GB" sz="3600" dirty="0"/>
          </a:p>
        </p:txBody>
      </p:sp>
      <p:sp>
        <p:nvSpPr>
          <p:cNvPr id="3" name="Content Placeholder 2">
            <a:extLst>
              <a:ext uri="{FF2B5EF4-FFF2-40B4-BE49-F238E27FC236}">
                <a16:creationId xmlns:a16="http://schemas.microsoft.com/office/drawing/2014/main" id="{BAAC25AA-DDB9-4538-91FC-67E052F0D38A}"/>
              </a:ext>
            </a:extLst>
          </p:cNvPr>
          <p:cNvSpPr>
            <a:spLocks noGrp="1"/>
          </p:cNvSpPr>
          <p:nvPr>
            <p:ph idx="1"/>
          </p:nvPr>
        </p:nvSpPr>
        <p:spPr>
          <a:xfrm>
            <a:off x="609600" y="1600201"/>
            <a:ext cx="10972800" cy="4048124"/>
          </a:xfrm>
        </p:spPr>
        <p:txBody>
          <a:bodyPr>
            <a:normAutofit fontScale="62500" lnSpcReduction="20000"/>
          </a:bodyPr>
          <a:lstStyle/>
          <a:p>
            <a:r>
              <a:rPr lang="en-US" dirty="0"/>
              <a:t>Author(s)	</a:t>
            </a:r>
          </a:p>
          <a:p>
            <a:r>
              <a:rPr lang="en-US" dirty="0"/>
              <a:t>Title	</a:t>
            </a:r>
          </a:p>
          <a:p>
            <a:r>
              <a:rPr lang="en-US" dirty="0"/>
              <a:t>Year of publication	</a:t>
            </a:r>
          </a:p>
          <a:p>
            <a:r>
              <a:rPr lang="en-US" dirty="0"/>
              <a:t>Journal title	</a:t>
            </a:r>
          </a:p>
          <a:p>
            <a:r>
              <a:rPr lang="en-US" dirty="0"/>
              <a:t>Aim(s) of study	</a:t>
            </a:r>
          </a:p>
          <a:p>
            <a:r>
              <a:rPr lang="en-US" dirty="0"/>
              <a:t>Site of study	</a:t>
            </a:r>
          </a:p>
          <a:p>
            <a:r>
              <a:rPr lang="en-US" dirty="0"/>
              <a:t>Sample size	</a:t>
            </a:r>
          </a:p>
          <a:p>
            <a:r>
              <a:rPr lang="en-US" dirty="0"/>
              <a:t>Age of participants	</a:t>
            </a:r>
          </a:p>
          <a:p>
            <a:r>
              <a:rPr lang="en-US" dirty="0"/>
              <a:t>Inclusion criteria 	</a:t>
            </a:r>
          </a:p>
          <a:p>
            <a:r>
              <a:rPr lang="en-US" dirty="0"/>
              <a:t>Method of data collection (including method of recruitment of participants)	</a:t>
            </a:r>
          </a:p>
          <a:p>
            <a:r>
              <a:rPr lang="en-US" dirty="0"/>
              <a:t>Specific measures/instruments used for the topic in question	</a:t>
            </a:r>
          </a:p>
          <a:p>
            <a:r>
              <a:rPr lang="en-US" dirty="0"/>
              <a:t>Main findings in relation to the topic in question</a:t>
            </a:r>
          </a:p>
          <a:p>
            <a:r>
              <a:rPr lang="en-US" dirty="0"/>
              <a:t>Other information (depending on the topic in question).</a:t>
            </a:r>
          </a:p>
          <a:p>
            <a:endParaRPr lang="en-GB" dirty="0"/>
          </a:p>
        </p:txBody>
      </p:sp>
    </p:spTree>
    <p:extLst>
      <p:ext uri="{BB962C8B-B14F-4D97-AF65-F5344CB8AC3E}">
        <p14:creationId xmlns:p14="http://schemas.microsoft.com/office/powerpoint/2010/main" val="1659797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assess the quality of a study? </a:t>
            </a:r>
          </a:p>
        </p:txBody>
      </p:sp>
      <p:sp>
        <p:nvSpPr>
          <p:cNvPr id="5" name="Content Placeholder 4"/>
          <p:cNvSpPr>
            <a:spLocks noGrp="1"/>
          </p:cNvSpPr>
          <p:nvPr>
            <p:ph idx="1"/>
          </p:nvPr>
        </p:nvSpPr>
        <p:spPr>
          <a:xfrm>
            <a:off x="1224793" y="1752600"/>
            <a:ext cx="9597005" cy="4700736"/>
          </a:xfrm>
        </p:spPr>
        <p:txBody>
          <a:bodyPr/>
          <a:lstStyle/>
          <a:p>
            <a:r>
              <a:rPr lang="en-GB" dirty="0"/>
              <a:t>The CAT is Aveyard’s general breakdown (</a:t>
            </a:r>
            <a:r>
              <a:rPr lang="en-GB" i="1" dirty="0"/>
              <a:t>Doing a Literature Review in Health and Social Care, </a:t>
            </a:r>
            <a:r>
              <a:rPr lang="en-GB" dirty="0"/>
              <a:t>pages 110 – 116 of )</a:t>
            </a:r>
          </a:p>
          <a:p>
            <a:r>
              <a:rPr lang="en-GB" dirty="0"/>
              <a:t>You answer each question in relation to the journal article or study of your choice.</a:t>
            </a:r>
          </a:p>
          <a:p>
            <a:endParaRPr lang="en-GB" dirty="0"/>
          </a:p>
        </p:txBody>
      </p:sp>
    </p:spTree>
    <p:extLst>
      <p:ext uri="{BB962C8B-B14F-4D97-AF65-F5344CB8AC3E}">
        <p14:creationId xmlns:p14="http://schemas.microsoft.com/office/powerpoint/2010/main" val="3536037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questions</a:t>
            </a:r>
          </a:p>
        </p:txBody>
      </p:sp>
      <p:sp>
        <p:nvSpPr>
          <p:cNvPr id="3" name="Content Placeholder 2"/>
          <p:cNvSpPr>
            <a:spLocks noGrp="1"/>
          </p:cNvSpPr>
          <p:nvPr>
            <p:ph idx="1"/>
          </p:nvPr>
        </p:nvSpPr>
        <p:spPr/>
        <p:txBody>
          <a:bodyPr>
            <a:normAutofit fontScale="85000" lnSpcReduction="20000"/>
          </a:bodyPr>
          <a:lstStyle/>
          <a:p>
            <a:pPr marL="457200" indent="-457200">
              <a:buFont typeface="+mj-lt"/>
              <a:buAutoNum type="arabicPeriod"/>
            </a:pPr>
            <a:r>
              <a:rPr lang="en-GB" dirty="0"/>
              <a:t>Who wrote the paper?</a:t>
            </a:r>
          </a:p>
          <a:p>
            <a:pPr marL="457200" indent="-457200">
              <a:buFont typeface="+mj-lt"/>
              <a:buAutoNum type="arabicPeriod"/>
            </a:pPr>
            <a:r>
              <a:rPr lang="en-GB" dirty="0"/>
              <a:t>Where is the paper published?</a:t>
            </a:r>
          </a:p>
          <a:p>
            <a:pPr marL="457200" indent="-457200">
              <a:buFont typeface="+mj-lt"/>
              <a:buAutoNum type="arabicPeriod"/>
            </a:pPr>
            <a:r>
              <a:rPr lang="en-GB" dirty="0"/>
              <a:t>Is there a research question and is the method appropriate for addressing the question?</a:t>
            </a:r>
          </a:p>
          <a:p>
            <a:pPr marL="457200" indent="-457200">
              <a:buFont typeface="+mj-lt"/>
              <a:buAutoNum type="arabicPeriod"/>
            </a:pPr>
            <a:r>
              <a:rPr lang="en-GB" dirty="0"/>
              <a:t>Was the right qualitative research method used?</a:t>
            </a:r>
          </a:p>
          <a:p>
            <a:pPr marL="457200" indent="-457200">
              <a:buFont typeface="+mj-lt"/>
              <a:buAutoNum type="arabicPeriod"/>
            </a:pPr>
            <a:r>
              <a:rPr lang="en-GB" dirty="0"/>
              <a:t>Who was the sample for the study?</a:t>
            </a:r>
          </a:p>
          <a:p>
            <a:pPr marL="457200" indent="-457200">
              <a:buFont typeface="+mj-lt"/>
              <a:buAutoNum type="arabicPeriod"/>
            </a:pPr>
            <a:r>
              <a:rPr lang="en-GB" dirty="0"/>
              <a:t>How big was the sample?</a:t>
            </a:r>
          </a:p>
          <a:p>
            <a:pPr marL="457200" indent="-457200">
              <a:buFont typeface="+mj-lt"/>
              <a:buAutoNum type="arabicPeriod"/>
            </a:pPr>
            <a:r>
              <a:rPr lang="en-GB" dirty="0"/>
              <a:t>How were the data collected?</a:t>
            </a:r>
          </a:p>
          <a:p>
            <a:pPr marL="457200" indent="-457200">
              <a:buFont typeface="+mj-lt"/>
              <a:buAutoNum type="arabicPeriod"/>
            </a:pPr>
            <a:r>
              <a:rPr lang="en-GB" dirty="0"/>
              <a:t>How were the data analysed?</a:t>
            </a:r>
          </a:p>
          <a:p>
            <a:pPr marL="457200" indent="-457200">
              <a:buFont typeface="+mj-lt"/>
              <a:buAutoNum type="arabicPeriod"/>
            </a:pPr>
            <a:endParaRPr lang="en-GB" dirty="0"/>
          </a:p>
        </p:txBody>
      </p:sp>
    </p:spTree>
    <p:extLst>
      <p:ext uri="{BB962C8B-B14F-4D97-AF65-F5344CB8AC3E}">
        <p14:creationId xmlns:p14="http://schemas.microsoft.com/office/powerpoint/2010/main" val="3285598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B0DB6-47FC-E541-BD1F-4BFFAEA3430F}"/>
              </a:ext>
            </a:extLst>
          </p:cNvPr>
          <p:cNvSpPr>
            <a:spLocks noGrp="1"/>
          </p:cNvSpPr>
          <p:nvPr>
            <p:ph type="title"/>
          </p:nvPr>
        </p:nvSpPr>
        <p:spPr/>
        <p:txBody>
          <a:bodyPr/>
          <a:lstStyle/>
          <a:p>
            <a:r>
              <a:rPr lang="en-US" dirty="0"/>
              <a:t>CASP</a:t>
            </a:r>
          </a:p>
        </p:txBody>
      </p:sp>
      <p:sp>
        <p:nvSpPr>
          <p:cNvPr id="3" name="Content Placeholder 2">
            <a:extLst>
              <a:ext uri="{FF2B5EF4-FFF2-40B4-BE49-F238E27FC236}">
                <a16:creationId xmlns:a16="http://schemas.microsoft.com/office/drawing/2014/main" id="{F635CD76-42D0-924E-A376-D20543E68187}"/>
              </a:ext>
            </a:extLst>
          </p:cNvPr>
          <p:cNvSpPr>
            <a:spLocks noGrp="1"/>
          </p:cNvSpPr>
          <p:nvPr>
            <p:ph idx="1"/>
          </p:nvPr>
        </p:nvSpPr>
        <p:spPr/>
        <p:txBody>
          <a:bodyPr/>
          <a:lstStyle/>
          <a:p>
            <a:r>
              <a:rPr lang="en-US" dirty="0"/>
              <a:t>CASP is a checklist and more straightforward </a:t>
            </a:r>
          </a:p>
          <a:p>
            <a:endParaRPr lang="en-US" dirty="0"/>
          </a:p>
          <a:p>
            <a:r>
              <a:rPr lang="en-US" dirty="0"/>
              <a:t>The CASP list is available on Moodle for you</a:t>
            </a:r>
          </a:p>
        </p:txBody>
      </p:sp>
    </p:spTree>
    <p:extLst>
      <p:ext uri="{BB962C8B-B14F-4D97-AF65-F5344CB8AC3E}">
        <p14:creationId xmlns:p14="http://schemas.microsoft.com/office/powerpoint/2010/main" val="319090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203E-7FEF-4C1D-A800-5F05B6B2DA6A}"/>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BD8B3AE4-C6D4-432F-A54B-85193C0DE129}"/>
              </a:ext>
            </a:extLst>
          </p:cNvPr>
          <p:cNvSpPr>
            <a:spLocks noGrp="1"/>
          </p:cNvSpPr>
          <p:nvPr>
            <p:ph idx="1"/>
          </p:nvPr>
        </p:nvSpPr>
        <p:spPr/>
        <p:txBody>
          <a:bodyPr/>
          <a:lstStyle/>
          <a:p>
            <a:r>
              <a:rPr lang="en-GB" dirty="0"/>
              <a:t>Student-led discussion:</a:t>
            </a:r>
          </a:p>
          <a:p>
            <a:r>
              <a:rPr lang="en-GB" dirty="0"/>
              <a:t>What are the main points you have found useful from </a:t>
            </a:r>
            <a:r>
              <a:rPr lang="en-GB"/>
              <a:t>this session?</a:t>
            </a:r>
            <a:endParaRPr lang="en-GB" dirty="0"/>
          </a:p>
          <a:p>
            <a:pPr marL="0" indent="0">
              <a:buNone/>
            </a:pPr>
            <a:endParaRPr lang="en-GB" dirty="0"/>
          </a:p>
        </p:txBody>
      </p:sp>
    </p:spTree>
    <p:extLst>
      <p:ext uri="{BB962C8B-B14F-4D97-AF65-F5344CB8AC3E}">
        <p14:creationId xmlns:p14="http://schemas.microsoft.com/office/powerpoint/2010/main" val="2851287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6C0E-CA62-4E15-9BD7-FE803A61E2D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206B98D-D803-42FE-8417-3642311F8D65}"/>
              </a:ext>
            </a:extLst>
          </p:cNvPr>
          <p:cNvSpPr>
            <a:spLocks noGrp="1"/>
          </p:cNvSpPr>
          <p:nvPr>
            <p:ph idx="1"/>
          </p:nvPr>
        </p:nvSpPr>
        <p:spPr/>
        <p:txBody>
          <a:bodyPr>
            <a:normAutofit fontScale="70000" lnSpcReduction="20000"/>
          </a:bodyPr>
          <a:lstStyle/>
          <a:p>
            <a:r>
              <a:rPr lang="en-US" dirty="0"/>
              <a:t>Koutsogeorgou, E., </a:t>
            </a:r>
            <a:r>
              <a:rPr lang="en-US" dirty="0" err="1"/>
              <a:t>Chiesi</a:t>
            </a:r>
            <a:r>
              <a:rPr lang="en-US" dirty="0"/>
              <a:t>, A.M., &amp; Leonardi, M. (2020) Social capital components and social support of persons with multiple sclerosis: a systematic review of the literature from 2000 to 2018, Disability and Rehabilitation, 42:24, 3437-3449. </a:t>
            </a:r>
          </a:p>
          <a:p>
            <a:endParaRPr lang="en-US" dirty="0"/>
          </a:p>
          <a:p>
            <a:r>
              <a:rPr lang="en-US" dirty="0" err="1"/>
              <a:t>Liberati</a:t>
            </a:r>
            <a:r>
              <a:rPr lang="en-US" dirty="0"/>
              <a:t>, A., Altman, D. G., </a:t>
            </a:r>
            <a:r>
              <a:rPr lang="en-US" dirty="0" err="1"/>
              <a:t>Tetzlaff</a:t>
            </a:r>
            <a:r>
              <a:rPr lang="en-US" dirty="0"/>
              <a:t>, J., Mulrow, C., </a:t>
            </a:r>
            <a:r>
              <a:rPr lang="en-US" dirty="0" err="1"/>
              <a:t>Gøtzsche</a:t>
            </a:r>
            <a:r>
              <a:rPr lang="en-US" dirty="0"/>
              <a:t>, P. C., Ioannidis, J. P. A., ... Moher, D. (2009). The PRISMA statement for reporting systematic reviews and meta-analyses of studies that evaluate health care interventions: Explanation and elaboration. Annals of Internal Medicine, 151, W–65.</a:t>
            </a:r>
          </a:p>
          <a:p>
            <a:endParaRPr lang="en-US" dirty="0"/>
          </a:p>
          <a:p>
            <a:r>
              <a:rPr lang="en-US" dirty="0"/>
              <a:t>Snyder, H., 2019. Literature review as a research methodology: An overview and guidelines. Journal of Business Research, 104, pp.333-339.</a:t>
            </a:r>
          </a:p>
          <a:p>
            <a:endParaRPr lang="en-GB" dirty="0"/>
          </a:p>
        </p:txBody>
      </p:sp>
    </p:spTree>
    <p:extLst>
      <p:ext uri="{BB962C8B-B14F-4D97-AF65-F5344CB8AC3E}">
        <p14:creationId xmlns:p14="http://schemas.microsoft.com/office/powerpoint/2010/main" val="13182258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1874</Words>
  <Application>Microsoft Office PowerPoint</Application>
  <PresentationFormat>Widescreen</PresentationFormat>
  <Paragraphs>130</Paragraphs>
  <Slides>24</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Myriad Pro</vt:lpstr>
      <vt:lpstr>Arial</vt:lpstr>
      <vt:lpstr>20140311PresentationUWTSDTemplate</vt:lpstr>
      <vt:lpstr>Independent Project (BMHP6020)</vt:lpstr>
      <vt:lpstr>Presentation structure</vt:lpstr>
      <vt:lpstr>Literature Review vs. Systematic Literature Review</vt:lpstr>
      <vt:lpstr>Defining Systematic Literature Review</vt:lpstr>
      <vt:lpstr>What is the potential contribution of a systematic review? </vt:lpstr>
      <vt:lpstr>What are we looking to find in a systematic literature review?</vt:lpstr>
      <vt:lpstr>What type of analysis can be conducted? </vt:lpstr>
      <vt:lpstr>What type of analysis can be conducted? </vt:lpstr>
      <vt:lpstr>Steps for conducting a Systematic Literature Review </vt:lpstr>
      <vt:lpstr>The Steps of a Systematic Review</vt:lpstr>
      <vt:lpstr>Phase 1: designing the review (1/2)</vt:lpstr>
      <vt:lpstr>Phase 1: designing the review (2/2)</vt:lpstr>
      <vt:lpstr>Phase 2: conducting the review</vt:lpstr>
      <vt:lpstr>Phase 3: analysis</vt:lpstr>
      <vt:lpstr>Phase 4: writing the review (1/2)</vt:lpstr>
      <vt:lpstr>Example of PRISMA Flow Diagram</vt:lpstr>
      <vt:lpstr>Phase 4: writing the review (2/2)</vt:lpstr>
      <vt:lpstr>Example of information extracted and synthesized from selected studies </vt:lpstr>
      <vt:lpstr>How to assess the quality of a study? </vt:lpstr>
      <vt:lpstr>CAT questions</vt:lpstr>
      <vt:lpstr>CASP</vt:lpstr>
      <vt:lpstr>Conclusion/Recap</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25</cp:revision>
  <dcterms:created xsi:type="dcterms:W3CDTF">2021-06-30T17:36:36Z</dcterms:created>
  <dcterms:modified xsi:type="dcterms:W3CDTF">2024-02-12T21:50:31Z</dcterms:modified>
</cp:coreProperties>
</file>