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7" r:id="rId2"/>
    <p:sldId id="258" r:id="rId3"/>
    <p:sldId id="259" r:id="rId4"/>
    <p:sldId id="265" r:id="rId5"/>
    <p:sldId id="267" r:id="rId6"/>
    <p:sldId id="284" r:id="rId7"/>
    <p:sldId id="262" r:id="rId8"/>
    <p:sldId id="264" r:id="rId9"/>
    <p:sldId id="268" r:id="rId10"/>
    <p:sldId id="269" r:id="rId11"/>
    <p:sldId id="270" r:id="rId12"/>
    <p:sldId id="271" r:id="rId13"/>
    <p:sldId id="272" r:id="rId14"/>
    <p:sldId id="274" r:id="rId15"/>
    <p:sldId id="275" r:id="rId16"/>
    <p:sldId id="276" r:id="rId17"/>
    <p:sldId id="277" r:id="rId18"/>
    <p:sldId id="286" r:id="rId19"/>
    <p:sldId id="278" r:id="rId20"/>
    <p:sldId id="279" r:id="rId21"/>
    <p:sldId id="280" r:id="rId22"/>
    <p:sldId id="281" r:id="rId23"/>
    <p:sldId id="285" r:id="rId24"/>
    <p:sldId id="282"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82" d="100"/>
          <a:sy n="82" d="100"/>
        </p:scale>
        <p:origin x="120"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6D4F7F-F29F-4BB9-A9C5-7F602137750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76169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6D4F7F-F29F-4BB9-A9C5-7F602137750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164219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6D4F7F-F29F-4BB9-A9C5-7F602137750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988904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6D4F7F-F29F-4BB9-A9C5-7F602137750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666997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6D4F7F-F29F-4BB9-A9C5-7F602137750A}" type="datetimeFigureOut">
              <a:rPr lang="en-GB" smtClean="0"/>
              <a:t>09/10/2022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000272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6D4F7F-F29F-4BB9-A9C5-7F602137750A}" type="datetimeFigureOut">
              <a:rPr lang="en-GB" smtClean="0"/>
              <a:t>09/10/2022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838156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56D4F7F-F29F-4BB9-A9C5-7F602137750A}" type="datetimeFigureOut">
              <a:rPr lang="en-GB" smtClean="0"/>
              <a:t>09/10/2022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31583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82447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937555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692095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889368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BA399F4-2C7D-4CD3-99AF-AF796DC8FA6F}"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9710120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287913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56D4F7F-F29F-4BB9-A9C5-7F602137750A}" type="datetimeFigureOut">
              <a:rPr lang="en-GB" smtClean="0"/>
              <a:t>09/10/2022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0557793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56D4F7F-F29F-4BB9-A9C5-7F602137750A}" type="datetimeFigureOut">
              <a:rPr lang="en-GB" smtClean="0"/>
              <a:t>09/10/2022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538507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6D4F7F-F29F-4BB9-A9C5-7F602137750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881308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56D4F7F-F29F-4BB9-A9C5-7F602137750A}" type="datetimeFigureOut">
              <a:rPr lang="en-GB" smtClean="0"/>
              <a:t>09/10/2022</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BA399F4-2C7D-4CD3-99AF-AF796DC8FA6F}" type="slidenum">
              <a:rPr lang="en-GB" smtClean="0"/>
              <a:t>‹#›</a:t>
            </a:fld>
            <a:endParaRPr lang="en-GB"/>
          </a:p>
        </p:txBody>
      </p:sp>
    </p:spTree>
    <p:extLst>
      <p:ext uri="{BB962C8B-B14F-4D97-AF65-F5344CB8AC3E}">
        <p14:creationId xmlns:p14="http://schemas.microsoft.com/office/powerpoint/2010/main" val="497723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56D4F7F-F29F-4BB9-A9C5-7F602137750A}" type="datetimeFigureOut">
              <a:rPr lang="en-GB" smtClean="0"/>
              <a:t>09/10/2022</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BA399F4-2C7D-4CD3-99AF-AF796DC8FA6F}" type="slidenum">
              <a:rPr lang="en-GB" smtClean="0"/>
              <a:t>‹#›</a:t>
            </a:fld>
            <a:endParaRPr lang="en-GB"/>
          </a:p>
        </p:txBody>
      </p:sp>
    </p:spTree>
    <p:extLst>
      <p:ext uri="{BB962C8B-B14F-4D97-AF65-F5344CB8AC3E}">
        <p14:creationId xmlns:p14="http://schemas.microsoft.com/office/powerpoint/2010/main" val="250398234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2" Type="http://schemas.openxmlformats.org/officeDocument/2006/relationships/hyperlink" Target="https://infed.org/community-profiling/"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055" name="Picture 2054">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077" name="Picture 2056">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2078" name="Picture 2058">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2079" name="Rectangle 2060">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80" name="Rectangle 2062">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81" name="Rectangle 2064">
            <a:extLst>
              <a:ext uri="{FF2B5EF4-FFF2-40B4-BE49-F238E27FC236}">
                <a16:creationId xmlns:a16="http://schemas.microsoft.com/office/drawing/2014/main" id="{B5C18694-F55B-41C0-ABF3-C1D971F99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82" name="Picture 2066">
            <a:extLst>
              <a:ext uri="{FF2B5EF4-FFF2-40B4-BE49-F238E27FC236}">
                <a16:creationId xmlns:a16="http://schemas.microsoft.com/office/drawing/2014/main" id="{E3E46CA8-7278-4BA3-AACE-235B5B3B53E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50" name="Rectangle 2"/>
          <p:cNvSpPr>
            <a:spLocks noGrp="1" noChangeArrowheads="1"/>
          </p:cNvSpPr>
          <p:nvPr>
            <p:ph type="ctrTitle" idx="4294967295"/>
          </p:nvPr>
        </p:nvSpPr>
        <p:spPr>
          <a:xfrm>
            <a:off x="643467" y="643467"/>
            <a:ext cx="10905066" cy="3251878"/>
          </a:xfrm>
          <a:effectLst>
            <a:outerShdw blurRad="88900" dist="38100" dir="2700000" algn="tl" rotWithShape="0">
              <a:prstClr val="black">
                <a:alpha val="30000"/>
              </a:prstClr>
            </a:outerShdw>
          </a:effectLst>
        </p:spPr>
        <p:txBody>
          <a:bodyPr vert="horz" lIns="91440" tIns="45720" rIns="91440" bIns="45720" rtlCol="0" anchor="b">
            <a:normAutofit/>
          </a:bodyPr>
          <a:lstStyle/>
          <a:p>
            <a:pPr algn="ctr"/>
            <a:r>
              <a:rPr lang="en-US" altLang="en-US" sz="7200"/>
              <a:t>Tuning In – </a:t>
            </a:r>
            <a:br>
              <a:rPr lang="en-US" altLang="en-US" sz="7200"/>
            </a:br>
            <a:r>
              <a:rPr lang="en-US" altLang="en-US" sz="7200"/>
              <a:t>Profiling a Community</a:t>
            </a:r>
          </a:p>
        </p:txBody>
      </p:sp>
    </p:spTree>
    <p:extLst>
      <p:ext uri="{BB962C8B-B14F-4D97-AF65-F5344CB8AC3E}">
        <p14:creationId xmlns:p14="http://schemas.microsoft.com/office/powerpoint/2010/main" val="307626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2" name="Rectangle 3081">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084" name="Picture 3083">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3086" name="Picture 3085">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3088" name="Rectangle 3087">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4"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a:solidFill>
                  <a:srgbClr val="FFFFFF"/>
                </a:solidFill>
              </a:rPr>
              <a:t>Reconnecting</a:t>
            </a:r>
          </a:p>
        </p:txBody>
      </p:sp>
      <p:sp>
        <p:nvSpPr>
          <p:cNvPr id="3075" name="Rectangle 3"/>
          <p:cNvSpPr>
            <a:spLocks noGrp="1" noChangeArrowheads="1"/>
          </p:cNvSpPr>
          <p:nvPr>
            <p:ph idx="1"/>
          </p:nvPr>
        </p:nvSpPr>
        <p:spPr>
          <a:xfrm>
            <a:off x="680321" y="2336873"/>
            <a:ext cx="7461844" cy="3142077"/>
          </a:xfrm>
        </p:spPr>
        <p:txBody>
          <a:bodyPr>
            <a:normAutofit/>
          </a:bodyPr>
          <a:lstStyle/>
          <a:p>
            <a:pPr eaLnBrk="1" hangingPunct="1"/>
            <a:endParaRPr lang="en-GB" altLang="en-US" sz="3200" dirty="0"/>
          </a:p>
          <a:p>
            <a:pPr eaLnBrk="1" hangingPunct="1"/>
            <a:r>
              <a:rPr lang="en-GB" altLang="en-US" sz="3200" dirty="0"/>
              <a:t>When you were 15 what was good about living in your community?</a:t>
            </a:r>
          </a:p>
          <a:p>
            <a:pPr eaLnBrk="1" hangingPunct="1"/>
            <a:endParaRPr lang="en-GB" altLang="en-US" sz="1800" dirty="0"/>
          </a:p>
          <a:p>
            <a:pPr eaLnBrk="1" hangingPunct="1"/>
            <a:endParaRPr lang="en-GB" altLang="en-US" sz="1800" dirty="0"/>
          </a:p>
          <a:p>
            <a:pPr eaLnBrk="1" hangingPunct="1">
              <a:buFontTx/>
              <a:buNone/>
            </a:pPr>
            <a:endParaRPr lang="en-GB" altLang="en-US" sz="1800" dirty="0"/>
          </a:p>
        </p:txBody>
      </p:sp>
    </p:spTree>
    <p:extLst>
      <p:ext uri="{BB962C8B-B14F-4D97-AF65-F5344CB8AC3E}">
        <p14:creationId xmlns:p14="http://schemas.microsoft.com/office/powerpoint/2010/main" val="2520740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104" name="Picture 4103">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106" name="Picture 4105">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4108" name="Picture 4107">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4110" name="Rectangle 4109">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12" name="Rectangle 4111">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114" name="Rectangle 4113">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4115">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118" name="Picture 4117">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4120" name="Picture 4119">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4122" name="Rectangle 4121">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98"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When you were 15</a:t>
            </a:r>
          </a:p>
        </p:txBody>
      </p:sp>
      <p:sp>
        <p:nvSpPr>
          <p:cNvPr id="4099" name="Rectangle 3"/>
          <p:cNvSpPr>
            <a:spLocks noGrp="1" noChangeArrowheads="1"/>
          </p:cNvSpPr>
          <p:nvPr>
            <p:ph type="body" idx="4294967295"/>
          </p:nvPr>
        </p:nvSpPr>
        <p:spPr>
          <a:xfrm>
            <a:off x="680321" y="2336873"/>
            <a:ext cx="7461844" cy="3142077"/>
          </a:xfrm>
        </p:spPr>
        <p:txBody>
          <a:bodyPr vert="horz" lIns="91440" tIns="45720" rIns="91440" bIns="45720" rtlCol="0">
            <a:normAutofit/>
          </a:bodyPr>
          <a:lstStyle/>
          <a:p>
            <a:r>
              <a:rPr lang="en-US" altLang="en-US" dirty="0"/>
              <a:t>List 3 of the best things about your community</a:t>
            </a:r>
          </a:p>
          <a:p>
            <a:endParaRPr lang="en-US" altLang="en-US" dirty="0"/>
          </a:p>
          <a:p>
            <a:r>
              <a:rPr lang="en-US" altLang="en-US" dirty="0"/>
              <a:t>List 3 of the worst things about your community</a:t>
            </a:r>
          </a:p>
          <a:p>
            <a:endParaRPr lang="en-US" altLang="en-US" dirty="0"/>
          </a:p>
          <a:p>
            <a:r>
              <a:rPr lang="en-US" altLang="en-US" dirty="0"/>
              <a:t>What could you have done with some help with when you were 15?</a:t>
            </a:r>
          </a:p>
        </p:txBody>
      </p:sp>
    </p:spTree>
    <p:extLst>
      <p:ext uri="{BB962C8B-B14F-4D97-AF65-F5344CB8AC3E}">
        <p14:creationId xmlns:p14="http://schemas.microsoft.com/office/powerpoint/2010/main" val="3215461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0248" name="Picture 10247">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250" name="Picture 10249">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0252" name="Picture 10251">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254" name="Rectangle 10253">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56" name="Rectangle 10255">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258" name="Rectangle 10257">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0" name="Rectangle 10259">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2" name="Picture 10261">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0264" name="Picture 10263">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0266" name="Rectangle 10265">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42"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Key Purpose of Youth Work</a:t>
            </a:r>
          </a:p>
        </p:txBody>
      </p:sp>
      <p:sp>
        <p:nvSpPr>
          <p:cNvPr id="10243" name="Rectangle 3"/>
          <p:cNvSpPr>
            <a:spLocks noGrp="1" noChangeArrowheads="1"/>
          </p:cNvSpPr>
          <p:nvPr>
            <p:ph type="body" idx="4294967295"/>
          </p:nvPr>
        </p:nvSpPr>
        <p:spPr>
          <a:xfrm>
            <a:off x="680321" y="2336873"/>
            <a:ext cx="7461844" cy="3142077"/>
          </a:xfrm>
        </p:spPr>
        <p:txBody>
          <a:bodyPr vert="horz" lIns="91440" tIns="45720" rIns="91440" bIns="45720" rtlCol="0">
            <a:noAutofit/>
          </a:bodyPr>
          <a:lstStyle/>
          <a:p>
            <a:r>
              <a:rPr lang="en-US" altLang="en-US" sz="2800" dirty="0"/>
              <a:t>Enable young people to develop holistically, working with them to facilitate their personal, social and educational development, to enable them to develop their voice, influence and place in society and to reach their full potential.</a:t>
            </a:r>
          </a:p>
          <a:p>
            <a:endParaRPr lang="en-US" altLang="en-US" sz="2800" dirty="0"/>
          </a:p>
          <a:p>
            <a:r>
              <a:rPr lang="en-US" altLang="en-US" sz="2800" dirty="0"/>
              <a:t>National Occupational Standards for Youth Work, </a:t>
            </a:r>
          </a:p>
          <a:p>
            <a:r>
              <a:rPr lang="en-US" altLang="en-US" sz="2800" dirty="0"/>
              <a:t>CLD Scotland, 2019.</a:t>
            </a:r>
          </a:p>
        </p:txBody>
      </p:sp>
    </p:spTree>
    <p:extLst>
      <p:ext uri="{BB962C8B-B14F-4D97-AF65-F5344CB8AC3E}">
        <p14:creationId xmlns:p14="http://schemas.microsoft.com/office/powerpoint/2010/main" val="1699724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Rectangle 12297">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2300" name="Picture 12299">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2302" name="Picture 12301">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2304" name="Rectangle 12303">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290"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a:solidFill>
                  <a:srgbClr val="FFFFFF"/>
                </a:solidFill>
                <a:latin typeface="Calibri" panose="020F0502020204030204" pitchFamily="34" charset="0"/>
              </a:rPr>
              <a:t>Why a Community Profile?</a:t>
            </a:r>
          </a:p>
        </p:txBody>
      </p:sp>
      <p:sp>
        <p:nvSpPr>
          <p:cNvPr id="12291" name="Rectangle 3"/>
          <p:cNvSpPr>
            <a:spLocks noGrp="1" noChangeArrowheads="1"/>
          </p:cNvSpPr>
          <p:nvPr>
            <p:ph idx="1"/>
          </p:nvPr>
        </p:nvSpPr>
        <p:spPr>
          <a:xfrm>
            <a:off x="680321" y="2336873"/>
            <a:ext cx="7461844" cy="3767899"/>
          </a:xfrm>
        </p:spPr>
        <p:txBody>
          <a:bodyPr>
            <a:noAutofit/>
          </a:bodyPr>
          <a:lstStyle/>
          <a:p>
            <a:pPr eaLnBrk="1" hangingPunct="1"/>
            <a:r>
              <a:rPr lang="en-GB" altLang="en-US" dirty="0">
                <a:latin typeface="Calibri" panose="020F0502020204030204" pitchFamily="34" charset="0"/>
              </a:rPr>
              <a:t>“There is a long tradition of community studies in sociology.  These are usually based on particular localities and their main aim is to describe the values, relationships and lifestyles of the people living there.  They are especially useful for capturing the totality or ‘wholeness’ of social experience.  Even when the study is primarily interested in one sphere (e.g. housing or family) it usually tries to set this within the wider round of life in the surrounding locality.” </a:t>
            </a:r>
          </a:p>
          <a:p>
            <a:pPr eaLnBrk="1" hangingPunct="1">
              <a:buFontTx/>
              <a:buNone/>
            </a:pPr>
            <a:r>
              <a:rPr lang="en-GB" altLang="en-US" dirty="0">
                <a:latin typeface="Calibri" panose="020F0502020204030204" pitchFamily="34" charset="0"/>
              </a:rPr>
              <a:t> </a:t>
            </a:r>
          </a:p>
          <a:p>
            <a:pPr eaLnBrk="1" hangingPunct="1">
              <a:buFontTx/>
              <a:buNone/>
            </a:pPr>
            <a:r>
              <a:rPr lang="en-GB" altLang="en-US" b="1" dirty="0">
                <a:latin typeface="Calibri" panose="020F0502020204030204" pitchFamily="34" charset="0"/>
              </a:rPr>
              <a:t>	Taylor et al 1995 </a:t>
            </a:r>
            <a:r>
              <a:rPr lang="en-GB" altLang="en-US" b="1" i="1" dirty="0">
                <a:latin typeface="Calibri" panose="020F0502020204030204" pitchFamily="34" charset="0"/>
              </a:rPr>
              <a:t>Sociology in Focus</a:t>
            </a:r>
            <a:r>
              <a:rPr lang="en-GB" altLang="en-US" b="1" dirty="0">
                <a:latin typeface="Calibri" panose="020F0502020204030204" pitchFamily="34" charset="0"/>
              </a:rPr>
              <a:t> </a:t>
            </a:r>
          </a:p>
          <a:p>
            <a:pPr eaLnBrk="1" hangingPunct="1"/>
            <a:endParaRPr lang="en-GB" altLang="en-US" dirty="0">
              <a:latin typeface="Calibri" panose="020F0502020204030204" pitchFamily="34" charset="0"/>
            </a:endParaRPr>
          </a:p>
        </p:txBody>
      </p:sp>
    </p:spTree>
    <p:extLst>
      <p:ext uri="{BB962C8B-B14F-4D97-AF65-F5344CB8AC3E}">
        <p14:creationId xmlns:p14="http://schemas.microsoft.com/office/powerpoint/2010/main" val="4245998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4" name="Picture 13">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6" name="Rectangle 15">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8"/>
            <a:ext cx="7461844" cy="1080938"/>
          </a:xfrm>
        </p:spPr>
        <p:txBody>
          <a:bodyPr>
            <a:normAutofit/>
          </a:bodyPr>
          <a:lstStyle/>
          <a:p>
            <a:r>
              <a:rPr lang="en-GB">
                <a:solidFill>
                  <a:srgbClr val="FFFFFF"/>
                </a:solidFill>
              </a:rPr>
              <a:t>Developing Understanding</a:t>
            </a:r>
          </a:p>
        </p:txBody>
      </p:sp>
      <p:sp>
        <p:nvSpPr>
          <p:cNvPr id="3" name="Content Placeholder 2"/>
          <p:cNvSpPr>
            <a:spLocks noGrp="1"/>
          </p:cNvSpPr>
          <p:nvPr>
            <p:ph idx="1"/>
          </p:nvPr>
        </p:nvSpPr>
        <p:spPr>
          <a:xfrm>
            <a:off x="680321" y="2336873"/>
            <a:ext cx="7461844" cy="3142077"/>
          </a:xfrm>
        </p:spPr>
        <p:txBody>
          <a:bodyPr>
            <a:normAutofit lnSpcReduction="10000"/>
          </a:bodyPr>
          <a:lstStyle/>
          <a:p>
            <a:pPr marL="0" indent="0">
              <a:buNone/>
            </a:pPr>
            <a:r>
              <a:rPr lang="en-GB" sz="2800" dirty="0"/>
              <a:t>Next question – how?</a:t>
            </a:r>
          </a:p>
          <a:p>
            <a:pPr marL="0" indent="0">
              <a:buNone/>
            </a:pPr>
            <a:r>
              <a:rPr lang="en-GB" sz="1800" dirty="0"/>
              <a:t>	</a:t>
            </a:r>
          </a:p>
          <a:p>
            <a:endParaRPr lang="en-GB" sz="1800" dirty="0"/>
          </a:p>
          <a:p>
            <a:r>
              <a:rPr lang="en-GB" sz="2800" dirty="0"/>
              <a:t>Ethnography</a:t>
            </a:r>
          </a:p>
          <a:p>
            <a:r>
              <a:rPr lang="en-GB" sz="2800" dirty="0"/>
              <a:t>Community Profiling</a:t>
            </a:r>
          </a:p>
          <a:p>
            <a:r>
              <a:rPr lang="en-GB" sz="2800" dirty="0"/>
              <a:t>Participatory research</a:t>
            </a:r>
          </a:p>
          <a:p>
            <a:r>
              <a:rPr lang="en-GB" sz="2800" dirty="0"/>
              <a:t>Case studies</a:t>
            </a:r>
          </a:p>
          <a:p>
            <a:pPr marL="0" indent="0">
              <a:buNone/>
            </a:pPr>
            <a:endParaRPr lang="en-GB" sz="1800" dirty="0"/>
          </a:p>
        </p:txBody>
      </p:sp>
    </p:spTree>
    <p:extLst>
      <p:ext uri="{BB962C8B-B14F-4D97-AF65-F5344CB8AC3E}">
        <p14:creationId xmlns:p14="http://schemas.microsoft.com/office/powerpoint/2010/main" val="2725971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Rectangle 7177">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180" name="Picture 7179">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7182" name="Picture 7181">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7184" name="Rectangle 7183">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0"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sz="3300">
                <a:solidFill>
                  <a:srgbClr val="FFFFFF"/>
                </a:solidFill>
              </a:rPr>
              <a:t>What does a non formal educator need to know to work in a local area?</a:t>
            </a:r>
          </a:p>
        </p:txBody>
      </p:sp>
      <p:sp>
        <p:nvSpPr>
          <p:cNvPr id="7171" name="Rectangle 3"/>
          <p:cNvSpPr>
            <a:spLocks noGrp="1" noChangeArrowheads="1"/>
          </p:cNvSpPr>
          <p:nvPr>
            <p:ph idx="1"/>
          </p:nvPr>
        </p:nvSpPr>
        <p:spPr>
          <a:xfrm>
            <a:off x="680321" y="2336873"/>
            <a:ext cx="7461844" cy="3911527"/>
          </a:xfrm>
        </p:spPr>
        <p:txBody>
          <a:bodyPr>
            <a:normAutofit fontScale="92500" lnSpcReduction="10000"/>
          </a:bodyPr>
          <a:lstStyle/>
          <a:p>
            <a:pPr marL="0" indent="0" eaLnBrk="1" hangingPunct="1">
              <a:buNone/>
            </a:pPr>
            <a:r>
              <a:rPr lang="en-GB" altLang="en-US" sz="2800" dirty="0"/>
              <a:t>Statistical Information: </a:t>
            </a:r>
          </a:p>
          <a:p>
            <a:pPr marL="0" indent="0" eaLnBrk="1" hangingPunct="1">
              <a:buNone/>
            </a:pPr>
            <a:endParaRPr lang="en-GB" altLang="en-US" sz="2800" dirty="0"/>
          </a:p>
          <a:p>
            <a:pPr lvl="1"/>
            <a:r>
              <a:rPr lang="en-GB" altLang="en-US" sz="2800" dirty="0"/>
              <a:t>Population Breakdown, </a:t>
            </a:r>
          </a:p>
          <a:p>
            <a:pPr lvl="1"/>
            <a:r>
              <a:rPr lang="en-GB" altLang="en-US" sz="2800" dirty="0"/>
              <a:t>Unemployment (Especially youth), </a:t>
            </a:r>
          </a:p>
          <a:p>
            <a:pPr lvl="1"/>
            <a:r>
              <a:rPr lang="en-GB" altLang="en-US" sz="2800" dirty="0"/>
              <a:t>Young Parents, </a:t>
            </a:r>
          </a:p>
          <a:p>
            <a:pPr lvl="1"/>
            <a:r>
              <a:rPr lang="en-GB" altLang="en-US" sz="2800" dirty="0"/>
              <a:t>Public Services i.e. Transport, Health services/ GP Surgeries, </a:t>
            </a:r>
          </a:p>
          <a:p>
            <a:pPr lvl="1"/>
            <a:r>
              <a:rPr lang="en-GB" altLang="en-US" sz="2800" dirty="0"/>
              <a:t>Leisure Activities. </a:t>
            </a:r>
          </a:p>
          <a:p>
            <a:pPr lvl="1"/>
            <a:r>
              <a:rPr lang="en-GB" altLang="en-US" sz="2800" dirty="0"/>
              <a:t>Language issues. </a:t>
            </a:r>
          </a:p>
          <a:p>
            <a:pPr lvl="1"/>
            <a:r>
              <a:rPr lang="en-GB" altLang="en-US" sz="2800" dirty="0"/>
              <a:t>Deprivation Levels.</a:t>
            </a:r>
          </a:p>
          <a:p>
            <a:pPr eaLnBrk="1" hangingPunct="1"/>
            <a:endParaRPr lang="en-GB" altLang="en-US" sz="1800" dirty="0"/>
          </a:p>
        </p:txBody>
      </p:sp>
    </p:spTree>
    <p:extLst>
      <p:ext uri="{BB962C8B-B14F-4D97-AF65-F5344CB8AC3E}">
        <p14:creationId xmlns:p14="http://schemas.microsoft.com/office/powerpoint/2010/main" val="410875576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6" name="Rectangle 9225">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228" name="Picture 9227">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9230" name="Picture 9229">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9232" name="Rectangle 9231">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18"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a:solidFill>
                  <a:srgbClr val="FFFFFF"/>
                </a:solidFill>
              </a:rPr>
              <a:t>The purpose of the profile</a:t>
            </a:r>
          </a:p>
        </p:txBody>
      </p:sp>
      <p:sp>
        <p:nvSpPr>
          <p:cNvPr id="9219" name="Rectangle 3"/>
          <p:cNvSpPr>
            <a:spLocks noGrp="1" noChangeArrowheads="1"/>
          </p:cNvSpPr>
          <p:nvPr>
            <p:ph idx="1"/>
          </p:nvPr>
        </p:nvSpPr>
        <p:spPr>
          <a:xfrm>
            <a:off x="680321" y="2336873"/>
            <a:ext cx="7461844" cy="3911527"/>
          </a:xfrm>
        </p:spPr>
        <p:txBody>
          <a:bodyPr>
            <a:normAutofit/>
          </a:bodyPr>
          <a:lstStyle/>
          <a:p>
            <a:pPr marL="0" indent="0" eaLnBrk="1" hangingPunct="1">
              <a:buNone/>
            </a:pPr>
            <a:endParaRPr lang="en-GB" altLang="en-US" sz="1800" dirty="0"/>
          </a:p>
          <a:p>
            <a:pPr eaLnBrk="1" hangingPunct="1"/>
            <a:r>
              <a:rPr lang="en-GB" altLang="en-US" dirty="0"/>
              <a:t>Following a description and an analysis of the area the a Community Profile should include some observations and comments from young people on the influence that the community has on themselves and their peers.</a:t>
            </a:r>
          </a:p>
          <a:p>
            <a:pPr marL="0" indent="0" eaLnBrk="1" hangingPunct="1">
              <a:buNone/>
            </a:pPr>
            <a:endParaRPr lang="en-GB" altLang="en-US" dirty="0"/>
          </a:p>
          <a:p>
            <a:pPr eaLnBrk="1" hangingPunct="1"/>
            <a:r>
              <a:rPr lang="en-GB" altLang="en-US" dirty="0"/>
              <a:t>The Profile should conclude with recommendations for future action to address needs identified within the profiling exercise. </a:t>
            </a:r>
          </a:p>
        </p:txBody>
      </p:sp>
    </p:spTree>
    <p:extLst>
      <p:ext uri="{BB962C8B-B14F-4D97-AF65-F5344CB8AC3E}">
        <p14:creationId xmlns:p14="http://schemas.microsoft.com/office/powerpoint/2010/main" val="723265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3320" name="Picture 13319">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3322" name="Picture 13321">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3324" name="Picture 13323">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3326" name="Rectangle 13325">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28" name="Rectangle 13327">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330" name="Rectangle 13329">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334" name="Picture 13333">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3336" name="Picture 13335">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3338" name="Rectangle 13337">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4"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Community</a:t>
            </a:r>
          </a:p>
        </p:txBody>
      </p:sp>
      <p:sp>
        <p:nvSpPr>
          <p:cNvPr id="13315" name="Rectangle 3"/>
          <p:cNvSpPr>
            <a:spLocks noGrp="1" noChangeArrowheads="1"/>
          </p:cNvSpPr>
          <p:nvPr>
            <p:ph type="body" idx="4294967295"/>
          </p:nvPr>
        </p:nvSpPr>
        <p:spPr>
          <a:xfrm>
            <a:off x="680321" y="2336873"/>
            <a:ext cx="7461844" cy="3911527"/>
          </a:xfrm>
        </p:spPr>
        <p:txBody>
          <a:bodyPr vert="horz" lIns="91440" tIns="45720" rIns="91440" bIns="45720" rtlCol="0">
            <a:noAutofit/>
          </a:bodyPr>
          <a:lstStyle/>
          <a:p>
            <a:r>
              <a:rPr lang="en-US" altLang="en-US" dirty="0"/>
              <a:t>A Community Profile should describe and make initial judgements on a specific geographic area, preferably the area where the learners live.</a:t>
            </a:r>
          </a:p>
          <a:p>
            <a:endParaRPr lang="en-US" altLang="en-US" dirty="0"/>
          </a:p>
          <a:p>
            <a:r>
              <a:rPr lang="en-US" altLang="en-US" dirty="0"/>
              <a:t>Following a thorough description of the area the Profile should include observations and comments from young people on the reality of life there.</a:t>
            </a:r>
          </a:p>
          <a:p>
            <a:endParaRPr lang="en-US" altLang="en-US" dirty="0"/>
          </a:p>
          <a:p>
            <a:r>
              <a:rPr lang="en-US" altLang="en-US" dirty="0"/>
              <a:t>The Profile should clearly detail the issues for local young people and what this means for subsequent education </a:t>
            </a:r>
            <a:r>
              <a:rPr lang="en-US" altLang="en-US" dirty="0" err="1"/>
              <a:t>programmes</a:t>
            </a:r>
            <a:r>
              <a:rPr lang="en-US" altLang="en-US" dirty="0"/>
              <a:t>.</a:t>
            </a:r>
          </a:p>
        </p:txBody>
      </p:sp>
    </p:spTree>
    <p:extLst>
      <p:ext uri="{BB962C8B-B14F-4D97-AF65-F5344CB8AC3E}">
        <p14:creationId xmlns:p14="http://schemas.microsoft.com/office/powerpoint/2010/main" val="2425691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6" name="Rectangle 14345">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4348" name="Picture 14347">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4350" name="Picture 14349">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4352" name="Rectangle 14351">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338"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a:solidFill>
                  <a:srgbClr val="FFFFFF"/>
                </a:solidFill>
              </a:rPr>
              <a:t>Further Analysis</a:t>
            </a:r>
          </a:p>
        </p:txBody>
      </p:sp>
      <p:sp>
        <p:nvSpPr>
          <p:cNvPr id="14339" name="Rectangle 3"/>
          <p:cNvSpPr>
            <a:spLocks noGrp="1" noChangeArrowheads="1"/>
          </p:cNvSpPr>
          <p:nvPr>
            <p:ph idx="1"/>
          </p:nvPr>
        </p:nvSpPr>
        <p:spPr>
          <a:xfrm>
            <a:off x="680321" y="2336873"/>
            <a:ext cx="7461844" cy="4153137"/>
          </a:xfrm>
        </p:spPr>
        <p:txBody>
          <a:bodyPr>
            <a:noAutofit/>
          </a:bodyPr>
          <a:lstStyle/>
          <a:p>
            <a:pPr eaLnBrk="1" hangingPunct="1"/>
            <a:r>
              <a:rPr lang="en-GB" altLang="en-US" dirty="0"/>
              <a:t>Are basic needs being met?</a:t>
            </a:r>
          </a:p>
          <a:p>
            <a:pPr eaLnBrk="1" hangingPunct="1"/>
            <a:r>
              <a:rPr lang="en-GB" altLang="en-US" dirty="0"/>
              <a:t>Where do people feel the power lies in the community?</a:t>
            </a:r>
          </a:p>
          <a:p>
            <a:pPr eaLnBrk="1" hangingPunct="1"/>
            <a:r>
              <a:rPr lang="en-GB" altLang="en-US" dirty="0"/>
              <a:t>Social relationships in the community e.g. What kind of profile do young people have, are they involved in any community type of projects, how are they perceived by the elderly, is there a ‘fear of young people’ amongst elderly or vulnerable groups.</a:t>
            </a:r>
          </a:p>
          <a:p>
            <a:pPr eaLnBrk="1" hangingPunct="1"/>
            <a:r>
              <a:rPr lang="en-GB" altLang="en-US" dirty="0"/>
              <a:t>What are the key issues that people talk about?</a:t>
            </a:r>
          </a:p>
          <a:p>
            <a:pPr eaLnBrk="1" hangingPunct="1"/>
            <a:r>
              <a:rPr lang="en-GB" altLang="en-US" dirty="0"/>
              <a:t>How do young people fit into these structures?</a:t>
            </a:r>
          </a:p>
        </p:txBody>
      </p:sp>
    </p:spTree>
    <p:extLst>
      <p:ext uri="{BB962C8B-B14F-4D97-AF65-F5344CB8AC3E}">
        <p14:creationId xmlns:p14="http://schemas.microsoft.com/office/powerpoint/2010/main" val="394334783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Rectangle 15369">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5372" name="Picture 15371">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5374" name="Picture 15373">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5376" name="Rectangle 15375">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62"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a:solidFill>
                  <a:srgbClr val="FFFFFF"/>
                </a:solidFill>
              </a:rPr>
              <a:t>Knowledge of other Organisations</a:t>
            </a:r>
          </a:p>
        </p:txBody>
      </p:sp>
      <p:sp>
        <p:nvSpPr>
          <p:cNvPr id="15363" name="Rectangle 3"/>
          <p:cNvSpPr>
            <a:spLocks noGrp="1" noChangeArrowheads="1"/>
          </p:cNvSpPr>
          <p:nvPr>
            <p:ph idx="1"/>
          </p:nvPr>
        </p:nvSpPr>
        <p:spPr>
          <a:xfrm>
            <a:off x="680321" y="2336873"/>
            <a:ext cx="7461844" cy="3911527"/>
          </a:xfrm>
        </p:spPr>
        <p:txBody>
          <a:bodyPr>
            <a:noAutofit/>
          </a:bodyPr>
          <a:lstStyle/>
          <a:p>
            <a:pPr eaLnBrk="1" hangingPunct="1"/>
            <a:r>
              <a:rPr lang="en-GB" altLang="en-US" sz="2800" dirty="0"/>
              <a:t>A knowledge of the organisations that work or exert an influence on any community is crucial and information about these organisations should be included in your profile e.g.</a:t>
            </a:r>
          </a:p>
          <a:p>
            <a:pPr eaLnBrk="1" hangingPunct="1"/>
            <a:r>
              <a:rPr lang="en-GB" altLang="en-US" sz="2800" dirty="0"/>
              <a:t>Local and central government services.</a:t>
            </a:r>
          </a:p>
          <a:p>
            <a:pPr eaLnBrk="1" hangingPunct="1"/>
            <a:r>
              <a:rPr lang="en-GB" altLang="en-US" sz="2800" dirty="0"/>
              <a:t>Those involved in economic development.</a:t>
            </a:r>
          </a:p>
          <a:p>
            <a:pPr eaLnBrk="1" hangingPunct="1"/>
            <a:r>
              <a:rPr lang="en-GB" altLang="en-US" sz="2800" dirty="0"/>
              <a:t>Other Voluntary organisations</a:t>
            </a:r>
          </a:p>
          <a:p>
            <a:pPr eaLnBrk="1" hangingPunct="1"/>
            <a:r>
              <a:rPr lang="en-GB" altLang="en-US" sz="2800" dirty="0"/>
              <a:t>Interest and Leisure associations</a:t>
            </a:r>
          </a:p>
        </p:txBody>
      </p:sp>
    </p:spTree>
    <p:extLst>
      <p:ext uri="{BB962C8B-B14F-4D97-AF65-F5344CB8AC3E}">
        <p14:creationId xmlns:p14="http://schemas.microsoft.com/office/powerpoint/2010/main" val="150036729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6391" name="Picture 16390">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6393" name="Picture 16392">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395" name="Picture 16394">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397" name="Rectangle 16396">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99" name="Rectangle 16398">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401" name="Rectangle 16400">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3" name="Rectangle 16402">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6405" name="Picture 16404">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6407" name="Picture 16406">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6409" name="Rectangle 16408">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6"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Why do I need to know the community?</a:t>
            </a:r>
          </a:p>
        </p:txBody>
      </p:sp>
      <p:sp>
        <p:nvSpPr>
          <p:cNvPr id="10243" name="Rectangle 3"/>
          <p:cNvSpPr>
            <a:spLocks noGrp="1" noChangeArrowheads="1"/>
          </p:cNvSpPr>
          <p:nvPr>
            <p:ph type="body" idx="4294967295"/>
          </p:nvPr>
        </p:nvSpPr>
        <p:spPr>
          <a:xfrm>
            <a:off x="680321" y="2336873"/>
            <a:ext cx="7461844" cy="3911527"/>
          </a:xfrm>
        </p:spPr>
        <p:txBody>
          <a:bodyPr vert="horz" lIns="91440" tIns="45720" rIns="91440" bIns="45720" rtlCol="0">
            <a:normAutofit/>
          </a:bodyPr>
          <a:lstStyle/>
          <a:p>
            <a:r>
              <a:rPr lang="en-US" altLang="en-US" dirty="0"/>
              <a:t>A knowledge of the community is necessary to plan a meaningful </a:t>
            </a:r>
            <a:r>
              <a:rPr lang="en-US" altLang="en-US" dirty="0" err="1"/>
              <a:t>programme</a:t>
            </a:r>
            <a:r>
              <a:rPr lang="en-US" altLang="en-US" dirty="0"/>
              <a:t> of education</a:t>
            </a:r>
          </a:p>
          <a:p>
            <a:pPr marL="0"/>
            <a:endParaRPr lang="en-US" altLang="en-US" dirty="0"/>
          </a:p>
          <a:p>
            <a:pPr lvl="1"/>
            <a:r>
              <a:rPr lang="en-US" altLang="en-US" sz="2400" dirty="0"/>
              <a:t>The purpose of the </a:t>
            </a:r>
            <a:r>
              <a:rPr lang="en-US" altLang="en-US" sz="2400" dirty="0" err="1"/>
              <a:t>programme</a:t>
            </a:r>
            <a:endParaRPr lang="en-US" altLang="en-US" sz="2400" dirty="0"/>
          </a:p>
          <a:p>
            <a:pPr lvl="1"/>
            <a:r>
              <a:rPr lang="en-US" altLang="en-US" sz="2400" dirty="0"/>
              <a:t>The young people’s wants and needs</a:t>
            </a:r>
          </a:p>
          <a:p>
            <a:pPr lvl="1"/>
            <a:r>
              <a:rPr lang="en-US" altLang="en-US" sz="2400" dirty="0"/>
              <a:t>Adults skills, knowledge, interests and qualifications</a:t>
            </a:r>
          </a:p>
          <a:p>
            <a:pPr lvl="1"/>
            <a:r>
              <a:rPr lang="en-US" altLang="en-US" sz="2400" dirty="0"/>
              <a:t>What adults believe is good for young people</a:t>
            </a:r>
          </a:p>
          <a:p>
            <a:pPr lvl="1"/>
            <a:r>
              <a:rPr lang="en-US" altLang="en-US" sz="2400" dirty="0"/>
              <a:t>Relevant events and occasions</a:t>
            </a:r>
          </a:p>
          <a:p>
            <a:pPr lvl="1"/>
            <a:r>
              <a:rPr lang="en-US" altLang="en-US" sz="2400" dirty="0"/>
              <a:t>Safety and equality of opportunity</a:t>
            </a:r>
            <a:r>
              <a:rPr lang="en-US" altLang="en-US" sz="2400" b="1" dirty="0"/>
              <a:t> </a:t>
            </a:r>
          </a:p>
          <a:p>
            <a:endParaRPr lang="en-US" altLang="en-US" sz="1800" b="1" dirty="0"/>
          </a:p>
        </p:txBody>
      </p:sp>
    </p:spTree>
    <p:extLst>
      <p:ext uri="{BB962C8B-B14F-4D97-AF65-F5344CB8AC3E}">
        <p14:creationId xmlns:p14="http://schemas.microsoft.com/office/powerpoint/2010/main" val="314807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1024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anim calcmode="lin" valueType="num">
                                      <p:cBhvr additive="base">
                                        <p:cTn id="11" dur="5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2" dur="5000" fill="hold"/>
                                        <p:tgtEl>
                                          <p:spTgt spid="102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 calcmode="lin" valueType="num">
                                      <p:cBhvr additive="base">
                                        <p:cTn id="15" dur="5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16" dur="5000" fill="hold"/>
                                        <p:tgtEl>
                                          <p:spTgt spid="1024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1024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anim calcmode="lin" valueType="num">
                                      <p:cBhvr additive="base">
                                        <p:cTn id="23" dur="5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24" dur="5000" fill="hold"/>
                                        <p:tgtEl>
                                          <p:spTgt spid="1024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anim calcmode="lin" valueType="num">
                                      <p:cBhvr additive="base">
                                        <p:cTn id="27" dur="50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8" dur="5000" fill="hold"/>
                                        <p:tgtEl>
                                          <p:spTgt spid="1024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anim calcmode="lin" valueType="num">
                                      <p:cBhvr additive="base">
                                        <p:cTn id="31" dur="50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32" dur="5000" fill="hold"/>
                                        <p:tgtEl>
                                          <p:spTgt spid="102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Rectangle 17417">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7420" name="Picture 17419">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7422" name="Picture 17421">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7424" name="Rectangle 17423">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0"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a:solidFill>
                  <a:srgbClr val="FFFFFF"/>
                </a:solidFill>
              </a:rPr>
              <a:t>What else should be included?</a:t>
            </a:r>
          </a:p>
        </p:txBody>
      </p:sp>
      <p:sp>
        <p:nvSpPr>
          <p:cNvPr id="17411" name="Rectangle 3"/>
          <p:cNvSpPr>
            <a:spLocks noGrp="1" noChangeArrowheads="1"/>
          </p:cNvSpPr>
          <p:nvPr>
            <p:ph idx="1"/>
          </p:nvPr>
        </p:nvSpPr>
        <p:spPr>
          <a:xfrm>
            <a:off x="680321" y="2336873"/>
            <a:ext cx="7461844" cy="4197742"/>
          </a:xfrm>
        </p:spPr>
        <p:txBody>
          <a:bodyPr>
            <a:normAutofit/>
          </a:bodyPr>
          <a:lstStyle/>
          <a:p>
            <a:pPr eaLnBrk="1" hangingPunct="1"/>
            <a:r>
              <a:rPr lang="en-GB" altLang="en-US" dirty="0"/>
              <a:t>Communications – It is important for an educator to know how information, news and events are disseminated throughout their patch. In particular the most effective ways, both formal and informal for circulating information.</a:t>
            </a:r>
          </a:p>
          <a:p>
            <a:pPr marL="0" indent="0" eaLnBrk="1" hangingPunct="1">
              <a:buNone/>
            </a:pPr>
            <a:endParaRPr lang="en-GB" altLang="en-US" dirty="0"/>
          </a:p>
          <a:p>
            <a:pPr eaLnBrk="1" hangingPunct="1"/>
            <a:r>
              <a:rPr lang="en-GB" altLang="en-US" dirty="0"/>
              <a:t>Power and Leadership – For example Town, Community and County Council members, Business Organisations, Tenants and Residents Associations.</a:t>
            </a:r>
          </a:p>
        </p:txBody>
      </p:sp>
    </p:spTree>
    <p:extLst>
      <p:ext uri="{BB962C8B-B14F-4D97-AF65-F5344CB8AC3E}">
        <p14:creationId xmlns:p14="http://schemas.microsoft.com/office/powerpoint/2010/main" val="2896394444"/>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9464" name="Picture 19463">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9466" name="Picture 19465">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9468" name="Picture 19467">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9470" name="Rectangle 19469">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72" name="Rectangle 19471">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9474" name="Rectangle 19473">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6" name="Rectangle 19475">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9478" name="Picture 19477">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9480" name="Picture 19479">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9482" name="Rectangle 19481">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8"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Some Young People facts</a:t>
            </a:r>
          </a:p>
        </p:txBody>
      </p:sp>
      <p:sp>
        <p:nvSpPr>
          <p:cNvPr id="19459" name="Rectangle 3"/>
          <p:cNvSpPr>
            <a:spLocks noGrp="1" noChangeArrowheads="1"/>
          </p:cNvSpPr>
          <p:nvPr>
            <p:ph type="body" idx="4294967295"/>
          </p:nvPr>
        </p:nvSpPr>
        <p:spPr>
          <a:xfrm>
            <a:off x="680321" y="2336873"/>
            <a:ext cx="7461844" cy="3911527"/>
          </a:xfrm>
        </p:spPr>
        <p:txBody>
          <a:bodyPr vert="horz" lIns="91440" tIns="45720" rIns="91440" bIns="45720" rtlCol="0">
            <a:normAutofit/>
          </a:bodyPr>
          <a:lstStyle/>
          <a:p>
            <a:r>
              <a:rPr lang="en-US" altLang="en-US" dirty="0"/>
              <a:t>19% of deaths among young people</a:t>
            </a:r>
            <a:br>
              <a:rPr lang="en-US" altLang="en-US" dirty="0"/>
            </a:br>
            <a:r>
              <a:rPr lang="en-US" altLang="en-US" dirty="0"/>
              <a:t>are by suicide - second only to road accidents </a:t>
            </a:r>
          </a:p>
          <a:p>
            <a:r>
              <a:rPr lang="en-US" altLang="en-US" dirty="0"/>
              <a:t>Nearly 40% of diagnoses of chlamydia are in women under 19 </a:t>
            </a:r>
          </a:p>
          <a:p>
            <a:r>
              <a:rPr lang="en-US" altLang="en-US" dirty="0"/>
              <a:t>Over 30% of 15- to 16-year-olds binge drink (drink more than five units in one session) and get drunk at least three times a month. </a:t>
            </a:r>
          </a:p>
          <a:p>
            <a:r>
              <a:rPr lang="en-US" altLang="en-US" dirty="0"/>
              <a:t>23% of children and young people live in lone parent families</a:t>
            </a:r>
          </a:p>
          <a:p>
            <a:r>
              <a:rPr lang="en-US" altLang="en-US" dirty="0"/>
              <a:t>Up to 27% of young people are overweight</a:t>
            </a:r>
          </a:p>
        </p:txBody>
      </p:sp>
    </p:spTree>
    <p:extLst>
      <p:ext uri="{BB962C8B-B14F-4D97-AF65-F5344CB8AC3E}">
        <p14:creationId xmlns:p14="http://schemas.microsoft.com/office/powerpoint/2010/main" val="3206636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10309225" y="274638"/>
            <a:ext cx="1882775" cy="2938462"/>
          </a:xfrm>
        </p:spPr>
        <p:txBody>
          <a:bodyPr/>
          <a:lstStyle/>
          <a:p>
            <a:pPr algn="r" eaLnBrk="1" hangingPunct="1"/>
            <a:r>
              <a:rPr lang="en-GB" altLang="en-US"/>
              <a:t>Need </a:t>
            </a:r>
            <a:br>
              <a:rPr lang="en-GB" altLang="en-US"/>
            </a:br>
            <a:r>
              <a:rPr lang="en-GB" altLang="en-US"/>
              <a:t>and </a:t>
            </a:r>
            <a:br>
              <a:rPr lang="en-GB" altLang="en-US"/>
            </a:br>
            <a:r>
              <a:rPr lang="en-GB" altLang="en-US"/>
              <a:t>Want</a:t>
            </a:r>
          </a:p>
        </p:txBody>
      </p:sp>
      <p:sp>
        <p:nvSpPr>
          <p:cNvPr id="20483" name="AutoShape 4"/>
          <p:cNvSpPr>
            <a:spLocks noChangeAspect="1" noChangeArrowheads="1" noTextEdit="1"/>
          </p:cNvSpPr>
          <p:nvPr/>
        </p:nvSpPr>
        <p:spPr bwMode="auto">
          <a:xfrm>
            <a:off x="1524000" y="836613"/>
            <a:ext cx="8070850" cy="537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0484" name="Text Box 5"/>
          <p:cNvSpPr txBox="1">
            <a:spLocks noChangeArrowheads="1"/>
          </p:cNvSpPr>
          <p:nvPr/>
        </p:nvSpPr>
        <p:spPr bwMode="auto">
          <a:xfrm>
            <a:off x="2782889" y="1341438"/>
            <a:ext cx="5976937"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Self actualisation</a:t>
            </a:r>
          </a:p>
          <a:p>
            <a:pPr algn="ctr">
              <a:spcBef>
                <a:spcPct val="0"/>
              </a:spcBef>
              <a:buFontTx/>
              <a:buNone/>
            </a:pPr>
            <a:r>
              <a:rPr lang="en-GB" altLang="en-US" sz="1800"/>
              <a:t>The need to realise your own potential and self fulfilment</a:t>
            </a:r>
          </a:p>
        </p:txBody>
      </p:sp>
      <p:sp>
        <p:nvSpPr>
          <p:cNvPr id="20485" name="Line 6"/>
          <p:cNvSpPr>
            <a:spLocks noChangeShapeType="1"/>
          </p:cNvSpPr>
          <p:nvPr/>
        </p:nvSpPr>
        <p:spPr bwMode="auto">
          <a:xfrm>
            <a:off x="4872039" y="2133600"/>
            <a:ext cx="172878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6" name="Text Box 7"/>
          <p:cNvSpPr txBox="1">
            <a:spLocks noChangeArrowheads="1"/>
          </p:cNvSpPr>
          <p:nvPr/>
        </p:nvSpPr>
        <p:spPr bwMode="auto">
          <a:xfrm>
            <a:off x="3575050" y="2205038"/>
            <a:ext cx="41973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Aesthetic needs</a:t>
            </a:r>
          </a:p>
          <a:p>
            <a:pPr algn="ctr">
              <a:spcBef>
                <a:spcPct val="0"/>
              </a:spcBef>
              <a:buFontTx/>
              <a:buNone/>
            </a:pPr>
            <a:r>
              <a:rPr lang="en-GB" altLang="en-US" sz="1800"/>
              <a:t>Needs for art and symmetry</a:t>
            </a:r>
          </a:p>
        </p:txBody>
      </p:sp>
      <p:sp>
        <p:nvSpPr>
          <p:cNvPr id="20487" name="Line 8"/>
          <p:cNvSpPr>
            <a:spLocks noChangeShapeType="1"/>
          </p:cNvSpPr>
          <p:nvPr/>
        </p:nvSpPr>
        <p:spPr bwMode="auto">
          <a:xfrm>
            <a:off x="4440239" y="2924175"/>
            <a:ext cx="266382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8" name="Text Box 9"/>
          <p:cNvSpPr txBox="1">
            <a:spLocks noChangeArrowheads="1"/>
          </p:cNvSpPr>
          <p:nvPr/>
        </p:nvSpPr>
        <p:spPr bwMode="auto">
          <a:xfrm>
            <a:off x="3648076" y="2924175"/>
            <a:ext cx="4537075"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Cognitive needs</a:t>
            </a:r>
          </a:p>
          <a:p>
            <a:pPr algn="ctr">
              <a:spcBef>
                <a:spcPct val="0"/>
              </a:spcBef>
              <a:buFontTx/>
              <a:buNone/>
            </a:pPr>
            <a:r>
              <a:rPr lang="en-GB" altLang="en-US" sz="1800"/>
              <a:t>Needs for knowledge and understanding</a:t>
            </a:r>
          </a:p>
        </p:txBody>
      </p:sp>
      <p:sp>
        <p:nvSpPr>
          <p:cNvPr id="20489" name="Line 10"/>
          <p:cNvSpPr>
            <a:spLocks noChangeShapeType="1"/>
          </p:cNvSpPr>
          <p:nvPr/>
        </p:nvSpPr>
        <p:spPr bwMode="auto">
          <a:xfrm>
            <a:off x="3935413" y="3644900"/>
            <a:ext cx="374491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0" name="Text Box 11"/>
          <p:cNvSpPr txBox="1">
            <a:spLocks noChangeArrowheads="1"/>
          </p:cNvSpPr>
          <p:nvPr/>
        </p:nvSpPr>
        <p:spPr bwMode="auto">
          <a:xfrm>
            <a:off x="3648076" y="3644900"/>
            <a:ext cx="416401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Esteem needs</a:t>
            </a:r>
          </a:p>
          <a:p>
            <a:pPr algn="ctr">
              <a:spcBef>
                <a:spcPct val="0"/>
              </a:spcBef>
              <a:buFontTx/>
              <a:buNone/>
            </a:pPr>
            <a:r>
              <a:rPr lang="en-GB" altLang="en-US" sz="1800"/>
              <a:t>Needs for deserved praise</a:t>
            </a:r>
          </a:p>
        </p:txBody>
      </p:sp>
      <p:sp>
        <p:nvSpPr>
          <p:cNvPr id="20491" name="Line 12"/>
          <p:cNvSpPr>
            <a:spLocks noChangeShapeType="1"/>
          </p:cNvSpPr>
          <p:nvPr/>
        </p:nvSpPr>
        <p:spPr bwMode="auto">
          <a:xfrm>
            <a:off x="3575050" y="4292600"/>
            <a:ext cx="446563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2" name="Text Box 13"/>
          <p:cNvSpPr txBox="1">
            <a:spLocks noChangeArrowheads="1"/>
          </p:cNvSpPr>
          <p:nvPr/>
        </p:nvSpPr>
        <p:spPr bwMode="auto">
          <a:xfrm>
            <a:off x="3575051" y="4292600"/>
            <a:ext cx="423386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Love and belongingness</a:t>
            </a:r>
          </a:p>
          <a:p>
            <a:pPr algn="ctr">
              <a:spcBef>
                <a:spcPct val="0"/>
              </a:spcBef>
              <a:buFontTx/>
              <a:buNone/>
            </a:pPr>
            <a:r>
              <a:rPr lang="en-GB" altLang="en-US" sz="1800"/>
              <a:t>The need to affiliate</a:t>
            </a:r>
          </a:p>
        </p:txBody>
      </p:sp>
      <p:sp>
        <p:nvSpPr>
          <p:cNvPr id="20493" name="Line 14"/>
          <p:cNvSpPr>
            <a:spLocks noChangeShapeType="1"/>
          </p:cNvSpPr>
          <p:nvPr/>
        </p:nvSpPr>
        <p:spPr bwMode="auto">
          <a:xfrm>
            <a:off x="3143250" y="4941888"/>
            <a:ext cx="52578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4" name="Text Box 15"/>
          <p:cNvSpPr txBox="1">
            <a:spLocks noChangeArrowheads="1"/>
          </p:cNvSpPr>
          <p:nvPr/>
        </p:nvSpPr>
        <p:spPr bwMode="auto">
          <a:xfrm>
            <a:off x="2351088" y="5013325"/>
            <a:ext cx="67691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Safety needs</a:t>
            </a:r>
          </a:p>
          <a:p>
            <a:pPr algn="ctr">
              <a:spcBef>
                <a:spcPct val="0"/>
              </a:spcBef>
              <a:buFontTx/>
              <a:buNone/>
            </a:pPr>
            <a:r>
              <a:rPr lang="en-GB" altLang="en-US" sz="1800"/>
              <a:t>The need to be free from fear; to be able to depend on someone</a:t>
            </a:r>
          </a:p>
        </p:txBody>
      </p:sp>
      <p:sp>
        <p:nvSpPr>
          <p:cNvPr id="20495" name="Line 16"/>
          <p:cNvSpPr>
            <a:spLocks noChangeShapeType="1"/>
          </p:cNvSpPr>
          <p:nvPr/>
        </p:nvSpPr>
        <p:spPr bwMode="auto">
          <a:xfrm>
            <a:off x="2640013" y="5661025"/>
            <a:ext cx="62484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6" name="Text Box 17"/>
          <p:cNvSpPr txBox="1">
            <a:spLocks noChangeArrowheads="1"/>
          </p:cNvSpPr>
          <p:nvPr/>
        </p:nvSpPr>
        <p:spPr bwMode="auto">
          <a:xfrm>
            <a:off x="2927351" y="5734050"/>
            <a:ext cx="5610225"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Physiological needs</a:t>
            </a:r>
          </a:p>
          <a:p>
            <a:pPr algn="ctr">
              <a:spcBef>
                <a:spcPct val="0"/>
              </a:spcBef>
              <a:buFontTx/>
              <a:buNone/>
            </a:pPr>
            <a:r>
              <a:rPr lang="en-GB" altLang="en-US" sz="1800"/>
              <a:t>The need for food, warmth, shelter etc.</a:t>
            </a:r>
          </a:p>
        </p:txBody>
      </p:sp>
      <p:sp>
        <p:nvSpPr>
          <p:cNvPr id="20497" name="Text Box 18"/>
          <p:cNvSpPr txBox="1">
            <a:spLocks noChangeArrowheads="1"/>
          </p:cNvSpPr>
          <p:nvPr/>
        </p:nvSpPr>
        <p:spPr bwMode="auto">
          <a:xfrm>
            <a:off x="1992314" y="260350"/>
            <a:ext cx="30956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800"/>
              <a:t>Maslow’s Hierarchy of Need</a:t>
            </a:r>
          </a:p>
        </p:txBody>
      </p:sp>
      <p:sp>
        <p:nvSpPr>
          <p:cNvPr id="20498" name="AutoShape 19"/>
          <p:cNvSpPr>
            <a:spLocks noChangeArrowheads="1"/>
          </p:cNvSpPr>
          <p:nvPr/>
        </p:nvSpPr>
        <p:spPr bwMode="auto">
          <a:xfrm>
            <a:off x="2139951" y="758826"/>
            <a:ext cx="7275513" cy="5622925"/>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499" name="Rectangle 20"/>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0" name="Rectangle 21"/>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1" name="Rectangle 22"/>
          <p:cNvSpPr>
            <a:spLocks noChangeArrowheads="1"/>
          </p:cNvSpPr>
          <p:nvPr/>
        </p:nvSpPr>
        <p:spPr bwMode="auto">
          <a:xfrm>
            <a:off x="1524001" y="59303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929736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1512" name="Picture 21511">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1514" name="Picture 21513">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1516" name="Picture 21515">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1518" name="Rectangle 21517">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20" name="Rectangle 21519">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522" name="Rectangle 21521">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4" name="Rectangle 21523">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1526" name="Picture 21525">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21528" name="Picture 21527">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21530" name="Rectangle 21529">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06"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Bradshaw’s Taxonomy </a:t>
            </a:r>
            <a:br>
              <a:rPr lang="en-US" altLang="en-US">
                <a:solidFill>
                  <a:srgbClr val="FFFFFF"/>
                </a:solidFill>
              </a:rPr>
            </a:br>
            <a:r>
              <a:rPr lang="en-US" altLang="en-US">
                <a:solidFill>
                  <a:srgbClr val="FFFFFF"/>
                </a:solidFill>
              </a:rPr>
              <a:t>of Social Need</a:t>
            </a:r>
          </a:p>
        </p:txBody>
      </p:sp>
      <p:sp>
        <p:nvSpPr>
          <p:cNvPr id="21507" name="Rectangle 3"/>
          <p:cNvSpPr>
            <a:spLocks noGrp="1" noChangeArrowheads="1"/>
          </p:cNvSpPr>
          <p:nvPr>
            <p:ph type="body" idx="4294967295"/>
          </p:nvPr>
        </p:nvSpPr>
        <p:spPr>
          <a:xfrm>
            <a:off x="680321" y="2336873"/>
            <a:ext cx="7461844" cy="3911527"/>
          </a:xfrm>
        </p:spPr>
        <p:txBody>
          <a:bodyPr vert="horz" lIns="91440" tIns="45720" rIns="91440" bIns="45720" rtlCol="0">
            <a:noAutofit/>
          </a:bodyPr>
          <a:lstStyle/>
          <a:p>
            <a:r>
              <a:rPr lang="en-US" altLang="en-US" sz="1800" dirty="0"/>
              <a:t>No clear and widely accepted definition of social need, Bradshaw’s work attempted to define need and indicate where possible overlaps occur:</a:t>
            </a:r>
          </a:p>
          <a:p>
            <a:endParaRPr lang="en-US" altLang="en-US" sz="1800" dirty="0"/>
          </a:p>
          <a:p>
            <a:pPr lvl="1"/>
            <a:r>
              <a:rPr lang="en-US" altLang="en-US" sz="1800" dirty="0"/>
              <a:t>Normative need</a:t>
            </a:r>
          </a:p>
          <a:p>
            <a:pPr lvl="1"/>
            <a:endParaRPr lang="en-US" altLang="en-US" sz="1800" dirty="0"/>
          </a:p>
          <a:p>
            <a:pPr lvl="1"/>
            <a:r>
              <a:rPr lang="en-US" altLang="en-US" sz="1800" dirty="0"/>
              <a:t>Felt need</a:t>
            </a:r>
          </a:p>
          <a:p>
            <a:pPr lvl="1"/>
            <a:endParaRPr lang="en-US" altLang="en-US" sz="1800" dirty="0"/>
          </a:p>
          <a:p>
            <a:pPr lvl="1"/>
            <a:r>
              <a:rPr lang="en-US" altLang="en-US" sz="1800" dirty="0"/>
              <a:t>Expressed need</a:t>
            </a:r>
          </a:p>
          <a:p>
            <a:pPr lvl="1"/>
            <a:endParaRPr lang="en-US" altLang="en-US" sz="1800" dirty="0"/>
          </a:p>
          <a:p>
            <a:pPr lvl="1"/>
            <a:r>
              <a:rPr lang="en-US" altLang="en-US" sz="1800" dirty="0"/>
              <a:t>Comparative need</a:t>
            </a:r>
          </a:p>
          <a:p>
            <a:pPr lvl="1"/>
            <a:r>
              <a:rPr lang="en-US" altLang="en-US" sz="1800" dirty="0"/>
              <a:t>J Bradshaw, 1972, A taxonomy of social need, </a:t>
            </a:r>
          </a:p>
          <a:p>
            <a:pPr lvl="1"/>
            <a:r>
              <a:rPr lang="en-US" altLang="en-US" sz="1800" dirty="0"/>
              <a:t>New Society (March) 640-3. </a:t>
            </a:r>
          </a:p>
        </p:txBody>
      </p:sp>
    </p:spTree>
    <p:extLst>
      <p:ext uri="{BB962C8B-B14F-4D97-AF65-F5344CB8AC3E}">
        <p14:creationId xmlns:p14="http://schemas.microsoft.com/office/powerpoint/2010/main" val="887502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2536" name="Rectangle 22535">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8" name="Rectangle 22537">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2540" name="Picture 22539">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22542" name="Picture 22541">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22544" name="Rectangle 22543">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530"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a:solidFill>
                  <a:srgbClr val="FFFFFF"/>
                </a:solidFill>
              </a:rPr>
              <a:t>Understanding Need</a:t>
            </a:r>
          </a:p>
        </p:txBody>
      </p:sp>
      <p:sp>
        <p:nvSpPr>
          <p:cNvPr id="22531" name="Rectangle 3"/>
          <p:cNvSpPr>
            <a:spLocks noGrp="1" noChangeArrowheads="1"/>
          </p:cNvSpPr>
          <p:nvPr>
            <p:ph idx="1"/>
          </p:nvPr>
        </p:nvSpPr>
        <p:spPr>
          <a:xfrm>
            <a:off x="680321" y="2121427"/>
            <a:ext cx="7461844" cy="4126974"/>
          </a:xfrm>
        </p:spPr>
        <p:txBody>
          <a:bodyPr>
            <a:noAutofit/>
          </a:bodyPr>
          <a:lstStyle/>
          <a:p>
            <a:pPr eaLnBrk="1" hangingPunct="1"/>
            <a:r>
              <a:rPr lang="en-GB" altLang="en-US" sz="1600" dirty="0"/>
              <a:t>Bradshaw identifies four main categories of need:</a:t>
            </a:r>
          </a:p>
          <a:p>
            <a:pPr eaLnBrk="1" hangingPunct="1">
              <a:buFontTx/>
              <a:buNone/>
            </a:pPr>
            <a:endParaRPr lang="en-GB" altLang="en-US" sz="1600" dirty="0"/>
          </a:p>
          <a:p>
            <a:pPr eaLnBrk="1" hangingPunct="1"/>
            <a:r>
              <a:rPr lang="en-GB" altLang="en-US" sz="1600" b="1" i="1" dirty="0"/>
              <a:t>Normative need</a:t>
            </a:r>
            <a:r>
              <a:rPr lang="en-GB" altLang="en-US" sz="1600" i="1" dirty="0"/>
              <a:t> </a:t>
            </a:r>
            <a:r>
              <a:rPr lang="en-GB" altLang="en-US" sz="1600" dirty="0"/>
              <a:t>is identified according to a norm (or set standard); such norms are generally set by experts. Benefit levels, for example, or standards of unfitness in houses, have to be determined according to some criterion. </a:t>
            </a:r>
          </a:p>
          <a:p>
            <a:pPr eaLnBrk="1" hangingPunct="1">
              <a:buFontTx/>
              <a:buNone/>
            </a:pPr>
            <a:endParaRPr lang="en-GB" altLang="en-US" sz="1600" dirty="0"/>
          </a:p>
          <a:p>
            <a:pPr eaLnBrk="1" hangingPunct="1"/>
            <a:r>
              <a:rPr lang="en-GB" altLang="en-US" sz="1600" b="1" i="1" dirty="0"/>
              <a:t>Comparative need</a:t>
            </a:r>
            <a:r>
              <a:rPr lang="en-GB" altLang="en-US" sz="1600" i="1" dirty="0"/>
              <a:t> </a:t>
            </a:r>
            <a:r>
              <a:rPr lang="en-GB" altLang="en-US" sz="1600" dirty="0"/>
              <a:t>concerns problems which emerge by comparison with others who are not in need. One of the most common uses of this approach has been the comparison of social problems in different areas in order to determine which areas are most deprived. </a:t>
            </a:r>
          </a:p>
          <a:p>
            <a:pPr eaLnBrk="1" hangingPunct="1">
              <a:buFontTx/>
              <a:buNone/>
            </a:pPr>
            <a:endParaRPr lang="en-GB" altLang="en-US" sz="1600" dirty="0"/>
          </a:p>
          <a:p>
            <a:pPr eaLnBrk="1" hangingPunct="1"/>
            <a:r>
              <a:rPr lang="en-GB" altLang="en-US" sz="1600" b="1" i="1" dirty="0"/>
              <a:t>Felt need</a:t>
            </a:r>
            <a:r>
              <a:rPr lang="en-GB" altLang="en-US" sz="1600" i="1" dirty="0"/>
              <a:t> </a:t>
            </a:r>
            <a:r>
              <a:rPr lang="en-GB" altLang="en-US" sz="1600" dirty="0"/>
              <a:t>is need which people feel - that is, need from the perspective of the people who have it. </a:t>
            </a:r>
          </a:p>
          <a:p>
            <a:pPr eaLnBrk="1" hangingPunct="1">
              <a:buFontTx/>
              <a:buNone/>
            </a:pPr>
            <a:endParaRPr lang="en-GB" altLang="en-US" sz="1600" dirty="0"/>
          </a:p>
          <a:p>
            <a:pPr eaLnBrk="1" hangingPunct="1"/>
            <a:r>
              <a:rPr lang="en-GB" altLang="en-US" sz="1600" b="1" i="1" dirty="0"/>
              <a:t>Expressed need</a:t>
            </a:r>
            <a:r>
              <a:rPr lang="en-GB" altLang="en-US" sz="1600" i="1" dirty="0"/>
              <a:t> </a:t>
            </a:r>
            <a:r>
              <a:rPr lang="en-GB" altLang="en-US" sz="1600" dirty="0"/>
              <a:t>is the need which they say they have. People can feel need which they do not express and they can express needs they do not feel.</a:t>
            </a:r>
          </a:p>
        </p:txBody>
      </p:sp>
    </p:spTree>
    <p:extLst>
      <p:ext uri="{BB962C8B-B14F-4D97-AF65-F5344CB8AC3E}">
        <p14:creationId xmlns:p14="http://schemas.microsoft.com/office/powerpoint/2010/main" val="1303400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52" name="Rectangle 1051">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54" name="Picture 1053">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056" name="Rectangle 1055">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Rectangle 1057">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68B397-8A86-E0F2-71E3-33093BB7C07A}"/>
              </a:ext>
            </a:extLst>
          </p:cNvPr>
          <p:cNvSpPr>
            <a:spLocks noGrp="1"/>
          </p:cNvSpPr>
          <p:nvPr>
            <p:ph type="title"/>
          </p:nvPr>
        </p:nvSpPr>
        <p:spPr>
          <a:xfrm>
            <a:off x="680321" y="753228"/>
            <a:ext cx="4136123" cy="1080938"/>
          </a:xfrm>
        </p:spPr>
        <p:txBody>
          <a:bodyPr>
            <a:normAutofit/>
          </a:bodyPr>
          <a:lstStyle/>
          <a:p>
            <a:endParaRPr lang="en-GB" sz="2400"/>
          </a:p>
        </p:txBody>
      </p:sp>
      <p:pic>
        <p:nvPicPr>
          <p:cNvPr id="1060" name="Picture 1059">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1047" name="Content Placeholder 1029">
            <a:extLst>
              <a:ext uri="{FF2B5EF4-FFF2-40B4-BE49-F238E27FC236}">
                <a16:creationId xmlns:a16="http://schemas.microsoft.com/office/drawing/2014/main" id="{2336C9BB-58D1-B569-4E98-2665893EFCB0}"/>
              </a:ext>
            </a:extLst>
          </p:cNvPr>
          <p:cNvSpPr>
            <a:spLocks noGrp="1"/>
          </p:cNvSpPr>
          <p:nvPr>
            <p:ph idx="1"/>
          </p:nvPr>
        </p:nvSpPr>
        <p:spPr>
          <a:xfrm>
            <a:off x="680321" y="2336873"/>
            <a:ext cx="3656289" cy="3599316"/>
          </a:xfrm>
        </p:spPr>
        <p:txBody>
          <a:bodyPr>
            <a:normAutofit/>
          </a:bodyPr>
          <a:lstStyle/>
          <a:p>
            <a:endParaRPr lang="en-US" sz="1400"/>
          </a:p>
        </p:txBody>
      </p:sp>
      <p:pic>
        <p:nvPicPr>
          <p:cNvPr id="1026" name="Picture 2">
            <a:extLst>
              <a:ext uri="{FF2B5EF4-FFF2-40B4-BE49-F238E27FC236}">
                <a16:creationId xmlns:a16="http://schemas.microsoft.com/office/drawing/2014/main" id="{CE3BA49D-D62B-B8FA-EA1E-081508215AB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18890" y="199293"/>
            <a:ext cx="6744863" cy="6166338"/>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652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3561" name="Picture 23560">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3563" name="Picture 23562">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3565" name="Picture 23564">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3567" name="Rectangle 23566">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569" name="Rectangle 23568">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3571" name="Rectangle 23570">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73" name="Rectangle 23572">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3575" name="Picture 23574">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23577" name="Picture 23576">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23579" name="Rectangle 23578">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554"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Need and Want?</a:t>
            </a:r>
          </a:p>
        </p:txBody>
      </p:sp>
      <p:sp>
        <p:nvSpPr>
          <p:cNvPr id="23555" name="Rectangle 3"/>
          <p:cNvSpPr>
            <a:spLocks noGrp="1" noChangeArrowheads="1"/>
          </p:cNvSpPr>
          <p:nvPr>
            <p:ph type="body" idx="4294967295"/>
          </p:nvPr>
        </p:nvSpPr>
        <p:spPr>
          <a:xfrm>
            <a:off x="680321" y="2336873"/>
            <a:ext cx="7461844" cy="3911527"/>
          </a:xfrm>
        </p:spPr>
        <p:txBody>
          <a:bodyPr vert="horz" lIns="91440" tIns="45720" rIns="91440" bIns="45720" rtlCol="0">
            <a:noAutofit/>
          </a:bodyPr>
          <a:lstStyle/>
          <a:p>
            <a:r>
              <a:rPr lang="en-US" altLang="en-US" dirty="0"/>
              <a:t>Needs</a:t>
            </a:r>
          </a:p>
          <a:p>
            <a:pPr lvl="1"/>
            <a:r>
              <a:rPr lang="en-US" altLang="en-US" sz="2400" dirty="0"/>
              <a:t>Friendship</a:t>
            </a:r>
          </a:p>
          <a:p>
            <a:pPr lvl="1"/>
            <a:r>
              <a:rPr lang="en-US" altLang="en-US" sz="2400" dirty="0"/>
              <a:t>Security</a:t>
            </a:r>
          </a:p>
          <a:p>
            <a:pPr lvl="1"/>
            <a:r>
              <a:rPr lang="en-US" altLang="en-US" sz="2400" dirty="0"/>
              <a:t>Stimulation</a:t>
            </a:r>
          </a:p>
          <a:p>
            <a:pPr lvl="1"/>
            <a:r>
              <a:rPr lang="en-US" altLang="en-US" sz="2400" dirty="0"/>
              <a:t>Challenge</a:t>
            </a:r>
          </a:p>
          <a:p>
            <a:pPr lvl="1"/>
            <a:r>
              <a:rPr lang="en-US" altLang="en-US" sz="2400" dirty="0"/>
              <a:t>Coping with authority</a:t>
            </a:r>
          </a:p>
          <a:p>
            <a:pPr lvl="1"/>
            <a:r>
              <a:rPr lang="en-US" altLang="en-US" sz="2400" dirty="0"/>
              <a:t>Coping with sexuality</a:t>
            </a:r>
          </a:p>
          <a:p>
            <a:pPr lvl="1"/>
            <a:r>
              <a:rPr lang="en-US" altLang="en-US" sz="2400" dirty="0"/>
              <a:t>Positive view of self</a:t>
            </a:r>
          </a:p>
          <a:p>
            <a:pPr lvl="1"/>
            <a:endParaRPr lang="en-US" altLang="en-US" sz="2400" dirty="0"/>
          </a:p>
          <a:p>
            <a:pPr lvl="1"/>
            <a:r>
              <a:rPr lang="en-US" altLang="en-US" sz="2400" dirty="0"/>
              <a:t>Ingram and Harris, </a:t>
            </a:r>
            <a:r>
              <a:rPr lang="en-US" altLang="en-US" sz="2400" i="1" dirty="0"/>
              <a:t>Delivering Good Youth Work</a:t>
            </a:r>
          </a:p>
        </p:txBody>
      </p:sp>
      <p:sp>
        <p:nvSpPr>
          <p:cNvPr id="23556" name="Text Box 4"/>
          <p:cNvSpPr txBox="1">
            <a:spLocks noChangeArrowheads="1"/>
          </p:cNvSpPr>
          <p:nvPr/>
        </p:nvSpPr>
        <p:spPr bwMode="auto">
          <a:xfrm>
            <a:off x="6456363" y="1557338"/>
            <a:ext cx="3816350"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GB" altLang="en-US" sz="2400"/>
          </a:p>
          <a:p>
            <a:pPr algn="r" eaLnBrk="1" hangingPunct="1">
              <a:spcBef>
                <a:spcPct val="50000"/>
              </a:spcBef>
              <a:buFontTx/>
              <a:buNone/>
            </a:pPr>
            <a:endParaRPr lang="en-GB" altLang="en-US" sz="1800">
              <a:latin typeface="Comic Sans MS" panose="030F0702030302020204" pitchFamily="66" charset="0"/>
            </a:endParaRPr>
          </a:p>
        </p:txBody>
      </p:sp>
    </p:spTree>
    <p:extLst>
      <p:ext uri="{BB962C8B-B14F-4D97-AF65-F5344CB8AC3E}">
        <p14:creationId xmlns:p14="http://schemas.microsoft.com/office/powerpoint/2010/main" val="823562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4584" name="Picture 24583">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4586" name="Picture 24585">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4588" name="Picture 24587">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4590" name="Rectangle 24589">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592" name="Rectangle 24591">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4594" name="Rectangle 24593">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6" name="Rectangle 24595">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4598" name="Picture 24597">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24600" name="Picture 24599">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24602" name="Rectangle 24601">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578"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Understanding Young People change</a:t>
            </a:r>
          </a:p>
        </p:txBody>
      </p:sp>
      <p:sp>
        <p:nvSpPr>
          <p:cNvPr id="24579" name="Rectangle 3"/>
          <p:cNvSpPr>
            <a:spLocks noGrp="1" noChangeArrowheads="1"/>
          </p:cNvSpPr>
          <p:nvPr>
            <p:ph type="body" idx="4294967295"/>
          </p:nvPr>
        </p:nvSpPr>
        <p:spPr>
          <a:xfrm>
            <a:off x="680321" y="2336873"/>
            <a:ext cx="7461844" cy="3767899"/>
          </a:xfrm>
        </p:spPr>
        <p:txBody>
          <a:bodyPr vert="horz" lIns="91440" tIns="45720" rIns="91440" bIns="45720" rtlCol="0">
            <a:noAutofit/>
          </a:bodyPr>
          <a:lstStyle/>
          <a:p>
            <a:r>
              <a:rPr lang="en-US" altLang="en-US" dirty="0"/>
              <a:t>Development needs</a:t>
            </a:r>
          </a:p>
          <a:p>
            <a:endParaRPr lang="en-US" altLang="en-US" dirty="0"/>
          </a:p>
          <a:p>
            <a:pPr lvl="1"/>
            <a:r>
              <a:rPr lang="en-US" altLang="en-US" sz="2400" dirty="0"/>
              <a:t>Socially</a:t>
            </a:r>
          </a:p>
          <a:p>
            <a:pPr lvl="1"/>
            <a:r>
              <a:rPr lang="en-US" altLang="en-US" sz="2400" dirty="0"/>
              <a:t>Physically</a:t>
            </a:r>
          </a:p>
          <a:p>
            <a:pPr lvl="1"/>
            <a:r>
              <a:rPr lang="en-US" altLang="en-US" sz="2400" dirty="0"/>
              <a:t>Cognitively</a:t>
            </a:r>
          </a:p>
          <a:p>
            <a:pPr lvl="1"/>
            <a:r>
              <a:rPr lang="en-US" altLang="en-US" sz="2400" dirty="0"/>
              <a:t>Spiritually</a:t>
            </a:r>
          </a:p>
          <a:p>
            <a:pPr lvl="1"/>
            <a:r>
              <a:rPr lang="en-US" altLang="en-US" sz="2400" dirty="0"/>
              <a:t>Academically</a:t>
            </a:r>
          </a:p>
          <a:p>
            <a:pPr lvl="1"/>
            <a:r>
              <a:rPr lang="en-US" altLang="en-US" sz="2400" dirty="0"/>
              <a:t>Politically</a:t>
            </a:r>
          </a:p>
          <a:p>
            <a:pPr lvl="1"/>
            <a:r>
              <a:rPr lang="en-US" altLang="en-US" sz="2400" dirty="0"/>
              <a:t>Empowerment</a:t>
            </a:r>
          </a:p>
          <a:p>
            <a:pPr lvl="1"/>
            <a:endParaRPr lang="en-US" altLang="en-US" sz="2400" dirty="0"/>
          </a:p>
          <a:p>
            <a:pPr lvl="1"/>
            <a:r>
              <a:rPr lang="en-US" altLang="en-US" sz="2400" dirty="0"/>
              <a:t>Ingram and Harris, Delivering Good Youth Work</a:t>
            </a:r>
          </a:p>
        </p:txBody>
      </p:sp>
    </p:spTree>
    <p:extLst>
      <p:ext uri="{BB962C8B-B14F-4D97-AF65-F5344CB8AC3E}">
        <p14:creationId xmlns:p14="http://schemas.microsoft.com/office/powerpoint/2010/main" val="22150315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0" y="365125"/>
            <a:ext cx="10515600" cy="1325563"/>
          </a:xfrm>
        </p:spPr>
        <p:txBody>
          <a:bodyPr/>
          <a:lstStyle/>
          <a:p>
            <a:pPr eaLnBrk="1" hangingPunct="1"/>
            <a:r>
              <a:rPr lang="en-GB" altLang="en-US"/>
              <a:t>Understand Young People</a:t>
            </a:r>
          </a:p>
        </p:txBody>
      </p:sp>
      <p:sp>
        <p:nvSpPr>
          <p:cNvPr id="25603" name="Rectangle 3"/>
          <p:cNvSpPr>
            <a:spLocks noGrp="1" noChangeArrowheads="1"/>
          </p:cNvSpPr>
          <p:nvPr>
            <p:ph type="body" sz="half" idx="4294967295"/>
          </p:nvPr>
        </p:nvSpPr>
        <p:spPr>
          <a:xfrm>
            <a:off x="0" y="1600200"/>
            <a:ext cx="4038600" cy="4525963"/>
          </a:xfrm>
        </p:spPr>
        <p:txBody>
          <a:bodyPr/>
          <a:lstStyle/>
          <a:p>
            <a:pPr eaLnBrk="1" hangingPunct="1"/>
            <a:r>
              <a:rPr lang="en-GB" altLang="en-US" sz="3000"/>
              <a:t>Extent of family support</a:t>
            </a:r>
          </a:p>
          <a:p>
            <a:pPr eaLnBrk="1" hangingPunct="1"/>
            <a:r>
              <a:rPr lang="en-GB" altLang="en-US" sz="3000"/>
              <a:t>School attainment</a:t>
            </a:r>
          </a:p>
          <a:p>
            <a:pPr eaLnBrk="1" hangingPunct="1"/>
            <a:r>
              <a:rPr lang="en-GB" altLang="en-US" sz="3000"/>
              <a:t>Literacy and numeracy</a:t>
            </a:r>
          </a:p>
          <a:p>
            <a:pPr eaLnBrk="1" hangingPunct="1"/>
            <a:r>
              <a:rPr lang="en-GB" altLang="en-US" sz="3000"/>
              <a:t>‘Looked after’</a:t>
            </a:r>
          </a:p>
          <a:p>
            <a:pPr eaLnBrk="1" hangingPunct="1"/>
            <a:r>
              <a:rPr lang="en-GB" altLang="en-US" sz="3000"/>
              <a:t>Behavioural problems</a:t>
            </a:r>
          </a:p>
          <a:p>
            <a:pPr eaLnBrk="1" hangingPunct="1"/>
            <a:r>
              <a:rPr lang="en-GB" altLang="en-US" sz="3000"/>
              <a:t>Housing situation</a:t>
            </a:r>
          </a:p>
        </p:txBody>
      </p:sp>
      <p:sp>
        <p:nvSpPr>
          <p:cNvPr id="25604" name="Rectangle 4"/>
          <p:cNvSpPr>
            <a:spLocks noGrp="1" noChangeArrowheads="1"/>
          </p:cNvSpPr>
          <p:nvPr>
            <p:ph type="body" sz="half" idx="4294967295"/>
          </p:nvPr>
        </p:nvSpPr>
        <p:spPr>
          <a:xfrm>
            <a:off x="8091488" y="1600200"/>
            <a:ext cx="4100512" cy="4525963"/>
          </a:xfrm>
        </p:spPr>
        <p:txBody>
          <a:bodyPr/>
          <a:lstStyle/>
          <a:p>
            <a:pPr eaLnBrk="1" hangingPunct="1"/>
            <a:r>
              <a:rPr lang="en-GB" altLang="en-US" sz="3000"/>
              <a:t>Substance misuse status</a:t>
            </a:r>
          </a:p>
          <a:p>
            <a:pPr eaLnBrk="1" hangingPunct="1"/>
            <a:r>
              <a:rPr lang="en-GB" altLang="en-US" sz="3000"/>
              <a:t>Emotional intelligence</a:t>
            </a:r>
          </a:p>
          <a:p>
            <a:pPr eaLnBrk="1" hangingPunct="1"/>
            <a:r>
              <a:rPr lang="en-GB" altLang="en-US" sz="3000"/>
              <a:t>Employment status</a:t>
            </a:r>
          </a:p>
          <a:p>
            <a:pPr eaLnBrk="1" hangingPunct="1"/>
            <a:r>
              <a:rPr lang="en-GB" altLang="en-US" sz="3000"/>
              <a:t>Self perception</a:t>
            </a:r>
          </a:p>
          <a:p>
            <a:pPr eaLnBrk="1" hangingPunct="1"/>
            <a:r>
              <a:rPr lang="en-GB" altLang="en-US" sz="3000"/>
              <a:t>Police involvement</a:t>
            </a:r>
          </a:p>
          <a:p>
            <a:pPr eaLnBrk="1" hangingPunct="1"/>
            <a:r>
              <a:rPr lang="en-GB" altLang="en-US" sz="3000"/>
              <a:t>Caring responsibilities</a:t>
            </a:r>
          </a:p>
          <a:p>
            <a:pPr eaLnBrk="1" hangingPunct="1"/>
            <a:endParaRPr lang="en-GB" altLang="en-US" sz="3000">
              <a:latin typeface="Comic Sans MS" panose="030F0702030302020204" pitchFamily="66" charset="0"/>
            </a:endParaRPr>
          </a:p>
        </p:txBody>
      </p:sp>
    </p:spTree>
    <p:extLst>
      <p:ext uri="{BB962C8B-B14F-4D97-AF65-F5344CB8AC3E}">
        <p14:creationId xmlns:p14="http://schemas.microsoft.com/office/powerpoint/2010/main" val="22813260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6632" name="Picture 26631">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6634" name="Picture 26633">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6636" name="Picture 26635">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6638" name="Rectangle 26637">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640" name="Rectangle 26639">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642" name="Rectangle 26641">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44" name="Rectangle 26643">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6646" name="Picture 26645">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26648" name="Picture 26647">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26650" name="Rectangle 26649">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626" name="Rectangle 2"/>
          <p:cNvSpPr>
            <a:spLocks noGrp="1" noChangeArrowheads="1"/>
          </p:cNvSpPr>
          <p:nvPr>
            <p:ph type="title" idx="4294967295"/>
          </p:nvPr>
        </p:nvSpPr>
        <p:spPr>
          <a:xfrm>
            <a:off x="680321" y="753228"/>
            <a:ext cx="7461844" cy="1080938"/>
          </a:xfrm>
        </p:spPr>
        <p:txBody>
          <a:bodyPr vert="horz" lIns="91440" tIns="45720" rIns="91440" bIns="45720" rtlCol="0" anchor="ctr">
            <a:normAutofit/>
          </a:bodyPr>
          <a:lstStyle/>
          <a:p>
            <a:r>
              <a:rPr lang="en-US" altLang="en-US">
                <a:solidFill>
                  <a:srgbClr val="FFFFFF"/>
                </a:solidFill>
              </a:rPr>
              <a:t>Getting it right</a:t>
            </a:r>
          </a:p>
        </p:txBody>
      </p:sp>
      <p:sp>
        <p:nvSpPr>
          <p:cNvPr id="26627" name="Rectangle 3"/>
          <p:cNvSpPr>
            <a:spLocks noGrp="1" noChangeArrowheads="1"/>
          </p:cNvSpPr>
          <p:nvPr>
            <p:ph type="body" idx="4294967295"/>
          </p:nvPr>
        </p:nvSpPr>
        <p:spPr>
          <a:xfrm>
            <a:off x="680321" y="2336873"/>
            <a:ext cx="7461844" cy="3911527"/>
          </a:xfrm>
        </p:spPr>
        <p:txBody>
          <a:bodyPr vert="horz" lIns="91440" tIns="45720" rIns="91440" bIns="45720" rtlCol="0">
            <a:noAutofit/>
          </a:bodyPr>
          <a:lstStyle/>
          <a:p>
            <a:r>
              <a:rPr lang="en-US" altLang="en-US" dirty="0"/>
              <a:t>Any profile can only be as good as the information it contains</a:t>
            </a:r>
          </a:p>
          <a:p>
            <a:endParaRPr lang="en-US" altLang="en-US" dirty="0"/>
          </a:p>
          <a:p>
            <a:r>
              <a:rPr lang="en-US" altLang="en-US" dirty="0"/>
              <a:t>Specific information may only apply to specific groups</a:t>
            </a:r>
          </a:p>
          <a:p>
            <a:endParaRPr lang="en-US" altLang="en-US" dirty="0"/>
          </a:p>
          <a:p>
            <a:r>
              <a:rPr lang="en-US" altLang="en-US" dirty="0"/>
              <a:t>Discuss your thoughts and ideas with others to get a more rounded picture</a:t>
            </a:r>
          </a:p>
          <a:p>
            <a:endParaRPr lang="en-US" altLang="en-US" dirty="0"/>
          </a:p>
          <a:p>
            <a:r>
              <a:rPr lang="en-US" altLang="en-US" dirty="0"/>
              <a:t>Talk to young people about your thoughts and ideas, see what they think</a:t>
            </a:r>
          </a:p>
        </p:txBody>
      </p:sp>
    </p:spTree>
    <p:extLst>
      <p:ext uri="{BB962C8B-B14F-4D97-AF65-F5344CB8AC3E}">
        <p14:creationId xmlns:p14="http://schemas.microsoft.com/office/powerpoint/2010/main" val="1144914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8EBC1F-0993-C15A-ED8C-759F929C510C}"/>
              </a:ext>
            </a:extLst>
          </p:cNvPr>
          <p:cNvSpPr txBox="1"/>
          <p:nvPr/>
        </p:nvSpPr>
        <p:spPr>
          <a:xfrm>
            <a:off x="3048886" y="3105835"/>
            <a:ext cx="6097772" cy="646331"/>
          </a:xfrm>
          <a:prstGeom prst="rect">
            <a:avLst/>
          </a:prstGeom>
          <a:noFill/>
        </p:spPr>
        <p:txBody>
          <a:bodyPr wrap="square">
            <a:spAutoFit/>
          </a:bodyPr>
          <a:lstStyle/>
          <a:p>
            <a:r>
              <a:rPr lang="en-GB">
                <a:hlinkClick r:id="rId2"/>
              </a:rPr>
              <a:t>How to do a community audit: building profiles using neighbourhood statistics – infed.org:</a:t>
            </a:r>
            <a:endParaRPr lang="en-GB" dirty="0"/>
          </a:p>
        </p:txBody>
      </p:sp>
    </p:spTree>
    <p:extLst>
      <p:ext uri="{BB962C8B-B14F-4D97-AF65-F5344CB8AC3E}">
        <p14:creationId xmlns:p14="http://schemas.microsoft.com/office/powerpoint/2010/main" val="29383088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0" y="365125"/>
            <a:ext cx="10515600" cy="1325563"/>
          </a:xfrm>
        </p:spPr>
        <p:txBody>
          <a:bodyPr/>
          <a:lstStyle/>
          <a:p>
            <a:pPr eaLnBrk="1" hangingPunct="1"/>
            <a:r>
              <a:rPr lang="en-GB" altLang="en-US"/>
              <a:t>The Format</a:t>
            </a:r>
            <a:endParaRPr lang="en-US" altLang="en-US"/>
          </a:p>
        </p:txBody>
      </p:sp>
      <p:sp>
        <p:nvSpPr>
          <p:cNvPr id="27651" name="Rectangle 3"/>
          <p:cNvSpPr>
            <a:spLocks noGrp="1" noChangeArrowheads="1"/>
          </p:cNvSpPr>
          <p:nvPr>
            <p:ph type="body" sz="half" idx="4294967295"/>
          </p:nvPr>
        </p:nvSpPr>
        <p:spPr>
          <a:xfrm>
            <a:off x="0" y="1341438"/>
            <a:ext cx="4038600" cy="4924425"/>
          </a:xfrm>
        </p:spPr>
        <p:txBody>
          <a:bodyPr>
            <a:normAutofit lnSpcReduction="10000"/>
          </a:bodyPr>
          <a:lstStyle/>
          <a:p>
            <a:pPr eaLnBrk="1" hangingPunct="1"/>
            <a:r>
              <a:rPr lang="en-GB" altLang="en-US" sz="2400" dirty="0"/>
              <a:t>Aim of the profile</a:t>
            </a:r>
          </a:p>
          <a:p>
            <a:pPr eaLnBrk="1" hangingPunct="1"/>
            <a:r>
              <a:rPr lang="en-GB" altLang="en-US" sz="2400" dirty="0"/>
              <a:t>Methods, subjects and context</a:t>
            </a:r>
          </a:p>
          <a:p>
            <a:pPr eaLnBrk="1" hangingPunct="1"/>
            <a:r>
              <a:rPr lang="en-GB" altLang="en-US" sz="2400" dirty="0"/>
              <a:t>Geography – where is the community</a:t>
            </a:r>
          </a:p>
          <a:p>
            <a:pPr eaLnBrk="1" hangingPunct="1"/>
            <a:r>
              <a:rPr lang="en-GB" altLang="en-US" sz="2400" dirty="0"/>
              <a:t>The wider community of young people</a:t>
            </a:r>
          </a:p>
          <a:p>
            <a:pPr eaLnBrk="1" hangingPunct="1"/>
            <a:r>
              <a:rPr lang="en-GB" altLang="en-US" sz="2400" dirty="0"/>
              <a:t>Welsh Index of Multiple Deprivation </a:t>
            </a:r>
          </a:p>
          <a:p>
            <a:pPr eaLnBrk="1" hangingPunct="1"/>
            <a:r>
              <a:rPr lang="en-GB" altLang="en-US" sz="2400" dirty="0"/>
              <a:t>Previous history of youth work in the area</a:t>
            </a:r>
          </a:p>
          <a:p>
            <a:pPr eaLnBrk="1" hangingPunct="1"/>
            <a:r>
              <a:rPr lang="en-GB" altLang="en-US" sz="2400" dirty="0"/>
              <a:t>Short interviews with key individuals</a:t>
            </a:r>
            <a:endParaRPr lang="en-GB" altLang="en-US" sz="2000" dirty="0"/>
          </a:p>
        </p:txBody>
      </p:sp>
      <p:sp>
        <p:nvSpPr>
          <p:cNvPr id="27652" name="Rectangle 4"/>
          <p:cNvSpPr>
            <a:spLocks noGrp="1" noChangeArrowheads="1"/>
          </p:cNvSpPr>
          <p:nvPr>
            <p:ph type="body" sz="half" idx="4294967295"/>
          </p:nvPr>
        </p:nvSpPr>
        <p:spPr>
          <a:xfrm>
            <a:off x="8153400" y="1341438"/>
            <a:ext cx="4038600" cy="4824412"/>
          </a:xfrm>
        </p:spPr>
        <p:txBody>
          <a:bodyPr/>
          <a:lstStyle/>
          <a:p>
            <a:pPr eaLnBrk="1" hangingPunct="1">
              <a:lnSpc>
                <a:spcPct val="90000"/>
              </a:lnSpc>
            </a:pPr>
            <a:r>
              <a:rPr lang="en-GB" altLang="en-US" sz="2400"/>
              <a:t>Existing facilities and infrastructure</a:t>
            </a:r>
          </a:p>
          <a:p>
            <a:pPr eaLnBrk="1" hangingPunct="1">
              <a:lnSpc>
                <a:spcPct val="90000"/>
              </a:lnSpc>
            </a:pPr>
            <a:r>
              <a:rPr lang="en-GB" altLang="en-US" sz="2400"/>
              <a:t>Bilingualism and heritage issues</a:t>
            </a:r>
          </a:p>
          <a:p>
            <a:pPr eaLnBrk="1" hangingPunct="1">
              <a:lnSpc>
                <a:spcPct val="90000"/>
              </a:lnSpc>
            </a:pPr>
            <a:r>
              <a:rPr lang="en-GB" altLang="en-US" sz="2400"/>
              <a:t>Problems/ issues from young people’s perspectives</a:t>
            </a:r>
          </a:p>
          <a:p>
            <a:pPr eaLnBrk="1" hangingPunct="1">
              <a:lnSpc>
                <a:spcPct val="90000"/>
              </a:lnSpc>
            </a:pPr>
            <a:r>
              <a:rPr lang="en-GB" altLang="en-US" sz="2400"/>
              <a:t>Estimating young people’s development needs</a:t>
            </a:r>
          </a:p>
          <a:p>
            <a:pPr eaLnBrk="1" hangingPunct="1">
              <a:lnSpc>
                <a:spcPct val="90000"/>
              </a:lnSpc>
            </a:pPr>
            <a:r>
              <a:rPr lang="en-GB" altLang="en-US" sz="2400"/>
              <a:t>Conclusions for Youth Work and what should happen next</a:t>
            </a:r>
            <a:endParaRPr lang="en-US" altLang="en-US" sz="2400"/>
          </a:p>
        </p:txBody>
      </p:sp>
    </p:spTree>
    <p:extLst>
      <p:ext uri="{BB962C8B-B14F-4D97-AF65-F5344CB8AC3E}">
        <p14:creationId xmlns:p14="http://schemas.microsoft.com/office/powerpoint/2010/main" val="2527436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Rectangle 28681">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8684" name="Picture 28683">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28686" name="Picture 28685">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28688" name="Rectangle 28687">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674" name="Rectangle 2"/>
          <p:cNvSpPr>
            <a:spLocks noGrp="1" noChangeArrowheads="1"/>
          </p:cNvSpPr>
          <p:nvPr>
            <p:ph type="title"/>
          </p:nvPr>
        </p:nvSpPr>
        <p:spPr>
          <a:xfrm>
            <a:off x="680321" y="753228"/>
            <a:ext cx="7461844" cy="1080938"/>
          </a:xfrm>
        </p:spPr>
        <p:txBody>
          <a:bodyPr>
            <a:normAutofit/>
          </a:bodyPr>
          <a:lstStyle/>
          <a:p>
            <a:pPr eaLnBrk="1" hangingPunct="1"/>
            <a:r>
              <a:rPr lang="en-GB" altLang="en-US">
                <a:solidFill>
                  <a:srgbClr val="FFFFFF"/>
                </a:solidFill>
              </a:rPr>
              <a:t>Why do we need this information?</a:t>
            </a:r>
          </a:p>
        </p:txBody>
      </p:sp>
      <p:sp>
        <p:nvSpPr>
          <p:cNvPr id="28675" name="Rectangle 3"/>
          <p:cNvSpPr>
            <a:spLocks noGrp="1" noChangeArrowheads="1"/>
          </p:cNvSpPr>
          <p:nvPr>
            <p:ph idx="1"/>
          </p:nvPr>
        </p:nvSpPr>
        <p:spPr>
          <a:xfrm>
            <a:off x="680321" y="2336873"/>
            <a:ext cx="7461844" cy="3911527"/>
          </a:xfrm>
        </p:spPr>
        <p:txBody>
          <a:bodyPr>
            <a:normAutofit/>
          </a:bodyPr>
          <a:lstStyle/>
          <a:p>
            <a:pPr eaLnBrk="1" hangingPunct="1"/>
            <a:r>
              <a:rPr lang="en-GB" altLang="en-US" dirty="0"/>
              <a:t>A community profile is an assessment of need, it is a working document that all educators should have as part of their professional tool-kit in order to</a:t>
            </a:r>
          </a:p>
          <a:p>
            <a:pPr marL="0" indent="0" eaLnBrk="1" hangingPunct="1">
              <a:buNone/>
            </a:pPr>
            <a:endParaRPr lang="en-GB" altLang="en-US" dirty="0"/>
          </a:p>
          <a:p>
            <a:pPr eaLnBrk="1" hangingPunct="1">
              <a:buFontTx/>
              <a:buNone/>
            </a:pPr>
            <a:r>
              <a:rPr lang="en-GB" altLang="en-US" dirty="0"/>
              <a:t>1. Identify what the needs of their ‘Patch’ are.</a:t>
            </a:r>
          </a:p>
          <a:p>
            <a:pPr eaLnBrk="1" hangingPunct="1">
              <a:buFontTx/>
              <a:buNone/>
            </a:pPr>
            <a:r>
              <a:rPr lang="en-GB" altLang="en-US" dirty="0"/>
              <a:t>2. Select an appropriate piece of work which answers the identified needs of young people.</a:t>
            </a:r>
          </a:p>
          <a:p>
            <a:pPr eaLnBrk="1" hangingPunct="1">
              <a:buFontTx/>
              <a:buNone/>
            </a:pPr>
            <a:r>
              <a:rPr lang="en-GB" altLang="en-US" dirty="0"/>
              <a:t>3. Demonstrate to potential funders’/ decision makers/managers the need for that piece of work. </a:t>
            </a:r>
          </a:p>
        </p:txBody>
      </p:sp>
    </p:spTree>
    <p:extLst>
      <p:ext uri="{BB962C8B-B14F-4D97-AF65-F5344CB8AC3E}">
        <p14:creationId xmlns:p14="http://schemas.microsoft.com/office/powerpoint/2010/main" val="1116873621"/>
      </p:ext>
    </p:extLst>
  </p:cSld>
  <p:clrMapOvr>
    <a:masterClrMapping/>
  </p:clrMapOvr>
  <p:transition/>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otalTime>2588</TotalTime>
  <Words>1346</Words>
  <Application>Microsoft Office PowerPoint</Application>
  <PresentationFormat>Widescreen</PresentationFormat>
  <Paragraphs>182</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Comic Sans MS</vt:lpstr>
      <vt:lpstr>Trebuchet MS</vt:lpstr>
      <vt:lpstr>Berlin</vt:lpstr>
      <vt:lpstr>Tuning In –  Profiling a Community</vt:lpstr>
      <vt:lpstr>Reconnecting</vt:lpstr>
      <vt:lpstr>When you were 15</vt:lpstr>
      <vt:lpstr>Key Purpose of Youth Work</vt:lpstr>
      <vt:lpstr>Why a Community Profile?</vt:lpstr>
      <vt:lpstr>Developing Understanding</vt:lpstr>
      <vt:lpstr>What does a non formal educator need to know to work in a local area?</vt:lpstr>
      <vt:lpstr>The purpose of the profile</vt:lpstr>
      <vt:lpstr>Community</vt:lpstr>
      <vt:lpstr>Further Analysis</vt:lpstr>
      <vt:lpstr>Knowledge of other Organisations</vt:lpstr>
      <vt:lpstr>Why do I need to know the community?</vt:lpstr>
      <vt:lpstr>What else should be included?</vt:lpstr>
      <vt:lpstr>Some Young People facts</vt:lpstr>
      <vt:lpstr>Need  and  Want</vt:lpstr>
      <vt:lpstr>Bradshaw’s Taxonomy  of Social Need</vt:lpstr>
      <vt:lpstr>Understanding Need</vt:lpstr>
      <vt:lpstr>PowerPoint Presentation</vt:lpstr>
      <vt:lpstr>Need and Want?</vt:lpstr>
      <vt:lpstr>Understanding Young People change</vt:lpstr>
      <vt:lpstr>Understand Young People</vt:lpstr>
      <vt:lpstr>Getting it right</vt:lpstr>
      <vt:lpstr>PowerPoint Presentation</vt:lpstr>
      <vt:lpstr>The Format</vt:lpstr>
      <vt:lpstr>Why do we need this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Tuning In –  Profiling a Community</dc:title>
  <dc:creator>Darren O'Connor</dc:creator>
  <cp:lastModifiedBy>Darren O'Connor</cp:lastModifiedBy>
  <cp:revision>2</cp:revision>
  <dcterms:created xsi:type="dcterms:W3CDTF">2022-10-05T11:16:28Z</dcterms:created>
  <dcterms:modified xsi:type="dcterms:W3CDTF">2022-10-10T09:05:09Z</dcterms:modified>
</cp:coreProperties>
</file>