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>
        <p:scale>
          <a:sx n="74" d="100"/>
          <a:sy n="74" d="100"/>
        </p:scale>
        <p:origin x="55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DB18257-64E4-45FF-BE3C-80780131CB80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 lvl="0"/>
            <a:fld id="{841C5E68-E9B7-4E2A-9314-2DC0602CDB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90698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B1C2FBD-1CBA-4E53-8913-CA12D389A459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B260F2C-B930-4177-A691-074C72EDFAA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8842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61FB7E8-51D2-49FB-AB80-B67A856F5222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E340520-2519-42C7-BBAE-F4D763B5F09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7771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902BB80-EDF6-49B8-986E-842250CB9839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9447A1F-F9FC-487A-B208-87E50967046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4002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E32FB48-1FB2-4872-B961-6FC48340BFDB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F5AD336-0CB4-436A-9AB5-D7A5DF9965B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2585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8CF19A0-A6E5-45A7-933F-16AB2B0E9A61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8C168FC-5100-493A-9C23-5D41B615D72A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9235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BD7964-ECEC-42E5-BE93-DA7E4B4EE2EF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43E1CD8-939B-47D6-B86C-8940F0EF3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5887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BF87942-6758-4473-8F31-49CF85C65E4E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B08ACF-A247-4E2B-B693-D32DB4376EB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7632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05FED8F6-B22E-43E8-BAE1-EB37D19C4739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F93299C-A223-4155-A0B7-6F2D00D151D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762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2DEABD8-8B0F-4FB0-B3DA-1CC9A31C61A9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AF31D01-ED50-4963-9D54-85A575859CCC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7383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C4E1E8A-3915-4FCA-8416-4F22D67E7B51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6CBB23F-4749-462A-9A00-A9B076CA566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2006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9166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32379CE0-8AFE-445C-8943-42E4220042F6}" type="datetime1">
              <a:rPr lang="en-US" smtClean="0"/>
              <a:pPr lvl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lvl="0"/>
            <a:fld id="{510820A1-8FB3-457F-9763-4348AF18A93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71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gradFill>
          <a:gsLst>
            <a:gs pos="0">
              <a:srgbClr val="FAFAF9"/>
            </a:gs>
            <a:gs pos="100000">
              <a:srgbClr val="D7D5D1"/>
            </a:gs>
          </a:gsLst>
          <a:path path="circle">
            <a:fillToRect l="43000" r="57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17FFB-C782-4AAF-7853-17307FDAC61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306290" y="695309"/>
            <a:ext cx="5139467" cy="2693301"/>
          </a:xfrm>
        </p:spPr>
        <p:txBody>
          <a:bodyPr bIns="45720">
            <a:normAutofit fontScale="90000"/>
          </a:bodyPr>
          <a:lstStyle/>
          <a:p>
            <a:pPr lvl="0"/>
            <a:br>
              <a:rPr lang="en-US" sz="3000" b="1"/>
            </a:br>
            <a:br>
              <a:rPr lang="en-US" sz="3000" b="1"/>
            </a:br>
            <a:br>
              <a:rPr lang="en-US" sz="3000" b="1"/>
            </a:br>
            <a:r>
              <a:rPr lang="en-US" sz="3000" b="1"/>
              <a:t>Digital Transformation in the Health and Care Professions (BMHP6026)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D8B772-A324-8372-8820-C066BA0016E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09033" y="3957550"/>
            <a:ext cx="4082375" cy="1610642"/>
          </a:xfrm>
        </p:spPr>
        <p:txBody>
          <a:bodyPr tIns="45720" bIns="45720">
            <a:normAutofit/>
          </a:bodyPr>
          <a:lstStyle/>
          <a:p>
            <a:pPr lvl="0" indent="-228600">
              <a:lnSpc>
                <a:spcPct val="100000"/>
              </a:lnSpc>
              <a:buChar char="•"/>
            </a:pPr>
            <a:r>
              <a:rPr lang="en-US" sz="1700" b="1" dirty="0">
                <a:latin typeface="Arial" pitchFamily="34"/>
                <a:cs typeface="Arial" pitchFamily="34"/>
              </a:rPr>
              <a:t>Component 2 Assessment </a:t>
            </a:r>
          </a:p>
          <a:p>
            <a:pPr lvl="0" indent="-228600">
              <a:lnSpc>
                <a:spcPct val="100000"/>
              </a:lnSpc>
              <a:buChar char="•"/>
            </a:pPr>
            <a:r>
              <a:rPr lang="en-US" sz="1700" b="1" dirty="0">
                <a:latin typeface="Arial" pitchFamily="34"/>
                <a:cs typeface="Arial" pitchFamily="34"/>
              </a:rPr>
              <a:t>Student ID:</a:t>
            </a:r>
            <a:r>
              <a:rPr lang="it-IT" sz="1700" b="1" dirty="0">
                <a:latin typeface="Arial" pitchFamily="34"/>
                <a:cs typeface="Arial" pitchFamily="34"/>
              </a:rPr>
              <a:t>Deise Cardoso</a:t>
            </a:r>
          </a:p>
          <a:p>
            <a:pPr lvl="0" indent="-228600">
              <a:lnSpc>
                <a:spcPct val="100000"/>
              </a:lnSpc>
              <a:buChar char="•"/>
            </a:pPr>
            <a:r>
              <a:rPr lang="it-IT" sz="1700" b="1" dirty="0">
                <a:latin typeface="Arial" pitchFamily="34"/>
                <a:cs typeface="Arial" pitchFamily="34"/>
              </a:rPr>
              <a:t>Student number:2247044</a:t>
            </a:r>
          </a:p>
          <a:p>
            <a:pPr lvl="0" indent="-228600">
              <a:lnSpc>
                <a:spcPct val="100000"/>
              </a:lnSpc>
              <a:buChar char="•"/>
            </a:pPr>
            <a:r>
              <a:rPr lang="it-IT" sz="1700" b="1" dirty="0">
                <a:latin typeface="Arial" pitchFamily="34"/>
                <a:cs typeface="Arial" pitchFamily="34"/>
              </a:rPr>
              <a:t>Lecturer: Laila Surani</a:t>
            </a:r>
          </a:p>
          <a:p>
            <a:pPr lvl="0" indent="-228600">
              <a:lnSpc>
                <a:spcPct val="100000"/>
              </a:lnSpc>
              <a:buChar char="•"/>
            </a:pPr>
            <a:endParaRPr lang="en-US" sz="1500" dirty="0"/>
          </a:p>
        </p:txBody>
      </p:sp>
      <p:sp>
        <p:nvSpPr>
          <p:cNvPr id="4" name="TextBox 18">
            <a:extLst>
              <a:ext uri="{FF2B5EF4-FFF2-40B4-BE49-F238E27FC236}">
                <a16:creationId xmlns:a16="http://schemas.microsoft.com/office/drawing/2014/main" id="{D114A788-00C6-77A1-B076-A7ED33ADF490}"/>
              </a:ext>
            </a:extLst>
          </p:cNvPr>
          <p:cNvSpPr txBox="1"/>
          <p:nvPr/>
        </p:nvSpPr>
        <p:spPr>
          <a:xfrm>
            <a:off x="2396669" y="805586"/>
            <a:ext cx="6100675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Huma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App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93C7FBD6-77CC-92D0-611D-686DD790A0C2}"/>
              </a:ext>
            </a:extLst>
          </p:cNvPr>
          <p:cNvSpPr txBox="1"/>
          <p:nvPr/>
        </p:nvSpPr>
        <p:spPr>
          <a:xfrm>
            <a:off x="3045665" y="146313"/>
            <a:ext cx="7444697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Use of AI Acknowledgement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33A7113-CE6C-5476-19D9-BEA3A9C10F60}"/>
              </a:ext>
            </a:extLst>
          </p:cNvPr>
          <p:cNvSpPr txBox="1"/>
          <p:nvPr/>
        </p:nvSpPr>
        <p:spPr>
          <a:xfrm>
            <a:off x="1228551" y="1563102"/>
            <a:ext cx="8706432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confirm that I have not used any AI tools in researching or producing this assignment. I confirm that I have not submitted any AI-generated material as my own work. I also confirm that I retain copies of my drafts, notes and all other resources consulted, which I understand may be requested as evidence.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33024392-1748-ABD2-D9CA-12DCBE52CB2D}"/>
              </a:ext>
            </a:extLst>
          </p:cNvPr>
          <p:cNvSpPr txBox="1"/>
          <p:nvPr/>
        </p:nvSpPr>
        <p:spPr>
          <a:xfrm>
            <a:off x="3745958" y="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Introduction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C451E7E7-4A97-D4B3-3EF7-6D3AF5802FA4}"/>
              </a:ext>
            </a:extLst>
          </p:cNvPr>
          <p:cNvSpPr txBox="1"/>
          <p:nvPr/>
        </p:nvSpPr>
        <p:spPr>
          <a:xfrm>
            <a:off x="166896" y="1072838"/>
            <a:ext cx="7158124" cy="39703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This presentation argues that Huma’s clinical evidence is strong, but structural barriers — in workforce, funding and digital inequality — prevent it from being genuinely transformative across the NHS.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Huma: RPM platform in 80+ NHS Trusts and 2/3 of UK primary care since 2015 (Digital Marketplace, 2022).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Founded 2011 as </a:t>
            </a:r>
            <a:r>
              <a:rPr lang="en-GB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Medopad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; patients submit vitals via smartphone to clinician portal (Digital Health Net, 2020).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Critical evaluation across four areas: workforce, service delivery, patients and community — considering both what Huma achieves and why it falls short.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7DAE367E-08C2-0733-841E-40585C3BB649}"/>
              </a:ext>
            </a:extLst>
          </p:cNvPr>
          <p:cNvSpPr txBox="1"/>
          <p:nvPr/>
        </p:nvSpPr>
        <p:spPr>
          <a:xfrm>
            <a:off x="8123794" y="5469657"/>
            <a:ext cx="3875602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0EB1CB35-A7CB-7A59-2735-849CCFD1C16D}"/>
              </a:ext>
            </a:extLst>
          </p:cNvPr>
          <p:cNvSpPr txBox="1"/>
          <p:nvPr/>
        </p:nvSpPr>
        <p:spPr>
          <a:xfrm>
            <a:off x="2674482" y="0"/>
            <a:ext cx="726050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Background and policy context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6C8F4F31-76A2-17AF-6BD2-5D403D4F5D0E}"/>
              </a:ext>
            </a:extLst>
          </p:cNvPr>
          <p:cNvSpPr txBox="1"/>
          <p:nvPr/>
        </p:nvSpPr>
        <p:spPr>
          <a:xfrm>
            <a:off x="0" y="1166843"/>
            <a:ext cx="8392280" cy="4524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Legacy NHS IT limited data sharing — this created the structural gap Huma was designed to fill (Wager et al., 2017).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NHS Long Term Plan (2019) created a digital-first mandate — this policy shift enabled Huma’s adoption at scale.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COVID-19 accelerated adoption: Huma deployed across 6 NHS sites in 8 days, suggesting scalability when urgency demands it (PR Newswire, 2020).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However, these concerns remain unresolved: commercial dependency, data governance and digital exclusion — limiting long-term trust (Sieck et al., 2021).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F29881B7-DD05-AD12-9560-3E77FCA7DA4B}"/>
              </a:ext>
            </a:extLst>
          </p:cNvPr>
          <p:cNvSpPr txBox="1"/>
          <p:nvPr/>
        </p:nvSpPr>
        <p:spPr>
          <a:xfrm>
            <a:off x="3409367" y="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on Workforce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99A70A97-F3FC-608A-60E1-689D4E014A0D}"/>
              </a:ext>
            </a:extLst>
          </p:cNvPr>
          <p:cNvSpPr txBox="1"/>
          <p:nvPr/>
        </p:nvSpPr>
        <p:spPr>
          <a:xfrm>
            <a:off x="1141600" y="675586"/>
            <a:ext cx="2267766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Benefits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BC71D1AB-B732-DF81-25CD-C0FB7C88479C}"/>
              </a:ext>
            </a:extLst>
          </p:cNvPr>
          <p:cNvSpPr txBox="1"/>
          <p:nvPr/>
        </p:nvSpPr>
        <p:spPr>
          <a:xfrm>
            <a:off x="4879604" y="646334"/>
            <a:ext cx="378756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Risks and concerns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2920B44C-D67A-C546-4EEC-CFE6CB8F12D7}"/>
              </a:ext>
            </a:extLst>
          </p:cNvPr>
          <p:cNvSpPr txBox="1"/>
          <p:nvPr/>
        </p:nvSpPr>
        <p:spPr>
          <a:xfrm>
            <a:off x="198214" y="1016373"/>
            <a:ext cx="4171831" cy="4247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Huma enabled 20 patients/hr vs 12 conventionally — a 67% productivity gain that directly releases capacity for complex care (Digital Marketplace, 2022).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40% less clinician time per review — this suggests Huma restructures, not just reduces, clinical workload.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​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Wales pilot: more efficient monitoring and earlier discharge — indicating workforce benefits extend beyond acute settings (LSHW, 2021).</a:t>
            </a: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1C3E4589-9CFF-A844-2C1B-9E6A85CC2561}"/>
              </a:ext>
            </a:extLst>
          </p:cNvPr>
          <p:cNvSpPr txBox="1"/>
          <p:nvPr/>
        </p:nvSpPr>
        <p:spPr>
          <a:xfrm>
            <a:off x="4502341" y="1046439"/>
            <a:ext cx="3745720" cy="4247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However, staff lacked time and confidence for digital training — this limits how far efficiency gains can be realised (HSC Committee, 2023).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Without sustained education, implementation risks inconsistency across NHS settings (Topol, 2019).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Training funding remains short-term and inconsistent — this suggests workforce benefits are unevenly distributed (NHS Confederation, 2024).</a:t>
            </a: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36CA6CF4-610E-0DBE-8D43-14E42D1BF9F0}"/>
              </a:ext>
            </a:extLst>
          </p:cNvPr>
          <p:cNvSpPr txBox="1"/>
          <p:nvPr/>
        </p:nvSpPr>
        <p:spPr>
          <a:xfrm>
            <a:off x="72932" y="5533848"/>
            <a:ext cx="11511345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Critically, staff confidence is the strongest predictor of telehealth success (Brewster et al., 2014) — without it, workforce gains cannot translate into improved service delivery.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1E3828E6-336C-ACEA-AB90-FF9815F5F23F}"/>
              </a:ext>
            </a:extLst>
          </p:cNvPr>
          <p:cNvSpPr txBox="1"/>
          <p:nvPr/>
        </p:nvSpPr>
        <p:spPr>
          <a:xfrm>
            <a:off x="3308390" y="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on service delivery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4202CAF3-4FBC-9C45-775F-1D6DC2F95C0F}"/>
              </a:ext>
            </a:extLst>
          </p:cNvPr>
          <p:cNvSpPr txBox="1"/>
          <p:nvPr/>
        </p:nvSpPr>
        <p:spPr>
          <a:xfrm>
            <a:off x="-60304" y="735954"/>
            <a:ext cx="6567696" cy="480131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COVID-19: mortality 3–4x lower and hospital stays 40% shorter — this demonstrates Huma’s capacity for rapid, measurable impact (Digital Marketplace, 2022).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This led to virtual wards becoming a national NHS priority: 12,000 beds by 2022 — a model Huma directly underpins (NHS Confederation, 2025).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RCT evidence: 45% mortality reduction; 20% fewer emergency admissions — however, this was a controlled trial and may not reflect routine NHS conditions (Steventon et al., 2012).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Critically, 50%+ of NHS trusts cite funding gaps, and most gains occurred in time-limited pilots — this suggests impact is context-dependent, not systemic (NHS Providers, 2024).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43934914-31EA-81DD-E019-7C528FB1089A}"/>
              </a:ext>
            </a:extLst>
          </p:cNvPr>
          <p:cNvSpPr txBox="1"/>
          <p:nvPr/>
        </p:nvSpPr>
        <p:spPr>
          <a:xfrm>
            <a:off x="174604" y="5626879"/>
            <a:ext cx="11714698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Without stable long-term investment, service transformation cannot be sustained — this means patient outcomes and community equity, explored next, remain unevenly distributed.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1BBD4413-BA95-B13A-053B-FF86BA782A1C}"/>
              </a:ext>
            </a:extLst>
          </p:cNvPr>
          <p:cNvSpPr txBox="1"/>
          <p:nvPr/>
        </p:nvSpPr>
        <p:spPr>
          <a:xfrm>
            <a:off x="3095207" y="12591"/>
            <a:ext cx="837685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on patient experience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A34D8C87-63BF-4D07-E219-56691D6C7143}"/>
              </a:ext>
            </a:extLst>
          </p:cNvPr>
          <p:cNvSpPr txBox="1"/>
          <p:nvPr/>
        </p:nvSpPr>
        <p:spPr>
          <a:xfrm>
            <a:off x="1311295" y="734208"/>
            <a:ext cx="230142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Potential benefits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8A326181-C545-B356-1F33-841C05F5DD7C}"/>
              </a:ext>
            </a:extLst>
          </p:cNvPr>
          <p:cNvSpPr txBox="1"/>
          <p:nvPr/>
        </p:nvSpPr>
        <p:spPr>
          <a:xfrm>
            <a:off x="5257095" y="720519"/>
            <a:ext cx="207142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Ethical concerns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DD28AB36-E3AB-B56A-9C32-E15617D9BE2B}"/>
              </a:ext>
            </a:extLst>
          </p:cNvPr>
          <p:cNvSpPr txBox="1"/>
          <p:nvPr/>
        </p:nvSpPr>
        <p:spPr>
          <a:xfrm>
            <a:off x="0" y="1151458"/>
            <a:ext cx="4633703" cy="36933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GDm-Health RCT: pre-term births 5.0% vs 12.7% in controls —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£1,000+ cost saving per patient (NIHR Oxford BRC, 2021).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Scaled to 64 NHS Trusts, supporting 50%+ of UK women with GDM — this indicates strong patient-level impact when conditions allow (Huma, 2022).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27 RCTs confirm improvements in BP, glycaemic control and weight — however, generalisability across diverse NHS populations remains uncertain (Noah et al., 2018).</a:t>
            </a: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82F78632-7D09-27B0-BF06-9D82F9840F3F}"/>
              </a:ext>
            </a:extLst>
          </p:cNvPr>
          <p:cNvSpPr txBox="1"/>
          <p:nvPr/>
        </p:nvSpPr>
        <p:spPr>
          <a:xfrm>
            <a:off x="4633703" y="1089855"/>
            <a:ext cx="4522915" cy="36933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Digital exclusion limits access to Huma and risks increasing health inequalities, reducing its overall effectiveness (Sieck et al., 2021).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Older, low-income groups are least likely to engage digitally, yet have the greatest clinical need — this creates a risk that Huma compounds inequality (NHS Digital, 2022).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Without maintained non-digital alternatives, patient autonomy is undermined — consent and transparency are therefore non-negotiable (NHS England, 2023).</a:t>
            </a: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5A5540E4-F341-DD83-941B-A361320B4180}"/>
              </a:ext>
            </a:extLst>
          </p:cNvPr>
          <p:cNvSpPr txBox="1"/>
          <p:nvPr/>
        </p:nvSpPr>
        <p:spPr>
          <a:xfrm>
            <a:off x="117811" y="5538091"/>
            <a:ext cx="1135426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Overall: Huma demonstrates strong clinical outcomes, but inequitable access means these benefits do not reach all communities equally — this directly shapes its community impact.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E82893B9-7875-0115-1B24-D41E1730D075}"/>
              </a:ext>
            </a:extLst>
          </p:cNvPr>
          <p:cNvSpPr txBox="1"/>
          <p:nvPr/>
        </p:nvSpPr>
        <p:spPr>
          <a:xfrm>
            <a:off x="2664195" y="-94914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on community 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6B034EB-8840-91A0-69CA-33B7C6C8B742}"/>
              </a:ext>
            </a:extLst>
          </p:cNvPr>
          <p:cNvSpPr txBox="1"/>
          <p:nvPr/>
        </p:nvSpPr>
        <p:spPr>
          <a:xfrm>
            <a:off x="-44412" y="551419"/>
            <a:ext cx="6282522" cy="507831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Home monitoring reduces travel — this directly extends service delivery gains to rural and underserved communities (LSHW, 2021).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Huma’s Zero Health Gaps Pledge and GDm-Health design show intent to address ethnic health inequalities — but intent must be matched by measurable outcomes (Huma, 2022).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However, digital exclusion and poverty are structurally linked — this means the communities most in need are least likely to benefit (Holmes &amp; Burgess, 2022).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Fewer clinic visits reduce carer burden and employment disruption — a secondary benefit that extends Huma’s impact beyond the individual patient (Carers UK, 2020).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8DFCA6FC-9D90-0016-017E-5E45676F247D}"/>
              </a:ext>
            </a:extLst>
          </p:cNvPr>
          <p:cNvSpPr txBox="1"/>
          <p:nvPr/>
        </p:nvSpPr>
        <p:spPr>
          <a:xfrm>
            <a:off x="157075" y="5629732"/>
            <a:ext cx="11718904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This suggests community benefits are inequitably distributed — without structural inclusion strategies, the digital divide will widen, reinforcing the challenges discussed throughout.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FA1AF584-43E5-EF7D-353F-808AC39C92B6}"/>
              </a:ext>
            </a:extLst>
          </p:cNvPr>
          <p:cNvSpPr txBox="1"/>
          <p:nvPr/>
        </p:nvSpPr>
        <p:spPr>
          <a:xfrm>
            <a:off x="3476685" y="50941"/>
            <a:ext cx="652001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Challenges of the innovation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E45F6F3-A5FC-FACE-44B2-6A667A35A569}"/>
              </a:ext>
            </a:extLst>
          </p:cNvPr>
          <p:cNvSpPr txBox="1"/>
          <p:nvPr/>
        </p:nvSpPr>
        <p:spPr>
          <a:xfrm>
            <a:off x="897565" y="772750"/>
            <a:ext cx="9547908" cy="39703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Digital exclusion: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those with greatest clinical need have least digital access — this directly undermines Huma’s effectiveness as an equitable intervention (Sieck et al., 2021).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Workforce readiness: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without adequately funded training, efficiency gains cannot be realised — this links directly to service delivery limitations (Topol, 2019).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Funding sustainability: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Funding sustainability: reactive NHS funding means Huma’s strongest outcomes are trapped in pilots — systemic change requires long-term investment (NHS Providers, 2024).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Vendor dependence: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reliance on a single commercial supplier creates long-term risks to NHS flexibility, accountability and data sovereignty (Ada Lovelace Institute, 2022).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Generalisability: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most evidence comes from well-resourced pilots — results may not transfer to under-resourced NHS settings (Shaw et al., 2018).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9D6FF5E4-FF9A-818D-9165-E949B3D9FDFC}"/>
              </a:ext>
            </a:extLst>
          </p:cNvPr>
          <p:cNvSpPr txBox="1"/>
          <p:nvPr/>
        </p:nvSpPr>
        <p:spPr>
          <a:xfrm>
            <a:off x="375854" y="5150467"/>
            <a:ext cx="11197193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Overall: evaluating Huma on efficiency alone is insufficient — sustainability, equity and organisational embedding must also be assessed (Greenhalgh et al., 2021).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8676B0BC-C039-2278-4E70-58AD5A0FCB59}"/>
              </a:ext>
            </a:extLst>
          </p:cNvPr>
          <p:cNvSpPr txBox="1"/>
          <p:nvPr/>
        </p:nvSpPr>
        <p:spPr>
          <a:xfrm>
            <a:off x="3426192" y="8460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Recommendations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1432606-9386-533A-3B1E-BFE91D204D11}"/>
              </a:ext>
            </a:extLst>
          </p:cNvPr>
          <p:cNvSpPr txBox="1"/>
          <p:nvPr/>
        </p:nvSpPr>
        <p:spPr>
          <a:xfrm>
            <a:off x="297317" y="770061"/>
            <a:ext cx="11202808" cy="4524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Provide long-term, centrally funded digital training for all NHS staff: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Topol (2019) and Brewster et al. (2014) establish this as the primary determinant of successful adoption.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Legally protect non-digital alternatives and embed inclusion strategies: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without this, Huma risks deepening health inequalities (Sieck et al., 2021; NHS England, 2023).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Commit multi-year NHS revenue funding: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NHS Providers (2024) confirms reactive funding is the primary barrier to systemic change.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Scale GDm-Health across all eligible NHS Trusts: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reduced pre-term births and £1,000+ cost savings per patient present a compelling clinical and economic case (NIHR Oxford BRC, 2021).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Evaluate using Greenhalgh et al.’s (2021) framework: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measure equity, sustainability and organisational embedding, not efficiency alone.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C5C9ACE9-111B-D501-A57E-97C52FF26F11}"/>
              </a:ext>
            </a:extLst>
          </p:cNvPr>
          <p:cNvSpPr txBox="1"/>
          <p:nvPr/>
        </p:nvSpPr>
        <p:spPr>
          <a:xfrm>
            <a:off x="297317" y="5441603"/>
            <a:ext cx="11689451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15E7CB13-BEA4-B97A-CC7D-937FFD0B7E8D}"/>
              </a:ext>
            </a:extLst>
          </p:cNvPr>
          <p:cNvSpPr txBox="1"/>
          <p:nvPr/>
        </p:nvSpPr>
        <p:spPr>
          <a:xfrm>
            <a:off x="2708910" y="0"/>
            <a:ext cx="610099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Conclusion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C64502B3-2629-BD13-906F-8AD90A448F77}"/>
              </a:ext>
            </a:extLst>
          </p:cNvPr>
          <p:cNvSpPr txBox="1"/>
          <p:nvPr/>
        </p:nvSpPr>
        <p:spPr>
          <a:xfrm>
            <a:off x="566589" y="873727"/>
            <a:ext cx="10681088" cy="31393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Huma demonstrates strong clinical evidence: RCT outcomes, 40% shorter hospital stays and 67% workforce efficiency gain — it clearly works.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However, it is not yet fully transformative: applying Greenhalgh et al.’s (2021) standard of sustainability, equity and embedding, significant gaps remain.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Workforce training is underfunded, funding is reactive, and digital exclusion risks reproducing the very inequalities the NHS exists to reduce.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Huma is best understood as evidence of what digital innovation can achieve when conditions are right — and a clear illustration of what must change.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3673C658-2069-326A-AD0C-223FB41484FF}"/>
              </a:ext>
            </a:extLst>
          </p:cNvPr>
          <p:cNvSpPr txBox="1"/>
          <p:nvPr/>
        </p:nvSpPr>
        <p:spPr>
          <a:xfrm>
            <a:off x="235613" y="4794446"/>
            <a:ext cx="11606707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Huma will only be truly transformative when its benefits are as accessible to the most disadvantaged as to the most digitally privileged (Wager et al., 2017). Huma is clinically proven — but not yet equitably transformative. That distinction matters.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983B639-582B-444F-0CBF-C274293B0642}"/>
              </a:ext>
            </a:extLst>
          </p:cNvPr>
          <p:cNvSpPr txBox="1"/>
          <p:nvPr/>
        </p:nvSpPr>
        <p:spPr>
          <a:xfrm>
            <a:off x="3274731" y="3973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2D0939E6-0FC3-6D25-A017-B7D7A3E19D40}"/>
              </a:ext>
            </a:extLst>
          </p:cNvPr>
          <p:cNvSpPr txBox="1"/>
          <p:nvPr/>
        </p:nvSpPr>
        <p:spPr>
          <a:xfrm>
            <a:off x="186994" y="686065"/>
            <a:ext cx="12005002" cy="507831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Brewster, L., Mountain, G., Wessels, B., Kelly, C. and Hawley, M. (2014) 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'Factors affecting front line staff acceptance of telehealth technologies: a mixed-method systematic review',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Journal of Advanced Nursing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, 70(1), pp. 21–33.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Carers UK (2020)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Caring behind closed doors: forgotten families in the coronavirus outbreak.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https://www.carersuk.org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Digital Health Net (2020) 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'Medopad rebrands to Huma and acquires two companies'. Available at: https://www.digitalhealth.net/2020/04/medopad-rebrands-huma/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Digital Marketplace (2022)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Huma virtual care / remote patient monitoring.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Crown Commercial Service. Available at: https://www.applytosupply.digitalmarketplace.service.gov.uk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Greenhalgh, T., Rosen, R. and Shaw, S.E. (2021) 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'Planning and evaluating remote consultation services: a new conceptual framework incorporating complexity and practical ethics',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Frontiers in Digital Health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, 3, 726095.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Holmes, H. and Burgess, G. (2022) 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'Digital exclusion and poverty in the UK: how structural inequality shapes experiences of getting online',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Digital Geography and Society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, 3, 100041.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Huma (2022)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GDm-Health: gestational diabetes remote monitoring.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https://www.huma.com/products/gdm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Life Sciences Hub Wales (2021)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Remote cardiac patient monitoring pilot launched in Wales.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https://lshubwales.com/news/remote-cardiac-patient-monitoring-pilot-launched-wales (Accessed: 21 March 2026).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983B639-582B-444F-0CBF-C274293B0642}"/>
              </a:ext>
            </a:extLst>
          </p:cNvPr>
          <p:cNvSpPr txBox="1"/>
          <p:nvPr/>
        </p:nvSpPr>
        <p:spPr>
          <a:xfrm>
            <a:off x="3274731" y="3973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 (continued)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2D0939E6-0FC3-6D25-A017-B7D7A3E19D40}"/>
              </a:ext>
            </a:extLst>
          </p:cNvPr>
          <p:cNvSpPr txBox="1"/>
          <p:nvPr/>
        </p:nvSpPr>
        <p:spPr>
          <a:xfrm>
            <a:off x="182880" y="804672"/>
            <a:ext cx="8778240" cy="40416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NHS Confederation (2024)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Frontline digitisation: survey findings.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https://www.nhsconfed.org/publications/frontline-digitisation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NHS Digital (2022)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Why digital inclusion matters to health and social care.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https://digital.nhs.uk/about-nhs-digital/corporate-information-and-documents/digital-inclusion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NHS England (2019)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The NHS long term plan.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https://www.longtermplan.nhs.uk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NHS England (2023)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Inclusive digital healthcare: a framework for NHS action on digital inclusion.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https://www.england.nhs.uk/long-read/inclusive-digital-healthcare-a-framework-for-nhs-action-on-digital-inclusion/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NHS Providers (2024)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Digital transformation survey: barriers and opportunities.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https://nhsproviders.org/resources/digital-transformation-survey-2024/survey-findings-barriers-and-opportunities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NIHR Oxford Biomedical Research Centre (2021)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Gestational diabetes app study shows positive results.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Available at: https://oxfordbrc.nihr.ac.uk/gestational-diabetes-app-study-show-positive-results/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Noah, B., Keller, M.S., Mosadeghi, S., Stein, L., Johl, S., Delshad, S., Tasciyan, T.A., Crigger, C.A. and Felicelli, N. (2018) 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'Impact of remote patient monitoring on clinical outcomes: an updated meta-analysis of randomized controlled trials',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npj Digital Medicine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, 1(1), p. 20172.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983B639-582B-444F-0CBF-C274293B0642}"/>
              </a:ext>
            </a:extLst>
          </p:cNvPr>
          <p:cNvSpPr txBox="1"/>
          <p:nvPr/>
        </p:nvSpPr>
        <p:spPr>
          <a:xfrm>
            <a:off x="3274731" y="3973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 (continued)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2D0939E6-0FC3-6D25-A017-B7D7A3E19D40}"/>
              </a:ext>
            </a:extLst>
          </p:cNvPr>
          <p:cNvSpPr txBox="1"/>
          <p:nvPr/>
        </p:nvSpPr>
        <p:spPr>
          <a:xfrm>
            <a:off x="182880" y="804672"/>
            <a:ext cx="8778240" cy="40416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Sieck, C.J., Sheon, A., Ancker, J.S., Castek, J., Callahan, B. and Siefer, A. (2021) 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'Digital inclusion as a social determinant of health',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npj Digital Medicine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, 4(1), p. 52.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Steventon, A., Bardsley, M., Billings, J., Dixon, J., Doll, H. and Hirani, S. (2012) 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'Effect of telehealth on use of secondary care and mortality: findings from the Whole System Demonstrator cluster randomised trial',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BMJ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, 344, e3874.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Topol, E. (2019)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Preparing the healthcare workforce to deliver the digital future: the Topol Review.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Health Education England. Available at: https://topol.hee.nhs.uk/wp-content/uploads/HEE-Topol-Review-2019.pdf (Accessed: 21 March 2026).</a:t>
            </a:r>
          </a:p>
          <a:p>
            <a:pPr marL="342900" marR="0" lvl="0" indent="-342900" algn="l">
              <a:lnSpc>
                <a:spcPct val="100000"/>
              </a:lnSpc>
              <a:spcBef>
                <a:spcPts val="0"/>
              </a:spcBef>
              <a:spcAft>
                <a:spcPts val="260"/>
              </a:spcAft>
              <a:buNone/>
            </a:pPr>
            <a:r>
              <a:rPr lang="en-GB" sz="15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Wager, K.A., Lee, F.W. and Glaser, J.P. (2017)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Health care information systems: a practical approach for health care management.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</a:rPr>
              <a:t> 4th edn. San Francisco: Jossey-Bass.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727</TotalTime>
  <Words>2216</Words>
  <PresentationFormat>Widescreen</PresentationFormat>
  <Paragraphs>119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 Display</vt:lpstr>
      <vt:lpstr>Arial</vt:lpstr>
      <vt:lpstr>Calibri</vt:lpstr>
      <vt:lpstr>Gill Sans MT</vt:lpstr>
      <vt:lpstr>Wingdings</vt:lpstr>
      <vt:lpstr>Gallery</vt:lpstr>
      <vt:lpstr>   Digital Transformation in the Health and Care Professions (BMHP6026)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2026-03-22T12:00:36Z</dcterms:created>
  <dcterms:modified xsi:type="dcterms:W3CDTF">2026-04-09T19:20:08Z</dcterms:modified>
</cp:coreProperties>
</file>