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7" d="100"/>
          <a:sy n="57" d="100"/>
        </p:scale>
        <p:origin x="-1133"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8D2EB46-0CBD-4796-B690-DF0A326AB1D7}" type="datetimeFigureOut">
              <a:rPr lang="en-GB" smtClean="0"/>
              <a:pPr/>
              <a:t>15/10/2014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75433D-CAC8-439A-9975-EE00A778623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D2EB46-0CBD-4796-B690-DF0A326AB1D7}" type="datetimeFigureOut">
              <a:rPr lang="en-GB" smtClean="0"/>
              <a:pPr/>
              <a:t>15/10/2014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75433D-CAC8-439A-9975-EE00A778623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http://exeter.blackboard.com/webct/urw/lc192490479001.tp192490499001/RelativeResourceManager;JSESSIONIDVISTA=JZxpLHLJwzk4MBLW33ThFhtnJ9Cn5MmLGShMDcW1z1fmnv9n4wgQ!-1222913827!exeter.blackboard.com!80!443!1262962729908?contentID=195871311001" TargetMode="Externa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2" name="Picture 6" descr="Hagar"/>
          <p:cNvPicPr>
            <a:picLocks noChangeAspect="1" noChangeArrowheads="1"/>
          </p:cNvPicPr>
          <p:nvPr/>
        </p:nvPicPr>
        <p:blipFill>
          <a:blip r:embed="rId2" cstate="print"/>
          <a:srcRect/>
          <a:stretch>
            <a:fillRect/>
          </a:stretch>
        </p:blipFill>
        <p:spPr bwMode="auto">
          <a:xfrm>
            <a:off x="141867" y="1234082"/>
            <a:ext cx="8894629" cy="5003230"/>
          </a:xfrm>
          <a:prstGeom prst="rect">
            <a:avLst/>
          </a:prstGeom>
          <a:noFill/>
        </p:spPr>
      </p:pic>
      <p:sp>
        <p:nvSpPr>
          <p:cNvPr id="8" name="TextBox 7"/>
          <p:cNvSpPr txBox="1"/>
          <p:nvPr/>
        </p:nvSpPr>
        <p:spPr>
          <a:xfrm>
            <a:off x="395536" y="260648"/>
            <a:ext cx="8280920" cy="492443"/>
          </a:xfrm>
          <a:prstGeom prst="rect">
            <a:avLst/>
          </a:prstGeom>
          <a:noFill/>
        </p:spPr>
        <p:txBody>
          <a:bodyPr wrap="square" rtlCol="0">
            <a:spAutoFit/>
          </a:bodyPr>
          <a:lstStyle/>
          <a:p>
            <a:pPr algn="ctr"/>
            <a:r>
              <a:rPr lang="en-GB" sz="2600" b="1" dirty="0" smtClean="0"/>
              <a:t>The Vikings: Myths and Misconceptions (and Half-Truths)</a:t>
            </a:r>
            <a:endParaRPr lang="en-GB" sz="2600"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fr.kingfeatures.com/idn/test/zone/xml/content.php?file=aHR0cDovL3NhZnIua2luZ2ZlYXR1cmVzLmNvbS9IYWdhclRoZUhvcnJpYmxlLzIwMTQvMTAvSGFnYXJfVGhlX0hvcnJpYmxlLjIwMTQxMDE0XzkwMC5naWY="/>
          <p:cNvPicPr>
            <a:picLocks noChangeAspect="1" noChangeArrowheads="1"/>
          </p:cNvPicPr>
          <p:nvPr/>
        </p:nvPicPr>
        <p:blipFill>
          <a:blip r:embed="rId2" cstate="print"/>
          <a:srcRect/>
          <a:stretch>
            <a:fillRect/>
          </a:stretch>
        </p:blipFill>
        <p:spPr bwMode="auto">
          <a:xfrm>
            <a:off x="323528" y="1035173"/>
            <a:ext cx="8572500" cy="2609851"/>
          </a:xfrm>
          <a:prstGeom prst="rect">
            <a:avLst/>
          </a:prstGeom>
          <a:noFill/>
        </p:spPr>
      </p:pic>
      <p:pic>
        <p:nvPicPr>
          <p:cNvPr id="1028" name="Picture 4" descr="http://safr.kingfeatures.com/idn/test/zone/xml/content.php?file=aHR0cDovL3NhZnIua2luZ2ZlYXR1cmVzLmNvbS9IYWdhclRoZUhvcnJpYmxlLzIwMTQvMTAvSGFnYXJfVGhlX0hvcnJpYmxlLjIwMTQxMDEzXzkwMC5naWY="/>
          <p:cNvPicPr>
            <a:picLocks noChangeAspect="1" noChangeArrowheads="1"/>
          </p:cNvPicPr>
          <p:nvPr/>
        </p:nvPicPr>
        <p:blipFill>
          <a:blip r:embed="rId3" cstate="print"/>
          <a:srcRect/>
          <a:stretch>
            <a:fillRect/>
          </a:stretch>
        </p:blipFill>
        <p:spPr bwMode="auto">
          <a:xfrm>
            <a:off x="251520" y="3933056"/>
            <a:ext cx="8572500" cy="2600325"/>
          </a:xfrm>
          <a:prstGeom prst="rect">
            <a:avLst/>
          </a:prstGeom>
          <a:noFill/>
        </p:spPr>
      </p:pic>
      <p:sp>
        <p:nvSpPr>
          <p:cNvPr id="6" name="TextBox 5"/>
          <p:cNvSpPr txBox="1"/>
          <p:nvPr/>
        </p:nvSpPr>
        <p:spPr>
          <a:xfrm>
            <a:off x="107504" y="116632"/>
            <a:ext cx="8856984" cy="800219"/>
          </a:xfrm>
          <a:prstGeom prst="rect">
            <a:avLst/>
          </a:prstGeom>
          <a:noFill/>
        </p:spPr>
        <p:txBody>
          <a:bodyPr wrap="square" rtlCol="0">
            <a:spAutoFit/>
          </a:bodyPr>
          <a:lstStyle/>
          <a:p>
            <a:pPr algn="ctr"/>
            <a:r>
              <a:rPr lang="en-GB" sz="2400" b="1" dirty="0" smtClean="0"/>
              <a:t>Spot the stereotype ...</a:t>
            </a:r>
          </a:p>
          <a:p>
            <a:r>
              <a:rPr lang="en-GB" sz="2200" i="1" dirty="0" smtClean="0"/>
              <a:t>Which familiar representations of the Vikings has Hagar’s creator used here?</a:t>
            </a:r>
            <a:endParaRPr lang="en-GB" sz="2200" i="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712968" cy="6408712"/>
          </a:xfrm>
        </p:spPr>
        <p:txBody>
          <a:bodyPr>
            <a:normAutofit fontScale="92500" lnSpcReduction="10000"/>
          </a:bodyPr>
          <a:lstStyle/>
          <a:p>
            <a:r>
              <a:rPr lang="en-GB" dirty="0" smtClean="0"/>
              <a:t>Horned helmets</a:t>
            </a:r>
          </a:p>
          <a:p>
            <a:pPr lvl="1">
              <a:buNone/>
            </a:pPr>
            <a:r>
              <a:rPr lang="en-GB" dirty="0" smtClean="0"/>
              <a:t>			... The real thing: </a:t>
            </a:r>
          </a:p>
          <a:p>
            <a:endParaRPr lang="en-GB" dirty="0" smtClean="0"/>
          </a:p>
          <a:p>
            <a:r>
              <a:rPr lang="en-GB" dirty="0" smtClean="0"/>
              <a:t>Barbarous savagery</a:t>
            </a:r>
          </a:p>
          <a:p>
            <a:endParaRPr lang="en-GB" dirty="0" smtClean="0"/>
          </a:p>
          <a:p>
            <a:r>
              <a:rPr lang="en-GB" dirty="0" smtClean="0"/>
              <a:t>Plunder, raiding</a:t>
            </a:r>
          </a:p>
          <a:p>
            <a:endParaRPr lang="en-GB" dirty="0" smtClean="0"/>
          </a:p>
          <a:p>
            <a:r>
              <a:rPr lang="en-GB" dirty="0" smtClean="0"/>
              <a:t>Warfare &amp; weapons</a:t>
            </a:r>
          </a:p>
          <a:p>
            <a:pPr>
              <a:buNone/>
            </a:pPr>
            <a:endParaRPr lang="en-GB" dirty="0" smtClean="0"/>
          </a:p>
          <a:p>
            <a:r>
              <a:rPr lang="en-GB" dirty="0" smtClean="0"/>
              <a:t>Adventure, travel to far-flung destinations</a:t>
            </a:r>
          </a:p>
          <a:p>
            <a:pPr lvl="1">
              <a:buNone/>
            </a:pPr>
            <a:r>
              <a:rPr lang="en-GB" dirty="0" smtClean="0"/>
              <a:t>... and resourceful self-sufficiency, perhaps</a:t>
            </a:r>
          </a:p>
          <a:p>
            <a:endParaRPr lang="en-GB" dirty="0" smtClean="0"/>
          </a:p>
          <a:p>
            <a:pPr>
              <a:buNone/>
            </a:pPr>
            <a:r>
              <a:rPr lang="en-GB" i="1" dirty="0" smtClean="0"/>
              <a:t>What else do we tend to associate with the Vikings?</a:t>
            </a:r>
          </a:p>
        </p:txBody>
      </p:sp>
      <p:pic>
        <p:nvPicPr>
          <p:cNvPr id="4" name="Picture 2" descr="http://upload.wikimedia.org/wikipedia/commons/thumb/9/95/Viking_Festival%2C_Delamont_County_Park%2C_June_2012_%2817%29.JPG/1280px-Viking_Festival%2C_Delamont_County_Park%2C_June_2012_%2817%29.JPG"/>
          <p:cNvPicPr>
            <a:picLocks noChangeAspect="1" noChangeArrowheads="1"/>
          </p:cNvPicPr>
          <p:nvPr/>
        </p:nvPicPr>
        <p:blipFill>
          <a:blip r:embed="rId2" cstate="print"/>
          <a:srcRect l="13600" t="26688" r="20490" b="10517"/>
          <a:stretch>
            <a:fillRect/>
          </a:stretch>
        </p:blipFill>
        <p:spPr bwMode="auto">
          <a:xfrm>
            <a:off x="4644008" y="260648"/>
            <a:ext cx="3744416" cy="2377407"/>
          </a:xfrm>
          <a:prstGeom prst="rect">
            <a:avLst/>
          </a:prstGeom>
          <a:noFill/>
        </p:spPr>
      </p:pic>
      <p:pic>
        <p:nvPicPr>
          <p:cNvPr id="3074" name="Picture 2" descr="http://www.booklounge.co.za/wp-content/uploads/2014/07/happy-viking-peggy-wilson.jpg"/>
          <p:cNvPicPr>
            <a:picLocks noChangeAspect="1" noChangeArrowheads="1"/>
          </p:cNvPicPr>
          <p:nvPr/>
        </p:nvPicPr>
        <p:blipFill>
          <a:blip r:embed="rId3" cstate="print"/>
          <a:srcRect/>
          <a:stretch>
            <a:fillRect/>
          </a:stretch>
        </p:blipFill>
        <p:spPr bwMode="auto">
          <a:xfrm>
            <a:off x="1115616" y="692696"/>
            <a:ext cx="813210" cy="1008112"/>
          </a:xfrm>
          <a:prstGeom prst="rect">
            <a:avLst/>
          </a:prstGeom>
          <a:noFill/>
        </p:spPr>
      </p:pic>
      <p:pic>
        <p:nvPicPr>
          <p:cNvPr id="6" name="Picture 4" descr="http://exeter.blackboard.com/webct/urw/lc192490479001.tp192490499001/RelativeResourceManager;JSESSIONIDVISTA=JZxpLHLJwzk4MBLW33ThFhtnJ9Cn5MmLGShMDcW1z1fmnv9n4wgQ!-1222913827!exeter.blackboard.com!80!443!1262962729908?contentID=195871311001"/>
          <p:cNvPicPr>
            <a:picLocks noChangeAspect="1" noChangeArrowheads="1"/>
          </p:cNvPicPr>
          <p:nvPr/>
        </p:nvPicPr>
        <p:blipFill>
          <a:blip r:embed="rId4" r:link="rId5" cstate="print"/>
          <a:srcRect/>
          <a:stretch>
            <a:fillRect/>
          </a:stretch>
        </p:blipFill>
        <p:spPr bwMode="auto">
          <a:xfrm>
            <a:off x="3275856" y="2492896"/>
            <a:ext cx="1626377" cy="1131218"/>
          </a:xfrm>
          <a:prstGeom prst="rect">
            <a:avLst/>
          </a:prstGeom>
          <a:noFill/>
          <a:ln w="9525">
            <a:noFill/>
            <a:miter lim="800000"/>
            <a:headEnd/>
            <a:tailEnd/>
          </a:ln>
        </p:spPr>
      </p:pic>
      <p:pic>
        <p:nvPicPr>
          <p:cNvPr id="3076" name="Picture 4" descr="Image of Viking weapons"/>
          <p:cNvPicPr>
            <a:picLocks noChangeAspect="1" noChangeArrowheads="1"/>
          </p:cNvPicPr>
          <p:nvPr/>
        </p:nvPicPr>
        <p:blipFill>
          <a:blip r:embed="rId6" cstate="print"/>
          <a:srcRect/>
          <a:stretch>
            <a:fillRect/>
          </a:stretch>
        </p:blipFill>
        <p:spPr bwMode="auto">
          <a:xfrm>
            <a:off x="4644008" y="3068960"/>
            <a:ext cx="2195122" cy="144475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476672"/>
            <a:ext cx="8363272" cy="5976664"/>
          </a:xfrm>
        </p:spPr>
        <p:txBody>
          <a:bodyPr>
            <a:normAutofit fontScale="92500" lnSpcReduction="10000"/>
          </a:bodyPr>
          <a:lstStyle/>
          <a:p>
            <a:r>
              <a:rPr lang="en-GB" dirty="0" smtClean="0"/>
              <a:t>Blood-eagles (barbarous savagery)</a:t>
            </a:r>
          </a:p>
          <a:p>
            <a:pPr lvl="1"/>
            <a:r>
              <a:rPr lang="en-GB" dirty="0" smtClean="0"/>
              <a:t>The skin is cut along the spine, and the ribs are broken and pulled outwards to resemble wings. The lungs are pulled out through the wounds in the victim’s back and salt sprinkled into the wound.</a:t>
            </a:r>
          </a:p>
          <a:p>
            <a:pPr lvl="1"/>
            <a:r>
              <a:rPr lang="en-GB" dirty="0" smtClean="0"/>
              <a:t>Famous (alleged) victims: King </a:t>
            </a:r>
            <a:r>
              <a:rPr lang="en-GB" dirty="0" err="1" smtClean="0"/>
              <a:t>Aella</a:t>
            </a:r>
            <a:r>
              <a:rPr lang="en-GB" dirty="0" smtClean="0"/>
              <a:t> of Northumbria; </a:t>
            </a:r>
            <a:r>
              <a:rPr lang="en-GB" dirty="0" err="1" smtClean="0"/>
              <a:t>Halfdan</a:t>
            </a:r>
            <a:r>
              <a:rPr lang="en-GB" dirty="0" smtClean="0"/>
              <a:t>, son of the King Harold the Fair of Norway</a:t>
            </a:r>
          </a:p>
          <a:p>
            <a:endParaRPr lang="en-GB" dirty="0"/>
          </a:p>
          <a:p>
            <a:r>
              <a:rPr lang="en-GB" dirty="0" smtClean="0"/>
              <a:t>Paganism</a:t>
            </a:r>
          </a:p>
          <a:p>
            <a:endParaRPr lang="en-GB" dirty="0"/>
          </a:p>
          <a:p>
            <a:r>
              <a:rPr lang="en-GB" dirty="0" smtClean="0"/>
              <a:t>Dirtiness</a:t>
            </a:r>
          </a:p>
          <a:p>
            <a:endParaRPr lang="en-GB" dirty="0" smtClean="0"/>
          </a:p>
          <a:p>
            <a:pPr algn="ctr">
              <a:buNone/>
            </a:pPr>
            <a:r>
              <a:rPr lang="en-GB" i="1" dirty="0" smtClean="0"/>
              <a:t>Why do we see Vikings in this way?</a:t>
            </a:r>
            <a:endParaRPr lang="en-GB" i="1" dirty="0"/>
          </a:p>
        </p:txBody>
      </p:sp>
      <p:pic>
        <p:nvPicPr>
          <p:cNvPr id="2050" name="Picture 2" descr="http://vikings.history.co.uk/wp-content/uploads/2013/09/History_Vikings_Prepare_for_War_SF_HD_still_624x352.jpg"/>
          <p:cNvPicPr>
            <a:picLocks noChangeAspect="1" noChangeArrowheads="1"/>
          </p:cNvPicPr>
          <p:nvPr/>
        </p:nvPicPr>
        <p:blipFill>
          <a:blip r:embed="rId2" cstate="print"/>
          <a:srcRect/>
          <a:stretch>
            <a:fillRect/>
          </a:stretch>
        </p:blipFill>
        <p:spPr bwMode="auto">
          <a:xfrm>
            <a:off x="3119081" y="3429000"/>
            <a:ext cx="3901191" cy="2200673"/>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784976" cy="6408712"/>
          </a:xfrm>
        </p:spPr>
        <p:txBody>
          <a:bodyPr>
            <a:normAutofit fontScale="92500" lnSpcReduction="10000"/>
          </a:bodyPr>
          <a:lstStyle/>
          <a:p>
            <a:r>
              <a:rPr lang="en-GB" sz="2500" dirty="0" smtClean="0"/>
              <a:t>The Christian monastic </a:t>
            </a:r>
            <a:r>
              <a:rPr lang="en-GB" sz="2500" dirty="0" smtClean="0"/>
              <a:t>legacy, contemporary external commentary, reaction </a:t>
            </a:r>
            <a:r>
              <a:rPr lang="en-GB" sz="2500" smtClean="0"/>
              <a:t>and over-reaction</a:t>
            </a:r>
            <a:endParaRPr lang="en-GB" sz="2500" dirty="0" smtClean="0"/>
          </a:p>
          <a:p>
            <a:endParaRPr lang="en-GB" sz="2500" dirty="0"/>
          </a:p>
          <a:p>
            <a:r>
              <a:rPr lang="en-GB" sz="2500" dirty="0" smtClean="0"/>
              <a:t>Perceptions </a:t>
            </a:r>
            <a:r>
              <a:rPr lang="en-GB" sz="2500" dirty="0" smtClean="0"/>
              <a:t>and </a:t>
            </a:r>
            <a:r>
              <a:rPr lang="en-GB" sz="2500" dirty="0" smtClean="0"/>
              <a:t>depictions from th</a:t>
            </a:r>
            <a:r>
              <a:rPr lang="en-GB" sz="2500" dirty="0" smtClean="0"/>
              <a:t>e central middle ages</a:t>
            </a:r>
            <a:endParaRPr lang="en-GB" sz="2500" dirty="0" smtClean="0"/>
          </a:p>
          <a:p>
            <a:pPr>
              <a:buNone/>
            </a:pPr>
            <a:endParaRPr lang="en-GB" sz="2500" dirty="0" smtClean="0"/>
          </a:p>
          <a:p>
            <a:r>
              <a:rPr lang="en-GB" sz="2500" dirty="0" smtClean="0"/>
              <a:t>19</a:t>
            </a:r>
            <a:r>
              <a:rPr lang="en-GB" sz="2500" baseline="30000" dirty="0" smtClean="0"/>
              <a:t>th</a:t>
            </a:r>
            <a:r>
              <a:rPr lang="en-GB" sz="2500" dirty="0" smtClean="0"/>
              <a:t>- century myth-making/19</a:t>
            </a:r>
            <a:r>
              <a:rPr lang="en-GB" sz="2500" baseline="30000" dirty="0" smtClean="0"/>
              <a:t>th</a:t>
            </a:r>
            <a:r>
              <a:rPr lang="en-GB" sz="2500" dirty="0" smtClean="0"/>
              <a:t>-century reassessments</a:t>
            </a:r>
          </a:p>
          <a:p>
            <a:endParaRPr lang="en-GB" sz="2500" dirty="0" smtClean="0"/>
          </a:p>
          <a:p>
            <a:r>
              <a:rPr lang="en-GB" sz="2500" dirty="0" smtClean="0"/>
              <a:t>The Vikings’ actual behaviour and characteristics</a:t>
            </a:r>
          </a:p>
          <a:p>
            <a:endParaRPr lang="en-GB" sz="2500" dirty="0"/>
          </a:p>
          <a:p>
            <a:r>
              <a:rPr lang="en-GB" sz="2500" dirty="0" smtClean="0"/>
              <a:t>Norse self-image: sagas, poetry, mythology</a:t>
            </a:r>
          </a:p>
          <a:p>
            <a:endParaRPr lang="en-GB" sz="2500" dirty="0" smtClean="0"/>
          </a:p>
          <a:p>
            <a:r>
              <a:rPr lang="en-GB" sz="2500" dirty="0" smtClean="0"/>
              <a:t>Archaeological artefacts  </a:t>
            </a:r>
            <a:r>
              <a:rPr lang="en-GB" sz="2500" dirty="0" smtClean="0"/>
              <a:t>– understood and misunderstood</a:t>
            </a:r>
          </a:p>
          <a:p>
            <a:endParaRPr lang="en-GB" sz="2500" dirty="0"/>
          </a:p>
          <a:p>
            <a:r>
              <a:rPr lang="en-GB" sz="2500" dirty="0" smtClean="0"/>
              <a:t>Modern-day popular culture</a:t>
            </a:r>
          </a:p>
          <a:p>
            <a:endParaRPr lang="en-GB" sz="2500" dirty="0" smtClean="0"/>
          </a:p>
          <a:p>
            <a:r>
              <a:rPr lang="en-GB" sz="2500" dirty="0" smtClean="0"/>
              <a:t>20</a:t>
            </a:r>
            <a:r>
              <a:rPr lang="en-GB" sz="2500" baseline="30000" dirty="0" smtClean="0"/>
              <a:t>th</a:t>
            </a:r>
            <a:r>
              <a:rPr lang="en-GB" sz="2500" dirty="0" smtClean="0"/>
              <a:t>-century political </a:t>
            </a:r>
            <a:r>
              <a:rPr lang="en-GB" sz="2500" dirty="0" smtClean="0"/>
              <a:t>agendas (Normandy, Nazism...)</a:t>
            </a:r>
            <a:endParaRPr lang="en-GB" sz="25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1238</TotalTime>
  <Words>161</Words>
  <Application>Microsoft Office PowerPoint</Application>
  <PresentationFormat>On-screen Show (4:3)</PresentationFormat>
  <Paragraphs>40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Slide 1</vt:lpstr>
      <vt:lpstr>Slide 2</vt:lpstr>
      <vt:lpstr>Slide 3</vt:lpstr>
      <vt:lpstr>Slide 4</vt:lpstr>
      <vt:lpstr>Slide 5</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Emma Cavell</dc:creator>
  <cp:lastModifiedBy>Emma Cavell</cp:lastModifiedBy>
  <cp:revision>45</cp:revision>
  <dcterms:created xsi:type="dcterms:W3CDTF">2014-10-14T14:02:00Z</dcterms:created>
  <dcterms:modified xsi:type="dcterms:W3CDTF">2014-10-15T16:31:22Z</dcterms:modified>
</cp:coreProperties>
</file>