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5" r:id="rId6"/>
    <p:sldId id="260" r:id="rId7"/>
    <p:sldId id="261" r:id="rId8"/>
    <p:sldId id="262" r:id="rId9"/>
    <p:sldId id="263" r:id="rId10"/>
    <p:sldId id="266" r:id="rId11"/>
    <p:sldId id="264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27" autoAdjust="0"/>
    <p:restoredTop sz="94651"/>
  </p:normalViewPr>
  <p:slideViewPr>
    <p:cSldViewPr snapToGrid="0">
      <p:cViewPr varScale="1">
        <p:scale>
          <a:sx n="94" d="100"/>
          <a:sy n="94" d="100"/>
        </p:scale>
        <p:origin x="208" y="6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4" Type="http://schemas.openxmlformats.org/officeDocument/2006/relationships/image" Target="../media/image13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4" Type="http://schemas.openxmlformats.org/officeDocument/2006/relationships/image" Target="../media/image13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55C2108-C59B-4F1D-A0B7-C70DF05496CD}" type="doc">
      <dgm:prSet loTypeId="urn:microsoft.com/office/officeart/2018/5/layout/IconCircle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7518492-ABA2-48FF-BA98-9C2BD7BEFD95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b="1"/>
            <a:t>This presentation focuses on problem-solving as a key professional skill in health and social care.</a:t>
          </a:r>
        </a:p>
      </dgm:t>
    </dgm:pt>
    <dgm:pt modelId="{BB9BB900-03B5-417D-ABF1-59E28C6747BB}" type="parTrans" cxnId="{49A05FDA-6139-4B18-B5FB-80E403B1C6E6}">
      <dgm:prSet/>
      <dgm:spPr/>
      <dgm:t>
        <a:bodyPr/>
        <a:lstStyle/>
        <a:p>
          <a:endParaRPr lang="en-US"/>
        </a:p>
      </dgm:t>
    </dgm:pt>
    <dgm:pt modelId="{F087FCF3-B172-486E-9A91-FA8371C51C5B}" type="sibTrans" cxnId="{49A05FDA-6139-4B18-B5FB-80E403B1C6E6}">
      <dgm:prSet/>
      <dgm:spPr/>
      <dgm:t>
        <a:bodyPr/>
        <a:lstStyle/>
        <a:p>
          <a:endParaRPr lang="en-US"/>
        </a:p>
      </dgm:t>
    </dgm:pt>
    <dgm:pt modelId="{A9C5D943-942A-496C-910B-997FB613A13C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sz="1600" b="1"/>
            <a:t>It will </a:t>
          </a:r>
          <a:r>
            <a:rPr lang="en-US" sz="2000" b="1"/>
            <a:t>define</a:t>
          </a:r>
          <a:r>
            <a:rPr lang="en-US" sz="1600" b="1"/>
            <a:t> and explain problem-solving.</a:t>
          </a:r>
        </a:p>
      </dgm:t>
    </dgm:pt>
    <dgm:pt modelId="{CA968F9F-8567-4FF7-8190-2C664C47A173}" type="parTrans" cxnId="{C2B69C14-60F6-4DFA-A5F3-B79B740506F5}">
      <dgm:prSet/>
      <dgm:spPr/>
      <dgm:t>
        <a:bodyPr/>
        <a:lstStyle/>
        <a:p>
          <a:endParaRPr lang="en-US"/>
        </a:p>
      </dgm:t>
    </dgm:pt>
    <dgm:pt modelId="{ACCCE693-55DA-4D8D-9B5D-CD2F4B15EFD2}" type="sibTrans" cxnId="{C2B69C14-60F6-4DFA-A5F3-B79B740506F5}">
      <dgm:prSet/>
      <dgm:spPr/>
      <dgm:t>
        <a:bodyPr/>
        <a:lstStyle/>
        <a:p>
          <a:endParaRPr lang="en-US"/>
        </a:p>
      </dgm:t>
    </dgm:pt>
    <dgm:pt modelId="{C14BDF55-CF94-48A9-A953-D5EE33E02D13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b="1"/>
            <a:t>Also, it will introduce the Fishbone diagram and will also explain how problem-solving supports my future career. </a:t>
          </a:r>
        </a:p>
      </dgm:t>
    </dgm:pt>
    <dgm:pt modelId="{B21C3F1F-4BEF-43A3-9FDD-53464B012332}" type="parTrans" cxnId="{D76DB5B4-2F00-437D-A3F8-95AAA225300E}">
      <dgm:prSet/>
      <dgm:spPr/>
      <dgm:t>
        <a:bodyPr/>
        <a:lstStyle/>
        <a:p>
          <a:endParaRPr lang="en-US"/>
        </a:p>
      </dgm:t>
    </dgm:pt>
    <dgm:pt modelId="{8CCE546C-8E7D-4B20-A2F2-DB8C414164AC}" type="sibTrans" cxnId="{D76DB5B4-2F00-437D-A3F8-95AAA225300E}">
      <dgm:prSet/>
      <dgm:spPr/>
      <dgm:t>
        <a:bodyPr/>
        <a:lstStyle/>
        <a:p>
          <a:endParaRPr lang="en-US"/>
        </a:p>
      </dgm:t>
    </dgm:pt>
    <dgm:pt modelId="{E10CAA6B-F5B9-48ED-961E-8C342414C075}" type="pres">
      <dgm:prSet presAssocID="{955C2108-C59B-4F1D-A0B7-C70DF05496CD}" presName="root" presStyleCnt="0">
        <dgm:presLayoutVars>
          <dgm:dir/>
          <dgm:resizeHandles val="exact"/>
        </dgm:presLayoutVars>
      </dgm:prSet>
      <dgm:spPr/>
    </dgm:pt>
    <dgm:pt modelId="{0C3C728F-5CE5-4827-859A-D857BC6C1094}" type="pres">
      <dgm:prSet presAssocID="{87518492-ABA2-48FF-BA98-9C2BD7BEFD95}" presName="compNode" presStyleCnt="0"/>
      <dgm:spPr/>
    </dgm:pt>
    <dgm:pt modelId="{DBD06E39-5F00-4BFF-AB65-53731F96FC0A}" type="pres">
      <dgm:prSet presAssocID="{87518492-ABA2-48FF-BA98-9C2BD7BEFD95}" presName="iconBgRect" presStyleLbl="bgShp" presStyleIdx="0" presStyleCnt="3"/>
      <dgm:spPr/>
    </dgm:pt>
    <dgm:pt modelId="{657F72E0-3E4D-43E7-9E69-0126F9DF19B6}" type="pres">
      <dgm:prSet presAssocID="{87518492-ABA2-48FF-BA98-9C2BD7BEFD95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91AAED50-D63E-4EA2-BB83-2611CA943AF3}" type="pres">
      <dgm:prSet presAssocID="{87518492-ABA2-48FF-BA98-9C2BD7BEFD95}" presName="spaceRect" presStyleCnt="0"/>
      <dgm:spPr/>
    </dgm:pt>
    <dgm:pt modelId="{AD143F53-E5B7-4435-9504-D01D95653C81}" type="pres">
      <dgm:prSet presAssocID="{87518492-ABA2-48FF-BA98-9C2BD7BEFD95}" presName="textRect" presStyleLbl="revTx" presStyleIdx="0" presStyleCnt="3">
        <dgm:presLayoutVars>
          <dgm:chMax val="1"/>
          <dgm:chPref val="1"/>
        </dgm:presLayoutVars>
      </dgm:prSet>
      <dgm:spPr/>
    </dgm:pt>
    <dgm:pt modelId="{BBA821BA-9789-4CC2-A7E2-984BFECB81ED}" type="pres">
      <dgm:prSet presAssocID="{F087FCF3-B172-486E-9A91-FA8371C51C5B}" presName="sibTrans" presStyleCnt="0"/>
      <dgm:spPr/>
    </dgm:pt>
    <dgm:pt modelId="{B881E1EF-58DB-46E1-9F9C-CC86E9629AB1}" type="pres">
      <dgm:prSet presAssocID="{A9C5D943-942A-496C-910B-997FB613A13C}" presName="compNode" presStyleCnt="0"/>
      <dgm:spPr/>
    </dgm:pt>
    <dgm:pt modelId="{2172AB09-9D5B-47DB-B754-3EC8D5494141}" type="pres">
      <dgm:prSet presAssocID="{A9C5D943-942A-496C-910B-997FB613A13C}" presName="iconBgRect" presStyleLbl="bgShp" presStyleIdx="1" presStyleCnt="3"/>
      <dgm:spPr/>
    </dgm:pt>
    <dgm:pt modelId="{8D804785-E6AF-46EF-924E-471F00AAF5B9}" type="pres">
      <dgm:prSet presAssocID="{A9C5D943-942A-496C-910B-997FB613A13C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aze"/>
        </a:ext>
      </dgm:extLst>
    </dgm:pt>
    <dgm:pt modelId="{00D43254-F754-4FC2-9E94-CFD0E2B5B964}" type="pres">
      <dgm:prSet presAssocID="{A9C5D943-942A-496C-910B-997FB613A13C}" presName="spaceRect" presStyleCnt="0"/>
      <dgm:spPr/>
    </dgm:pt>
    <dgm:pt modelId="{1EE1CA95-BCF6-4B68-B6DD-3E418FA9CC58}" type="pres">
      <dgm:prSet presAssocID="{A9C5D943-942A-496C-910B-997FB613A13C}" presName="textRect" presStyleLbl="revTx" presStyleIdx="1" presStyleCnt="3">
        <dgm:presLayoutVars>
          <dgm:chMax val="1"/>
          <dgm:chPref val="1"/>
        </dgm:presLayoutVars>
      </dgm:prSet>
      <dgm:spPr/>
    </dgm:pt>
    <dgm:pt modelId="{3E9C1034-5D08-48E5-B869-FCE392E3F722}" type="pres">
      <dgm:prSet presAssocID="{ACCCE693-55DA-4D8D-9B5D-CD2F4B15EFD2}" presName="sibTrans" presStyleCnt="0"/>
      <dgm:spPr/>
    </dgm:pt>
    <dgm:pt modelId="{9426B7E8-013B-4643-8E17-C7A73EE8A491}" type="pres">
      <dgm:prSet presAssocID="{C14BDF55-CF94-48A9-A953-D5EE33E02D13}" presName="compNode" presStyleCnt="0"/>
      <dgm:spPr/>
    </dgm:pt>
    <dgm:pt modelId="{D86713A0-AF24-449D-947C-7DD70ACA3A5F}" type="pres">
      <dgm:prSet presAssocID="{C14BDF55-CF94-48A9-A953-D5EE33E02D13}" presName="iconBgRect" presStyleLbl="bgShp" presStyleIdx="2" presStyleCnt="3"/>
      <dgm:spPr/>
    </dgm:pt>
    <dgm:pt modelId="{510A8C79-F855-410B-AC50-67CEE969F6B4}" type="pres">
      <dgm:prSet presAssocID="{C14BDF55-CF94-48A9-A953-D5EE33E02D13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Workflow"/>
        </a:ext>
      </dgm:extLst>
    </dgm:pt>
    <dgm:pt modelId="{3FB7E782-338F-41EE-B5F4-8E07A3A36EE6}" type="pres">
      <dgm:prSet presAssocID="{C14BDF55-CF94-48A9-A953-D5EE33E02D13}" presName="spaceRect" presStyleCnt="0"/>
      <dgm:spPr/>
    </dgm:pt>
    <dgm:pt modelId="{7E7A989A-6FF8-4BC0-B073-0B961C09FB46}" type="pres">
      <dgm:prSet presAssocID="{C14BDF55-CF94-48A9-A953-D5EE33E02D13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B099D60A-EDD2-D346-8B5F-D76D64E359A6}" type="presOf" srcId="{87518492-ABA2-48FF-BA98-9C2BD7BEFD95}" destId="{AD143F53-E5B7-4435-9504-D01D95653C81}" srcOrd="0" destOrd="0" presId="urn:microsoft.com/office/officeart/2018/5/layout/IconCircleLabelList"/>
    <dgm:cxn modelId="{C2B69C14-60F6-4DFA-A5F3-B79B740506F5}" srcId="{955C2108-C59B-4F1D-A0B7-C70DF05496CD}" destId="{A9C5D943-942A-496C-910B-997FB613A13C}" srcOrd="1" destOrd="0" parTransId="{CA968F9F-8567-4FF7-8190-2C664C47A173}" sibTransId="{ACCCE693-55DA-4D8D-9B5D-CD2F4B15EFD2}"/>
    <dgm:cxn modelId="{17908790-9B3A-8E4E-BDE8-1FF452FFE282}" type="presOf" srcId="{C14BDF55-CF94-48A9-A953-D5EE33E02D13}" destId="{7E7A989A-6FF8-4BC0-B073-0B961C09FB46}" srcOrd="0" destOrd="0" presId="urn:microsoft.com/office/officeart/2018/5/layout/IconCircleLabelList"/>
    <dgm:cxn modelId="{D76DB5B4-2F00-437D-A3F8-95AAA225300E}" srcId="{955C2108-C59B-4F1D-A0B7-C70DF05496CD}" destId="{C14BDF55-CF94-48A9-A953-D5EE33E02D13}" srcOrd="2" destOrd="0" parTransId="{B21C3F1F-4BEF-43A3-9FDD-53464B012332}" sibTransId="{8CCE546C-8E7D-4B20-A2F2-DB8C414164AC}"/>
    <dgm:cxn modelId="{49A05FDA-6139-4B18-B5FB-80E403B1C6E6}" srcId="{955C2108-C59B-4F1D-A0B7-C70DF05496CD}" destId="{87518492-ABA2-48FF-BA98-9C2BD7BEFD95}" srcOrd="0" destOrd="0" parTransId="{BB9BB900-03B5-417D-ABF1-59E28C6747BB}" sibTransId="{F087FCF3-B172-486E-9A91-FA8371C51C5B}"/>
    <dgm:cxn modelId="{1BDA58F5-20CE-874B-B9E3-0A6354FC5438}" type="presOf" srcId="{A9C5D943-942A-496C-910B-997FB613A13C}" destId="{1EE1CA95-BCF6-4B68-B6DD-3E418FA9CC58}" srcOrd="0" destOrd="0" presId="urn:microsoft.com/office/officeart/2018/5/layout/IconCircleLabelList"/>
    <dgm:cxn modelId="{DD3C57FF-EA8C-6E41-BAE9-A871906F60D4}" type="presOf" srcId="{955C2108-C59B-4F1D-A0B7-C70DF05496CD}" destId="{E10CAA6B-F5B9-48ED-961E-8C342414C075}" srcOrd="0" destOrd="0" presId="urn:microsoft.com/office/officeart/2018/5/layout/IconCircleLabelList"/>
    <dgm:cxn modelId="{D06470E3-B670-1149-B6BC-EFC394B0D90A}" type="presParOf" srcId="{E10CAA6B-F5B9-48ED-961E-8C342414C075}" destId="{0C3C728F-5CE5-4827-859A-D857BC6C1094}" srcOrd="0" destOrd="0" presId="urn:microsoft.com/office/officeart/2018/5/layout/IconCircleLabelList"/>
    <dgm:cxn modelId="{59802D3B-DA5D-2549-A269-551EFA04C102}" type="presParOf" srcId="{0C3C728F-5CE5-4827-859A-D857BC6C1094}" destId="{DBD06E39-5F00-4BFF-AB65-53731F96FC0A}" srcOrd="0" destOrd="0" presId="urn:microsoft.com/office/officeart/2018/5/layout/IconCircleLabelList"/>
    <dgm:cxn modelId="{F2CBAE3B-2448-0244-9735-42DF55A45F33}" type="presParOf" srcId="{0C3C728F-5CE5-4827-859A-D857BC6C1094}" destId="{657F72E0-3E4D-43E7-9E69-0126F9DF19B6}" srcOrd="1" destOrd="0" presId="urn:microsoft.com/office/officeart/2018/5/layout/IconCircleLabelList"/>
    <dgm:cxn modelId="{75C818CA-6C8B-9145-87A8-2126B3A16750}" type="presParOf" srcId="{0C3C728F-5CE5-4827-859A-D857BC6C1094}" destId="{91AAED50-D63E-4EA2-BB83-2611CA943AF3}" srcOrd="2" destOrd="0" presId="urn:microsoft.com/office/officeart/2018/5/layout/IconCircleLabelList"/>
    <dgm:cxn modelId="{C233740A-DD82-9D4F-B718-17DF536B21F4}" type="presParOf" srcId="{0C3C728F-5CE5-4827-859A-D857BC6C1094}" destId="{AD143F53-E5B7-4435-9504-D01D95653C81}" srcOrd="3" destOrd="0" presId="urn:microsoft.com/office/officeart/2018/5/layout/IconCircleLabelList"/>
    <dgm:cxn modelId="{6CB4A58D-2B7A-6245-85CF-41CE7573F09A}" type="presParOf" srcId="{E10CAA6B-F5B9-48ED-961E-8C342414C075}" destId="{BBA821BA-9789-4CC2-A7E2-984BFECB81ED}" srcOrd="1" destOrd="0" presId="urn:microsoft.com/office/officeart/2018/5/layout/IconCircleLabelList"/>
    <dgm:cxn modelId="{9A538DD9-F432-F842-A147-0B3FE5DC0DFE}" type="presParOf" srcId="{E10CAA6B-F5B9-48ED-961E-8C342414C075}" destId="{B881E1EF-58DB-46E1-9F9C-CC86E9629AB1}" srcOrd="2" destOrd="0" presId="urn:microsoft.com/office/officeart/2018/5/layout/IconCircleLabelList"/>
    <dgm:cxn modelId="{F68A1C57-EAB4-3249-80A7-9DBFAEF3390A}" type="presParOf" srcId="{B881E1EF-58DB-46E1-9F9C-CC86E9629AB1}" destId="{2172AB09-9D5B-47DB-B754-3EC8D5494141}" srcOrd="0" destOrd="0" presId="urn:microsoft.com/office/officeart/2018/5/layout/IconCircleLabelList"/>
    <dgm:cxn modelId="{E46DE3E5-57EA-BA4B-84EA-D25B9CF3D3F9}" type="presParOf" srcId="{B881E1EF-58DB-46E1-9F9C-CC86E9629AB1}" destId="{8D804785-E6AF-46EF-924E-471F00AAF5B9}" srcOrd="1" destOrd="0" presId="urn:microsoft.com/office/officeart/2018/5/layout/IconCircleLabelList"/>
    <dgm:cxn modelId="{C6D43D14-0A2B-4946-A429-AF2DD5AC0B9A}" type="presParOf" srcId="{B881E1EF-58DB-46E1-9F9C-CC86E9629AB1}" destId="{00D43254-F754-4FC2-9E94-CFD0E2B5B964}" srcOrd="2" destOrd="0" presId="urn:microsoft.com/office/officeart/2018/5/layout/IconCircleLabelList"/>
    <dgm:cxn modelId="{3B23FE1E-2435-DE4F-AA76-724A695EFB01}" type="presParOf" srcId="{B881E1EF-58DB-46E1-9F9C-CC86E9629AB1}" destId="{1EE1CA95-BCF6-4B68-B6DD-3E418FA9CC58}" srcOrd="3" destOrd="0" presId="urn:microsoft.com/office/officeart/2018/5/layout/IconCircleLabelList"/>
    <dgm:cxn modelId="{CB04EC55-A1BD-A841-875E-3D1D35C68E43}" type="presParOf" srcId="{E10CAA6B-F5B9-48ED-961E-8C342414C075}" destId="{3E9C1034-5D08-48E5-B869-FCE392E3F722}" srcOrd="3" destOrd="0" presId="urn:microsoft.com/office/officeart/2018/5/layout/IconCircleLabelList"/>
    <dgm:cxn modelId="{AC4D145A-2E99-2646-A61B-C6D8CD426876}" type="presParOf" srcId="{E10CAA6B-F5B9-48ED-961E-8C342414C075}" destId="{9426B7E8-013B-4643-8E17-C7A73EE8A491}" srcOrd="4" destOrd="0" presId="urn:microsoft.com/office/officeart/2018/5/layout/IconCircleLabelList"/>
    <dgm:cxn modelId="{98244841-6F5D-344C-9DE3-B6CC60D726EA}" type="presParOf" srcId="{9426B7E8-013B-4643-8E17-C7A73EE8A491}" destId="{D86713A0-AF24-449D-947C-7DD70ACA3A5F}" srcOrd="0" destOrd="0" presId="urn:microsoft.com/office/officeart/2018/5/layout/IconCircleLabelList"/>
    <dgm:cxn modelId="{EFAC7A54-485D-BE46-95ED-1EDCEEFC4A63}" type="presParOf" srcId="{9426B7E8-013B-4643-8E17-C7A73EE8A491}" destId="{510A8C79-F855-410B-AC50-67CEE969F6B4}" srcOrd="1" destOrd="0" presId="urn:microsoft.com/office/officeart/2018/5/layout/IconCircleLabelList"/>
    <dgm:cxn modelId="{77627CA2-48C6-8F48-A50D-D677E8EE734A}" type="presParOf" srcId="{9426B7E8-013B-4643-8E17-C7A73EE8A491}" destId="{3FB7E782-338F-41EE-B5F4-8E07A3A36EE6}" srcOrd="2" destOrd="0" presId="urn:microsoft.com/office/officeart/2018/5/layout/IconCircleLabelList"/>
    <dgm:cxn modelId="{E55DB655-AC1B-7346-AB9B-424342CC1ECF}" type="presParOf" srcId="{9426B7E8-013B-4643-8E17-C7A73EE8A491}" destId="{7E7A989A-6FF8-4BC0-B073-0B961C09FB46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318AA4D-ECE2-4206-AC09-4C7970BB38AA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0E5DE9A9-1EAF-4E7B-8C58-83B2655524F7}">
      <dgm:prSet/>
      <dgm:spPr/>
      <dgm:t>
        <a:bodyPr/>
        <a:lstStyle/>
        <a:p>
          <a:r>
            <a:rPr lang="en-US" b="1"/>
            <a:t>It aids faster response to health concerns and improves quality of care (Marsh and Fisher, 2008; Aein </a:t>
          </a:r>
          <a:r>
            <a:rPr lang="en-US" b="1" i="1"/>
            <a:t>et al., </a:t>
          </a:r>
          <a:r>
            <a:rPr lang="en-US" b="1"/>
            <a:t>2020).</a:t>
          </a:r>
          <a:endParaRPr lang="en-US"/>
        </a:p>
      </dgm:t>
    </dgm:pt>
    <dgm:pt modelId="{A08190D4-AB69-4C28-9E79-2CACFFB22D96}" type="parTrans" cxnId="{9CD75BE6-D481-4781-9B93-E06F84350D84}">
      <dgm:prSet/>
      <dgm:spPr/>
      <dgm:t>
        <a:bodyPr/>
        <a:lstStyle/>
        <a:p>
          <a:endParaRPr lang="en-US"/>
        </a:p>
      </dgm:t>
    </dgm:pt>
    <dgm:pt modelId="{E5FA889A-D803-4CE3-94B5-BA63CE215660}" type="sibTrans" cxnId="{9CD75BE6-D481-4781-9B93-E06F84350D84}">
      <dgm:prSet/>
      <dgm:spPr/>
      <dgm:t>
        <a:bodyPr/>
        <a:lstStyle/>
        <a:p>
          <a:endParaRPr lang="en-US"/>
        </a:p>
      </dgm:t>
    </dgm:pt>
    <dgm:pt modelId="{2A651E38-1351-40A7-B179-E66630B09DFC}">
      <dgm:prSet/>
      <dgm:spPr/>
      <dgm:t>
        <a:bodyPr/>
        <a:lstStyle/>
        <a:p>
          <a:r>
            <a:rPr lang="en-US" b="1"/>
            <a:t>It promotes better teamwork and collaboration(Brewster </a:t>
          </a:r>
          <a:r>
            <a:rPr lang="en-US" b="1" i="1"/>
            <a:t>et al., </a:t>
          </a:r>
          <a:r>
            <a:rPr lang="en-US" b="1"/>
            <a:t>2021; El-Demerdash </a:t>
          </a:r>
          <a:r>
            <a:rPr lang="en-US" b="1" i="1"/>
            <a:t>et al., 2021</a:t>
          </a:r>
          <a:r>
            <a:rPr lang="en-US" b="1"/>
            <a:t>).</a:t>
          </a:r>
          <a:endParaRPr lang="en-US"/>
        </a:p>
      </dgm:t>
    </dgm:pt>
    <dgm:pt modelId="{3C686FDB-60D3-45BE-A5DB-FF50C2EC2B54}" type="parTrans" cxnId="{E7790BE2-17B2-4029-8DC2-A6BDAC569320}">
      <dgm:prSet/>
      <dgm:spPr/>
      <dgm:t>
        <a:bodyPr/>
        <a:lstStyle/>
        <a:p>
          <a:endParaRPr lang="en-US"/>
        </a:p>
      </dgm:t>
    </dgm:pt>
    <dgm:pt modelId="{0E512DC2-837D-4463-9599-F765312841EA}" type="sibTrans" cxnId="{E7790BE2-17B2-4029-8DC2-A6BDAC569320}">
      <dgm:prSet/>
      <dgm:spPr/>
      <dgm:t>
        <a:bodyPr/>
        <a:lstStyle/>
        <a:p>
          <a:endParaRPr lang="en-US"/>
        </a:p>
      </dgm:t>
    </dgm:pt>
    <dgm:pt modelId="{084EFB76-036C-401B-815A-B4D109CFB672}">
      <dgm:prSet/>
      <dgm:spPr/>
      <dgm:t>
        <a:bodyPr/>
        <a:lstStyle/>
        <a:p>
          <a:r>
            <a:rPr lang="en-US" b="1" dirty="0"/>
            <a:t>It leads to more effective decision-making (El-</a:t>
          </a:r>
          <a:r>
            <a:rPr lang="en-US" b="1" dirty="0" err="1"/>
            <a:t>Demerdash</a:t>
          </a:r>
          <a:r>
            <a:rPr lang="en-US" b="1" dirty="0"/>
            <a:t> </a:t>
          </a:r>
          <a:r>
            <a:rPr lang="en-US" b="1" i="1" dirty="0"/>
            <a:t>et al., 2021)</a:t>
          </a:r>
          <a:endParaRPr lang="en-US" dirty="0"/>
        </a:p>
      </dgm:t>
    </dgm:pt>
    <dgm:pt modelId="{01154E2A-9A34-4963-AD8F-97DDCAEE27AB}" type="parTrans" cxnId="{03307F75-086E-4436-978B-52B44E9B71F1}">
      <dgm:prSet/>
      <dgm:spPr/>
      <dgm:t>
        <a:bodyPr/>
        <a:lstStyle/>
        <a:p>
          <a:endParaRPr lang="en-US"/>
        </a:p>
      </dgm:t>
    </dgm:pt>
    <dgm:pt modelId="{B2416F00-8334-479F-AD62-DD6A2922A174}" type="sibTrans" cxnId="{03307F75-086E-4436-978B-52B44E9B71F1}">
      <dgm:prSet/>
      <dgm:spPr/>
      <dgm:t>
        <a:bodyPr/>
        <a:lstStyle/>
        <a:p>
          <a:endParaRPr lang="en-US"/>
        </a:p>
      </dgm:t>
    </dgm:pt>
    <dgm:pt modelId="{5C08EDCB-4C31-473B-A9D1-037A19122084}">
      <dgm:prSet/>
      <dgm:spPr/>
      <dgm:t>
        <a:bodyPr/>
        <a:lstStyle/>
        <a:p>
          <a:r>
            <a:rPr lang="en-US" b="1"/>
            <a:t>It improves quality of care services and reduces errors and complaints.</a:t>
          </a:r>
          <a:endParaRPr lang="en-US"/>
        </a:p>
      </dgm:t>
    </dgm:pt>
    <dgm:pt modelId="{7B42D417-E717-4A69-A4E3-2AD53960C9DD}" type="parTrans" cxnId="{4C6F3E23-E2E4-4DBD-B3B1-43A1BC3ED6D0}">
      <dgm:prSet/>
      <dgm:spPr/>
      <dgm:t>
        <a:bodyPr/>
        <a:lstStyle/>
        <a:p>
          <a:endParaRPr lang="en-US"/>
        </a:p>
      </dgm:t>
    </dgm:pt>
    <dgm:pt modelId="{A47BA81D-96AA-404D-9FF1-F9D30EC8E800}" type="sibTrans" cxnId="{4C6F3E23-E2E4-4DBD-B3B1-43A1BC3ED6D0}">
      <dgm:prSet/>
      <dgm:spPr/>
      <dgm:t>
        <a:bodyPr/>
        <a:lstStyle/>
        <a:p>
          <a:endParaRPr lang="en-US"/>
        </a:p>
      </dgm:t>
    </dgm:pt>
    <dgm:pt modelId="{DFFCA9D5-BE18-4BB2-B116-783C762FC2BA}">
      <dgm:prSet/>
      <dgm:spPr/>
      <dgm:t>
        <a:bodyPr/>
        <a:lstStyle/>
        <a:p>
          <a:r>
            <a:rPr lang="en-US" b="1"/>
            <a:t>EFFECT OF INEFFECTIVE PROBLEM-SOLVING</a:t>
          </a:r>
          <a:endParaRPr lang="en-US"/>
        </a:p>
      </dgm:t>
    </dgm:pt>
    <dgm:pt modelId="{74FAE017-6BC5-469C-A24B-3F966E8F73B7}" type="parTrans" cxnId="{0A5E64D5-625E-46AA-8BDC-CF21772FA051}">
      <dgm:prSet/>
      <dgm:spPr/>
      <dgm:t>
        <a:bodyPr/>
        <a:lstStyle/>
        <a:p>
          <a:endParaRPr lang="en-US"/>
        </a:p>
      </dgm:t>
    </dgm:pt>
    <dgm:pt modelId="{BAB8FCF3-E5BC-4F4A-A7DB-BCC316BFB153}" type="sibTrans" cxnId="{0A5E64D5-625E-46AA-8BDC-CF21772FA051}">
      <dgm:prSet/>
      <dgm:spPr/>
      <dgm:t>
        <a:bodyPr/>
        <a:lstStyle/>
        <a:p>
          <a:endParaRPr lang="en-US"/>
        </a:p>
      </dgm:t>
    </dgm:pt>
    <dgm:pt modelId="{0150BBBA-F7AD-4C7C-8565-E6B1A44C1232}">
      <dgm:prSet/>
      <dgm:spPr/>
      <dgm:t>
        <a:bodyPr/>
        <a:lstStyle/>
        <a:p>
          <a:r>
            <a:rPr lang="en-US" b="1"/>
            <a:t>It leads to delays in treatment(WHO, 2023; American Nurses Association, 2023).</a:t>
          </a:r>
          <a:endParaRPr lang="en-US"/>
        </a:p>
      </dgm:t>
    </dgm:pt>
    <dgm:pt modelId="{967C0088-75C0-4630-B106-7F168A4E2415}" type="parTrans" cxnId="{C94A081F-4437-44ED-96FB-25C5CD0DB474}">
      <dgm:prSet/>
      <dgm:spPr/>
      <dgm:t>
        <a:bodyPr/>
        <a:lstStyle/>
        <a:p>
          <a:endParaRPr lang="en-US"/>
        </a:p>
      </dgm:t>
    </dgm:pt>
    <dgm:pt modelId="{13C8AD88-3CAB-45EC-9070-6784E9586F83}" type="sibTrans" cxnId="{C94A081F-4437-44ED-96FB-25C5CD0DB474}">
      <dgm:prSet/>
      <dgm:spPr/>
      <dgm:t>
        <a:bodyPr/>
        <a:lstStyle/>
        <a:p>
          <a:endParaRPr lang="en-US"/>
        </a:p>
      </dgm:t>
    </dgm:pt>
    <dgm:pt modelId="{3E249749-6EAB-4B34-84B2-E8D9F9FA52C0}">
      <dgm:prSet/>
      <dgm:spPr/>
      <dgm:t>
        <a:bodyPr/>
        <a:lstStyle/>
        <a:p>
          <a:r>
            <a:rPr lang="en-US" b="1"/>
            <a:t>It may result in increased risk of patient harm.</a:t>
          </a:r>
          <a:endParaRPr lang="en-US"/>
        </a:p>
      </dgm:t>
    </dgm:pt>
    <dgm:pt modelId="{EC573A86-F2BF-46C3-9158-1320AA0E372B}" type="parTrans" cxnId="{2067B584-DC2A-471F-9D28-52822D13A1B3}">
      <dgm:prSet/>
      <dgm:spPr/>
      <dgm:t>
        <a:bodyPr/>
        <a:lstStyle/>
        <a:p>
          <a:endParaRPr lang="en-US"/>
        </a:p>
      </dgm:t>
    </dgm:pt>
    <dgm:pt modelId="{EF76DD3F-F9E3-4A27-8A90-6399DC31D190}" type="sibTrans" cxnId="{2067B584-DC2A-471F-9D28-52822D13A1B3}">
      <dgm:prSet/>
      <dgm:spPr/>
      <dgm:t>
        <a:bodyPr/>
        <a:lstStyle/>
        <a:p>
          <a:endParaRPr lang="en-US"/>
        </a:p>
      </dgm:t>
    </dgm:pt>
    <dgm:pt modelId="{34A1E8A6-64B1-4FD2-A019-8C3A0D5DE375}">
      <dgm:prSet/>
      <dgm:spPr/>
      <dgm:t>
        <a:bodyPr/>
        <a:lstStyle/>
        <a:p>
          <a:r>
            <a:rPr lang="en-US" b="1"/>
            <a:t>It creates poor communication and teamwork issues.</a:t>
          </a:r>
          <a:endParaRPr lang="en-US"/>
        </a:p>
      </dgm:t>
    </dgm:pt>
    <dgm:pt modelId="{BD7D1961-E777-4628-A70F-A78149718084}" type="parTrans" cxnId="{659AFA68-6C59-40A3-B243-E2478C1549D3}">
      <dgm:prSet/>
      <dgm:spPr/>
      <dgm:t>
        <a:bodyPr/>
        <a:lstStyle/>
        <a:p>
          <a:endParaRPr lang="en-US"/>
        </a:p>
      </dgm:t>
    </dgm:pt>
    <dgm:pt modelId="{B662B9B0-48D2-40E9-837A-30948C55B15D}" type="sibTrans" cxnId="{659AFA68-6C59-40A3-B243-E2478C1549D3}">
      <dgm:prSet/>
      <dgm:spPr/>
      <dgm:t>
        <a:bodyPr/>
        <a:lstStyle/>
        <a:p>
          <a:endParaRPr lang="en-US"/>
        </a:p>
      </dgm:t>
    </dgm:pt>
    <dgm:pt modelId="{149DFCDA-F16C-1F47-9739-4829A7EC2FE1}" type="pres">
      <dgm:prSet presAssocID="{8318AA4D-ECE2-4206-AC09-4C7970BB38AA}" presName="diagram" presStyleCnt="0">
        <dgm:presLayoutVars>
          <dgm:dir/>
          <dgm:resizeHandles val="exact"/>
        </dgm:presLayoutVars>
      </dgm:prSet>
      <dgm:spPr/>
    </dgm:pt>
    <dgm:pt modelId="{91FCA700-3C07-C34F-8108-B504E5FD7601}" type="pres">
      <dgm:prSet presAssocID="{0E5DE9A9-1EAF-4E7B-8C58-83B2655524F7}" presName="node" presStyleLbl="node1" presStyleIdx="0" presStyleCnt="8">
        <dgm:presLayoutVars>
          <dgm:bulletEnabled val="1"/>
        </dgm:presLayoutVars>
      </dgm:prSet>
      <dgm:spPr/>
    </dgm:pt>
    <dgm:pt modelId="{594C49E7-382E-CA46-B31E-BC6599F38C72}" type="pres">
      <dgm:prSet presAssocID="{E5FA889A-D803-4CE3-94B5-BA63CE215660}" presName="sibTrans" presStyleCnt="0"/>
      <dgm:spPr/>
    </dgm:pt>
    <dgm:pt modelId="{10454D3D-736F-934A-AF64-3915AE912906}" type="pres">
      <dgm:prSet presAssocID="{2A651E38-1351-40A7-B179-E66630B09DFC}" presName="node" presStyleLbl="node1" presStyleIdx="1" presStyleCnt="8">
        <dgm:presLayoutVars>
          <dgm:bulletEnabled val="1"/>
        </dgm:presLayoutVars>
      </dgm:prSet>
      <dgm:spPr/>
    </dgm:pt>
    <dgm:pt modelId="{20429EEB-1C1A-6D46-953B-ED1EB03F2B3E}" type="pres">
      <dgm:prSet presAssocID="{0E512DC2-837D-4463-9599-F765312841EA}" presName="sibTrans" presStyleCnt="0"/>
      <dgm:spPr/>
    </dgm:pt>
    <dgm:pt modelId="{72C27E6B-29B5-3D4E-BD22-7F55C1AAB8E5}" type="pres">
      <dgm:prSet presAssocID="{084EFB76-036C-401B-815A-B4D109CFB672}" presName="node" presStyleLbl="node1" presStyleIdx="2" presStyleCnt="8">
        <dgm:presLayoutVars>
          <dgm:bulletEnabled val="1"/>
        </dgm:presLayoutVars>
      </dgm:prSet>
      <dgm:spPr/>
    </dgm:pt>
    <dgm:pt modelId="{0C89D2A1-13C9-3849-A805-246E9F391C1D}" type="pres">
      <dgm:prSet presAssocID="{B2416F00-8334-479F-AD62-DD6A2922A174}" presName="sibTrans" presStyleCnt="0"/>
      <dgm:spPr/>
    </dgm:pt>
    <dgm:pt modelId="{5947AB52-0715-B846-B197-EB0B82407CCF}" type="pres">
      <dgm:prSet presAssocID="{5C08EDCB-4C31-473B-A9D1-037A19122084}" presName="node" presStyleLbl="node1" presStyleIdx="3" presStyleCnt="8">
        <dgm:presLayoutVars>
          <dgm:bulletEnabled val="1"/>
        </dgm:presLayoutVars>
      </dgm:prSet>
      <dgm:spPr/>
    </dgm:pt>
    <dgm:pt modelId="{EA54DEC5-638B-7D44-9D09-7287EB154281}" type="pres">
      <dgm:prSet presAssocID="{A47BA81D-96AA-404D-9FF1-F9D30EC8E800}" presName="sibTrans" presStyleCnt="0"/>
      <dgm:spPr/>
    </dgm:pt>
    <dgm:pt modelId="{BA76258F-A075-9F40-BD57-ED23668479F6}" type="pres">
      <dgm:prSet presAssocID="{DFFCA9D5-BE18-4BB2-B116-783C762FC2BA}" presName="node" presStyleLbl="node1" presStyleIdx="4" presStyleCnt="8">
        <dgm:presLayoutVars>
          <dgm:bulletEnabled val="1"/>
        </dgm:presLayoutVars>
      </dgm:prSet>
      <dgm:spPr/>
    </dgm:pt>
    <dgm:pt modelId="{5BE8D7E3-801D-3549-910F-CC38BFD4DC7D}" type="pres">
      <dgm:prSet presAssocID="{BAB8FCF3-E5BC-4F4A-A7DB-BCC316BFB153}" presName="sibTrans" presStyleCnt="0"/>
      <dgm:spPr/>
    </dgm:pt>
    <dgm:pt modelId="{02720169-07F7-A143-B2D0-ABAD5165F03E}" type="pres">
      <dgm:prSet presAssocID="{0150BBBA-F7AD-4C7C-8565-E6B1A44C1232}" presName="node" presStyleLbl="node1" presStyleIdx="5" presStyleCnt="8">
        <dgm:presLayoutVars>
          <dgm:bulletEnabled val="1"/>
        </dgm:presLayoutVars>
      </dgm:prSet>
      <dgm:spPr/>
    </dgm:pt>
    <dgm:pt modelId="{D97A02DC-91D0-D048-B2C5-18544B329D9C}" type="pres">
      <dgm:prSet presAssocID="{13C8AD88-3CAB-45EC-9070-6784E9586F83}" presName="sibTrans" presStyleCnt="0"/>
      <dgm:spPr/>
    </dgm:pt>
    <dgm:pt modelId="{6E257D6A-9404-0D40-9C67-77AB10FAB300}" type="pres">
      <dgm:prSet presAssocID="{3E249749-6EAB-4B34-84B2-E8D9F9FA52C0}" presName="node" presStyleLbl="node1" presStyleIdx="6" presStyleCnt="8">
        <dgm:presLayoutVars>
          <dgm:bulletEnabled val="1"/>
        </dgm:presLayoutVars>
      </dgm:prSet>
      <dgm:spPr/>
    </dgm:pt>
    <dgm:pt modelId="{28B93AC0-E00F-8145-853D-059134DD9925}" type="pres">
      <dgm:prSet presAssocID="{EF76DD3F-F9E3-4A27-8A90-6399DC31D190}" presName="sibTrans" presStyleCnt="0"/>
      <dgm:spPr/>
    </dgm:pt>
    <dgm:pt modelId="{657B58F0-E2E1-764D-8565-EB2F61C92307}" type="pres">
      <dgm:prSet presAssocID="{34A1E8A6-64B1-4FD2-A019-8C3A0D5DE375}" presName="node" presStyleLbl="node1" presStyleIdx="7" presStyleCnt="8">
        <dgm:presLayoutVars>
          <dgm:bulletEnabled val="1"/>
        </dgm:presLayoutVars>
      </dgm:prSet>
      <dgm:spPr/>
    </dgm:pt>
  </dgm:ptLst>
  <dgm:cxnLst>
    <dgm:cxn modelId="{74ACBE00-A724-0E4F-9944-5A22D87D6406}" type="presOf" srcId="{2A651E38-1351-40A7-B179-E66630B09DFC}" destId="{10454D3D-736F-934A-AF64-3915AE912906}" srcOrd="0" destOrd="0" presId="urn:microsoft.com/office/officeart/2005/8/layout/default"/>
    <dgm:cxn modelId="{217CA415-8537-2E48-A40C-356D71DE7162}" type="presOf" srcId="{DFFCA9D5-BE18-4BB2-B116-783C762FC2BA}" destId="{BA76258F-A075-9F40-BD57-ED23668479F6}" srcOrd="0" destOrd="0" presId="urn:microsoft.com/office/officeart/2005/8/layout/default"/>
    <dgm:cxn modelId="{C94A081F-4437-44ED-96FB-25C5CD0DB474}" srcId="{8318AA4D-ECE2-4206-AC09-4C7970BB38AA}" destId="{0150BBBA-F7AD-4C7C-8565-E6B1A44C1232}" srcOrd="5" destOrd="0" parTransId="{967C0088-75C0-4630-B106-7F168A4E2415}" sibTransId="{13C8AD88-3CAB-45EC-9070-6784E9586F83}"/>
    <dgm:cxn modelId="{4C6F3E23-E2E4-4DBD-B3B1-43A1BC3ED6D0}" srcId="{8318AA4D-ECE2-4206-AC09-4C7970BB38AA}" destId="{5C08EDCB-4C31-473B-A9D1-037A19122084}" srcOrd="3" destOrd="0" parTransId="{7B42D417-E717-4A69-A4E3-2AD53960C9DD}" sibTransId="{A47BA81D-96AA-404D-9FF1-F9D30EC8E800}"/>
    <dgm:cxn modelId="{3E162D4B-0CFE-A547-B7F4-920DA61C8F08}" type="presOf" srcId="{0E5DE9A9-1EAF-4E7B-8C58-83B2655524F7}" destId="{91FCA700-3C07-C34F-8108-B504E5FD7601}" srcOrd="0" destOrd="0" presId="urn:microsoft.com/office/officeart/2005/8/layout/default"/>
    <dgm:cxn modelId="{659AFA68-6C59-40A3-B243-E2478C1549D3}" srcId="{8318AA4D-ECE2-4206-AC09-4C7970BB38AA}" destId="{34A1E8A6-64B1-4FD2-A019-8C3A0D5DE375}" srcOrd="7" destOrd="0" parTransId="{BD7D1961-E777-4628-A70F-A78149718084}" sibTransId="{B662B9B0-48D2-40E9-837A-30948C55B15D}"/>
    <dgm:cxn modelId="{03307F75-086E-4436-978B-52B44E9B71F1}" srcId="{8318AA4D-ECE2-4206-AC09-4C7970BB38AA}" destId="{084EFB76-036C-401B-815A-B4D109CFB672}" srcOrd="2" destOrd="0" parTransId="{01154E2A-9A34-4963-AD8F-97DDCAEE27AB}" sibTransId="{B2416F00-8334-479F-AD62-DD6A2922A174}"/>
    <dgm:cxn modelId="{2067B584-DC2A-471F-9D28-52822D13A1B3}" srcId="{8318AA4D-ECE2-4206-AC09-4C7970BB38AA}" destId="{3E249749-6EAB-4B34-84B2-E8D9F9FA52C0}" srcOrd="6" destOrd="0" parTransId="{EC573A86-F2BF-46C3-9158-1320AA0E372B}" sibTransId="{EF76DD3F-F9E3-4A27-8A90-6399DC31D190}"/>
    <dgm:cxn modelId="{0E742085-A23E-4B43-AFB5-3C7D481A376E}" type="presOf" srcId="{3E249749-6EAB-4B34-84B2-E8D9F9FA52C0}" destId="{6E257D6A-9404-0D40-9C67-77AB10FAB300}" srcOrd="0" destOrd="0" presId="urn:microsoft.com/office/officeart/2005/8/layout/default"/>
    <dgm:cxn modelId="{A19A8BBC-0444-4E41-9CDA-E667BD0D049C}" type="presOf" srcId="{34A1E8A6-64B1-4FD2-A019-8C3A0D5DE375}" destId="{657B58F0-E2E1-764D-8565-EB2F61C92307}" srcOrd="0" destOrd="0" presId="urn:microsoft.com/office/officeart/2005/8/layout/default"/>
    <dgm:cxn modelId="{FA73ADBC-208E-F44B-95DB-55E17B8A4DA3}" type="presOf" srcId="{084EFB76-036C-401B-815A-B4D109CFB672}" destId="{72C27E6B-29B5-3D4E-BD22-7F55C1AAB8E5}" srcOrd="0" destOrd="0" presId="urn:microsoft.com/office/officeart/2005/8/layout/default"/>
    <dgm:cxn modelId="{AC9495C7-AFB5-A84D-BF72-8D80EBAB4701}" type="presOf" srcId="{5C08EDCB-4C31-473B-A9D1-037A19122084}" destId="{5947AB52-0715-B846-B197-EB0B82407CCF}" srcOrd="0" destOrd="0" presId="urn:microsoft.com/office/officeart/2005/8/layout/default"/>
    <dgm:cxn modelId="{0A5E64D5-625E-46AA-8BDC-CF21772FA051}" srcId="{8318AA4D-ECE2-4206-AC09-4C7970BB38AA}" destId="{DFFCA9D5-BE18-4BB2-B116-783C762FC2BA}" srcOrd="4" destOrd="0" parTransId="{74FAE017-6BC5-469C-A24B-3F966E8F73B7}" sibTransId="{BAB8FCF3-E5BC-4F4A-A7DB-BCC316BFB153}"/>
    <dgm:cxn modelId="{3AAF10DC-97F4-7541-92A4-5D2BAB5AF049}" type="presOf" srcId="{8318AA4D-ECE2-4206-AC09-4C7970BB38AA}" destId="{149DFCDA-F16C-1F47-9739-4829A7EC2FE1}" srcOrd="0" destOrd="0" presId="urn:microsoft.com/office/officeart/2005/8/layout/default"/>
    <dgm:cxn modelId="{E7790BE2-17B2-4029-8DC2-A6BDAC569320}" srcId="{8318AA4D-ECE2-4206-AC09-4C7970BB38AA}" destId="{2A651E38-1351-40A7-B179-E66630B09DFC}" srcOrd="1" destOrd="0" parTransId="{3C686FDB-60D3-45BE-A5DB-FF50C2EC2B54}" sibTransId="{0E512DC2-837D-4463-9599-F765312841EA}"/>
    <dgm:cxn modelId="{9CD75BE6-D481-4781-9B93-E06F84350D84}" srcId="{8318AA4D-ECE2-4206-AC09-4C7970BB38AA}" destId="{0E5DE9A9-1EAF-4E7B-8C58-83B2655524F7}" srcOrd="0" destOrd="0" parTransId="{A08190D4-AB69-4C28-9E79-2CACFFB22D96}" sibTransId="{E5FA889A-D803-4CE3-94B5-BA63CE215660}"/>
    <dgm:cxn modelId="{0CB145F3-9267-804E-B2C3-F14FFC0771D4}" type="presOf" srcId="{0150BBBA-F7AD-4C7C-8565-E6B1A44C1232}" destId="{02720169-07F7-A143-B2D0-ABAD5165F03E}" srcOrd="0" destOrd="0" presId="urn:microsoft.com/office/officeart/2005/8/layout/default"/>
    <dgm:cxn modelId="{BD6F6B22-89E0-6842-B4D4-987128290E52}" type="presParOf" srcId="{149DFCDA-F16C-1F47-9739-4829A7EC2FE1}" destId="{91FCA700-3C07-C34F-8108-B504E5FD7601}" srcOrd="0" destOrd="0" presId="urn:microsoft.com/office/officeart/2005/8/layout/default"/>
    <dgm:cxn modelId="{E81D442A-AC27-A24C-967C-810F93E52B01}" type="presParOf" srcId="{149DFCDA-F16C-1F47-9739-4829A7EC2FE1}" destId="{594C49E7-382E-CA46-B31E-BC6599F38C72}" srcOrd="1" destOrd="0" presId="urn:microsoft.com/office/officeart/2005/8/layout/default"/>
    <dgm:cxn modelId="{927FB683-5C5C-C74A-8F17-DA43603D0EB8}" type="presParOf" srcId="{149DFCDA-F16C-1F47-9739-4829A7EC2FE1}" destId="{10454D3D-736F-934A-AF64-3915AE912906}" srcOrd="2" destOrd="0" presId="urn:microsoft.com/office/officeart/2005/8/layout/default"/>
    <dgm:cxn modelId="{BD55E55E-C93D-514A-9996-74732AB116CB}" type="presParOf" srcId="{149DFCDA-F16C-1F47-9739-4829A7EC2FE1}" destId="{20429EEB-1C1A-6D46-953B-ED1EB03F2B3E}" srcOrd="3" destOrd="0" presId="urn:microsoft.com/office/officeart/2005/8/layout/default"/>
    <dgm:cxn modelId="{53A32D96-F725-0E48-8BA2-261E17B0441A}" type="presParOf" srcId="{149DFCDA-F16C-1F47-9739-4829A7EC2FE1}" destId="{72C27E6B-29B5-3D4E-BD22-7F55C1AAB8E5}" srcOrd="4" destOrd="0" presId="urn:microsoft.com/office/officeart/2005/8/layout/default"/>
    <dgm:cxn modelId="{41403EC7-8C65-F74C-9729-5E1BE5634256}" type="presParOf" srcId="{149DFCDA-F16C-1F47-9739-4829A7EC2FE1}" destId="{0C89D2A1-13C9-3849-A805-246E9F391C1D}" srcOrd="5" destOrd="0" presId="urn:microsoft.com/office/officeart/2005/8/layout/default"/>
    <dgm:cxn modelId="{6D756DED-2901-E74A-975C-169207902BEF}" type="presParOf" srcId="{149DFCDA-F16C-1F47-9739-4829A7EC2FE1}" destId="{5947AB52-0715-B846-B197-EB0B82407CCF}" srcOrd="6" destOrd="0" presId="urn:microsoft.com/office/officeart/2005/8/layout/default"/>
    <dgm:cxn modelId="{2E3877B1-E423-8C4A-9A6E-C13B7DE929F8}" type="presParOf" srcId="{149DFCDA-F16C-1F47-9739-4829A7EC2FE1}" destId="{EA54DEC5-638B-7D44-9D09-7287EB154281}" srcOrd="7" destOrd="0" presId="urn:microsoft.com/office/officeart/2005/8/layout/default"/>
    <dgm:cxn modelId="{036DAE11-D0E1-3A43-BFBB-452EC0CF2162}" type="presParOf" srcId="{149DFCDA-F16C-1F47-9739-4829A7EC2FE1}" destId="{BA76258F-A075-9F40-BD57-ED23668479F6}" srcOrd="8" destOrd="0" presId="urn:microsoft.com/office/officeart/2005/8/layout/default"/>
    <dgm:cxn modelId="{1DC1564A-BD42-DA4D-873D-CE030155DA9E}" type="presParOf" srcId="{149DFCDA-F16C-1F47-9739-4829A7EC2FE1}" destId="{5BE8D7E3-801D-3549-910F-CC38BFD4DC7D}" srcOrd="9" destOrd="0" presId="urn:microsoft.com/office/officeart/2005/8/layout/default"/>
    <dgm:cxn modelId="{CE2593DD-EE23-9048-9F1C-003C08421A6A}" type="presParOf" srcId="{149DFCDA-F16C-1F47-9739-4829A7EC2FE1}" destId="{02720169-07F7-A143-B2D0-ABAD5165F03E}" srcOrd="10" destOrd="0" presId="urn:microsoft.com/office/officeart/2005/8/layout/default"/>
    <dgm:cxn modelId="{BF911D48-1898-F140-ACD2-E0815369D08B}" type="presParOf" srcId="{149DFCDA-F16C-1F47-9739-4829A7EC2FE1}" destId="{D97A02DC-91D0-D048-B2C5-18544B329D9C}" srcOrd="11" destOrd="0" presId="urn:microsoft.com/office/officeart/2005/8/layout/default"/>
    <dgm:cxn modelId="{38AEC041-D752-F041-AB7C-7DDC636D3366}" type="presParOf" srcId="{149DFCDA-F16C-1F47-9739-4829A7EC2FE1}" destId="{6E257D6A-9404-0D40-9C67-77AB10FAB300}" srcOrd="12" destOrd="0" presId="urn:microsoft.com/office/officeart/2005/8/layout/default"/>
    <dgm:cxn modelId="{5CE26E1A-6F8B-CE47-B879-C2249892571A}" type="presParOf" srcId="{149DFCDA-F16C-1F47-9739-4829A7EC2FE1}" destId="{28B93AC0-E00F-8145-853D-059134DD9925}" srcOrd="13" destOrd="0" presId="urn:microsoft.com/office/officeart/2005/8/layout/default"/>
    <dgm:cxn modelId="{2DCBDAB4-B42A-704D-83D2-F82EE4BCFA36}" type="presParOf" srcId="{149DFCDA-F16C-1F47-9739-4829A7EC2FE1}" destId="{657B58F0-E2E1-764D-8565-EB2F61C92307}" srcOrd="1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60FC6C5-44DA-4ED4-9F62-8123E66D3901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3C76A0F-5D50-45DD-B185-DCFFFB0BFE9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A healthcare assistant on a hospital ward will require effective problem-solving skills when caring for a patient who repeatedly misses scheduled medication times.</a:t>
          </a:r>
        </a:p>
      </dgm:t>
    </dgm:pt>
    <dgm:pt modelId="{7D7AC0AE-1F7F-48BB-81F2-9F1D9A114D8A}" type="parTrans" cxnId="{1215F049-3470-41AD-9F8D-36ACD57EDC0C}">
      <dgm:prSet/>
      <dgm:spPr/>
      <dgm:t>
        <a:bodyPr/>
        <a:lstStyle/>
        <a:p>
          <a:endParaRPr lang="en-US"/>
        </a:p>
      </dgm:t>
    </dgm:pt>
    <dgm:pt modelId="{383C3F3F-BF82-4815-922E-89FCC667E535}" type="sibTrans" cxnId="{1215F049-3470-41AD-9F8D-36ACD57EDC0C}">
      <dgm:prSet/>
      <dgm:spPr/>
      <dgm:t>
        <a:bodyPr/>
        <a:lstStyle/>
        <a:p>
          <a:endParaRPr lang="en-US"/>
        </a:p>
      </dgm:t>
    </dgm:pt>
    <dgm:pt modelId="{E35F5FC8-B4E8-4FD4-9D0C-FE4CEF5357DA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In this situation, good problem-solving skills will be effective in:</a:t>
          </a:r>
        </a:p>
      </dgm:t>
    </dgm:pt>
    <dgm:pt modelId="{6E0B4596-5F32-4F8C-8D4B-17FC702F74DB}" type="parTrans" cxnId="{5A19E689-CCE8-4467-BBEC-0A5A239E6625}">
      <dgm:prSet/>
      <dgm:spPr/>
      <dgm:t>
        <a:bodyPr/>
        <a:lstStyle/>
        <a:p>
          <a:endParaRPr lang="en-US"/>
        </a:p>
      </dgm:t>
    </dgm:pt>
    <dgm:pt modelId="{36648C47-4A2F-42A3-B483-EB30371883C0}" type="sibTrans" cxnId="{5A19E689-CCE8-4467-BBEC-0A5A239E6625}">
      <dgm:prSet/>
      <dgm:spPr/>
      <dgm:t>
        <a:bodyPr/>
        <a:lstStyle/>
        <a:p>
          <a:endParaRPr lang="en-US"/>
        </a:p>
      </dgm:t>
    </dgm:pt>
    <dgm:pt modelId="{B892F3E6-493A-408E-91C0-4A60361443B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Identifying the problem </a:t>
          </a:r>
        </a:p>
      </dgm:t>
    </dgm:pt>
    <dgm:pt modelId="{9F782C2C-50D9-49DD-8F8D-A784DCC8D018}" type="parTrans" cxnId="{280FD166-F480-4B3F-82D1-137FA4FD22D4}">
      <dgm:prSet/>
      <dgm:spPr/>
      <dgm:t>
        <a:bodyPr/>
        <a:lstStyle/>
        <a:p>
          <a:endParaRPr lang="en-US"/>
        </a:p>
      </dgm:t>
    </dgm:pt>
    <dgm:pt modelId="{60C806F9-0185-4ACD-89DE-2448217635C4}" type="sibTrans" cxnId="{280FD166-F480-4B3F-82D1-137FA4FD22D4}">
      <dgm:prSet/>
      <dgm:spPr/>
      <dgm:t>
        <a:bodyPr/>
        <a:lstStyle/>
        <a:p>
          <a:endParaRPr lang="en-US"/>
        </a:p>
      </dgm:t>
    </dgm:pt>
    <dgm:pt modelId="{2B9D0AC8-C943-47DE-8961-4D136B39BED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Gathering observations and information (Zyoud </a:t>
          </a:r>
          <a:r>
            <a:rPr lang="en-US" i="1"/>
            <a:t>et al., </a:t>
          </a:r>
          <a:r>
            <a:rPr lang="en-US"/>
            <a:t>2022).</a:t>
          </a:r>
        </a:p>
      </dgm:t>
    </dgm:pt>
    <dgm:pt modelId="{0A5A07E6-D32F-4302-B582-A66202A37A6C}" type="parTrans" cxnId="{D29C63AC-3E7D-4206-A9D1-93B5C2996BAA}">
      <dgm:prSet/>
      <dgm:spPr/>
      <dgm:t>
        <a:bodyPr/>
        <a:lstStyle/>
        <a:p>
          <a:endParaRPr lang="en-US"/>
        </a:p>
      </dgm:t>
    </dgm:pt>
    <dgm:pt modelId="{225E8F61-6A11-46A7-8244-D1DFCA711A47}" type="sibTrans" cxnId="{D29C63AC-3E7D-4206-A9D1-93B5C2996BAA}">
      <dgm:prSet/>
      <dgm:spPr/>
      <dgm:t>
        <a:bodyPr/>
        <a:lstStyle/>
        <a:p>
          <a:endParaRPr lang="en-US"/>
        </a:p>
      </dgm:t>
    </dgm:pt>
    <dgm:pt modelId="{A6C2BF6E-7D8C-4830-AFFE-A045B03490C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Discussing with the nurse and reviewing the medication schedule.</a:t>
          </a:r>
        </a:p>
      </dgm:t>
    </dgm:pt>
    <dgm:pt modelId="{76E8ECC1-F257-4EF4-8B51-2156FACF4E03}" type="parTrans" cxnId="{8829677A-8E07-462B-B7DE-D49C0EE97898}">
      <dgm:prSet/>
      <dgm:spPr/>
      <dgm:t>
        <a:bodyPr/>
        <a:lstStyle/>
        <a:p>
          <a:endParaRPr lang="en-US"/>
        </a:p>
      </dgm:t>
    </dgm:pt>
    <dgm:pt modelId="{9842C2AB-1D4C-4818-AB57-09D091B9CF73}" type="sibTrans" cxnId="{8829677A-8E07-462B-B7DE-D49C0EE97898}">
      <dgm:prSet/>
      <dgm:spPr/>
      <dgm:t>
        <a:bodyPr/>
        <a:lstStyle/>
        <a:p>
          <a:endParaRPr lang="en-US"/>
        </a:p>
      </dgm:t>
    </dgm:pt>
    <dgm:pt modelId="{333D7495-CFC2-4E6E-87EE-BD96CCF7D3C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Using a structured approach to identify the root causes which could be staff workload or communication gaps. </a:t>
          </a:r>
        </a:p>
      </dgm:t>
    </dgm:pt>
    <dgm:pt modelId="{6DBE7980-4D84-4C20-A644-7266EEFC342C}" type="parTrans" cxnId="{CFAFE7A9-24ED-4E70-BCE2-E2DA4A75033E}">
      <dgm:prSet/>
      <dgm:spPr/>
      <dgm:t>
        <a:bodyPr/>
        <a:lstStyle/>
        <a:p>
          <a:endParaRPr lang="en-US"/>
        </a:p>
      </dgm:t>
    </dgm:pt>
    <dgm:pt modelId="{70B597B1-BB14-44D9-B767-84C1C4D45607}" type="sibTrans" cxnId="{CFAFE7A9-24ED-4E70-BCE2-E2DA4A75033E}">
      <dgm:prSet/>
      <dgm:spPr/>
      <dgm:t>
        <a:bodyPr/>
        <a:lstStyle/>
        <a:p>
          <a:endParaRPr lang="en-US"/>
        </a:p>
      </dgm:t>
    </dgm:pt>
    <dgm:pt modelId="{0B626179-81F9-412E-9CC2-28FB02BA19E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Furthermore, good problem-solving skills will help the healthcare assistant:</a:t>
          </a:r>
        </a:p>
      </dgm:t>
    </dgm:pt>
    <dgm:pt modelId="{DD5895C4-C111-4E00-A5A3-09A53B9461EF}" type="parTrans" cxnId="{B39C1E63-1BF8-4DA6-A507-5C14BFC0B4A7}">
      <dgm:prSet/>
      <dgm:spPr/>
      <dgm:t>
        <a:bodyPr/>
        <a:lstStyle/>
        <a:p>
          <a:endParaRPr lang="en-US"/>
        </a:p>
      </dgm:t>
    </dgm:pt>
    <dgm:pt modelId="{F22B156D-C7B9-47E3-BCBB-047DBD67FEDF}" type="sibTrans" cxnId="{B39C1E63-1BF8-4DA6-A507-5C14BFC0B4A7}">
      <dgm:prSet/>
      <dgm:spPr/>
      <dgm:t>
        <a:bodyPr/>
        <a:lstStyle/>
        <a:p>
          <a:endParaRPr lang="en-US"/>
        </a:p>
      </dgm:t>
    </dgm:pt>
    <dgm:pt modelId="{18F69C29-3ECA-4B28-A775-DF7CEADF4A3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Improve communication during shift handovers.</a:t>
          </a:r>
        </a:p>
      </dgm:t>
    </dgm:pt>
    <dgm:pt modelId="{5726D95B-F23B-4758-BD55-1229A9FC878E}" type="parTrans" cxnId="{FE102536-1415-46ED-BA1C-83A1E0BAD526}">
      <dgm:prSet/>
      <dgm:spPr/>
      <dgm:t>
        <a:bodyPr/>
        <a:lstStyle/>
        <a:p>
          <a:endParaRPr lang="en-US"/>
        </a:p>
      </dgm:t>
    </dgm:pt>
    <dgm:pt modelId="{A1C63303-8952-41D3-8248-A58913E65865}" type="sibTrans" cxnId="{FE102536-1415-46ED-BA1C-83A1E0BAD526}">
      <dgm:prSet/>
      <dgm:spPr/>
      <dgm:t>
        <a:bodyPr/>
        <a:lstStyle/>
        <a:p>
          <a:endParaRPr lang="en-US"/>
        </a:p>
      </dgm:t>
    </dgm:pt>
    <dgm:pt modelId="{D43D9BA7-268D-4341-A591-36CFB248E21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Ensure medication times are clearly documented.</a:t>
          </a:r>
        </a:p>
      </dgm:t>
    </dgm:pt>
    <dgm:pt modelId="{7E3D0C64-8BED-40DA-82F9-46BD54A51EB0}" type="parTrans" cxnId="{0A609961-B6F8-444E-A180-61C527D1512F}">
      <dgm:prSet/>
      <dgm:spPr/>
      <dgm:t>
        <a:bodyPr/>
        <a:lstStyle/>
        <a:p>
          <a:endParaRPr lang="en-US"/>
        </a:p>
      </dgm:t>
    </dgm:pt>
    <dgm:pt modelId="{2F99B788-D12E-4F03-880F-DDA2DF05A0F6}" type="sibTrans" cxnId="{0A609961-B6F8-444E-A180-61C527D1512F}">
      <dgm:prSet/>
      <dgm:spPr/>
      <dgm:t>
        <a:bodyPr/>
        <a:lstStyle/>
        <a:p>
          <a:endParaRPr lang="en-US"/>
        </a:p>
      </dgm:t>
    </dgm:pt>
    <dgm:pt modelId="{5C7C5572-0FDA-4852-8BD7-81A4F41D143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Protect patient safety (NMC, 2018). </a:t>
          </a:r>
        </a:p>
      </dgm:t>
    </dgm:pt>
    <dgm:pt modelId="{A1EBC666-5A77-4269-90FB-3AFCB77F990A}" type="parTrans" cxnId="{2C921758-107C-4745-A040-2AC986B07993}">
      <dgm:prSet/>
      <dgm:spPr/>
      <dgm:t>
        <a:bodyPr/>
        <a:lstStyle/>
        <a:p>
          <a:endParaRPr lang="en-US"/>
        </a:p>
      </dgm:t>
    </dgm:pt>
    <dgm:pt modelId="{176B7621-CEF4-4C29-8A3B-CC860C4A8478}" type="sibTrans" cxnId="{2C921758-107C-4745-A040-2AC986B07993}">
      <dgm:prSet/>
      <dgm:spPr/>
      <dgm:t>
        <a:bodyPr/>
        <a:lstStyle/>
        <a:p>
          <a:endParaRPr lang="en-US"/>
        </a:p>
      </dgm:t>
    </dgm:pt>
    <dgm:pt modelId="{909E4142-2F57-46A8-9CA1-75253315FAA4}" type="pres">
      <dgm:prSet presAssocID="{860FC6C5-44DA-4ED4-9F62-8123E66D3901}" presName="root" presStyleCnt="0">
        <dgm:presLayoutVars>
          <dgm:dir/>
          <dgm:resizeHandles val="exact"/>
        </dgm:presLayoutVars>
      </dgm:prSet>
      <dgm:spPr/>
    </dgm:pt>
    <dgm:pt modelId="{10410F35-E267-4647-9AAF-676BAEF6D6D0}" type="pres">
      <dgm:prSet presAssocID="{73C76A0F-5D50-45DD-B185-DCFFFB0BFE9B}" presName="compNode" presStyleCnt="0"/>
      <dgm:spPr/>
    </dgm:pt>
    <dgm:pt modelId="{D23B53D1-F817-4E1D-B6F9-893B60A8BDDB}" type="pres">
      <dgm:prSet presAssocID="{73C76A0F-5D50-45DD-B185-DCFFFB0BFE9B}" presName="bgRect" presStyleLbl="bgShp" presStyleIdx="0" presStyleCnt="3"/>
      <dgm:spPr/>
    </dgm:pt>
    <dgm:pt modelId="{2757AF33-C11C-47CF-8A21-9E739D2852B2}" type="pres">
      <dgm:prSet presAssocID="{73C76A0F-5D50-45DD-B185-DCFFFB0BFE9B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DAB90D93-B24D-4716-B4B2-3D0015EA1CEE}" type="pres">
      <dgm:prSet presAssocID="{73C76A0F-5D50-45DD-B185-DCFFFB0BFE9B}" presName="spaceRect" presStyleCnt="0"/>
      <dgm:spPr/>
    </dgm:pt>
    <dgm:pt modelId="{9F437FBD-6A1F-40C1-9959-FD187F245319}" type="pres">
      <dgm:prSet presAssocID="{73C76A0F-5D50-45DD-B185-DCFFFB0BFE9B}" presName="parTx" presStyleLbl="revTx" presStyleIdx="0" presStyleCnt="5">
        <dgm:presLayoutVars>
          <dgm:chMax val="0"/>
          <dgm:chPref val="0"/>
        </dgm:presLayoutVars>
      </dgm:prSet>
      <dgm:spPr/>
    </dgm:pt>
    <dgm:pt modelId="{F3731E9D-ED1F-40FB-8D7F-34B67257CA28}" type="pres">
      <dgm:prSet presAssocID="{383C3F3F-BF82-4815-922E-89FCC667E535}" presName="sibTrans" presStyleCnt="0"/>
      <dgm:spPr/>
    </dgm:pt>
    <dgm:pt modelId="{B41ABB98-0185-4A77-8B01-31F790C06EFD}" type="pres">
      <dgm:prSet presAssocID="{E35F5FC8-B4E8-4FD4-9D0C-FE4CEF5357DA}" presName="compNode" presStyleCnt="0"/>
      <dgm:spPr/>
    </dgm:pt>
    <dgm:pt modelId="{8469D985-B470-4AAE-A2BB-A430FF8300E7}" type="pres">
      <dgm:prSet presAssocID="{E35F5FC8-B4E8-4FD4-9D0C-FE4CEF5357DA}" presName="bgRect" presStyleLbl="bgShp" presStyleIdx="1" presStyleCnt="3"/>
      <dgm:spPr/>
    </dgm:pt>
    <dgm:pt modelId="{1AB68BAF-D412-4197-8758-8554924E1AFF}" type="pres">
      <dgm:prSet presAssocID="{E35F5FC8-B4E8-4FD4-9D0C-FE4CEF5357DA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aze"/>
        </a:ext>
      </dgm:extLst>
    </dgm:pt>
    <dgm:pt modelId="{E0BA4CF2-55A5-40E6-8ED6-FA5878DF7971}" type="pres">
      <dgm:prSet presAssocID="{E35F5FC8-B4E8-4FD4-9D0C-FE4CEF5357DA}" presName="spaceRect" presStyleCnt="0"/>
      <dgm:spPr/>
    </dgm:pt>
    <dgm:pt modelId="{4F90B87A-78CB-43D9-8925-8468D4DE612D}" type="pres">
      <dgm:prSet presAssocID="{E35F5FC8-B4E8-4FD4-9D0C-FE4CEF5357DA}" presName="parTx" presStyleLbl="revTx" presStyleIdx="1" presStyleCnt="5">
        <dgm:presLayoutVars>
          <dgm:chMax val="0"/>
          <dgm:chPref val="0"/>
        </dgm:presLayoutVars>
      </dgm:prSet>
      <dgm:spPr/>
    </dgm:pt>
    <dgm:pt modelId="{22D9E8DD-261C-4B8E-BB41-71EB2D1D0516}" type="pres">
      <dgm:prSet presAssocID="{E35F5FC8-B4E8-4FD4-9D0C-FE4CEF5357DA}" presName="desTx" presStyleLbl="revTx" presStyleIdx="2" presStyleCnt="5">
        <dgm:presLayoutVars/>
      </dgm:prSet>
      <dgm:spPr/>
    </dgm:pt>
    <dgm:pt modelId="{B781BC94-A099-4276-A258-77086055C150}" type="pres">
      <dgm:prSet presAssocID="{36648C47-4A2F-42A3-B483-EB30371883C0}" presName="sibTrans" presStyleCnt="0"/>
      <dgm:spPr/>
    </dgm:pt>
    <dgm:pt modelId="{3E29BF6F-A15E-4C2B-857C-995BA4A761CB}" type="pres">
      <dgm:prSet presAssocID="{0B626179-81F9-412E-9CC2-28FB02BA19E4}" presName="compNode" presStyleCnt="0"/>
      <dgm:spPr/>
    </dgm:pt>
    <dgm:pt modelId="{738C77A5-3BD0-4FF3-9C0F-A5547BD57CD2}" type="pres">
      <dgm:prSet presAssocID="{0B626179-81F9-412E-9CC2-28FB02BA19E4}" presName="bgRect" presStyleLbl="bgShp" presStyleIdx="2" presStyleCnt="3"/>
      <dgm:spPr/>
    </dgm:pt>
    <dgm:pt modelId="{3E6FB3AC-2ABF-4C27-8460-AA6B3F71C7DC}" type="pres">
      <dgm:prSet presAssocID="{0B626179-81F9-412E-9CC2-28FB02BA19E4}" presName="iconRect" presStyleLbl="node1" presStyleIdx="2" presStyleCnt="3"/>
      <dgm:spPr/>
    </dgm:pt>
    <dgm:pt modelId="{31B1F297-07FF-4EBA-AE6D-03194A9503BA}" type="pres">
      <dgm:prSet presAssocID="{0B626179-81F9-412E-9CC2-28FB02BA19E4}" presName="spaceRect" presStyleCnt="0"/>
      <dgm:spPr/>
    </dgm:pt>
    <dgm:pt modelId="{6ECBA6ED-1081-42FB-A921-54C536E058F1}" type="pres">
      <dgm:prSet presAssocID="{0B626179-81F9-412E-9CC2-28FB02BA19E4}" presName="parTx" presStyleLbl="revTx" presStyleIdx="3" presStyleCnt="5">
        <dgm:presLayoutVars>
          <dgm:chMax val="0"/>
          <dgm:chPref val="0"/>
        </dgm:presLayoutVars>
      </dgm:prSet>
      <dgm:spPr/>
    </dgm:pt>
    <dgm:pt modelId="{DB4558E5-E375-46D9-AF6B-DAE8EFB7D678}" type="pres">
      <dgm:prSet presAssocID="{0B626179-81F9-412E-9CC2-28FB02BA19E4}" presName="desTx" presStyleLbl="revTx" presStyleIdx="4" presStyleCnt="5">
        <dgm:presLayoutVars/>
      </dgm:prSet>
      <dgm:spPr/>
    </dgm:pt>
  </dgm:ptLst>
  <dgm:cxnLst>
    <dgm:cxn modelId="{4CBE9F1E-73E0-4D82-ACAB-66117B19E2C0}" type="presOf" srcId="{5C7C5572-0FDA-4852-8BD7-81A4F41D143E}" destId="{DB4558E5-E375-46D9-AF6B-DAE8EFB7D678}" srcOrd="0" destOrd="2" presId="urn:microsoft.com/office/officeart/2018/2/layout/IconVerticalSolidList"/>
    <dgm:cxn modelId="{E008AF2B-BCBF-4AF1-A79C-460F6355168A}" type="presOf" srcId="{D43D9BA7-268D-4341-A591-36CFB248E21C}" destId="{DB4558E5-E375-46D9-AF6B-DAE8EFB7D678}" srcOrd="0" destOrd="1" presId="urn:microsoft.com/office/officeart/2018/2/layout/IconVerticalSolidList"/>
    <dgm:cxn modelId="{FE102536-1415-46ED-BA1C-83A1E0BAD526}" srcId="{0B626179-81F9-412E-9CC2-28FB02BA19E4}" destId="{18F69C29-3ECA-4B28-A775-DF7CEADF4A33}" srcOrd="0" destOrd="0" parTransId="{5726D95B-F23B-4758-BD55-1229A9FC878E}" sibTransId="{A1C63303-8952-41D3-8248-A58913E65865}"/>
    <dgm:cxn modelId="{5A7ACA3A-5EDF-49C4-A924-8B759FB5DA0F}" type="presOf" srcId="{333D7495-CFC2-4E6E-87EE-BD96CCF7D3CF}" destId="{22D9E8DD-261C-4B8E-BB41-71EB2D1D0516}" srcOrd="0" destOrd="3" presId="urn:microsoft.com/office/officeart/2018/2/layout/IconVerticalSolidList"/>
    <dgm:cxn modelId="{51016143-32A0-45DB-A6B9-3E4211E16C1E}" type="presOf" srcId="{0B626179-81F9-412E-9CC2-28FB02BA19E4}" destId="{6ECBA6ED-1081-42FB-A921-54C536E058F1}" srcOrd="0" destOrd="0" presId="urn:microsoft.com/office/officeart/2018/2/layout/IconVerticalSolidList"/>
    <dgm:cxn modelId="{1215F049-3470-41AD-9F8D-36ACD57EDC0C}" srcId="{860FC6C5-44DA-4ED4-9F62-8123E66D3901}" destId="{73C76A0F-5D50-45DD-B185-DCFFFB0BFE9B}" srcOrd="0" destOrd="0" parTransId="{7D7AC0AE-1F7F-48BB-81F2-9F1D9A114D8A}" sibTransId="{383C3F3F-BF82-4815-922E-89FCC667E535}"/>
    <dgm:cxn modelId="{2C921758-107C-4745-A040-2AC986B07993}" srcId="{0B626179-81F9-412E-9CC2-28FB02BA19E4}" destId="{5C7C5572-0FDA-4852-8BD7-81A4F41D143E}" srcOrd="2" destOrd="0" parTransId="{A1EBC666-5A77-4269-90FB-3AFCB77F990A}" sibTransId="{176B7621-CEF4-4C29-8A3B-CC860C4A8478}"/>
    <dgm:cxn modelId="{0A609961-B6F8-444E-A180-61C527D1512F}" srcId="{0B626179-81F9-412E-9CC2-28FB02BA19E4}" destId="{D43D9BA7-268D-4341-A591-36CFB248E21C}" srcOrd="1" destOrd="0" parTransId="{7E3D0C64-8BED-40DA-82F9-46BD54A51EB0}" sibTransId="{2F99B788-D12E-4F03-880F-DDA2DF05A0F6}"/>
    <dgm:cxn modelId="{B39C1E63-1BF8-4DA6-A507-5C14BFC0B4A7}" srcId="{860FC6C5-44DA-4ED4-9F62-8123E66D3901}" destId="{0B626179-81F9-412E-9CC2-28FB02BA19E4}" srcOrd="2" destOrd="0" parTransId="{DD5895C4-C111-4E00-A5A3-09A53B9461EF}" sibTransId="{F22B156D-C7B9-47E3-BCBB-047DBD67FEDF}"/>
    <dgm:cxn modelId="{DB958E66-B7FB-43D6-AA87-81510D711DC5}" type="presOf" srcId="{2B9D0AC8-C943-47DE-8961-4D136B39BED6}" destId="{22D9E8DD-261C-4B8E-BB41-71EB2D1D0516}" srcOrd="0" destOrd="1" presId="urn:microsoft.com/office/officeart/2018/2/layout/IconVerticalSolidList"/>
    <dgm:cxn modelId="{280FD166-F480-4B3F-82D1-137FA4FD22D4}" srcId="{E35F5FC8-B4E8-4FD4-9D0C-FE4CEF5357DA}" destId="{B892F3E6-493A-408E-91C0-4A60361443B8}" srcOrd="0" destOrd="0" parTransId="{9F782C2C-50D9-49DD-8F8D-A784DCC8D018}" sibTransId="{60C806F9-0185-4ACD-89DE-2448217635C4}"/>
    <dgm:cxn modelId="{8829677A-8E07-462B-B7DE-D49C0EE97898}" srcId="{E35F5FC8-B4E8-4FD4-9D0C-FE4CEF5357DA}" destId="{A6C2BF6E-7D8C-4830-AFFE-A045B03490CD}" srcOrd="2" destOrd="0" parTransId="{76E8ECC1-F257-4EF4-8B51-2156FACF4E03}" sibTransId="{9842C2AB-1D4C-4818-AB57-09D091B9CF73}"/>
    <dgm:cxn modelId="{5A19E689-CCE8-4467-BBEC-0A5A239E6625}" srcId="{860FC6C5-44DA-4ED4-9F62-8123E66D3901}" destId="{E35F5FC8-B4E8-4FD4-9D0C-FE4CEF5357DA}" srcOrd="1" destOrd="0" parTransId="{6E0B4596-5F32-4F8C-8D4B-17FC702F74DB}" sibTransId="{36648C47-4A2F-42A3-B483-EB30371883C0}"/>
    <dgm:cxn modelId="{CFAFE7A9-24ED-4E70-BCE2-E2DA4A75033E}" srcId="{E35F5FC8-B4E8-4FD4-9D0C-FE4CEF5357DA}" destId="{333D7495-CFC2-4E6E-87EE-BD96CCF7D3CF}" srcOrd="3" destOrd="0" parTransId="{6DBE7980-4D84-4C20-A644-7266EEFC342C}" sibTransId="{70B597B1-BB14-44D9-B767-84C1C4D45607}"/>
    <dgm:cxn modelId="{D29C63AC-3E7D-4206-A9D1-93B5C2996BAA}" srcId="{E35F5FC8-B4E8-4FD4-9D0C-FE4CEF5357DA}" destId="{2B9D0AC8-C943-47DE-8961-4D136B39BED6}" srcOrd="1" destOrd="0" parTransId="{0A5A07E6-D32F-4302-B582-A66202A37A6C}" sibTransId="{225E8F61-6A11-46A7-8244-D1DFCA711A47}"/>
    <dgm:cxn modelId="{DE98BEB3-9199-4D60-97A3-3781EC838B28}" type="presOf" srcId="{18F69C29-3ECA-4B28-A775-DF7CEADF4A33}" destId="{DB4558E5-E375-46D9-AF6B-DAE8EFB7D678}" srcOrd="0" destOrd="0" presId="urn:microsoft.com/office/officeart/2018/2/layout/IconVerticalSolidList"/>
    <dgm:cxn modelId="{120501C2-3B0F-4615-92BB-EEC9787035E5}" type="presOf" srcId="{E35F5FC8-B4E8-4FD4-9D0C-FE4CEF5357DA}" destId="{4F90B87A-78CB-43D9-8925-8468D4DE612D}" srcOrd="0" destOrd="0" presId="urn:microsoft.com/office/officeart/2018/2/layout/IconVerticalSolidList"/>
    <dgm:cxn modelId="{2B95D0D4-369A-4D94-ACF7-813F76063430}" type="presOf" srcId="{B892F3E6-493A-408E-91C0-4A60361443B8}" destId="{22D9E8DD-261C-4B8E-BB41-71EB2D1D0516}" srcOrd="0" destOrd="0" presId="urn:microsoft.com/office/officeart/2018/2/layout/IconVerticalSolidList"/>
    <dgm:cxn modelId="{CA1840DE-DFC5-4EB9-8BE4-E43418EFAC28}" type="presOf" srcId="{73C76A0F-5D50-45DD-B185-DCFFFB0BFE9B}" destId="{9F437FBD-6A1F-40C1-9959-FD187F245319}" srcOrd="0" destOrd="0" presId="urn:microsoft.com/office/officeart/2018/2/layout/IconVerticalSolidList"/>
    <dgm:cxn modelId="{E01B8EED-830B-47E9-B4DB-AA9CC948CBA7}" type="presOf" srcId="{A6C2BF6E-7D8C-4830-AFFE-A045B03490CD}" destId="{22D9E8DD-261C-4B8E-BB41-71EB2D1D0516}" srcOrd="0" destOrd="2" presId="urn:microsoft.com/office/officeart/2018/2/layout/IconVerticalSolidList"/>
    <dgm:cxn modelId="{6C4553F4-21E4-4B31-A96A-AD6CDE32924C}" type="presOf" srcId="{860FC6C5-44DA-4ED4-9F62-8123E66D3901}" destId="{909E4142-2F57-46A8-9CA1-75253315FAA4}" srcOrd="0" destOrd="0" presId="urn:microsoft.com/office/officeart/2018/2/layout/IconVerticalSolidList"/>
    <dgm:cxn modelId="{F1B2DC06-3F62-4266-9877-7EC504DC66D1}" type="presParOf" srcId="{909E4142-2F57-46A8-9CA1-75253315FAA4}" destId="{10410F35-E267-4647-9AAF-676BAEF6D6D0}" srcOrd="0" destOrd="0" presId="urn:microsoft.com/office/officeart/2018/2/layout/IconVerticalSolidList"/>
    <dgm:cxn modelId="{CC3AEB10-E3C5-4546-841A-C5941937AD47}" type="presParOf" srcId="{10410F35-E267-4647-9AAF-676BAEF6D6D0}" destId="{D23B53D1-F817-4E1D-B6F9-893B60A8BDDB}" srcOrd="0" destOrd="0" presId="urn:microsoft.com/office/officeart/2018/2/layout/IconVerticalSolidList"/>
    <dgm:cxn modelId="{84D57A8D-A458-4F84-A3CF-CE4F4B29A338}" type="presParOf" srcId="{10410F35-E267-4647-9AAF-676BAEF6D6D0}" destId="{2757AF33-C11C-47CF-8A21-9E739D2852B2}" srcOrd="1" destOrd="0" presId="urn:microsoft.com/office/officeart/2018/2/layout/IconVerticalSolidList"/>
    <dgm:cxn modelId="{2AFF3AB5-F3F4-4B89-83C8-ADD11C1329C1}" type="presParOf" srcId="{10410F35-E267-4647-9AAF-676BAEF6D6D0}" destId="{DAB90D93-B24D-4716-B4B2-3D0015EA1CEE}" srcOrd="2" destOrd="0" presId="urn:microsoft.com/office/officeart/2018/2/layout/IconVerticalSolidList"/>
    <dgm:cxn modelId="{25CEADDE-A331-4811-920F-D81954A8F8FC}" type="presParOf" srcId="{10410F35-E267-4647-9AAF-676BAEF6D6D0}" destId="{9F437FBD-6A1F-40C1-9959-FD187F245319}" srcOrd="3" destOrd="0" presId="urn:microsoft.com/office/officeart/2018/2/layout/IconVerticalSolidList"/>
    <dgm:cxn modelId="{AE65EB36-7CC7-42C3-8B0D-C3180116A575}" type="presParOf" srcId="{909E4142-2F57-46A8-9CA1-75253315FAA4}" destId="{F3731E9D-ED1F-40FB-8D7F-34B67257CA28}" srcOrd="1" destOrd="0" presId="urn:microsoft.com/office/officeart/2018/2/layout/IconVerticalSolidList"/>
    <dgm:cxn modelId="{AE65465E-7B1C-41C8-8B17-AA1562D0290A}" type="presParOf" srcId="{909E4142-2F57-46A8-9CA1-75253315FAA4}" destId="{B41ABB98-0185-4A77-8B01-31F790C06EFD}" srcOrd="2" destOrd="0" presId="urn:microsoft.com/office/officeart/2018/2/layout/IconVerticalSolidList"/>
    <dgm:cxn modelId="{9BBB644A-B3B9-4B7B-BC06-3F3E39476E56}" type="presParOf" srcId="{B41ABB98-0185-4A77-8B01-31F790C06EFD}" destId="{8469D985-B470-4AAE-A2BB-A430FF8300E7}" srcOrd="0" destOrd="0" presId="urn:microsoft.com/office/officeart/2018/2/layout/IconVerticalSolidList"/>
    <dgm:cxn modelId="{BA661F92-C2FA-4F83-90E9-1FF6DC6741A3}" type="presParOf" srcId="{B41ABB98-0185-4A77-8B01-31F790C06EFD}" destId="{1AB68BAF-D412-4197-8758-8554924E1AFF}" srcOrd="1" destOrd="0" presId="urn:microsoft.com/office/officeart/2018/2/layout/IconVerticalSolidList"/>
    <dgm:cxn modelId="{17054A20-F8C1-4BA0-A89A-E9F7FD7BEECA}" type="presParOf" srcId="{B41ABB98-0185-4A77-8B01-31F790C06EFD}" destId="{E0BA4CF2-55A5-40E6-8ED6-FA5878DF7971}" srcOrd="2" destOrd="0" presId="urn:microsoft.com/office/officeart/2018/2/layout/IconVerticalSolidList"/>
    <dgm:cxn modelId="{8BFC8E8C-9E1D-48B8-83D5-02B750B739D9}" type="presParOf" srcId="{B41ABB98-0185-4A77-8B01-31F790C06EFD}" destId="{4F90B87A-78CB-43D9-8925-8468D4DE612D}" srcOrd="3" destOrd="0" presId="urn:microsoft.com/office/officeart/2018/2/layout/IconVerticalSolidList"/>
    <dgm:cxn modelId="{AE111FF5-8BEF-464A-A668-00D91B26B465}" type="presParOf" srcId="{B41ABB98-0185-4A77-8B01-31F790C06EFD}" destId="{22D9E8DD-261C-4B8E-BB41-71EB2D1D0516}" srcOrd="4" destOrd="0" presId="urn:microsoft.com/office/officeart/2018/2/layout/IconVerticalSolidList"/>
    <dgm:cxn modelId="{8AC17A14-C9F2-4F82-BE8C-F6F189CCF3B5}" type="presParOf" srcId="{909E4142-2F57-46A8-9CA1-75253315FAA4}" destId="{B781BC94-A099-4276-A258-77086055C150}" srcOrd="3" destOrd="0" presId="urn:microsoft.com/office/officeart/2018/2/layout/IconVerticalSolidList"/>
    <dgm:cxn modelId="{2E33686D-D0B7-4EC1-8A89-5577A8A7F743}" type="presParOf" srcId="{909E4142-2F57-46A8-9CA1-75253315FAA4}" destId="{3E29BF6F-A15E-4C2B-857C-995BA4A761CB}" srcOrd="4" destOrd="0" presId="urn:microsoft.com/office/officeart/2018/2/layout/IconVerticalSolidList"/>
    <dgm:cxn modelId="{C605C553-6954-4775-AC79-F8490D9B34F6}" type="presParOf" srcId="{3E29BF6F-A15E-4C2B-857C-995BA4A761CB}" destId="{738C77A5-3BD0-4FF3-9C0F-A5547BD57CD2}" srcOrd="0" destOrd="0" presId="urn:microsoft.com/office/officeart/2018/2/layout/IconVerticalSolidList"/>
    <dgm:cxn modelId="{B26F1456-ABDE-4CA9-AF75-76EF9F09B5E5}" type="presParOf" srcId="{3E29BF6F-A15E-4C2B-857C-995BA4A761CB}" destId="{3E6FB3AC-2ABF-4C27-8460-AA6B3F71C7DC}" srcOrd="1" destOrd="0" presId="urn:microsoft.com/office/officeart/2018/2/layout/IconVerticalSolidList"/>
    <dgm:cxn modelId="{D26BF9D2-E965-48F4-8573-A3CE5D1F7EF1}" type="presParOf" srcId="{3E29BF6F-A15E-4C2B-857C-995BA4A761CB}" destId="{31B1F297-07FF-4EBA-AE6D-03194A9503BA}" srcOrd="2" destOrd="0" presId="urn:microsoft.com/office/officeart/2018/2/layout/IconVerticalSolidList"/>
    <dgm:cxn modelId="{B730896C-5D2A-450C-9E09-9486F4A18643}" type="presParOf" srcId="{3E29BF6F-A15E-4C2B-857C-995BA4A761CB}" destId="{6ECBA6ED-1081-42FB-A921-54C536E058F1}" srcOrd="3" destOrd="0" presId="urn:microsoft.com/office/officeart/2018/2/layout/IconVerticalSolidList"/>
    <dgm:cxn modelId="{5AF2A38A-B9D9-44DA-82CD-76388D37AB09}" type="presParOf" srcId="{3E29BF6F-A15E-4C2B-857C-995BA4A761CB}" destId="{DB4558E5-E375-46D9-AF6B-DAE8EFB7D678}" srcOrd="4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BD06E39-5F00-4BFF-AB65-53731F96FC0A}">
      <dsp:nvSpPr>
        <dsp:cNvPr id="0" name=""/>
        <dsp:cNvSpPr/>
      </dsp:nvSpPr>
      <dsp:spPr>
        <a:xfrm>
          <a:off x="328487" y="1169620"/>
          <a:ext cx="1021869" cy="1021869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57F72E0-3E4D-43E7-9E69-0126F9DF19B6}">
      <dsp:nvSpPr>
        <dsp:cNvPr id="0" name=""/>
        <dsp:cNvSpPr/>
      </dsp:nvSpPr>
      <dsp:spPr>
        <a:xfrm>
          <a:off x="546262" y="1387396"/>
          <a:ext cx="586318" cy="58631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D143F53-E5B7-4435-9504-D01D95653C81}">
      <dsp:nvSpPr>
        <dsp:cNvPr id="0" name=""/>
        <dsp:cNvSpPr/>
      </dsp:nvSpPr>
      <dsp:spPr>
        <a:xfrm>
          <a:off x="1824" y="2509776"/>
          <a:ext cx="1675195" cy="9933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b="1" kern="1200"/>
            <a:t>This presentation focuses on problem-solving as a key professional skill in health and social care.</a:t>
          </a:r>
        </a:p>
      </dsp:txBody>
      <dsp:txXfrm>
        <a:off x="1824" y="2509776"/>
        <a:ext cx="1675195" cy="993338"/>
      </dsp:txXfrm>
    </dsp:sp>
    <dsp:sp modelId="{2172AB09-9D5B-47DB-B754-3EC8D5494141}">
      <dsp:nvSpPr>
        <dsp:cNvPr id="0" name=""/>
        <dsp:cNvSpPr/>
      </dsp:nvSpPr>
      <dsp:spPr>
        <a:xfrm>
          <a:off x="2296841" y="1169620"/>
          <a:ext cx="1021869" cy="1021869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D804785-E6AF-46EF-924E-471F00AAF5B9}">
      <dsp:nvSpPr>
        <dsp:cNvPr id="0" name=""/>
        <dsp:cNvSpPr/>
      </dsp:nvSpPr>
      <dsp:spPr>
        <a:xfrm>
          <a:off x="2514617" y="1387396"/>
          <a:ext cx="586318" cy="58631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E1CA95-BCF6-4B68-B6DD-3E418FA9CC58}">
      <dsp:nvSpPr>
        <dsp:cNvPr id="0" name=""/>
        <dsp:cNvSpPr/>
      </dsp:nvSpPr>
      <dsp:spPr>
        <a:xfrm>
          <a:off x="1970178" y="2509776"/>
          <a:ext cx="1675195" cy="9933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600" b="1" kern="1200"/>
            <a:t>It will </a:t>
          </a:r>
          <a:r>
            <a:rPr lang="en-US" sz="2000" b="1" kern="1200"/>
            <a:t>define</a:t>
          </a:r>
          <a:r>
            <a:rPr lang="en-US" sz="1600" b="1" kern="1200"/>
            <a:t> and explain problem-solving.</a:t>
          </a:r>
        </a:p>
      </dsp:txBody>
      <dsp:txXfrm>
        <a:off x="1970178" y="2509776"/>
        <a:ext cx="1675195" cy="993338"/>
      </dsp:txXfrm>
    </dsp:sp>
    <dsp:sp modelId="{D86713A0-AF24-449D-947C-7DD70ACA3A5F}">
      <dsp:nvSpPr>
        <dsp:cNvPr id="0" name=""/>
        <dsp:cNvSpPr/>
      </dsp:nvSpPr>
      <dsp:spPr>
        <a:xfrm>
          <a:off x="4265196" y="1169620"/>
          <a:ext cx="1021869" cy="1021869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10A8C79-F855-410B-AC50-67CEE969F6B4}">
      <dsp:nvSpPr>
        <dsp:cNvPr id="0" name=""/>
        <dsp:cNvSpPr/>
      </dsp:nvSpPr>
      <dsp:spPr>
        <a:xfrm>
          <a:off x="4482971" y="1387396"/>
          <a:ext cx="586318" cy="58631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7A989A-6FF8-4BC0-B073-0B961C09FB46}">
      <dsp:nvSpPr>
        <dsp:cNvPr id="0" name=""/>
        <dsp:cNvSpPr/>
      </dsp:nvSpPr>
      <dsp:spPr>
        <a:xfrm>
          <a:off x="3938533" y="2509776"/>
          <a:ext cx="1675195" cy="9933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b="1" kern="1200"/>
            <a:t>Also, it will introduce the Fishbone diagram and will also explain how problem-solving supports my future career. </a:t>
          </a:r>
        </a:p>
      </dsp:txBody>
      <dsp:txXfrm>
        <a:off x="3938533" y="2509776"/>
        <a:ext cx="1675195" cy="99333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1FCA700-3C07-C34F-8108-B504E5FD7601}">
      <dsp:nvSpPr>
        <dsp:cNvPr id="0" name=""/>
        <dsp:cNvSpPr/>
      </dsp:nvSpPr>
      <dsp:spPr>
        <a:xfrm>
          <a:off x="768783" y="539"/>
          <a:ext cx="3095246" cy="185714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/>
            <a:t>It aids faster response to health concerns and improves quality of care (Marsh and Fisher, 2008; Aein </a:t>
          </a:r>
          <a:r>
            <a:rPr lang="en-US" sz="2000" b="1" i="1" kern="1200"/>
            <a:t>et al., </a:t>
          </a:r>
          <a:r>
            <a:rPr lang="en-US" sz="2000" b="1" kern="1200"/>
            <a:t>2020).</a:t>
          </a:r>
          <a:endParaRPr lang="en-US" sz="2000" kern="1200"/>
        </a:p>
      </dsp:txBody>
      <dsp:txXfrm>
        <a:off x="768783" y="539"/>
        <a:ext cx="3095246" cy="1857148"/>
      </dsp:txXfrm>
    </dsp:sp>
    <dsp:sp modelId="{10454D3D-736F-934A-AF64-3915AE912906}">
      <dsp:nvSpPr>
        <dsp:cNvPr id="0" name=""/>
        <dsp:cNvSpPr/>
      </dsp:nvSpPr>
      <dsp:spPr>
        <a:xfrm>
          <a:off x="4173554" y="539"/>
          <a:ext cx="3095246" cy="185714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/>
            <a:t>It promotes better teamwork and collaboration(Brewster </a:t>
          </a:r>
          <a:r>
            <a:rPr lang="en-US" sz="2000" b="1" i="1" kern="1200"/>
            <a:t>et al., </a:t>
          </a:r>
          <a:r>
            <a:rPr lang="en-US" sz="2000" b="1" kern="1200"/>
            <a:t>2021; El-Demerdash </a:t>
          </a:r>
          <a:r>
            <a:rPr lang="en-US" sz="2000" b="1" i="1" kern="1200"/>
            <a:t>et al., 2021</a:t>
          </a:r>
          <a:r>
            <a:rPr lang="en-US" sz="2000" b="1" kern="1200"/>
            <a:t>).</a:t>
          </a:r>
          <a:endParaRPr lang="en-US" sz="2000" kern="1200"/>
        </a:p>
      </dsp:txBody>
      <dsp:txXfrm>
        <a:off x="4173554" y="539"/>
        <a:ext cx="3095246" cy="1857148"/>
      </dsp:txXfrm>
    </dsp:sp>
    <dsp:sp modelId="{72C27E6B-29B5-3D4E-BD22-7F55C1AAB8E5}">
      <dsp:nvSpPr>
        <dsp:cNvPr id="0" name=""/>
        <dsp:cNvSpPr/>
      </dsp:nvSpPr>
      <dsp:spPr>
        <a:xfrm>
          <a:off x="7578326" y="539"/>
          <a:ext cx="3095246" cy="185714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/>
            <a:t>It leads to more effective decision-making (El-</a:t>
          </a:r>
          <a:r>
            <a:rPr lang="en-US" sz="2000" b="1" kern="1200" dirty="0" err="1"/>
            <a:t>Demerdash</a:t>
          </a:r>
          <a:r>
            <a:rPr lang="en-US" sz="2000" b="1" kern="1200" dirty="0"/>
            <a:t> </a:t>
          </a:r>
          <a:r>
            <a:rPr lang="en-US" sz="2000" b="1" i="1" kern="1200" dirty="0"/>
            <a:t>et al., 2021)</a:t>
          </a:r>
          <a:endParaRPr lang="en-US" sz="2000" kern="1200" dirty="0"/>
        </a:p>
      </dsp:txBody>
      <dsp:txXfrm>
        <a:off x="7578326" y="539"/>
        <a:ext cx="3095246" cy="1857148"/>
      </dsp:txXfrm>
    </dsp:sp>
    <dsp:sp modelId="{5947AB52-0715-B846-B197-EB0B82407CCF}">
      <dsp:nvSpPr>
        <dsp:cNvPr id="0" name=""/>
        <dsp:cNvSpPr/>
      </dsp:nvSpPr>
      <dsp:spPr>
        <a:xfrm>
          <a:off x="768783" y="2167211"/>
          <a:ext cx="3095246" cy="185714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/>
            <a:t>It improves quality of care services and reduces errors and complaints.</a:t>
          </a:r>
          <a:endParaRPr lang="en-US" sz="2000" kern="1200"/>
        </a:p>
      </dsp:txBody>
      <dsp:txXfrm>
        <a:off x="768783" y="2167211"/>
        <a:ext cx="3095246" cy="1857148"/>
      </dsp:txXfrm>
    </dsp:sp>
    <dsp:sp modelId="{BA76258F-A075-9F40-BD57-ED23668479F6}">
      <dsp:nvSpPr>
        <dsp:cNvPr id="0" name=""/>
        <dsp:cNvSpPr/>
      </dsp:nvSpPr>
      <dsp:spPr>
        <a:xfrm>
          <a:off x="4173554" y="2167211"/>
          <a:ext cx="3095246" cy="185714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/>
            <a:t>EFFECT OF INEFFECTIVE PROBLEM-SOLVING</a:t>
          </a:r>
          <a:endParaRPr lang="en-US" sz="2000" kern="1200"/>
        </a:p>
      </dsp:txBody>
      <dsp:txXfrm>
        <a:off x="4173554" y="2167211"/>
        <a:ext cx="3095246" cy="1857148"/>
      </dsp:txXfrm>
    </dsp:sp>
    <dsp:sp modelId="{02720169-07F7-A143-B2D0-ABAD5165F03E}">
      <dsp:nvSpPr>
        <dsp:cNvPr id="0" name=""/>
        <dsp:cNvSpPr/>
      </dsp:nvSpPr>
      <dsp:spPr>
        <a:xfrm>
          <a:off x="7578326" y="2167211"/>
          <a:ext cx="3095246" cy="185714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/>
            <a:t>It leads to delays in treatment(WHO, 2023; American Nurses Association, 2023).</a:t>
          </a:r>
          <a:endParaRPr lang="en-US" sz="2000" kern="1200"/>
        </a:p>
      </dsp:txBody>
      <dsp:txXfrm>
        <a:off x="7578326" y="2167211"/>
        <a:ext cx="3095246" cy="1857148"/>
      </dsp:txXfrm>
    </dsp:sp>
    <dsp:sp modelId="{6E257D6A-9404-0D40-9C67-77AB10FAB300}">
      <dsp:nvSpPr>
        <dsp:cNvPr id="0" name=""/>
        <dsp:cNvSpPr/>
      </dsp:nvSpPr>
      <dsp:spPr>
        <a:xfrm>
          <a:off x="2471168" y="4333884"/>
          <a:ext cx="3095246" cy="185714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/>
            <a:t>It may result in increased risk of patient harm.</a:t>
          </a:r>
          <a:endParaRPr lang="en-US" sz="2000" kern="1200"/>
        </a:p>
      </dsp:txBody>
      <dsp:txXfrm>
        <a:off x="2471168" y="4333884"/>
        <a:ext cx="3095246" cy="1857148"/>
      </dsp:txXfrm>
    </dsp:sp>
    <dsp:sp modelId="{657B58F0-E2E1-764D-8565-EB2F61C92307}">
      <dsp:nvSpPr>
        <dsp:cNvPr id="0" name=""/>
        <dsp:cNvSpPr/>
      </dsp:nvSpPr>
      <dsp:spPr>
        <a:xfrm>
          <a:off x="5875940" y="4333884"/>
          <a:ext cx="3095246" cy="185714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/>
            <a:t>It creates poor communication and teamwork issues.</a:t>
          </a:r>
          <a:endParaRPr lang="en-US" sz="2000" kern="1200"/>
        </a:p>
      </dsp:txBody>
      <dsp:txXfrm>
        <a:off x="5875940" y="4333884"/>
        <a:ext cx="3095246" cy="185714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23B53D1-F817-4E1D-B6F9-893B60A8BDDB}">
      <dsp:nvSpPr>
        <dsp:cNvPr id="0" name=""/>
        <dsp:cNvSpPr/>
      </dsp:nvSpPr>
      <dsp:spPr>
        <a:xfrm>
          <a:off x="0" y="3376"/>
          <a:ext cx="10857470" cy="157889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757AF33-C11C-47CF-8A21-9E739D2852B2}">
      <dsp:nvSpPr>
        <dsp:cNvPr id="0" name=""/>
        <dsp:cNvSpPr/>
      </dsp:nvSpPr>
      <dsp:spPr>
        <a:xfrm>
          <a:off x="477616" y="358628"/>
          <a:ext cx="868393" cy="86839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437FBD-6A1F-40C1-9959-FD187F245319}">
      <dsp:nvSpPr>
        <dsp:cNvPr id="0" name=""/>
        <dsp:cNvSpPr/>
      </dsp:nvSpPr>
      <dsp:spPr>
        <a:xfrm>
          <a:off x="1823626" y="3376"/>
          <a:ext cx="9032060" cy="15788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100" tIns="167100" rIns="167100" bIns="16710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A healthcare assistant on a hospital ward will require effective problem-solving skills when caring for a patient who repeatedly misses scheduled medication times.</a:t>
          </a:r>
        </a:p>
      </dsp:txBody>
      <dsp:txXfrm>
        <a:off x="1823626" y="3376"/>
        <a:ext cx="9032060" cy="1578897"/>
      </dsp:txXfrm>
    </dsp:sp>
    <dsp:sp modelId="{8469D985-B470-4AAE-A2BB-A430FF8300E7}">
      <dsp:nvSpPr>
        <dsp:cNvPr id="0" name=""/>
        <dsp:cNvSpPr/>
      </dsp:nvSpPr>
      <dsp:spPr>
        <a:xfrm>
          <a:off x="0" y="1976998"/>
          <a:ext cx="10857470" cy="157889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AB68BAF-D412-4197-8758-8554924E1AFF}">
      <dsp:nvSpPr>
        <dsp:cNvPr id="0" name=""/>
        <dsp:cNvSpPr/>
      </dsp:nvSpPr>
      <dsp:spPr>
        <a:xfrm>
          <a:off x="477616" y="2332250"/>
          <a:ext cx="868393" cy="86839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90B87A-78CB-43D9-8925-8468D4DE612D}">
      <dsp:nvSpPr>
        <dsp:cNvPr id="0" name=""/>
        <dsp:cNvSpPr/>
      </dsp:nvSpPr>
      <dsp:spPr>
        <a:xfrm>
          <a:off x="1823626" y="1976998"/>
          <a:ext cx="4885861" cy="15788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100" tIns="167100" rIns="167100" bIns="16710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In this situation, good problem-solving skills will be effective in:</a:t>
          </a:r>
        </a:p>
      </dsp:txBody>
      <dsp:txXfrm>
        <a:off x="1823626" y="1976998"/>
        <a:ext cx="4885861" cy="1578897"/>
      </dsp:txXfrm>
    </dsp:sp>
    <dsp:sp modelId="{22D9E8DD-261C-4B8E-BB41-71EB2D1D0516}">
      <dsp:nvSpPr>
        <dsp:cNvPr id="0" name=""/>
        <dsp:cNvSpPr/>
      </dsp:nvSpPr>
      <dsp:spPr>
        <a:xfrm>
          <a:off x="6709488" y="1976998"/>
          <a:ext cx="4146199" cy="15788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100" tIns="167100" rIns="167100" bIns="16710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Identifying the problem </a:t>
          </a:r>
        </a:p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Gathering observations and information (Zyoud </a:t>
          </a:r>
          <a:r>
            <a:rPr lang="en-US" sz="1100" i="1" kern="1200"/>
            <a:t>et al., </a:t>
          </a:r>
          <a:r>
            <a:rPr lang="en-US" sz="1100" kern="1200"/>
            <a:t>2022).</a:t>
          </a:r>
        </a:p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Discussing with the nurse and reviewing the medication schedule.</a:t>
          </a:r>
        </a:p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Using a structured approach to identify the root causes which could be staff workload or communication gaps. </a:t>
          </a:r>
        </a:p>
      </dsp:txBody>
      <dsp:txXfrm>
        <a:off x="6709488" y="1976998"/>
        <a:ext cx="4146199" cy="1578897"/>
      </dsp:txXfrm>
    </dsp:sp>
    <dsp:sp modelId="{738C77A5-3BD0-4FF3-9C0F-A5547BD57CD2}">
      <dsp:nvSpPr>
        <dsp:cNvPr id="0" name=""/>
        <dsp:cNvSpPr/>
      </dsp:nvSpPr>
      <dsp:spPr>
        <a:xfrm>
          <a:off x="0" y="3950620"/>
          <a:ext cx="10857470" cy="157889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E6FB3AC-2ABF-4C27-8460-AA6B3F71C7DC}">
      <dsp:nvSpPr>
        <dsp:cNvPr id="0" name=""/>
        <dsp:cNvSpPr/>
      </dsp:nvSpPr>
      <dsp:spPr>
        <a:xfrm>
          <a:off x="477616" y="4305872"/>
          <a:ext cx="868393" cy="86839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ECBA6ED-1081-42FB-A921-54C536E058F1}">
      <dsp:nvSpPr>
        <dsp:cNvPr id="0" name=""/>
        <dsp:cNvSpPr/>
      </dsp:nvSpPr>
      <dsp:spPr>
        <a:xfrm>
          <a:off x="1823626" y="3950620"/>
          <a:ext cx="4885861" cy="15788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100" tIns="167100" rIns="167100" bIns="16710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Furthermore, good problem-solving skills will help the healthcare assistant:</a:t>
          </a:r>
        </a:p>
      </dsp:txBody>
      <dsp:txXfrm>
        <a:off x="1823626" y="3950620"/>
        <a:ext cx="4885861" cy="1578897"/>
      </dsp:txXfrm>
    </dsp:sp>
    <dsp:sp modelId="{DB4558E5-E375-46D9-AF6B-DAE8EFB7D678}">
      <dsp:nvSpPr>
        <dsp:cNvPr id="0" name=""/>
        <dsp:cNvSpPr/>
      </dsp:nvSpPr>
      <dsp:spPr>
        <a:xfrm>
          <a:off x="6709488" y="3950620"/>
          <a:ext cx="4146199" cy="15788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100" tIns="167100" rIns="167100" bIns="16710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Improve communication during shift handovers.</a:t>
          </a:r>
        </a:p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Ensure medication times are clearly documented.</a:t>
          </a:r>
        </a:p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Protect patient safety (NMC, 2018). </a:t>
          </a:r>
        </a:p>
      </dsp:txBody>
      <dsp:txXfrm>
        <a:off x="6709488" y="3950620"/>
        <a:ext cx="4146199" cy="157889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9E8AF73-3608-BA46-B26B-BE960721B01D}" type="datetimeFigureOut">
              <a:rPr lang="en-US" smtClean="0"/>
              <a:t>3/19/26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6578F62-DFAB-244D-80C5-BCA66709386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29787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578F62-DFAB-244D-80C5-BCA66709386E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64431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B84CA2-1C23-47A0-8BC3-8181BABB3C30}" type="datetimeFigureOut">
              <a:rPr lang="en-US" smtClean="0"/>
              <a:t>3/19/26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EC8EB460-66FE-4CCE-A5F8-35461CD0582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24545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B84CA2-1C23-47A0-8BC3-8181BABB3C30}" type="datetimeFigureOut">
              <a:rPr lang="en-US" smtClean="0"/>
              <a:t>3/19/26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8EB460-66FE-4CCE-A5F8-35461CD0582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33024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B84CA2-1C23-47A0-8BC3-8181BABB3C30}" type="datetimeFigureOut">
              <a:rPr lang="en-US" smtClean="0"/>
              <a:t>3/19/26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EC8EB460-66FE-4CCE-A5F8-35461CD0582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37537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B84CA2-1C23-47A0-8BC3-8181BABB3C30}" type="datetimeFigureOut">
              <a:rPr lang="en-US" smtClean="0"/>
              <a:t>3/19/26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EC8EB460-66FE-4CCE-A5F8-35461CD0582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1197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B84CA2-1C23-47A0-8BC3-8181BABB3C30}" type="datetimeFigureOut">
              <a:rPr lang="en-US" smtClean="0"/>
              <a:t>3/19/26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EC8EB460-66FE-4CCE-A5F8-35461CD0582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56262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B84CA2-1C23-47A0-8BC3-8181BABB3C30}" type="datetimeFigureOut">
              <a:rPr lang="en-US" smtClean="0"/>
              <a:t>3/19/26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8EB460-66FE-4CCE-A5F8-35461CD0582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31445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B84CA2-1C23-47A0-8BC3-8181BABB3C30}" type="datetimeFigureOut">
              <a:rPr lang="en-US" smtClean="0"/>
              <a:t>3/19/26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8EB460-66FE-4CCE-A5F8-35461CD0582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11124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B84CA2-1C23-47A0-8BC3-8181BABB3C30}" type="datetimeFigureOut">
              <a:rPr lang="en-US" smtClean="0"/>
              <a:t>3/19/26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8EB460-66FE-4CCE-A5F8-35461CD0582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84664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B84CA2-1C23-47A0-8BC3-8181BABB3C30}" type="datetimeFigureOut">
              <a:rPr lang="en-US" smtClean="0"/>
              <a:t>3/19/26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EC8EB460-66FE-4CCE-A5F8-35461CD0582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23188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B84CA2-1C23-47A0-8BC3-8181BABB3C30}" type="datetimeFigureOut">
              <a:rPr lang="en-US" smtClean="0"/>
              <a:t>3/19/26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EC8EB460-66FE-4CCE-A5F8-35461CD0582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67699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B84CA2-1C23-47A0-8BC3-8181BABB3C30}" type="datetimeFigureOut">
              <a:rPr lang="en-US" smtClean="0"/>
              <a:t>3/19/26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EC8EB460-66FE-4CCE-A5F8-35461CD05822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90612988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B84CA2-1C23-47A0-8BC3-8181BABB3C30}" type="datetimeFigureOut">
              <a:rPr lang="en-US" smtClean="0"/>
              <a:t>3/19/26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EC8EB460-66FE-4CCE-A5F8-35461CD0582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282003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B84CA2-1C23-47A0-8BC3-8181BABB3C30}" type="datetimeFigureOut">
              <a:rPr lang="en-US" smtClean="0"/>
              <a:t>3/19/26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EC8EB460-66FE-4CCE-A5F8-35461CD05822}" type="slidenum">
              <a:rPr lang="en-US" smtClean="0"/>
              <a:t>‹#›</a:t>
            </a:fld>
            <a:endParaRPr lang="en-US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75808565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B84CA2-1C23-47A0-8BC3-8181BABB3C30}" type="datetimeFigureOut">
              <a:rPr lang="en-US" smtClean="0"/>
              <a:t>3/19/26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EC8EB460-66FE-4CCE-A5F8-35461CD0582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226792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B84CA2-1C23-47A0-8BC3-8181BABB3C30}" type="datetimeFigureOut">
              <a:rPr lang="en-US" smtClean="0"/>
              <a:t>3/19/26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8EB460-66FE-4CCE-A5F8-35461CD0582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910904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B84CA2-1C23-47A0-8BC3-8181BABB3C30}" type="datetimeFigureOut">
              <a:rPr lang="en-US" smtClean="0"/>
              <a:t>3/19/26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8EB460-66FE-4CCE-A5F8-35461CD0582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3666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B84CA2-1C23-47A0-8BC3-8181BABB3C30}" type="datetimeFigureOut">
              <a:rPr lang="en-US" smtClean="0"/>
              <a:t>3/19/26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8EB460-66FE-4CCE-A5F8-35461CD0582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49607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B84CA2-1C23-47A0-8BC3-8181BABB3C30}" type="datetimeFigureOut">
              <a:rPr lang="en-US" smtClean="0"/>
              <a:t>3/19/26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EC8EB460-66FE-4CCE-A5F8-35461CD0582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31444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7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1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17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sv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7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who.int/news-room/fact-sheets/detail/patient-safety" TargetMode="External"/><Relationship Id="rId3" Type="http://schemas.openxmlformats.org/officeDocument/2006/relationships/hyperlink" Target="https://www.nursingworld.org/content-hub/resources/nursing-leadership/problem-solving-in-nursing/" TargetMode="External"/><Relationship Id="rId7" Type="http://schemas.openxmlformats.org/officeDocument/2006/relationships/hyperlink" Target="https://www.nmc.org.uk/globalassets/sitedocuments/nmc-publications/nmc-code.pdf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7.xml"/><Relationship Id="rId6" Type="http://schemas.openxmlformats.org/officeDocument/2006/relationships/hyperlink" Target="https://doi.org/10.1093/bjsw/bcm116" TargetMode="External"/><Relationship Id="rId5" Type="http://schemas.openxmlformats.org/officeDocument/2006/relationships/hyperlink" Target="https://doi.org/10.36401/JQSH-23-42" TargetMode="External"/><Relationship Id="rId4" Type="http://schemas.openxmlformats.org/officeDocument/2006/relationships/hyperlink" Target="https://doi.org/10.1002/lrh2.10283" TargetMode="External"/><Relationship Id="rId9" Type="http://schemas.openxmlformats.org/officeDocument/2006/relationships/hyperlink" Target="http://dx.doi.org/10.2174/18744346-v16-e2208020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596A98-3136-1CBB-06FC-FC5EBC9D284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589212" y="1427356"/>
            <a:ext cx="8915399" cy="4036741"/>
          </a:xfrm>
        </p:spPr>
        <p:txBody>
          <a:bodyPr>
            <a:normAutofit/>
          </a:bodyPr>
          <a:lstStyle/>
          <a:p>
            <a:r>
              <a:rPr lang="en-US" sz="2400" b="1" dirty="0" err="1"/>
              <a:t>Name:EWEMADE</a:t>
            </a:r>
            <a:r>
              <a:rPr lang="en-US" sz="2400" b="1" dirty="0"/>
              <a:t> SYLVIA ENABULELE</a:t>
            </a:r>
            <a:br>
              <a:rPr lang="en-US" sz="2400" b="1" dirty="0"/>
            </a:br>
            <a:r>
              <a:rPr lang="en-US" sz="2400" b="1" dirty="0"/>
              <a:t>ID: 2437216</a:t>
            </a:r>
            <a:br>
              <a:rPr lang="en-US" sz="2400" b="1" dirty="0"/>
            </a:br>
            <a:r>
              <a:rPr lang="en-US" sz="2400" b="1" dirty="0"/>
              <a:t>Course Code: ( LCHS4009_LON)</a:t>
            </a:r>
            <a:br>
              <a:rPr lang="en-US" sz="2400" b="1" dirty="0"/>
            </a:br>
            <a:r>
              <a:rPr lang="en-US" sz="2400" b="1" dirty="0"/>
              <a:t>LECTURE: AMITAVE BANIK</a:t>
            </a:r>
            <a:br>
              <a:rPr lang="en-US" sz="2400" b="1" dirty="0"/>
            </a:br>
            <a:r>
              <a:rPr lang="en-US" sz="2400" b="1" dirty="0"/>
              <a:t>TOPIC: PROBLEM SOLVING</a:t>
            </a:r>
            <a:br>
              <a:rPr lang="en-US" sz="2400" b="1" dirty="0"/>
            </a:br>
            <a:br>
              <a:rPr lang="en-US" dirty="0"/>
            </a:b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ADCCB64-0A22-95A0-9004-379FBA67E84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589213" y="836342"/>
            <a:ext cx="8915399" cy="591014"/>
          </a:xfrm>
        </p:spPr>
        <p:txBody>
          <a:bodyPr/>
          <a:lstStyle/>
          <a:p>
            <a:r>
              <a:rPr lang="en-US" b="1" dirty="0"/>
              <a:t>PROFESSIONAL CAREER DEVELOPMENT WITHIN HEALTH AND SOCIAL CARE</a:t>
            </a:r>
          </a:p>
        </p:txBody>
      </p:sp>
    </p:spTree>
    <p:extLst>
      <p:ext uri="{BB962C8B-B14F-4D97-AF65-F5344CB8AC3E}">
        <p14:creationId xmlns:p14="http://schemas.microsoft.com/office/powerpoint/2010/main" val="150420008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86075F-7534-C2BD-A730-77C4AB2C0A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0447" y="108489"/>
            <a:ext cx="11711554" cy="557938"/>
          </a:xfrm>
        </p:spPr>
        <p:txBody>
          <a:bodyPr>
            <a:normAutofit fontScale="90000"/>
          </a:bodyPr>
          <a:lstStyle/>
          <a:p>
            <a:r>
              <a:rPr lang="en-US" b="1" dirty="0"/>
              <a:t>Introduction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90D292B5-8840-784E-526B-6E5EBEC93993}"/>
              </a:ext>
            </a:extLst>
          </p:cNvPr>
          <p:cNvSpPr txBox="1">
            <a:spLocks/>
          </p:cNvSpPr>
          <p:nvPr/>
        </p:nvSpPr>
        <p:spPr>
          <a:xfrm>
            <a:off x="6381750" y="6049501"/>
            <a:ext cx="5615553" cy="55793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50000"/>
              </a:lnSpc>
              <a:buFont typeface="Wingdings 3" charset="2"/>
              <a:buNone/>
            </a:pPr>
            <a:r>
              <a:rPr lang="en-US" sz="1400" dirty="0"/>
              <a:t>Figure 1: Problem solving skills (Source: Zhang </a:t>
            </a:r>
            <a:r>
              <a:rPr lang="en-US" sz="1400" i="1" dirty="0"/>
              <a:t>et al.</a:t>
            </a:r>
            <a:r>
              <a:rPr lang="en-US" sz="1400" dirty="0"/>
              <a:t>, 2025) </a:t>
            </a:r>
          </a:p>
        </p:txBody>
      </p:sp>
      <p:graphicFrame>
        <p:nvGraphicFramePr>
          <p:cNvPr id="10" name="Content Placeholder 2">
            <a:extLst>
              <a:ext uri="{FF2B5EF4-FFF2-40B4-BE49-F238E27FC236}">
                <a16:creationId xmlns:a16="http://schemas.microsoft.com/office/drawing/2014/main" id="{66E59E95-B735-55A8-3728-63DA10A504F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879668726"/>
              </p:ext>
            </p:extLst>
          </p:nvPr>
        </p:nvGraphicFramePr>
        <p:xfrm>
          <a:off x="480447" y="666427"/>
          <a:ext cx="5615553" cy="46727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1" name="Picture 10" descr="A group of hands holding pieces of puzzle&#10;&#10;AI-generated content may be incorrect.">
            <a:extLst>
              <a:ext uri="{FF2B5EF4-FFF2-40B4-BE49-F238E27FC236}">
                <a16:creationId xmlns:a16="http://schemas.microsoft.com/office/drawing/2014/main" id="{25983723-3389-B2C0-4C1B-169BAEDA3190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96083" y="250560"/>
            <a:ext cx="5801219" cy="62048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692350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2F8FBF1-F5B2-2757-6380-3AC8B366FEE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CF812D-A40B-19D7-C7D8-9CB802BE86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3473" y="30999"/>
            <a:ext cx="11928528" cy="557938"/>
          </a:xfrm>
        </p:spPr>
        <p:txBody>
          <a:bodyPr>
            <a:normAutofit/>
          </a:bodyPr>
          <a:lstStyle/>
          <a:p>
            <a:r>
              <a:rPr lang="en-US" sz="2400" b="1" dirty="0"/>
              <a:t>ESSENCIAL  Problem-Solving Skills in Health and Social care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67313236-C5B8-1558-E319-A8C5A4BFCBC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263474" y="1676399"/>
            <a:ext cx="6480226" cy="5189347"/>
          </a:xfrm>
        </p:spPr>
        <p:txBody>
          <a:bodyPr>
            <a:noAutofit/>
          </a:bodyPr>
          <a:lstStyle/>
          <a:p>
            <a:pPr algn="just">
              <a:lnSpc>
                <a:spcPct val="200000"/>
              </a:lnSpc>
            </a:pPr>
            <a:r>
              <a:rPr lang="en-US" sz="1200" b="1" dirty="0"/>
              <a:t>In everyday practice, problem-solving is done through:</a:t>
            </a:r>
          </a:p>
          <a:p>
            <a:pPr lvl="1" algn="just">
              <a:lnSpc>
                <a:spcPct val="200000"/>
              </a:lnSpc>
            </a:pPr>
            <a:r>
              <a:rPr lang="en-US" sz="1200" b="1" dirty="0"/>
              <a:t>Identifying patient needs or problems.</a:t>
            </a:r>
          </a:p>
          <a:p>
            <a:pPr lvl="1" algn="just">
              <a:lnSpc>
                <a:spcPct val="200000"/>
              </a:lnSpc>
            </a:pPr>
            <a:r>
              <a:rPr lang="en-US" sz="1200" b="1" dirty="0" err="1"/>
              <a:t>Analysing</a:t>
            </a:r>
            <a:r>
              <a:rPr lang="en-US" sz="1200" b="1" dirty="0"/>
              <a:t> possible causes of an issue.</a:t>
            </a:r>
          </a:p>
          <a:p>
            <a:pPr lvl="1" algn="just">
              <a:lnSpc>
                <a:spcPct val="200000"/>
              </a:lnSpc>
            </a:pPr>
            <a:r>
              <a:rPr lang="en-US" sz="1200" b="1" dirty="0"/>
              <a:t>Considering possible solutions.</a:t>
            </a:r>
          </a:p>
          <a:p>
            <a:pPr lvl="1" algn="just">
              <a:lnSpc>
                <a:spcPct val="200000"/>
              </a:lnSpc>
            </a:pPr>
            <a:r>
              <a:rPr lang="en-US" sz="1200" b="1" dirty="0"/>
              <a:t>Taking appropriate action and evaluating outcomes.</a:t>
            </a:r>
          </a:p>
          <a:p>
            <a:pPr marL="457200" lvl="1" indent="0" algn="just">
              <a:lnSpc>
                <a:spcPct val="200000"/>
              </a:lnSpc>
              <a:buNone/>
            </a:pPr>
            <a:r>
              <a:rPr lang="en-US" sz="1200" b="1" dirty="0"/>
              <a:t>As a healthcare professional, it is important to develop problem-solving skills. This can be done through:</a:t>
            </a:r>
          </a:p>
          <a:p>
            <a:pPr lvl="1" algn="just">
              <a:lnSpc>
                <a:spcPct val="200000"/>
              </a:lnSpc>
            </a:pPr>
            <a:r>
              <a:rPr lang="en-US" sz="1200" b="1" dirty="0"/>
              <a:t>Placement or care experience</a:t>
            </a:r>
          </a:p>
          <a:p>
            <a:pPr lvl="1" algn="just">
              <a:lnSpc>
                <a:spcPct val="200000"/>
              </a:lnSpc>
            </a:pPr>
            <a:r>
              <a:rPr lang="en-US" sz="1200" b="1" dirty="0"/>
              <a:t>Reflective practice and problem-based tasks.</a:t>
            </a:r>
          </a:p>
          <a:p>
            <a:pPr lvl="1" algn="just">
              <a:lnSpc>
                <a:spcPct val="200000"/>
              </a:lnSpc>
            </a:pPr>
            <a:r>
              <a:rPr lang="en-US" sz="1200" b="1" dirty="0"/>
              <a:t>Group work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6EC737A7-F7CE-A0FA-D4DC-2776B3E13630}"/>
              </a:ext>
            </a:extLst>
          </p:cNvPr>
          <p:cNvSpPr txBox="1">
            <a:spLocks/>
          </p:cNvSpPr>
          <p:nvPr/>
        </p:nvSpPr>
        <p:spPr>
          <a:xfrm>
            <a:off x="6915149" y="6307808"/>
            <a:ext cx="5127033" cy="557939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50000"/>
              </a:lnSpc>
              <a:buFont typeface="Wingdings 3" charset="2"/>
              <a:buNone/>
            </a:pPr>
            <a:r>
              <a:rPr lang="en-US" sz="1400" dirty="0"/>
              <a:t>Figure 2: Importance of problem solving in healthcare (Source: Very Well Mind, 2026) 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9F9B14AC-4B72-0EE7-5B6F-A052430FFBCB}"/>
              </a:ext>
            </a:extLst>
          </p:cNvPr>
          <p:cNvSpPr txBox="1">
            <a:spLocks/>
          </p:cNvSpPr>
          <p:nvPr/>
        </p:nvSpPr>
        <p:spPr>
          <a:xfrm>
            <a:off x="263473" y="542444"/>
            <a:ext cx="11375754" cy="113395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200000"/>
              </a:lnSpc>
            </a:pPr>
            <a:r>
              <a:rPr lang="en-US" sz="1400" b="1" dirty="0"/>
              <a:t>Problem-solving is the ability to identify, </a:t>
            </a:r>
            <a:r>
              <a:rPr lang="en-US" sz="1400" b="1" dirty="0" err="1"/>
              <a:t>analyse</a:t>
            </a:r>
            <a:r>
              <a:rPr lang="en-US" sz="1400" b="1" dirty="0"/>
              <a:t>, and resolve issues effectively (</a:t>
            </a:r>
            <a:r>
              <a:rPr lang="en-US" sz="1400" b="1" dirty="0" err="1"/>
              <a:t>Zyoud</a:t>
            </a:r>
            <a:r>
              <a:rPr lang="en-US" sz="1400" b="1" dirty="0"/>
              <a:t> </a:t>
            </a:r>
            <a:r>
              <a:rPr lang="en-US" sz="1400" b="1" i="1" dirty="0"/>
              <a:t>et al., </a:t>
            </a:r>
            <a:r>
              <a:rPr lang="en-US" sz="1400" b="1" dirty="0"/>
              <a:t>2022).</a:t>
            </a:r>
          </a:p>
          <a:p>
            <a:pPr algn="just">
              <a:lnSpc>
                <a:spcPct val="200000"/>
              </a:lnSpc>
            </a:pPr>
            <a:r>
              <a:rPr lang="en-US" sz="1400" b="1" dirty="0"/>
              <a:t>In health and social care, problem-solving involves making informed decisions to improve patient care (NMC, 2018).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A732154-183C-B946-32A1-0E4DA153D38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15149" y="1668653"/>
            <a:ext cx="5157707" cy="46779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215167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15FE692-71B8-1CFF-3D4E-82AD10AB452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CF45B5-0A5E-FDFD-90EC-B31C1ECA06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0703" y="0"/>
            <a:ext cx="11821298" cy="666427"/>
          </a:xfrm>
        </p:spPr>
        <p:txBody>
          <a:bodyPr>
            <a:normAutofit fontScale="90000"/>
          </a:bodyPr>
          <a:lstStyle/>
          <a:p>
            <a:r>
              <a:rPr lang="en-US" b="1"/>
              <a:t>Importance of Problem-Solving in Professional Practice</a:t>
            </a:r>
            <a:endParaRPr lang="en-US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7B960E-C715-7652-E151-4AD8EA80BA75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370702" y="666428"/>
            <a:ext cx="11821297" cy="6191572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en-US" sz="1400" b="1" dirty="0"/>
              <a:t>The importance of problem-solving in professional practice includes:</a:t>
            </a:r>
          </a:p>
          <a:p>
            <a:pPr lvl="1" algn="just">
              <a:lnSpc>
                <a:spcPct val="150000"/>
              </a:lnSpc>
            </a:pPr>
            <a:r>
              <a:rPr lang="en-US" sz="1400" b="1" dirty="0"/>
              <a:t>It helps professionals respond quickly to patient needs (American Nurses Association, 2023; Marsh and Fisher, 2008).</a:t>
            </a:r>
          </a:p>
          <a:p>
            <a:pPr lvl="1" algn="just">
              <a:lnSpc>
                <a:spcPct val="150000"/>
              </a:lnSpc>
            </a:pPr>
            <a:r>
              <a:rPr lang="en-US" sz="1400" b="1" dirty="0"/>
              <a:t>It supports safe and effective care delivery (El-</a:t>
            </a:r>
            <a:r>
              <a:rPr lang="en-US" sz="1400" b="1" dirty="0" err="1"/>
              <a:t>Demerdash</a:t>
            </a:r>
            <a:r>
              <a:rPr lang="en-US" sz="1400" b="1" dirty="0"/>
              <a:t> </a:t>
            </a:r>
            <a:r>
              <a:rPr lang="en-US" sz="1400" b="1" i="1" dirty="0"/>
              <a:t>et al., 2021</a:t>
            </a:r>
            <a:r>
              <a:rPr lang="en-US" sz="1400" b="1" dirty="0"/>
              <a:t>).</a:t>
            </a:r>
          </a:p>
          <a:p>
            <a:pPr lvl="1" algn="just">
              <a:lnSpc>
                <a:spcPct val="150000"/>
              </a:lnSpc>
            </a:pPr>
            <a:r>
              <a:rPr lang="en-US" sz="1400" b="1" dirty="0"/>
              <a:t>It improves decision-making in complex situations.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US" sz="1400" b="1" dirty="0"/>
              <a:t>HOW PROBLEM-SOLVING SUPPORTS PROFESSIONAL PRACTICE</a:t>
            </a:r>
          </a:p>
          <a:p>
            <a:pPr algn="just">
              <a:lnSpc>
                <a:spcPct val="150000"/>
              </a:lnSpc>
            </a:pPr>
            <a:r>
              <a:rPr lang="en-US" sz="1400" b="1" dirty="0"/>
              <a:t>Safe and Effective Care</a:t>
            </a:r>
          </a:p>
          <a:p>
            <a:pPr lvl="1" algn="just">
              <a:lnSpc>
                <a:spcPct val="150000"/>
              </a:lnSpc>
            </a:pPr>
            <a:r>
              <a:rPr lang="en-US" sz="1400" b="1" dirty="0"/>
              <a:t>It helps identify risks early(NMC, 2018; WHO, 2023).</a:t>
            </a:r>
          </a:p>
          <a:p>
            <a:pPr lvl="1" algn="just">
              <a:lnSpc>
                <a:spcPct val="150000"/>
              </a:lnSpc>
            </a:pPr>
            <a:r>
              <a:rPr lang="en-US" sz="1400" b="1" dirty="0"/>
              <a:t>It helps prevent small problems from becoming serious cases</a:t>
            </a:r>
          </a:p>
          <a:p>
            <a:pPr lvl="1" algn="just">
              <a:lnSpc>
                <a:spcPct val="150000"/>
              </a:lnSpc>
            </a:pPr>
            <a:r>
              <a:rPr lang="en-US" sz="1400" b="1" dirty="0"/>
              <a:t>It aids in supporting timely interventions (NMC, 2018; </a:t>
            </a:r>
            <a:r>
              <a:rPr lang="en-US" sz="1400" b="1" dirty="0" err="1"/>
              <a:t>Zyoud</a:t>
            </a:r>
            <a:r>
              <a:rPr lang="en-US" sz="1400" b="1" dirty="0"/>
              <a:t> </a:t>
            </a:r>
            <a:r>
              <a:rPr lang="en-US" sz="1400" b="1" i="1" dirty="0"/>
              <a:t>et al, </a:t>
            </a:r>
            <a:r>
              <a:rPr lang="en-US" sz="1400" b="1" dirty="0"/>
              <a:t>2022).</a:t>
            </a:r>
          </a:p>
          <a:p>
            <a:pPr algn="just">
              <a:lnSpc>
                <a:spcPct val="150000"/>
              </a:lnSpc>
            </a:pPr>
            <a:r>
              <a:rPr lang="en-US" sz="1400" b="1" dirty="0"/>
              <a:t>Good Quality Outcomes</a:t>
            </a:r>
          </a:p>
          <a:p>
            <a:pPr lvl="1" algn="just">
              <a:lnSpc>
                <a:spcPct val="150000"/>
              </a:lnSpc>
            </a:pPr>
            <a:r>
              <a:rPr lang="en-US" sz="1400" b="1" dirty="0"/>
              <a:t>It promotes better patient satisfaction (NMC, 2018).</a:t>
            </a:r>
          </a:p>
          <a:p>
            <a:pPr lvl="1" algn="just">
              <a:lnSpc>
                <a:spcPct val="150000"/>
              </a:lnSpc>
            </a:pPr>
            <a:r>
              <a:rPr lang="en-US" sz="1400" b="1" dirty="0"/>
              <a:t>It helps provide emotional reassurance for vulnerable patients (NMC, 2018).</a:t>
            </a:r>
          </a:p>
        </p:txBody>
      </p:sp>
      <p:pic>
        <p:nvPicPr>
          <p:cNvPr id="6" name="Picture 5" descr="A group of medical professionals discussing something&#10;&#10;AI-generated content may be incorrect.">
            <a:extLst>
              <a:ext uri="{FF2B5EF4-FFF2-40B4-BE49-F238E27FC236}">
                <a16:creationId xmlns:a16="http://schemas.microsoft.com/office/drawing/2014/main" id="{A593C8B8-EAD4-E2F7-3306-4B3456BBA53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74508" y="1733266"/>
            <a:ext cx="4617492" cy="37258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84591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550B1F8-D2A3-7C3A-E817-4508C039A27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787698-3D76-8D80-3EB6-4C7699CAB6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0703" y="0"/>
            <a:ext cx="11821298" cy="666427"/>
          </a:xfrm>
        </p:spPr>
        <p:txBody>
          <a:bodyPr>
            <a:normAutofit/>
          </a:bodyPr>
          <a:lstStyle/>
          <a:p>
            <a:r>
              <a:rPr lang="en-US" sz="3200" b="1"/>
              <a:t>Benefits of Effective Problem-Solving</a:t>
            </a:r>
            <a:endParaRPr lang="en-US" sz="3200" b="1" dirty="0"/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D3561F4A-F9D6-CDD8-F3EB-9FEB9437E412}"/>
              </a:ext>
            </a:extLst>
          </p:cNvPr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1031618276"/>
              </p:ext>
            </p:extLst>
          </p:nvPr>
        </p:nvGraphicFramePr>
        <p:xfrm>
          <a:off x="370703" y="666428"/>
          <a:ext cx="11442356" cy="61915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0243160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A40D8D8-CBDD-0FB1-B53E-1312D8DAF19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651928-210F-6F5B-77E5-ACCAC3004C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333" y="1"/>
            <a:ext cx="11820668" cy="1022888"/>
          </a:xfrm>
        </p:spPr>
        <p:txBody>
          <a:bodyPr>
            <a:normAutofit fontScale="90000"/>
          </a:bodyPr>
          <a:lstStyle/>
          <a:p>
            <a:r>
              <a:rPr lang="en-US" b="1" dirty="0"/>
              <a:t>Model or Framework Linked to Problem-Solving</a:t>
            </a:r>
            <a:br>
              <a:rPr lang="en-US" dirty="0"/>
            </a:br>
            <a:r>
              <a:rPr lang="en-US" b="1" dirty="0"/>
              <a:t>The Fishbone Diagram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E1A653-7F05-B42D-32EA-A256D6743D5D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371333" y="1019958"/>
            <a:ext cx="11655352" cy="1142761"/>
          </a:xfrm>
        </p:spPr>
        <p:txBody>
          <a:bodyPr>
            <a:normAutofit/>
          </a:bodyPr>
          <a:lstStyle/>
          <a:p>
            <a:pPr algn="just">
              <a:lnSpc>
                <a:spcPct val="160000"/>
              </a:lnSpc>
            </a:pPr>
            <a:r>
              <a:rPr lang="en-US" sz="1200" b="1" dirty="0"/>
              <a:t>The Fishbone diagram model was first introduced in 1943 by Kaoru Ishikawa, a Japanese quality control expert (Kumah </a:t>
            </a:r>
            <a:r>
              <a:rPr lang="en-US" sz="1200" b="1" i="1" dirty="0"/>
              <a:t>et al., </a:t>
            </a:r>
            <a:r>
              <a:rPr lang="en-US" sz="1200" b="1" dirty="0"/>
              <a:t>2024).</a:t>
            </a:r>
          </a:p>
          <a:p>
            <a:pPr algn="just">
              <a:lnSpc>
                <a:spcPct val="160000"/>
              </a:lnSpc>
            </a:pPr>
            <a:r>
              <a:rPr lang="en-US" sz="1200" b="1" dirty="0"/>
              <a:t>The model was to help engineers </a:t>
            </a:r>
            <a:r>
              <a:rPr lang="en-US" sz="1200" b="1" dirty="0" err="1"/>
              <a:t>visualise</a:t>
            </a:r>
            <a:r>
              <a:rPr lang="en-US" sz="1200" b="1" dirty="0"/>
              <a:t> the root causes of production problems and was later </a:t>
            </a:r>
            <a:r>
              <a:rPr lang="en-US" sz="1200" b="1" dirty="0" err="1"/>
              <a:t>popularised</a:t>
            </a:r>
            <a:r>
              <a:rPr lang="en-US" sz="1200" b="1" dirty="0"/>
              <a:t> across various sectors to help identify the root causes of a problem (Kumah </a:t>
            </a:r>
            <a:r>
              <a:rPr lang="en-US" sz="1200" b="1" i="1" dirty="0"/>
              <a:t>et al., </a:t>
            </a:r>
            <a:r>
              <a:rPr lang="en-US" sz="1200" b="1" dirty="0"/>
              <a:t>2024; Ishikawa, 1985). 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259B0833-D776-28B7-68EB-198FD5BEB19D}"/>
              </a:ext>
            </a:extLst>
          </p:cNvPr>
          <p:cNvSpPr txBox="1">
            <a:spLocks/>
          </p:cNvSpPr>
          <p:nvPr/>
        </p:nvSpPr>
        <p:spPr>
          <a:xfrm>
            <a:off x="371333" y="2138096"/>
            <a:ext cx="6696217" cy="472991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50000"/>
              </a:lnSpc>
              <a:buFont typeface="Wingdings 3" charset="2"/>
              <a:buNone/>
            </a:pPr>
            <a:r>
              <a:rPr lang="en-US" sz="1200" b="1" dirty="0"/>
              <a:t>KEY COMPONENTS OF THE MODEL (Kumah </a:t>
            </a:r>
            <a:r>
              <a:rPr lang="en-US" sz="1200" b="1" i="1" dirty="0"/>
              <a:t>et al., </a:t>
            </a:r>
            <a:r>
              <a:rPr lang="en-US" sz="1200" b="1" dirty="0"/>
              <a:t>2024)</a:t>
            </a:r>
          </a:p>
          <a:p>
            <a:pPr>
              <a:lnSpc>
                <a:spcPct val="150000"/>
              </a:lnSpc>
            </a:pPr>
            <a:r>
              <a:rPr lang="en-US" sz="1200" b="1" dirty="0"/>
              <a:t>Main problem (the head of the fish)</a:t>
            </a:r>
          </a:p>
          <a:p>
            <a:pPr>
              <a:lnSpc>
                <a:spcPct val="150000"/>
              </a:lnSpc>
            </a:pPr>
            <a:r>
              <a:rPr lang="en-US" sz="1200" b="1" dirty="0"/>
              <a:t>Categories of possible causes including: </a:t>
            </a:r>
          </a:p>
          <a:p>
            <a:pPr lvl="1">
              <a:lnSpc>
                <a:spcPct val="150000"/>
              </a:lnSpc>
            </a:pPr>
            <a:r>
              <a:rPr lang="en-US" sz="1200" b="1" dirty="0"/>
              <a:t>People, processes, and equipment</a:t>
            </a:r>
          </a:p>
          <a:p>
            <a:pPr lvl="1">
              <a:lnSpc>
                <a:spcPct val="150000"/>
              </a:lnSpc>
            </a:pPr>
            <a:r>
              <a:rPr lang="en-US" sz="1200" b="1" dirty="0"/>
              <a:t>Environment and Materials</a:t>
            </a:r>
          </a:p>
          <a:p>
            <a:pPr lvl="1">
              <a:lnSpc>
                <a:spcPct val="150000"/>
              </a:lnSpc>
            </a:pPr>
            <a:r>
              <a:rPr lang="en-US" sz="1200" b="1" dirty="0"/>
              <a:t>Policies or procedures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sz="1200" b="1" dirty="0"/>
              <a:t>HOW FISHBONE DIAGRAM MODEL SUPPORTS GOOD PRACTICE</a:t>
            </a:r>
          </a:p>
          <a:p>
            <a:pPr>
              <a:lnSpc>
                <a:spcPct val="170000"/>
              </a:lnSpc>
            </a:pPr>
            <a:r>
              <a:rPr lang="en-US" sz="1200" b="1" dirty="0"/>
              <a:t>Fishbone diagram helps healthcare staff identify underlying causes of issues (Kumah </a:t>
            </a:r>
            <a:r>
              <a:rPr lang="en-US" sz="1200" b="1" i="1" dirty="0"/>
              <a:t>et al., </a:t>
            </a:r>
            <a:r>
              <a:rPr lang="en-US" sz="1200" b="1" dirty="0"/>
              <a:t>2024).</a:t>
            </a:r>
          </a:p>
          <a:p>
            <a:pPr>
              <a:lnSpc>
                <a:spcPct val="150000"/>
              </a:lnSpc>
            </a:pPr>
            <a:r>
              <a:rPr lang="en-US" sz="1200" b="1" dirty="0"/>
              <a:t>It encourages team discussions and analysis.</a:t>
            </a:r>
          </a:p>
          <a:p>
            <a:pPr>
              <a:lnSpc>
                <a:spcPct val="150000"/>
              </a:lnSpc>
            </a:pPr>
            <a:r>
              <a:rPr lang="en-US" sz="1200" b="1" dirty="0"/>
              <a:t>It supports better decision-making and quality improvement (Ishikawa, 1985; Humah </a:t>
            </a:r>
            <a:r>
              <a:rPr lang="en-US" sz="1200" b="1" i="1" dirty="0"/>
              <a:t>et al., </a:t>
            </a:r>
            <a:r>
              <a:rPr lang="en-US" sz="1200" b="1" dirty="0"/>
              <a:t>2024).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5BF7F91D-D792-7889-22B1-AD11059F23DE}"/>
              </a:ext>
            </a:extLst>
          </p:cNvPr>
          <p:cNvSpPr txBox="1">
            <a:spLocks/>
          </p:cNvSpPr>
          <p:nvPr/>
        </p:nvSpPr>
        <p:spPr>
          <a:xfrm>
            <a:off x="6934198" y="6439415"/>
            <a:ext cx="5257801" cy="41858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50000"/>
              </a:lnSpc>
              <a:buFont typeface="Wingdings 3" charset="2"/>
              <a:buNone/>
            </a:pPr>
            <a:r>
              <a:rPr lang="en-US" sz="1400" dirty="0"/>
              <a:t>Figure 3: The Fishbone Diagram Model (Source: Kajal, 2022) 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875BCB99-A5B5-61C6-B1AB-A4B3ADCAEAE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34198" y="1924787"/>
            <a:ext cx="5175145" cy="45146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822106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A233312-0867-43FD-1BD4-9403DE12068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1B5823-4981-4004-741D-4FEA962450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7973" y="108489"/>
            <a:ext cx="11944028" cy="557938"/>
          </a:xfrm>
        </p:spPr>
        <p:txBody>
          <a:bodyPr>
            <a:normAutofit fontScale="90000"/>
          </a:bodyPr>
          <a:lstStyle/>
          <a:p>
            <a:r>
              <a:rPr lang="en-US" b="1" dirty="0"/>
              <a:t>Applying Problem-solving Skills in Practice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621FDAC-9DA2-4096-4087-08508852E881}"/>
              </a:ext>
            </a:extLst>
          </p:cNvPr>
          <p:cNvGraphicFramePr>
            <a:graphicFrameLocks noGrp="1"/>
          </p:cNvGraphicFramePr>
          <p:nvPr>
            <p:ph sz="quarter" idx="13"/>
          </p:nvPr>
        </p:nvGraphicFramePr>
        <p:xfrm>
          <a:off x="420130" y="666428"/>
          <a:ext cx="10857470" cy="553289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7661879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39019A0-2115-2E97-6B98-02A0583D8C7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491B121-12B5-4977-A064-636AB0B9B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DE4F27-97ED-128D-2D4A-DF359651FB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9224" y="645106"/>
            <a:ext cx="6574536" cy="1259894"/>
          </a:xfrm>
        </p:spPr>
        <p:txBody>
          <a:bodyPr>
            <a:normAutofit/>
          </a:bodyPr>
          <a:lstStyle/>
          <a:p>
            <a:r>
              <a:rPr lang="en-US" sz="3300" b="1"/>
              <a:t>How Can Problem-Solving Skills Support my Future Career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ED05F70-AB3E-4472-B26B-EFE6A5A59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4A53B9-9269-E27A-E29C-A3E87F3018AB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49224" y="2133600"/>
            <a:ext cx="6574535" cy="3759253"/>
          </a:xfrm>
        </p:spPr>
        <p:txBody>
          <a:bodyPr>
            <a:normAutofit fontScale="92500" lnSpcReduction="20000"/>
          </a:bodyPr>
          <a:lstStyle/>
          <a:p>
            <a:r>
              <a:rPr lang="en-US" sz="1700" b="1" dirty="0"/>
              <a:t>Employability: </a:t>
            </a:r>
          </a:p>
          <a:p>
            <a:pPr lvl="1"/>
            <a:r>
              <a:rPr lang="en-US" sz="1700" b="1" dirty="0"/>
              <a:t>Employers value staff who can identify and solve problems effectively.</a:t>
            </a:r>
          </a:p>
          <a:p>
            <a:pPr lvl="1"/>
            <a:r>
              <a:rPr lang="en-US" sz="1700" b="1" dirty="0"/>
              <a:t>Problem solving supports teamwork and decision-making.</a:t>
            </a:r>
          </a:p>
          <a:p>
            <a:r>
              <a:rPr lang="en-US" sz="1700" b="1" dirty="0"/>
              <a:t>Future Role: </a:t>
            </a:r>
          </a:p>
          <a:p>
            <a:pPr lvl="1"/>
            <a:r>
              <a:rPr lang="en-US" sz="1700" b="1" dirty="0"/>
              <a:t>Helps me respond appropriately to unexpected situations.</a:t>
            </a:r>
          </a:p>
          <a:p>
            <a:pPr lvl="1"/>
            <a:r>
              <a:rPr lang="en-US" sz="1700" b="1" dirty="0"/>
              <a:t>Supports safe and responsible patient care.</a:t>
            </a:r>
          </a:p>
          <a:p>
            <a:pPr lvl="1"/>
            <a:r>
              <a:rPr lang="en-US" sz="1700" b="1" dirty="0"/>
              <a:t>It will support clinical decision-making and help reduce risks of errors.</a:t>
            </a:r>
          </a:p>
          <a:p>
            <a:pPr lvl="1"/>
            <a:r>
              <a:rPr lang="en-US" sz="1700" b="1" dirty="0"/>
              <a:t>Good problem-solving skills will help me establish my credibility and professional reputation. . </a:t>
            </a:r>
          </a:p>
          <a:p>
            <a:endParaRPr lang="en-US" sz="1700" dirty="0"/>
          </a:p>
        </p:txBody>
      </p:sp>
      <p:pic>
        <p:nvPicPr>
          <p:cNvPr id="7" name="Graphic 6" descr="Handshake">
            <a:extLst>
              <a:ext uri="{FF2B5EF4-FFF2-40B4-BE49-F238E27FC236}">
                <a16:creationId xmlns:a16="http://schemas.microsoft.com/office/drawing/2014/main" id="{F00A6F65-9A38-33E8-DE2D-ACB5C40568F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562088" y="1278252"/>
            <a:ext cx="3981455" cy="3981455"/>
          </a:xfrm>
          <a:prstGeom prst="rect">
            <a:avLst/>
          </a:prstGeom>
        </p:spPr>
      </p:pic>
      <p:sp>
        <p:nvSpPr>
          <p:cNvPr id="14" name="Freeform 11">
            <a:extLst>
              <a:ext uri="{FF2B5EF4-FFF2-40B4-BE49-F238E27FC236}">
                <a16:creationId xmlns:a16="http://schemas.microsoft.com/office/drawing/2014/main" id="{21F6BE39-9E37-45F0-B10C-92305CFB7C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6061223"/>
            <a:ext cx="1038036" cy="506277"/>
          </a:xfrm>
          <a:custGeom>
            <a:avLst/>
            <a:gdLst>
              <a:gd name="connsiteX0" fmla="*/ 0 w 1038036"/>
              <a:gd name="connsiteY0" fmla="*/ 0 h 506277"/>
              <a:gd name="connsiteX1" fmla="*/ 182880 w 1038036"/>
              <a:gd name="connsiteY1" fmla="*/ 0 h 506277"/>
              <a:gd name="connsiteX2" fmla="*/ 291705 w 1038036"/>
              <a:gd name="connsiteY2" fmla="*/ 0 h 506277"/>
              <a:gd name="connsiteX3" fmla="*/ 291705 w 1038036"/>
              <a:gd name="connsiteY3" fmla="*/ 151 h 506277"/>
              <a:gd name="connsiteX4" fmla="*/ 692049 w 1038036"/>
              <a:gd name="connsiteY4" fmla="*/ 705 h 506277"/>
              <a:gd name="connsiteX5" fmla="*/ 782744 w 1038036"/>
              <a:gd name="connsiteY5" fmla="*/ 705 h 506277"/>
              <a:gd name="connsiteX6" fmla="*/ 797001 w 1038036"/>
              <a:gd name="connsiteY6" fmla="*/ 5473 h 506277"/>
              <a:gd name="connsiteX7" fmla="*/ 801982 w 1038036"/>
              <a:gd name="connsiteY7" fmla="*/ 10242 h 506277"/>
              <a:gd name="connsiteX8" fmla="*/ 1030951 w 1038036"/>
              <a:gd name="connsiteY8" fmla="*/ 239185 h 506277"/>
              <a:gd name="connsiteX9" fmla="*/ 1030951 w 1038036"/>
              <a:gd name="connsiteY9" fmla="*/ 267797 h 506277"/>
              <a:gd name="connsiteX10" fmla="*/ 801982 w 1038036"/>
              <a:gd name="connsiteY10" fmla="*/ 496740 h 506277"/>
              <a:gd name="connsiteX11" fmla="*/ 797001 w 1038036"/>
              <a:gd name="connsiteY11" fmla="*/ 501508 h 506277"/>
              <a:gd name="connsiteX12" fmla="*/ 782744 w 1038036"/>
              <a:gd name="connsiteY12" fmla="*/ 506277 h 506277"/>
              <a:gd name="connsiteX13" fmla="*/ 692049 w 1038036"/>
              <a:gd name="connsiteY13" fmla="*/ 506277 h 506277"/>
              <a:gd name="connsiteX14" fmla="*/ 291705 w 1038036"/>
              <a:gd name="connsiteY14" fmla="*/ 505140 h 506277"/>
              <a:gd name="connsiteX15" fmla="*/ 291705 w 1038036"/>
              <a:gd name="connsiteY15" fmla="*/ 506277 h 506277"/>
              <a:gd name="connsiteX16" fmla="*/ 0 w 1038036"/>
              <a:gd name="connsiteY16" fmla="*/ 506277 h 5062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038036" h="506277">
                <a:moveTo>
                  <a:pt x="0" y="0"/>
                </a:moveTo>
                <a:lnTo>
                  <a:pt x="182880" y="0"/>
                </a:lnTo>
                <a:lnTo>
                  <a:pt x="291705" y="0"/>
                </a:lnTo>
                <a:lnTo>
                  <a:pt x="291705" y="151"/>
                </a:lnTo>
                <a:lnTo>
                  <a:pt x="692049" y="705"/>
                </a:lnTo>
                <a:lnTo>
                  <a:pt x="782744" y="705"/>
                </a:lnTo>
                <a:cubicBezTo>
                  <a:pt x="787553" y="705"/>
                  <a:pt x="792363" y="5473"/>
                  <a:pt x="797001" y="5473"/>
                </a:cubicBezTo>
                <a:cubicBezTo>
                  <a:pt x="797001" y="10242"/>
                  <a:pt x="801982" y="10242"/>
                  <a:pt x="801982" y="10242"/>
                </a:cubicBezTo>
                <a:lnTo>
                  <a:pt x="1030951" y="239185"/>
                </a:lnTo>
                <a:cubicBezTo>
                  <a:pt x="1040398" y="248722"/>
                  <a:pt x="1040398" y="258259"/>
                  <a:pt x="1030951" y="267797"/>
                </a:cubicBezTo>
                <a:lnTo>
                  <a:pt x="801982" y="496740"/>
                </a:lnTo>
                <a:cubicBezTo>
                  <a:pt x="800436" y="498363"/>
                  <a:pt x="798547" y="499885"/>
                  <a:pt x="797001" y="501508"/>
                </a:cubicBezTo>
                <a:cubicBezTo>
                  <a:pt x="792363" y="506277"/>
                  <a:pt x="787553" y="506277"/>
                  <a:pt x="782744" y="506277"/>
                </a:cubicBezTo>
                <a:lnTo>
                  <a:pt x="692049" y="506277"/>
                </a:lnTo>
                <a:lnTo>
                  <a:pt x="291705" y="505140"/>
                </a:lnTo>
                <a:lnTo>
                  <a:pt x="291705" y="506277"/>
                </a:lnTo>
                <a:lnTo>
                  <a:pt x="0" y="506277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471390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022B0A8-ED17-4B72-8F4E-AD44274573C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A44C337-3893-4B29-A265-B1329150B6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7620" y="-1"/>
            <a:ext cx="1220724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81E0B358-1267-4844-8B3D-B7A279B417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836169" y="228600"/>
            <a:ext cx="2851523" cy="6638625"/>
            <a:chOff x="2487613" y="285750"/>
            <a:chExt cx="2428875" cy="5654676"/>
          </a:xfrm>
        </p:grpSpPr>
        <p:sp>
          <p:nvSpPr>
            <p:cNvPr id="12" name="Freeform 11">
              <a:extLst>
                <a:ext uri="{FF2B5EF4-FFF2-40B4-BE49-F238E27FC236}">
                  <a16:creationId xmlns:a16="http://schemas.microsoft.com/office/drawing/2014/main" id="{B24AA06A-F1A5-4BB3-9486-9AE7A53B3F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3" name="Freeform 12">
              <a:extLst>
                <a:ext uri="{FF2B5EF4-FFF2-40B4-BE49-F238E27FC236}">
                  <a16:creationId xmlns:a16="http://schemas.microsoft.com/office/drawing/2014/main" id="{BDF97590-C600-44CB-9303-4A3679F516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4" name="Freeform 13">
              <a:extLst>
                <a:ext uri="{FF2B5EF4-FFF2-40B4-BE49-F238E27FC236}">
                  <a16:creationId xmlns:a16="http://schemas.microsoft.com/office/drawing/2014/main" id="{A9BBE156-3FFA-4DC4-8468-35BD28DDC6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4" name="Freeform 23">
              <a:extLst>
                <a:ext uri="{FF2B5EF4-FFF2-40B4-BE49-F238E27FC236}">
                  <a16:creationId xmlns:a16="http://schemas.microsoft.com/office/drawing/2014/main" id="{F7960DE5-3810-4B1E-B1E2-3BAFEA91ED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8" name="Freeform 37">
              <a:extLst>
                <a:ext uri="{FF2B5EF4-FFF2-40B4-BE49-F238E27FC236}">
                  <a16:creationId xmlns:a16="http://schemas.microsoft.com/office/drawing/2014/main" id="{359E957C-CE11-446F-8AA7-B3E98390B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0" name="Freeform 39">
              <a:extLst>
                <a:ext uri="{FF2B5EF4-FFF2-40B4-BE49-F238E27FC236}">
                  <a16:creationId xmlns:a16="http://schemas.microsoft.com/office/drawing/2014/main" id="{A3E9FE34-CA9E-4443-BEBF-D1B9A1C6C2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2" name="Freeform 41">
              <a:extLst>
                <a:ext uri="{FF2B5EF4-FFF2-40B4-BE49-F238E27FC236}">
                  <a16:creationId xmlns:a16="http://schemas.microsoft.com/office/drawing/2014/main" id="{4F39D814-8A48-4509-BDEB-826F106591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8C6D08C0-8C49-4B87-9CF4-A1F08714FA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308C612B-4C0D-4863-B9CD-F86ABAA1B2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600B1EC8-1B55-4390-A183-C33B5E2273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1790A225-91E1-4BE5-A801-5F1E32721C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3" name="Freeform 22">
              <a:extLst>
                <a:ext uri="{FF2B5EF4-FFF2-40B4-BE49-F238E27FC236}">
                  <a16:creationId xmlns:a16="http://schemas.microsoft.com/office/drawing/2014/main" id="{DFFC46A2-6BBF-47FD-BC17-5EE1DF7CB9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25" name="Group 24">
            <a:extLst>
              <a:ext uri="{FF2B5EF4-FFF2-40B4-BE49-F238E27FC236}">
                <a16:creationId xmlns:a16="http://schemas.microsoft.com/office/drawing/2014/main" id="{AF44CA9C-80E8-44E1-A79C-D6EBFC73BC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77117" y="-786"/>
            <a:ext cx="2356675" cy="6854040"/>
            <a:chOff x="6627813" y="194833"/>
            <a:chExt cx="1952625" cy="5678918"/>
          </a:xfrm>
        </p:grpSpPr>
        <p:sp>
          <p:nvSpPr>
            <p:cNvPr id="26" name="Freeform 27">
              <a:extLst>
                <a:ext uri="{FF2B5EF4-FFF2-40B4-BE49-F238E27FC236}">
                  <a16:creationId xmlns:a16="http://schemas.microsoft.com/office/drawing/2014/main" id="{8CB9417F-98D9-4998-B00B-A5932E4C7D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7" name="Freeform 28">
              <a:extLst>
                <a:ext uri="{FF2B5EF4-FFF2-40B4-BE49-F238E27FC236}">
                  <a16:creationId xmlns:a16="http://schemas.microsoft.com/office/drawing/2014/main" id="{FA79AA3D-583E-4A1E-AF7E-CBD980F596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8" name="Freeform 29">
              <a:extLst>
                <a:ext uri="{FF2B5EF4-FFF2-40B4-BE49-F238E27FC236}">
                  <a16:creationId xmlns:a16="http://schemas.microsoft.com/office/drawing/2014/main" id="{D80C9F17-A6B2-4A12-BC77-F84264A669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9" name="Freeform 30">
              <a:extLst>
                <a:ext uri="{FF2B5EF4-FFF2-40B4-BE49-F238E27FC236}">
                  <a16:creationId xmlns:a16="http://schemas.microsoft.com/office/drawing/2014/main" id="{949C9A53-ED97-44CE-BDD5-ED24892116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0" name="Freeform 31">
              <a:extLst>
                <a:ext uri="{FF2B5EF4-FFF2-40B4-BE49-F238E27FC236}">
                  <a16:creationId xmlns:a16="http://schemas.microsoft.com/office/drawing/2014/main" id="{0F9FDAE7-225B-4072-8907-6EAA061744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1" name="Freeform 32">
              <a:extLst>
                <a:ext uri="{FF2B5EF4-FFF2-40B4-BE49-F238E27FC236}">
                  <a16:creationId xmlns:a16="http://schemas.microsoft.com/office/drawing/2014/main" id="{9D49818B-8EA3-4B41-9783-EFE0C618C3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2" name="Freeform 33">
              <a:extLst>
                <a:ext uri="{FF2B5EF4-FFF2-40B4-BE49-F238E27FC236}">
                  <a16:creationId xmlns:a16="http://schemas.microsoft.com/office/drawing/2014/main" id="{01903E65-D822-4457-B0A5-2F41682241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3" name="Freeform 34">
              <a:extLst>
                <a:ext uri="{FF2B5EF4-FFF2-40B4-BE49-F238E27FC236}">
                  <a16:creationId xmlns:a16="http://schemas.microsoft.com/office/drawing/2014/main" id="{A5CF9DAB-75BF-43D9-B1E7-817D1FAA00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4" name="Freeform 35">
              <a:extLst>
                <a:ext uri="{FF2B5EF4-FFF2-40B4-BE49-F238E27FC236}">
                  <a16:creationId xmlns:a16="http://schemas.microsoft.com/office/drawing/2014/main" id="{BB22916D-4BCF-4A4C-8714-A2564D34C3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5" name="Freeform 36">
              <a:extLst>
                <a:ext uri="{FF2B5EF4-FFF2-40B4-BE49-F238E27FC236}">
                  <a16:creationId xmlns:a16="http://schemas.microsoft.com/office/drawing/2014/main" id="{4CD9F734-569E-44E7-BD53-6214E0F18C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6" name="Freeform 37">
              <a:extLst>
                <a:ext uri="{FF2B5EF4-FFF2-40B4-BE49-F238E27FC236}">
                  <a16:creationId xmlns:a16="http://schemas.microsoft.com/office/drawing/2014/main" id="{7A5DAACB-2F42-40C8-BF6A-75B79299F9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7" name="Freeform 38">
              <a:extLst>
                <a:ext uri="{FF2B5EF4-FFF2-40B4-BE49-F238E27FC236}">
                  <a16:creationId xmlns:a16="http://schemas.microsoft.com/office/drawing/2014/main" id="{AD78E0F9-8568-4672-A22F-4ED5B1A96F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71F9B39-FCE5-AA27-F9B0-B2D4A853CF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3096" y="624110"/>
            <a:ext cx="5021516" cy="1280890"/>
          </a:xfrm>
        </p:spPr>
        <p:txBody>
          <a:bodyPr>
            <a:normAutofit/>
          </a:bodyPr>
          <a:lstStyle/>
          <a:p>
            <a:r>
              <a:rPr lang="en-US" b="1"/>
              <a:t>Reflection</a:t>
            </a:r>
            <a:endParaRPr lang="en-US" b="1" dirty="0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AA5CD610-ED7C-4CED-A9A1-174432C88A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45704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41" name="Freeform 11">
            <a:extLst>
              <a:ext uri="{FF2B5EF4-FFF2-40B4-BE49-F238E27FC236}">
                <a16:creationId xmlns:a16="http://schemas.microsoft.com/office/drawing/2014/main" id="{0C4379BF-8C7A-480A-BC36-DA55D92A93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4645704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pic>
        <p:nvPicPr>
          <p:cNvPr id="5" name="Picture 4" descr="Complete puzzle with one piece lit up">
            <a:extLst>
              <a:ext uri="{FF2B5EF4-FFF2-40B4-BE49-F238E27FC236}">
                <a16:creationId xmlns:a16="http://schemas.microsoft.com/office/drawing/2014/main" id="{A48E595C-5794-7DAB-F44F-2A45D5855F8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2316" r="26600"/>
          <a:stretch>
            <a:fillRect/>
          </a:stretch>
        </p:blipFill>
        <p:spPr>
          <a:xfrm>
            <a:off x="-1555" y="1731"/>
            <a:ext cx="4671091" cy="68580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49ADEF-A730-EAC7-42C3-68C4C8F8D9D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438191" y="2133600"/>
            <a:ext cx="5066419" cy="3777622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US" sz="1500" b="1" dirty="0"/>
              <a:t>Problem solving is a developing strength for me and I am confident that I can effectively </a:t>
            </a:r>
            <a:r>
              <a:rPr lang="en-US" sz="1500" b="1" dirty="0" err="1"/>
              <a:t>analyse</a:t>
            </a:r>
            <a:r>
              <a:rPr lang="en-US" sz="1500" b="1" dirty="0"/>
              <a:t> situations and thinking logically with good practice. Currently, I </a:t>
            </a:r>
            <a:r>
              <a:rPr lang="en-US" sz="1500" b="1" dirty="0" err="1"/>
              <a:t>realise</a:t>
            </a:r>
            <a:r>
              <a:rPr lang="en-US" sz="1500" b="1" dirty="0"/>
              <a:t> I need to gain more practical experience in real healthcare settings and improve my confidence when making decisions in complex situations.</a:t>
            </a:r>
          </a:p>
          <a:p>
            <a:pPr>
              <a:lnSpc>
                <a:spcPct val="90000"/>
              </a:lnSpc>
            </a:pPr>
            <a:r>
              <a:rPr lang="en-US" sz="1500" b="1" dirty="0"/>
              <a:t>To improve my problem-solving skills, I  will:</a:t>
            </a:r>
          </a:p>
          <a:p>
            <a:pPr lvl="1">
              <a:lnSpc>
                <a:spcPct val="90000"/>
              </a:lnSpc>
            </a:pPr>
            <a:r>
              <a:rPr lang="en-US" sz="1500" b="1" dirty="0"/>
              <a:t>Seek feedback during placements.</a:t>
            </a:r>
          </a:p>
          <a:p>
            <a:pPr lvl="1">
              <a:lnSpc>
                <a:spcPct val="90000"/>
              </a:lnSpc>
            </a:pPr>
            <a:r>
              <a:rPr lang="en-US" sz="1500" b="1" dirty="0"/>
              <a:t>Learn from experienced professionals. </a:t>
            </a:r>
          </a:p>
          <a:p>
            <a:pPr lvl="1">
              <a:lnSpc>
                <a:spcPct val="90000"/>
              </a:lnSpc>
            </a:pPr>
            <a:r>
              <a:rPr lang="en-US" sz="1500" b="1" dirty="0"/>
              <a:t>Continue reflective practice and continuous professional development (CPD).</a:t>
            </a:r>
          </a:p>
          <a:p>
            <a:pPr>
              <a:lnSpc>
                <a:spcPct val="90000"/>
              </a:lnSpc>
            </a:pPr>
            <a:r>
              <a:rPr lang="en-US" sz="1500" b="1" dirty="0"/>
              <a:t>I understand that strengthening my problem-solving skills will enhance my readiness for professional practice.</a:t>
            </a:r>
          </a:p>
        </p:txBody>
      </p:sp>
    </p:spTree>
    <p:extLst>
      <p:ext uri="{BB962C8B-B14F-4D97-AF65-F5344CB8AC3E}">
        <p14:creationId xmlns:p14="http://schemas.microsoft.com/office/powerpoint/2010/main" val="225651341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404BCD7-3A02-81BF-2EC1-BA4EFC3E10F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Rectangle 46">
            <a:extLst>
              <a:ext uri="{FF2B5EF4-FFF2-40B4-BE49-F238E27FC236}">
                <a16:creationId xmlns:a16="http://schemas.microsoft.com/office/drawing/2014/main" id="{B2EC7880-C5D9-40A8-A6B0-3198AD07AD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4619543" cy="6854038"/>
          </a:xfrm>
          <a:prstGeom prst="rect">
            <a:avLst/>
          </a:prstGeom>
          <a:solidFill>
            <a:schemeClr val="tx2">
              <a:lumMod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6383D35-0911-5F6E-0A55-3105D71AD3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9224" y="645106"/>
            <a:ext cx="3650279" cy="1259894"/>
          </a:xfrm>
        </p:spPr>
        <p:txBody>
          <a:bodyPr>
            <a:normAutofit/>
          </a:bodyPr>
          <a:lstStyle/>
          <a:p>
            <a:r>
              <a:rPr lang="en-US" b="1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690B59-43A5-1E2B-6EFB-B0AA53340008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49225" y="2133600"/>
            <a:ext cx="3650278" cy="375925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500" b="1"/>
              <a:t>One major skill in health and social care </a:t>
            </a:r>
            <a:r>
              <a:rPr lang="en-US" sz="1500" b="1" err="1"/>
              <a:t>practise</a:t>
            </a:r>
            <a:r>
              <a:rPr lang="en-US" sz="1500" b="1"/>
              <a:t> is problem solving.</a:t>
            </a:r>
          </a:p>
          <a:p>
            <a:pPr>
              <a:lnSpc>
                <a:spcPct val="90000"/>
              </a:lnSpc>
            </a:pPr>
            <a:r>
              <a:rPr lang="en-US" sz="1500" b="1"/>
              <a:t>It promotes the safe, effective, and quality care of patients.</a:t>
            </a:r>
          </a:p>
          <a:p>
            <a:pPr>
              <a:lnSpc>
                <a:spcPct val="90000"/>
              </a:lnSpc>
            </a:pPr>
            <a:r>
              <a:rPr lang="en-US" sz="1500" b="1"/>
              <a:t>The Fishbone Diagram assists professionals to discover the root cause of issues.</a:t>
            </a:r>
          </a:p>
          <a:p>
            <a:pPr>
              <a:lnSpc>
                <a:spcPct val="90000"/>
              </a:lnSpc>
            </a:pPr>
            <a:r>
              <a:rPr lang="en-US" sz="1500" b="1"/>
              <a:t>Using excellent problem-solving skills will enhance patient outcomes and collaboration.</a:t>
            </a:r>
          </a:p>
          <a:p>
            <a:pPr>
              <a:lnSpc>
                <a:spcPct val="90000"/>
              </a:lnSpc>
            </a:pPr>
            <a:r>
              <a:rPr lang="en-US" sz="1500" b="1"/>
              <a:t>This is a skill that I need to develop for my future career in health and social care.</a:t>
            </a:r>
          </a:p>
        </p:txBody>
      </p:sp>
      <p:pic>
        <p:nvPicPr>
          <p:cNvPr id="42" name="Picture 41" descr="White arrows going to the red target">
            <a:extLst>
              <a:ext uri="{FF2B5EF4-FFF2-40B4-BE49-F238E27FC236}">
                <a16:creationId xmlns:a16="http://schemas.microsoft.com/office/drawing/2014/main" id="{AE70BDAC-4DC1-1CA9-D6A8-4C3A5947740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6296" r="-1" b="-1"/>
          <a:stretch>
            <a:fillRect/>
          </a:stretch>
        </p:blipFill>
        <p:spPr>
          <a:xfrm>
            <a:off x="4619543" y="10"/>
            <a:ext cx="7572457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439332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03ACD26-09EA-B22F-BF88-B7FF7531A59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815E7A-55AA-959F-D59C-3073478171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" y="108489"/>
            <a:ext cx="12192000" cy="557938"/>
          </a:xfrm>
        </p:spPr>
        <p:txBody>
          <a:bodyPr>
            <a:normAutofit fontScale="90000"/>
          </a:bodyPr>
          <a:lstStyle/>
          <a:p>
            <a:r>
              <a:rPr lang="en-US" b="1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30AF82-50A7-2E69-3CC3-4D496DC1C88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247973" y="666427"/>
            <a:ext cx="11639227" cy="6083083"/>
          </a:xfrm>
        </p:spPr>
        <p:txBody>
          <a:bodyPr>
            <a:normAutofit fontScale="85000" lnSpcReduction="20000"/>
          </a:bodyPr>
          <a:lstStyle/>
          <a:p>
            <a:r>
              <a:rPr lang="en-US" b="1" dirty="0" err="1"/>
              <a:t>Aein</a:t>
            </a:r>
            <a:r>
              <a:rPr lang="en-US" b="1" dirty="0"/>
              <a:t>, F., Hosseini, R., </a:t>
            </a:r>
            <a:r>
              <a:rPr lang="en-US" b="1" dirty="0" err="1"/>
              <a:t>Naseh</a:t>
            </a:r>
            <a:r>
              <a:rPr lang="en-US" b="1" dirty="0"/>
              <a:t>, L., Safdari, F. and Banaian, S. (2020) The effect of problem-solving-based interprofessional learning on critical thinking and satisfaction with learning in nursing and midwifery students. </a:t>
            </a:r>
            <a:r>
              <a:rPr lang="en-US" b="1" i="1" dirty="0"/>
              <a:t>Journal of Education and Health Promotion, </a:t>
            </a:r>
            <a:r>
              <a:rPr lang="en-US" b="1" dirty="0"/>
              <a:t>9(1), 109. DOI: 10.4103/jehp.jehp_640_19 </a:t>
            </a:r>
          </a:p>
          <a:p>
            <a:r>
              <a:rPr lang="en-US" b="1" dirty="0"/>
              <a:t>American Nurses Association (2023) Problem solving in nursing: strategies for your staff. Available at: </a:t>
            </a:r>
            <a:r>
              <a:rPr lang="en-US" b="1" u="sng" dirty="0">
                <a:hlinkClick r:id="rId3"/>
              </a:rPr>
              <a:t>https://www.nursingworld.org/content-hub/resources/nursing-leadership/problem-solving-in-nursing/</a:t>
            </a:r>
            <a:r>
              <a:rPr lang="en-US" b="1" dirty="0"/>
              <a:t> (Accessed 12</a:t>
            </a:r>
            <a:r>
              <a:rPr lang="en-US" b="1" baseline="30000" dirty="0"/>
              <a:t>th</a:t>
            </a:r>
            <a:r>
              <a:rPr lang="en-US" b="1" dirty="0"/>
              <a:t> March 2026).</a:t>
            </a:r>
          </a:p>
          <a:p>
            <a:r>
              <a:rPr lang="en-US" b="1" dirty="0"/>
              <a:t>Brewster, A. L., Lee, Y. S., Linnander, E. L. and Curry, L. A. (2021) Creativity in problem solving to improve </a:t>
            </a:r>
            <a:r>
              <a:rPr lang="en-US" b="1" dirty="0" err="1"/>
              <a:t>comples</a:t>
            </a:r>
            <a:r>
              <a:rPr lang="en-US" b="1" dirty="0"/>
              <a:t> health outcomes: insights from hospitals seeking to improve cardiovascular care. </a:t>
            </a:r>
            <a:r>
              <a:rPr lang="en-US" b="1" i="1" dirty="0"/>
              <a:t>Learn Health Systems, </a:t>
            </a:r>
            <a:r>
              <a:rPr lang="en-US" b="1" dirty="0"/>
              <a:t>6(2), e10283. </a:t>
            </a:r>
            <a:r>
              <a:rPr lang="en-US" b="1" u="sng" dirty="0">
                <a:hlinkClick r:id="rId4"/>
              </a:rPr>
              <a:t>https://doi.org/10.1002/lrh2.10283</a:t>
            </a:r>
            <a:r>
              <a:rPr lang="en-US" b="1" dirty="0"/>
              <a:t> </a:t>
            </a:r>
          </a:p>
          <a:p>
            <a:r>
              <a:rPr lang="en-US" b="1" dirty="0"/>
              <a:t>El-</a:t>
            </a:r>
            <a:r>
              <a:rPr lang="en-US" b="1" dirty="0" err="1"/>
              <a:t>Demerdash</a:t>
            </a:r>
            <a:r>
              <a:rPr lang="en-US" b="1" dirty="0"/>
              <a:t>, A. M., Ibrahim, S. A. and </a:t>
            </a:r>
            <a:r>
              <a:rPr lang="en-US" b="1" dirty="0" err="1"/>
              <a:t>Elhosany</a:t>
            </a:r>
            <a:r>
              <a:rPr lang="en-US" b="1" dirty="0"/>
              <a:t>, W. A. (2021) Problem solving skills and clinical decision making among nursing interns. </a:t>
            </a:r>
            <a:r>
              <a:rPr lang="en-US" b="1" i="1" dirty="0"/>
              <a:t>International Journal of Novel Research in Healthcare and Nursing, </a:t>
            </a:r>
            <a:r>
              <a:rPr lang="en-US" b="1" dirty="0"/>
              <a:t>8(1), 304-309. </a:t>
            </a:r>
          </a:p>
          <a:p>
            <a:r>
              <a:rPr lang="en-US" b="1" dirty="0"/>
              <a:t>Ishikawa, K. (1985) </a:t>
            </a:r>
            <a:r>
              <a:rPr lang="en-US" b="1" i="1" dirty="0"/>
              <a:t>What is total quality control? the Japanese way</a:t>
            </a:r>
            <a:r>
              <a:rPr lang="en-US" b="1" dirty="0"/>
              <a:t>. Translated by Lu, D.J., Prentice-Hall, Englewood Cliffs, New Jersey.</a:t>
            </a:r>
          </a:p>
          <a:p>
            <a:r>
              <a:rPr lang="en-US" b="1" dirty="0"/>
              <a:t>Kumah, A., Nwogu, C. N., Issah, A. R., Obot, E., </a:t>
            </a:r>
            <a:r>
              <a:rPr lang="en-US" b="1" dirty="0" err="1"/>
              <a:t>Kanamitie</a:t>
            </a:r>
            <a:r>
              <a:rPr lang="en-US" b="1" dirty="0"/>
              <a:t>, D. T., Sifa, J. S. and Aidoo, L. A. (2024) Cause-and-effect (Fishbone) diagram: a tool for generating and organizing quality improvement ideas. </a:t>
            </a:r>
            <a:r>
              <a:rPr lang="en-US" b="1" i="1" dirty="0"/>
              <a:t>Global Journal on Quality and Safety in Healthcare, </a:t>
            </a:r>
            <a:r>
              <a:rPr lang="en-US" b="1" dirty="0"/>
              <a:t>7(2), 85-87. </a:t>
            </a:r>
            <a:r>
              <a:rPr lang="en-US" b="1" u="sng" dirty="0">
                <a:hlinkClick r:id="rId5"/>
              </a:rPr>
              <a:t>https://doi.org/10.36401/JQSH-23-42</a:t>
            </a:r>
            <a:r>
              <a:rPr lang="en-US" b="1" dirty="0"/>
              <a:t> </a:t>
            </a:r>
          </a:p>
          <a:p>
            <a:r>
              <a:rPr lang="en-US" b="1" dirty="0"/>
              <a:t>Marsh, P. and Fisher, M. (2008) The development of problem-solving knowledge for social care practice. </a:t>
            </a:r>
            <a:r>
              <a:rPr lang="en-US" b="1" i="1" dirty="0"/>
              <a:t>British Journal of Social Work, </a:t>
            </a:r>
            <a:r>
              <a:rPr lang="en-US" b="1" dirty="0"/>
              <a:t>38(5), 971-987. </a:t>
            </a:r>
            <a:r>
              <a:rPr lang="en-US" b="1" u="sng" dirty="0">
                <a:hlinkClick r:id="rId6"/>
              </a:rPr>
              <a:t>https://doi.org/10.1093/bjsw/bcm116</a:t>
            </a:r>
            <a:r>
              <a:rPr lang="en-US" b="1" dirty="0"/>
              <a:t> </a:t>
            </a:r>
          </a:p>
          <a:p>
            <a:r>
              <a:rPr lang="en-US" b="1" dirty="0"/>
              <a:t>NMC (2018) The code: professional standards of practice and </a:t>
            </a:r>
            <a:r>
              <a:rPr lang="en-US" b="1" dirty="0" err="1"/>
              <a:t>behaviour</a:t>
            </a:r>
            <a:r>
              <a:rPr lang="en-US" b="1" dirty="0"/>
              <a:t> for nurses, midwives and nursing associates. Available at: </a:t>
            </a:r>
            <a:r>
              <a:rPr lang="en-US" b="1" u="sng" dirty="0">
                <a:hlinkClick r:id="rId7"/>
              </a:rPr>
              <a:t>https://www.nmc.org.uk/globalassets/sitedocuments/nmc-publications/nmc-code.pdf</a:t>
            </a:r>
            <a:r>
              <a:rPr lang="en-US" b="1" dirty="0"/>
              <a:t> (Accessed 4th March 2026).</a:t>
            </a:r>
          </a:p>
          <a:p>
            <a:r>
              <a:rPr lang="en-US" b="1" dirty="0"/>
              <a:t>WHO (2023) Patient safety. Available at: </a:t>
            </a:r>
            <a:r>
              <a:rPr lang="en-US" b="1" u="sng" dirty="0">
                <a:hlinkClick r:id="rId8"/>
              </a:rPr>
              <a:t>https://www.who.int/news-room/fact-sheets/detail/patient-safety</a:t>
            </a:r>
            <a:r>
              <a:rPr lang="en-US" b="1" dirty="0"/>
              <a:t> (Accessed 13th March 2026).</a:t>
            </a:r>
          </a:p>
          <a:p>
            <a:r>
              <a:rPr lang="en-US" b="1" dirty="0" err="1"/>
              <a:t>Zyoud</a:t>
            </a:r>
            <a:r>
              <a:rPr lang="en-US" b="1" dirty="0"/>
              <a:t>, A. H., Hamdan, K. M., </a:t>
            </a:r>
            <a:r>
              <a:rPr lang="en-US" b="1" dirty="0" err="1"/>
              <a:t>Alkouri</a:t>
            </a:r>
            <a:r>
              <a:rPr lang="en-US" b="1" dirty="0"/>
              <a:t>, O. A., Al-</a:t>
            </a:r>
            <a:r>
              <a:rPr lang="en-US" b="1" dirty="0" err="1"/>
              <a:t>Sutari</a:t>
            </a:r>
            <a:r>
              <a:rPr lang="en-US" b="1" dirty="0"/>
              <a:t>, M. M., Al-</a:t>
            </a:r>
            <a:r>
              <a:rPr lang="en-US" b="1" dirty="0" err="1"/>
              <a:t>Tarifi</a:t>
            </a:r>
            <a:r>
              <a:rPr lang="en-US" b="1" dirty="0"/>
              <a:t>, M., </a:t>
            </a:r>
            <a:r>
              <a:rPr lang="en-US" b="1" dirty="0" err="1"/>
              <a:t>Albqoor</a:t>
            </a:r>
            <a:r>
              <a:rPr lang="en-US" b="1" dirty="0"/>
              <a:t>, M. A. and Shaheen, A. (2022) Problem-solving and communication skills of undergraduate nursing students. </a:t>
            </a:r>
            <a:r>
              <a:rPr lang="en-US" b="1" i="1" dirty="0"/>
              <a:t>The Open Nursing Journal, </a:t>
            </a:r>
            <a:r>
              <a:rPr lang="en-US" b="1" dirty="0"/>
              <a:t>16. </a:t>
            </a:r>
            <a:r>
              <a:rPr lang="en-US" b="1" u="sng" dirty="0">
                <a:hlinkClick r:id="rId9"/>
              </a:rPr>
              <a:t>http://dx.doi.org/10.2174/18744346-v16-e2208020</a:t>
            </a:r>
            <a:r>
              <a:rPr lang="en-US" b="1" dirty="0"/>
              <a:t> </a:t>
            </a:r>
          </a:p>
          <a:p>
            <a:pPr marL="0" indent="0">
              <a:buNone/>
            </a:pP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445451526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5304</TotalTime>
  <Words>1520</Words>
  <Application>Microsoft Macintosh PowerPoint</Application>
  <PresentationFormat>Widescreen</PresentationFormat>
  <Paragraphs>101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Aptos</vt:lpstr>
      <vt:lpstr>Arial</vt:lpstr>
      <vt:lpstr>Century Gothic</vt:lpstr>
      <vt:lpstr>Wingdings 3</vt:lpstr>
      <vt:lpstr>Wisp</vt:lpstr>
      <vt:lpstr>Name:EWEMADE SYLVIA ENABULELE ID: 2437216 Course Code: ( LCHS4009_LON) LECTURE: AMITAVE BANIK TOPIC: PROBLEM SOLVING  </vt:lpstr>
      <vt:lpstr>Introduction</vt:lpstr>
      <vt:lpstr>ESSENCIAL  Problem-Solving Skills in Health and Social care</vt:lpstr>
      <vt:lpstr>Importance of Problem-Solving in Professional Practice</vt:lpstr>
      <vt:lpstr>Benefits of Effective Problem-Solving</vt:lpstr>
      <vt:lpstr>Model or Framework Linked to Problem-Solving The Fishbone Diagram</vt:lpstr>
      <vt:lpstr>Applying Problem-solving Skills in Practice</vt:lpstr>
      <vt:lpstr>How Can Problem-Solving Skills Support my Future Career</vt:lpstr>
      <vt:lpstr>Reflection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HP</dc:creator>
  <cp:lastModifiedBy>Ewemade Sylvia Enabulele (2437216)</cp:lastModifiedBy>
  <cp:revision>7</cp:revision>
  <dcterms:created xsi:type="dcterms:W3CDTF">2026-03-05T09:00:48Z</dcterms:created>
  <dcterms:modified xsi:type="dcterms:W3CDTF">2026-03-22T20:57:37Z</dcterms:modified>
</cp:coreProperties>
</file>