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2"/>
  </p:sldMasterIdLst>
  <p:sldIdLst>
    <p:sldId id="256" r:id="rId3"/>
    <p:sldId id="262" r:id="rId4"/>
    <p:sldId id="261" r:id="rId5"/>
    <p:sldId id="264" r:id="rId6"/>
    <p:sldId id="258" r:id="rId7"/>
    <p:sldId id="259" r:id="rId8"/>
    <p:sldId id="260" r:id="rId9"/>
    <p:sldId id="265" r:id="rId10"/>
    <p:sldId id="267" r:id="rId11"/>
    <p:sldId id="268" r:id="rId12"/>
    <p:sldId id="266" r:id="rId13"/>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39">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574" autoAdjust="0"/>
    <p:restoredTop sz="94660"/>
  </p:normalViewPr>
  <p:slideViewPr>
    <p:cSldViewPr>
      <p:cViewPr>
        <p:scale>
          <a:sx n="64" d="100"/>
          <a:sy n="64" d="100"/>
        </p:scale>
        <p:origin x="48" y="228"/>
      </p:cViewPr>
      <p:guideLst>
        <p:guide orient="horz" pos="2160"/>
        <p:guide pos="3839"/>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ableStyles" Target="tableStyles.xml"/><Relationship Id="rId2" Type="http://schemas.openxmlformats.org/officeDocument/2006/relationships/slideMaster" Target="slideMasters/slideMaster1.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viewProps" Target="view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4" name="Group 12"/>
          <p:cNvGrpSpPr/>
          <p:nvPr userDrawn="1"/>
        </p:nvGrpSpPr>
        <p:grpSpPr>
          <a:xfrm>
            <a:off x="-1" y="6324600"/>
            <a:ext cx="12188826" cy="533400"/>
            <a:chOff x="-1" y="6324600"/>
            <a:chExt cx="12188826" cy="533400"/>
          </a:xfrm>
        </p:grpSpPr>
        <p:sp>
          <p:nvSpPr>
            <p:cNvPr id="12" name="Rectangle 11"/>
            <p:cNvSpPr/>
            <p:nvPr userDrawn="1"/>
          </p:nvSpPr>
          <p:spPr bwMode="auto">
            <a:xfrm>
              <a:off x="6856412" y="6324600"/>
              <a:ext cx="5332413" cy="533400"/>
            </a:xfrm>
            <a:prstGeom prst="rect">
              <a:avLst/>
            </a:prstGeom>
            <a:gradFill flip="none" rotWithShape="1">
              <a:gsLst>
                <a:gs pos="100000">
                  <a:schemeClr val="tx1"/>
                </a:gs>
                <a:gs pos="0">
                  <a:schemeClr val="lt1">
                    <a:shade val="67500"/>
                    <a:satMod val="115000"/>
                    <a:alpha val="0"/>
                  </a:schemeClr>
                </a:gs>
              </a:gsLst>
              <a:lin ang="0" scaled="1"/>
              <a:tileRect/>
            </a:gradFill>
            <a:ln>
              <a:no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square" lIns="91436" tIns="45718" rIns="91436" bIns="45718" numCol="1" rtlCol="0" anchor="ctr" anchorCtr="0" compatLnSpc="1">
              <a:prstTxWarp prst="textNoShape">
                <a:avLst/>
              </a:prstTxWarp>
            </a:bodyPr>
            <a:lstStyle/>
            <a:p>
              <a:pPr algn="ctr" defTabSz="914099" fontAlgn="base">
                <a:spcBef>
                  <a:spcPct val="0"/>
                </a:spcBef>
                <a:spcAft>
                  <a:spcPct val="0"/>
                </a:spcAft>
              </a:pPr>
              <a:endParaRPr lang="en-US" sz="2300" dirty="0" smtClean="0">
                <a:solidFill>
                  <a:srgbClr val="FFFFFF"/>
                </a:solidFill>
                <a:effectLst>
                  <a:outerShdw blurRad="38100" dist="38100" dir="2700000" algn="tl">
                    <a:srgbClr val="000000">
                      <a:alpha val="43137"/>
                    </a:srgbClr>
                  </a:outerShdw>
                </a:effectLst>
                <a:latin typeface="+mj-lt"/>
              </a:endParaRPr>
            </a:p>
          </p:txBody>
        </p:sp>
        <p:pic>
          <p:nvPicPr>
            <p:cNvPr id="8" name="Picture 7" descr="white-bar.png"/>
            <p:cNvPicPr>
              <a:picLocks noChangeAspect="1"/>
            </p:cNvPicPr>
            <p:nvPr userDrawn="1"/>
          </p:nvPicPr>
          <p:blipFill>
            <a:blip r:embed="rId3"/>
            <a:stretch>
              <a:fillRect/>
            </a:stretch>
          </p:blipFill>
          <p:spPr>
            <a:xfrm flipH="1">
              <a:off x="-1" y="6324600"/>
              <a:ext cx="12188825" cy="533400"/>
            </a:xfrm>
            <a:prstGeom prst="rect">
              <a:avLst/>
            </a:prstGeom>
          </p:spPr>
        </p:pic>
      </p:grpSp>
      <p:sp>
        <p:nvSpPr>
          <p:cNvPr id="2" name="Title 1"/>
          <p:cNvSpPr>
            <a:spLocks noGrp="1"/>
          </p:cNvSpPr>
          <p:nvPr userDrawn="1">
            <p:ph type="ctrTitle"/>
          </p:nvPr>
        </p:nvSpPr>
        <p:spPr>
          <a:xfrm>
            <a:off x="973414" y="1905001"/>
            <a:ext cx="10239883" cy="1523495"/>
          </a:xfrm>
        </p:spPr>
        <p:txBody>
          <a:bodyPr>
            <a:noAutofit/>
          </a:bodyPr>
          <a:lstStyle>
            <a:lvl1pPr>
              <a:lnSpc>
                <a:spcPct val="90000"/>
              </a:lnSpc>
              <a:defRPr sz="5400"/>
            </a:lvl1pPr>
          </a:lstStyle>
          <a:p>
            <a:r>
              <a:rPr lang="en-US" smtClean="0"/>
              <a:t>Click to edit Master title style</a:t>
            </a:r>
            <a:endParaRPr lang="en-US" dirty="0"/>
          </a:p>
        </p:txBody>
      </p:sp>
      <p:sp>
        <p:nvSpPr>
          <p:cNvPr id="3" name="Subtitle 2"/>
          <p:cNvSpPr>
            <a:spLocks noGrp="1"/>
          </p:cNvSpPr>
          <p:nvPr userDrawn="1">
            <p:ph type="subTitle" idx="1"/>
          </p:nvPr>
        </p:nvSpPr>
        <p:spPr>
          <a:xfrm>
            <a:off x="973413" y="4344989"/>
            <a:ext cx="10239883" cy="461665"/>
          </a:xfrm>
        </p:spPr>
        <p:txBody>
          <a:bodyPr>
            <a:noAutofit/>
          </a:bodyPr>
          <a:lstStyle>
            <a:lvl1pPr marL="0" indent="0" algn="l">
              <a:lnSpc>
                <a:spcPct val="90000"/>
              </a:lnSpc>
              <a:spcBef>
                <a:spcPts val="0"/>
              </a:spcBef>
              <a:buNone/>
              <a:defRPr>
                <a:solidFill>
                  <a:schemeClr val="tx1">
                    <a:tint val="75000"/>
                  </a:schemeClr>
                </a:solidFill>
              </a:defRPr>
            </a:lvl1pPr>
            <a:lvl2pPr marL="457182" indent="0" algn="ctr">
              <a:buNone/>
              <a:defRPr>
                <a:solidFill>
                  <a:schemeClr val="tx1">
                    <a:tint val="75000"/>
                  </a:schemeClr>
                </a:solidFill>
              </a:defRPr>
            </a:lvl2pPr>
            <a:lvl3pPr marL="914363" indent="0" algn="ctr">
              <a:buNone/>
              <a:defRPr>
                <a:solidFill>
                  <a:schemeClr val="tx1">
                    <a:tint val="75000"/>
                  </a:schemeClr>
                </a:solidFill>
              </a:defRPr>
            </a:lvl3pPr>
            <a:lvl4pPr marL="1371545" indent="0" algn="ctr">
              <a:buNone/>
              <a:defRPr>
                <a:solidFill>
                  <a:schemeClr val="tx1">
                    <a:tint val="75000"/>
                  </a:schemeClr>
                </a:solidFill>
              </a:defRPr>
            </a:lvl4pPr>
            <a:lvl5pPr marL="1828727" indent="0" algn="ctr">
              <a:buNone/>
              <a:defRPr>
                <a:solidFill>
                  <a:schemeClr val="tx1">
                    <a:tint val="75000"/>
                  </a:schemeClr>
                </a:solidFill>
              </a:defRPr>
            </a:lvl5pPr>
            <a:lvl6pPr marL="2285909" indent="0" algn="ctr">
              <a:buNone/>
              <a:defRPr>
                <a:solidFill>
                  <a:schemeClr val="tx1">
                    <a:tint val="75000"/>
                  </a:schemeClr>
                </a:solidFill>
              </a:defRPr>
            </a:lvl6pPr>
            <a:lvl7pPr marL="2743090" indent="0" algn="ctr">
              <a:buNone/>
              <a:defRPr>
                <a:solidFill>
                  <a:schemeClr val="tx1">
                    <a:tint val="75000"/>
                  </a:schemeClr>
                </a:solidFill>
              </a:defRPr>
            </a:lvl7pPr>
            <a:lvl8pPr marL="3200272" indent="0" algn="ctr">
              <a:buNone/>
              <a:defRPr>
                <a:solidFill>
                  <a:schemeClr val="tx1">
                    <a:tint val="75000"/>
                  </a:schemeClr>
                </a:solidFill>
              </a:defRPr>
            </a:lvl8pPr>
            <a:lvl9pPr marL="3657454" indent="0" algn="ctr">
              <a:buNone/>
              <a:defRPr>
                <a:solidFill>
                  <a:schemeClr val="tx1">
                    <a:tint val="75000"/>
                  </a:schemeClr>
                </a:solidFill>
              </a:defRPr>
            </a:lvl9pPr>
          </a:lstStyle>
          <a:p>
            <a:r>
              <a:rPr lang="en-US" smtClean="0"/>
              <a:t>Click to edit Master subtitle style</a:t>
            </a:r>
            <a:endParaRPr lang="en-US" dirty="0"/>
          </a:p>
        </p:txBody>
      </p:sp>
    </p:spTree>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Demo, Video etc. &quot;special&quot; slide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605414" y="649805"/>
            <a:ext cx="8608233" cy="1523494"/>
          </a:xfrm>
        </p:spPr>
        <p:txBody>
          <a:bodyPr anchor="ctr" anchorCtr="0">
            <a:noAutofit/>
          </a:bodyPr>
          <a:lstStyle>
            <a:lvl1pPr>
              <a:lnSpc>
                <a:spcPct val="90000"/>
              </a:lnSpc>
              <a:defRPr sz="5400" i="1">
                <a:gradFill flip="none" rotWithShape="1">
                  <a:gsLst>
                    <a:gs pos="0">
                      <a:srgbClr val="FFFFB9"/>
                    </a:gs>
                    <a:gs pos="100000">
                      <a:schemeClr val="accent1">
                        <a:lumMod val="60000"/>
                        <a:lumOff val="40000"/>
                      </a:schemeClr>
                    </a:gs>
                  </a:gsLst>
                  <a:lin ang="5400000" scaled="0"/>
                  <a:tileRect/>
                </a:gradFill>
                <a:effectLst>
                  <a:outerShdw blurRad="50800" dist="38100" dir="2700000" algn="tl" rotWithShape="0">
                    <a:prstClr val="black">
                      <a:alpha val="40000"/>
                    </a:prstClr>
                  </a:outerShdw>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402915" y="4645615"/>
            <a:ext cx="7430435" cy="461665"/>
          </a:xfrm>
        </p:spPr>
        <p:txBody>
          <a:bodyPr>
            <a:noAutofit/>
          </a:bodyPr>
          <a:lstStyle>
            <a:lvl1pPr marL="0" indent="0" algn="l">
              <a:lnSpc>
                <a:spcPct val="90000"/>
              </a:lnSpc>
              <a:spcBef>
                <a:spcPts val="0"/>
              </a:spcBef>
              <a:buNone/>
              <a:defRPr>
                <a:solidFill>
                  <a:schemeClr val="tx1">
                    <a:tint val="75000"/>
                  </a:schemeClr>
                </a:solidFill>
                <a:effectLst>
                  <a:outerShdw blurRad="38100" dist="38100" dir="2700000" algn="tl">
                    <a:srgbClr val="000000">
                      <a:alpha val="43137"/>
                    </a:srgbClr>
                  </a:outerShdw>
                </a:effectLst>
              </a:defRPr>
            </a:lvl1pPr>
            <a:lvl2pPr marL="457182" indent="0" algn="ctr">
              <a:buNone/>
              <a:defRPr>
                <a:solidFill>
                  <a:schemeClr val="tx1">
                    <a:tint val="75000"/>
                  </a:schemeClr>
                </a:solidFill>
              </a:defRPr>
            </a:lvl2pPr>
            <a:lvl3pPr marL="914363" indent="0" algn="ctr">
              <a:buNone/>
              <a:defRPr>
                <a:solidFill>
                  <a:schemeClr val="tx1">
                    <a:tint val="75000"/>
                  </a:schemeClr>
                </a:solidFill>
              </a:defRPr>
            </a:lvl3pPr>
            <a:lvl4pPr marL="1371545" indent="0" algn="ctr">
              <a:buNone/>
              <a:defRPr>
                <a:solidFill>
                  <a:schemeClr val="tx1">
                    <a:tint val="75000"/>
                  </a:schemeClr>
                </a:solidFill>
              </a:defRPr>
            </a:lvl4pPr>
            <a:lvl5pPr marL="1828727" indent="0" algn="ctr">
              <a:buNone/>
              <a:defRPr>
                <a:solidFill>
                  <a:schemeClr val="tx1">
                    <a:tint val="75000"/>
                  </a:schemeClr>
                </a:solidFill>
              </a:defRPr>
            </a:lvl5pPr>
            <a:lvl6pPr marL="2285909" indent="0" algn="ctr">
              <a:buNone/>
              <a:defRPr>
                <a:solidFill>
                  <a:schemeClr val="tx1">
                    <a:tint val="75000"/>
                  </a:schemeClr>
                </a:solidFill>
              </a:defRPr>
            </a:lvl6pPr>
            <a:lvl7pPr marL="2743090" indent="0" algn="ctr">
              <a:buNone/>
              <a:defRPr>
                <a:solidFill>
                  <a:schemeClr val="tx1">
                    <a:tint val="75000"/>
                  </a:schemeClr>
                </a:solidFill>
              </a:defRPr>
            </a:lvl7pPr>
            <a:lvl8pPr marL="3200272" indent="0" algn="ctr">
              <a:buNone/>
              <a:defRPr>
                <a:solidFill>
                  <a:schemeClr val="tx1">
                    <a:tint val="75000"/>
                  </a:schemeClr>
                </a:solidFill>
              </a:defRPr>
            </a:lvl8pPr>
            <a:lvl9pPr marL="3657454" indent="0" algn="ctr">
              <a:buNone/>
              <a:defRPr>
                <a:solidFill>
                  <a:schemeClr val="tx1">
                    <a:tint val="75000"/>
                  </a:schemeClr>
                </a:solidFill>
              </a:defRPr>
            </a:lvl9pPr>
          </a:lstStyle>
          <a:p>
            <a:r>
              <a:rPr lang="en-US" smtClean="0"/>
              <a:t>Click to edit Master subtitle style</a:t>
            </a:r>
            <a:endParaRPr lang="en-US" dirty="0"/>
          </a:p>
        </p:txBody>
      </p:sp>
      <p:sp>
        <p:nvSpPr>
          <p:cNvPr id="7" name="Text Placeholder 6"/>
          <p:cNvSpPr>
            <a:spLocks noGrp="1"/>
          </p:cNvSpPr>
          <p:nvPr>
            <p:ph type="body" sz="quarter" idx="10" hasCustomPrompt="1"/>
          </p:nvPr>
        </p:nvSpPr>
        <p:spPr>
          <a:xfrm>
            <a:off x="1315232" y="2355850"/>
            <a:ext cx="9898063" cy="1384994"/>
          </a:xfrm>
        </p:spPr>
        <p:txBody>
          <a:bodyPr anchor="t" anchorCtr="0">
            <a:noAutofit/>
            <a:scene3d>
              <a:camera prst="orthographicFront"/>
              <a:lightRig rig="flat" dir="t"/>
            </a:scene3d>
            <a:sp3d extrusionH="88900" contourW="2540">
              <a:bevelT w="38100" h="31750"/>
              <a:contourClr>
                <a:srgbClr val="F4A234"/>
              </a:contourClr>
            </a:sp3d>
          </a:bodyPr>
          <a:lstStyle>
            <a:lvl1pPr marL="0" indent="0" algn="l">
              <a:buFont typeface="Arial" pitchFamily="34" charset="0"/>
              <a:buNone/>
              <a:defRPr kumimoji="0" lang="en-US" sz="12000" b="1" i="0" u="none" strike="noStrike" kern="1200" cap="none" spc="-642" normalizeH="0" baseline="0" noProof="0" dirty="0" smtClean="0">
                <a:ln w="11430"/>
                <a:gradFill>
                  <a:gsLst>
                    <a:gs pos="0">
                      <a:srgbClr val="FF9929">
                        <a:lumMod val="20000"/>
                        <a:lumOff val="80000"/>
                      </a:srgbClr>
                    </a:gs>
                    <a:gs pos="28000">
                      <a:srgbClr val="F8F57B"/>
                    </a:gs>
                    <a:gs pos="62000">
                      <a:srgbClr val="D5B953"/>
                    </a:gs>
                    <a:gs pos="88000">
                      <a:srgbClr val="D1943B"/>
                    </a:gs>
                  </a:gsLst>
                  <a:lin ang="5400000"/>
                </a:gradFill>
                <a:effectLst>
                  <a:outerShdw blurRad="50800" dist="39000" dir="5460000" algn="tl">
                    <a:srgbClr val="000000">
                      <a:alpha val="38000"/>
                    </a:srgbClr>
                  </a:outerShdw>
                  <a:reflection blurRad="6350" stA="55000" endA="300" endPos="45500" dir="5400000" sy="-100000" algn="bl" rotWithShape="0"/>
                </a:effectLst>
                <a:uLnTx/>
                <a:uFillTx/>
                <a:latin typeface="+mn-lt"/>
                <a:ea typeface="+mn-ea"/>
                <a:cs typeface="+mn-cs"/>
              </a:defRPr>
            </a:lvl1pPr>
          </a:lstStyle>
          <a:p>
            <a:pPr lvl="0"/>
            <a:r>
              <a:rPr lang="en-US" dirty="0" smtClean="0"/>
              <a:t>click to…</a:t>
            </a:r>
          </a:p>
        </p:txBody>
      </p:sp>
      <p:grpSp>
        <p:nvGrpSpPr>
          <p:cNvPr id="4" name="Group 7"/>
          <p:cNvGrpSpPr/>
          <p:nvPr userDrawn="1"/>
        </p:nvGrpSpPr>
        <p:grpSpPr>
          <a:xfrm>
            <a:off x="-1" y="6324600"/>
            <a:ext cx="12188826" cy="533400"/>
            <a:chOff x="-1" y="6324600"/>
            <a:chExt cx="12188826" cy="533400"/>
          </a:xfrm>
        </p:grpSpPr>
        <p:sp>
          <p:nvSpPr>
            <p:cNvPr id="9" name="Rectangle 8"/>
            <p:cNvSpPr/>
            <p:nvPr userDrawn="1"/>
          </p:nvSpPr>
          <p:spPr bwMode="auto">
            <a:xfrm>
              <a:off x="6856412" y="6324600"/>
              <a:ext cx="5332413" cy="533400"/>
            </a:xfrm>
            <a:prstGeom prst="rect">
              <a:avLst/>
            </a:prstGeom>
            <a:gradFill flip="none" rotWithShape="1">
              <a:gsLst>
                <a:gs pos="100000">
                  <a:schemeClr val="tx1"/>
                </a:gs>
                <a:gs pos="0">
                  <a:schemeClr val="lt1">
                    <a:shade val="67500"/>
                    <a:satMod val="115000"/>
                    <a:alpha val="0"/>
                  </a:schemeClr>
                </a:gs>
              </a:gsLst>
              <a:lin ang="0" scaled="1"/>
              <a:tileRect/>
            </a:gradFill>
            <a:ln>
              <a:noFill/>
              <a:headEnd type="none" w="med" len="med"/>
              <a:tailEnd type="none" w="med" len="med"/>
            </a:ln>
          </p:spPr>
          <p:style>
            <a:lnRef idx="2">
              <a:schemeClr val="accent2"/>
            </a:lnRef>
            <a:fillRef idx="1">
              <a:schemeClr val="lt1"/>
            </a:fillRef>
            <a:effectRef idx="0">
              <a:schemeClr val="accent2"/>
            </a:effectRef>
            <a:fontRef idx="minor">
              <a:schemeClr val="dk1"/>
            </a:fontRef>
          </p:style>
          <p:txBody>
            <a:bodyPr vert="horz" wrap="square" lIns="91436" tIns="45718" rIns="91436" bIns="45718" numCol="1" rtlCol="0" anchor="ctr" anchorCtr="0" compatLnSpc="1">
              <a:prstTxWarp prst="textNoShape">
                <a:avLst/>
              </a:prstTxWarp>
            </a:bodyPr>
            <a:lstStyle/>
            <a:p>
              <a:pPr algn="ctr" defTabSz="914099" fontAlgn="base">
                <a:spcBef>
                  <a:spcPct val="0"/>
                </a:spcBef>
                <a:spcAft>
                  <a:spcPct val="0"/>
                </a:spcAft>
              </a:pPr>
              <a:endParaRPr lang="en-US" sz="2300" dirty="0" smtClean="0">
                <a:solidFill>
                  <a:srgbClr val="FFFFFF"/>
                </a:solidFill>
                <a:effectLst>
                  <a:outerShdw blurRad="38100" dist="38100" dir="2700000" algn="tl">
                    <a:srgbClr val="000000">
                      <a:alpha val="43137"/>
                    </a:srgbClr>
                  </a:outerShdw>
                </a:effectLst>
                <a:latin typeface="+mj-lt"/>
              </a:endParaRPr>
            </a:p>
          </p:txBody>
        </p:sp>
        <p:pic>
          <p:nvPicPr>
            <p:cNvPr id="10" name="Picture 9" descr="white-bar.png"/>
            <p:cNvPicPr>
              <a:picLocks noChangeAspect="1"/>
            </p:cNvPicPr>
            <p:nvPr userDrawn="1"/>
          </p:nvPicPr>
          <p:blipFill>
            <a:blip r:embed="rId3"/>
            <a:stretch>
              <a:fillRect/>
            </a:stretch>
          </p:blipFill>
          <p:spPr>
            <a:xfrm flipH="1">
              <a:off x="-1" y="6324600"/>
              <a:ext cx="12188825" cy="533400"/>
            </a:xfrm>
            <a:prstGeom prst="rect">
              <a:avLst/>
            </a:prstGeom>
          </p:spPr>
        </p:pic>
      </p:grpSp>
    </p:spTree>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6" name="Text Placeholder 5"/>
          <p:cNvSpPr>
            <a:spLocks noGrp="1"/>
          </p:cNvSpPr>
          <p:nvPr>
            <p:ph type="body" sz="quarter" idx="10"/>
          </p:nvPr>
        </p:nvSpPr>
        <p:spPr>
          <a:xfrm>
            <a:off x="507868" y="1411552"/>
            <a:ext cx="11173090" cy="2210862"/>
          </a:xfrm>
        </p:spPr>
        <p:txBody>
          <a:bodyPr/>
          <a:lstStyle>
            <a:lvl1pPr>
              <a:lnSpc>
                <a:spcPct val="90000"/>
              </a:lnSpc>
              <a:buFontTx/>
              <a:buBlip>
                <a:blip r:embed="rId2"/>
              </a:buBlip>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a:xfrm>
            <a:off x="507868" y="1412875"/>
            <a:ext cx="11173090" cy="2210862"/>
          </a:xfr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507868" y="1411553"/>
            <a:ext cx="5484971" cy="1742015"/>
          </a:xfrm>
        </p:spPr>
        <p:txBody>
          <a:bodyPr/>
          <a:lstStyle>
            <a:lvl1pPr marL="339976" indent="-339976">
              <a:lnSpc>
                <a:spcPct val="90000"/>
              </a:lnSpc>
              <a:defRPr sz="2800"/>
            </a:lvl1pPr>
            <a:lvl2pPr marL="673338" indent="-325424">
              <a:lnSpc>
                <a:spcPct val="90000"/>
              </a:lnSpc>
              <a:defRPr sz="2400"/>
            </a:lvl2pPr>
            <a:lvl3pPr marL="953785" indent="-288384">
              <a:lnSpc>
                <a:spcPct val="90000"/>
              </a:lnSpc>
              <a:defRPr sz="2000"/>
            </a:lvl3pPr>
            <a:lvl4pPr marL="1227618" indent="-273833">
              <a:lnSpc>
                <a:spcPct val="90000"/>
              </a:lnSpc>
              <a:defRPr sz="1800"/>
            </a:lvl4pPr>
            <a:lvl5pPr marL="1516002" indent="-280447">
              <a:lnSpc>
                <a:spcPct val="90000"/>
              </a:lnSpc>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5986" y="1411553"/>
            <a:ext cx="5484971" cy="1742015"/>
          </a:xfrm>
        </p:spPr>
        <p:txBody>
          <a:bodyPr/>
          <a:lstStyle>
            <a:lvl1pPr marL="347914" indent="-347914">
              <a:lnSpc>
                <a:spcPct val="90000"/>
              </a:lnSpc>
              <a:defRPr sz="2800"/>
            </a:lvl1pPr>
            <a:lvl2pPr marL="673338" indent="-339976">
              <a:lnSpc>
                <a:spcPct val="90000"/>
              </a:lnSpc>
              <a:defRPr sz="2400"/>
            </a:lvl2pPr>
            <a:lvl3pPr marL="961722" indent="-302936">
              <a:lnSpc>
                <a:spcPct val="90000"/>
              </a:lnSpc>
              <a:defRPr sz="2000"/>
            </a:lvl3pPr>
            <a:lvl4pPr marL="1227618" indent="-265896">
              <a:lnSpc>
                <a:spcPct val="90000"/>
              </a:lnSpc>
              <a:defRPr sz="1800"/>
            </a:lvl4pPr>
            <a:lvl5pPr marL="1516002" indent="-273833">
              <a:lnSpc>
                <a:spcPct val="90000"/>
              </a:lnSpc>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507868" y="1411553"/>
            <a:ext cx="5484971" cy="346249"/>
          </a:xfrm>
        </p:spPr>
        <p:txBody>
          <a:bodyPr anchor="b"/>
          <a:lstStyle>
            <a:lvl1pPr marL="0" indent="0">
              <a:lnSpc>
                <a:spcPct val="90000"/>
              </a:lnSpc>
              <a:spcBef>
                <a:spcPts val="0"/>
              </a:spcBef>
              <a:buNone/>
              <a:defRPr sz="2500" b="1"/>
            </a:lvl1pPr>
            <a:lvl2pPr marL="457182" indent="0">
              <a:buNone/>
              <a:defRPr sz="2000" b="1"/>
            </a:lvl2pPr>
            <a:lvl3pPr marL="914363" indent="0">
              <a:buNone/>
              <a:defRPr sz="1800" b="1"/>
            </a:lvl3pPr>
            <a:lvl4pPr marL="1371545" indent="0">
              <a:buNone/>
              <a:defRPr sz="1600" b="1"/>
            </a:lvl4pPr>
            <a:lvl5pPr marL="1828727" indent="0">
              <a:buNone/>
              <a:defRPr sz="1600" b="1"/>
            </a:lvl5pPr>
            <a:lvl6pPr marL="2285909" indent="0">
              <a:buNone/>
              <a:defRPr sz="1600" b="1"/>
            </a:lvl6pPr>
            <a:lvl7pPr marL="2743090" indent="0">
              <a:buNone/>
              <a:defRPr sz="1600" b="1"/>
            </a:lvl7pPr>
            <a:lvl8pPr marL="3200272" indent="0">
              <a:buNone/>
              <a:defRPr sz="1600" b="1"/>
            </a:lvl8pPr>
            <a:lvl9pPr marL="3657454" indent="0">
              <a:buNone/>
              <a:defRPr sz="1600" b="1"/>
            </a:lvl9pPr>
          </a:lstStyle>
          <a:p>
            <a:pPr lvl="0"/>
            <a:r>
              <a:rPr lang="en-US" smtClean="0"/>
              <a:t>Edit Master text styles</a:t>
            </a:r>
          </a:p>
        </p:txBody>
      </p:sp>
      <p:sp>
        <p:nvSpPr>
          <p:cNvPr id="4" name="Content Placeholder 3"/>
          <p:cNvSpPr>
            <a:spLocks noGrp="1"/>
          </p:cNvSpPr>
          <p:nvPr>
            <p:ph sz="half" idx="2"/>
          </p:nvPr>
        </p:nvSpPr>
        <p:spPr>
          <a:xfrm>
            <a:off x="507867" y="2174875"/>
            <a:ext cx="5484971" cy="1537344"/>
          </a:xfrm>
        </p:spPr>
        <p:txBody>
          <a:bodyPr/>
          <a:lstStyle>
            <a:lvl1pPr marL="281770" indent="-281770">
              <a:defRPr sz="2300"/>
            </a:lvl1pPr>
            <a:lvl2pPr marL="562218" indent="-265896">
              <a:defRPr sz="2000"/>
            </a:lvl2pPr>
            <a:lvl3pPr marL="813562" indent="-243407">
              <a:defRPr sz="1800"/>
            </a:lvl3pPr>
            <a:lvl4pPr marL="1050354" indent="-228856">
              <a:defRPr sz="1700"/>
            </a:lvl4pPr>
            <a:lvl5pPr marL="1279210" indent="-206367">
              <a:defRPr sz="17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029" y="1411553"/>
            <a:ext cx="5487929" cy="346249"/>
          </a:xfrm>
        </p:spPr>
        <p:txBody>
          <a:bodyPr anchor="b"/>
          <a:lstStyle>
            <a:lvl1pPr marL="0" indent="0">
              <a:lnSpc>
                <a:spcPct val="90000"/>
              </a:lnSpc>
              <a:spcBef>
                <a:spcPts val="0"/>
              </a:spcBef>
              <a:buNone/>
              <a:defRPr sz="2500" b="1"/>
            </a:lvl1pPr>
            <a:lvl2pPr marL="457182" indent="0">
              <a:buNone/>
              <a:defRPr sz="2000" b="1"/>
            </a:lvl2pPr>
            <a:lvl3pPr marL="914363" indent="0">
              <a:buNone/>
              <a:defRPr sz="1800" b="1"/>
            </a:lvl3pPr>
            <a:lvl4pPr marL="1371545" indent="0">
              <a:buNone/>
              <a:defRPr sz="1600" b="1"/>
            </a:lvl4pPr>
            <a:lvl5pPr marL="1828727" indent="0">
              <a:buNone/>
              <a:defRPr sz="1600" b="1"/>
            </a:lvl5pPr>
            <a:lvl6pPr marL="2285909" indent="0">
              <a:buNone/>
              <a:defRPr sz="1600" b="1"/>
            </a:lvl6pPr>
            <a:lvl7pPr marL="2743090" indent="0">
              <a:buNone/>
              <a:defRPr sz="1600" b="1"/>
            </a:lvl7pPr>
            <a:lvl8pPr marL="3200272" indent="0">
              <a:buNone/>
              <a:defRPr sz="1600" b="1"/>
            </a:lvl8pPr>
            <a:lvl9pPr marL="3657454"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91755" y="2174875"/>
            <a:ext cx="5489202" cy="1537344"/>
          </a:xfrm>
        </p:spPr>
        <p:txBody>
          <a:bodyPr/>
          <a:lstStyle>
            <a:lvl1pPr marL="296321" indent="-296321">
              <a:defRPr sz="2300"/>
            </a:lvl1pPr>
            <a:lvl2pPr marL="570155" indent="-273833">
              <a:defRPr sz="2000"/>
            </a:lvl2pPr>
            <a:lvl3pPr marL="821499" indent="-244730">
              <a:defRPr sz="1800"/>
            </a:lvl3pPr>
            <a:lvl4pPr marL="1050354" indent="-236793">
              <a:defRPr sz="1700"/>
            </a:lvl4pPr>
            <a:lvl5pPr marL="1279210" indent="-220919">
              <a:defRPr sz="17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2_Title and Content">
    <p:bg bwMode="black">
      <p:bgPr>
        <a:solidFill>
          <a:srgbClr val="00000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white"/>
        <p:txBody>
          <a:bodyPr/>
          <a:lstStyle/>
          <a:p>
            <a:r>
              <a:rPr lang="en-US" smtClean="0"/>
              <a:t>Click to edit Master title style</a:t>
            </a:r>
            <a:endParaRPr lang="en-US" dirty="0"/>
          </a:p>
        </p:txBody>
      </p:sp>
      <p:sp>
        <p:nvSpPr>
          <p:cNvPr id="6" name="Text Placeholder 5"/>
          <p:cNvSpPr>
            <a:spLocks noGrp="1"/>
          </p:cNvSpPr>
          <p:nvPr>
            <p:ph type="body" sz="quarter" idx="10"/>
          </p:nvPr>
        </p:nvSpPr>
        <p:spPr bwMode="white">
          <a:xfrm>
            <a:off x="507868" y="1411553"/>
            <a:ext cx="11173090" cy="2200602"/>
          </a:xfrm>
        </p:spPr>
        <p:txBody>
          <a:bodyPr/>
          <a:lstStyle>
            <a:lvl1pPr>
              <a:buClr>
                <a:schemeClr val="tx1"/>
              </a:buClr>
              <a:buSzPct val="70000"/>
              <a:buFont typeface="Wingdings" pitchFamily="2" charset="2"/>
              <a:buChar char="l"/>
              <a:defRPr/>
            </a:lvl1pPr>
            <a:lvl2pPr>
              <a:buClr>
                <a:schemeClr val="tx1"/>
              </a:buClr>
              <a:buSzPct val="70000"/>
              <a:buFont typeface="Wingdings" pitchFamily="2" charset="2"/>
              <a:buChar char="l"/>
              <a:defRPr/>
            </a:lvl2pPr>
            <a:lvl3pPr>
              <a:buClr>
                <a:schemeClr val="tx1"/>
              </a:buClr>
              <a:buSzPct val="70000"/>
              <a:buFont typeface="Wingdings" pitchFamily="2" charset="2"/>
              <a:buChar char="l"/>
              <a:defRPr/>
            </a:lvl3pPr>
            <a:lvl4pPr>
              <a:buClr>
                <a:schemeClr val="tx1"/>
              </a:buClr>
              <a:buSzPct val="70000"/>
              <a:buFont typeface="Wingdings" pitchFamily="2" charset="2"/>
              <a:buChar char="l"/>
              <a:defRPr/>
            </a:lvl4pPr>
            <a:lvl5pPr>
              <a:buClr>
                <a:schemeClr val="tx1"/>
              </a:buClr>
              <a:buSzPct val="70000"/>
              <a:buFont typeface="Wingdings" pitchFamily="2" charset="2"/>
              <a:buChar char="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3_Title and Content">
    <p:bg bwMode="black">
      <p:bgPr>
        <a:solidFill>
          <a:srgbClr val="00000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white"/>
        <p:txBody>
          <a:bodyPr/>
          <a:lstStyle/>
          <a:p>
            <a:r>
              <a:rPr lang="en-US" smtClean="0"/>
              <a:t>Click to edit Master title style</a:t>
            </a:r>
            <a:endParaRPr lang="en-US" dirty="0"/>
          </a:p>
        </p:txBody>
      </p:sp>
      <p:sp>
        <p:nvSpPr>
          <p:cNvPr id="6" name="Text Placeholder 5"/>
          <p:cNvSpPr>
            <a:spLocks noGrp="1"/>
          </p:cNvSpPr>
          <p:nvPr>
            <p:ph type="body" sz="quarter" idx="10"/>
          </p:nvPr>
        </p:nvSpPr>
        <p:spPr bwMode="white">
          <a:xfrm>
            <a:off x="507868" y="1411553"/>
            <a:ext cx="11173090" cy="2200602"/>
          </a:xfrm>
        </p:spPr>
        <p:txBody>
          <a:bodyPr/>
          <a:lstStyle>
            <a:lvl1pPr>
              <a:buClr>
                <a:schemeClr val="tx1"/>
              </a:buClr>
              <a:buSzPct val="70000"/>
              <a:buFont typeface="Wingdings" pitchFamily="2" charset="2"/>
              <a:buChar char="l"/>
              <a:defRPr/>
            </a:lvl1pPr>
            <a:lvl2pPr>
              <a:buClr>
                <a:schemeClr val="tx1"/>
              </a:buClr>
              <a:buSzPct val="70000"/>
              <a:buFont typeface="Wingdings" pitchFamily="2" charset="2"/>
              <a:buChar char="l"/>
              <a:defRPr/>
            </a:lvl2pPr>
            <a:lvl3pPr>
              <a:buClr>
                <a:schemeClr val="tx1"/>
              </a:buClr>
              <a:buSzPct val="70000"/>
              <a:buFont typeface="Wingdings" pitchFamily="2" charset="2"/>
              <a:buChar char="l"/>
              <a:defRPr/>
            </a:lvl3pPr>
            <a:lvl4pPr>
              <a:buClr>
                <a:schemeClr val="tx1"/>
              </a:buClr>
              <a:buSzPct val="70000"/>
              <a:buFont typeface="Wingdings" pitchFamily="2" charset="2"/>
              <a:buChar char="l"/>
              <a:defRPr/>
            </a:lvl4pPr>
            <a:lvl5pPr>
              <a:buClr>
                <a:schemeClr val="tx1"/>
              </a:buClr>
              <a:buSzPct val="70000"/>
              <a:buFont typeface="Wingdings" pitchFamily="2" charset="2"/>
              <a:buChar char="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6"/>
          <p:cNvSpPr>
            <a:spLocks noGrp="1"/>
          </p:cNvSpPr>
          <p:nvPr>
            <p:ph type="body" sz="quarter" idx="11"/>
          </p:nvPr>
        </p:nvSpPr>
        <p:spPr>
          <a:xfrm>
            <a:off x="1" y="6238876"/>
            <a:ext cx="12188826" cy="619125"/>
          </a:xfrm>
          <a:solidFill>
            <a:srgbClr val="FFFF99"/>
          </a:solidFill>
        </p:spPr>
        <p:txBody>
          <a:bodyPr wrap="square" lIns="152394" tIns="76197" rIns="152394" bIns="76197" anchor="b" anchorCtr="0">
            <a:noAutofit/>
          </a:bodyPr>
          <a:lstStyle>
            <a:lvl1pPr algn="r">
              <a:buFont typeface="Arial" pitchFamily="34" charset="0"/>
              <a:buNone/>
              <a:defRPr>
                <a:solidFill>
                  <a:srgbClr val="000000"/>
                </a:solidFill>
                <a:effectLst/>
                <a:latin typeface="+mj-lt"/>
              </a:defRPr>
            </a:lvl1pPr>
          </a:lstStyle>
          <a:p>
            <a:pPr lvl="0"/>
            <a:r>
              <a:rPr lang="en-US" smtClean="0"/>
              <a:t>Edit Master text styles</a:t>
            </a:r>
          </a:p>
        </p:txBody>
      </p:sp>
    </p:spTree>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2">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15938" y="228600"/>
            <a:ext cx="11165020" cy="747897"/>
          </a:xfrm>
          <a:prstGeom prst="rect">
            <a:avLst/>
          </a:prstGeom>
        </p:spPr>
        <p:txBody>
          <a:bodyPr vert="horz" wrap="square" lIns="0" tIns="0" rIns="0" bIns="0" rtlCol="0" anchor="t">
            <a:spAutoFit/>
          </a:bodyPr>
          <a:lstStyle/>
          <a:p>
            <a:r>
              <a:rPr lang="en-US" smtClean="0"/>
              <a:t>Click to edit Master title style</a:t>
            </a:r>
            <a:endParaRPr lang="en-US" dirty="0"/>
          </a:p>
        </p:txBody>
      </p:sp>
      <p:sp>
        <p:nvSpPr>
          <p:cNvPr id="3" name="Text Placeholder 2"/>
          <p:cNvSpPr>
            <a:spLocks noGrp="1"/>
          </p:cNvSpPr>
          <p:nvPr>
            <p:ph type="body" idx="1"/>
          </p:nvPr>
        </p:nvSpPr>
        <p:spPr>
          <a:xfrm>
            <a:off x="515938" y="1420813"/>
            <a:ext cx="11165020" cy="2128031"/>
          </a:xfrm>
          <a:prstGeom prst="rect">
            <a:avLst/>
          </a:prstGeom>
        </p:spPr>
        <p:txBody>
          <a:bodyPr vert="horz" wrap="square" lIns="0" tIns="0" rIns="0" bIns="0" rtlCol="0">
            <a:sp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Lst>
  <p:transition>
    <p:fade/>
  </p:transition>
  <p:txStyles>
    <p:titleStyle>
      <a:lvl1pPr algn="l" defTabSz="914363" rtl="0" eaLnBrk="1" latinLnBrk="0" hangingPunct="1">
        <a:lnSpc>
          <a:spcPct val="90000"/>
        </a:lnSpc>
        <a:spcBef>
          <a:spcPct val="0"/>
        </a:spcBef>
        <a:buNone/>
        <a:defRPr kumimoji="0" lang="en-US" sz="5400" b="0" i="0" u="none" strike="noStrike" kern="1200" cap="none" spc="-150" normalizeH="0" baseline="0" noProof="0" dirty="0">
          <a:ln w="11430"/>
          <a:gradFill flip="none" rotWithShape="1">
            <a:gsLst>
              <a:gs pos="0">
                <a:srgbClr val="FFFFB9"/>
              </a:gs>
              <a:gs pos="100000">
                <a:schemeClr val="accent1">
                  <a:lumMod val="60000"/>
                  <a:lumOff val="40000"/>
                </a:schemeClr>
              </a:gs>
            </a:gsLst>
            <a:lin ang="5400000" scaled="0"/>
            <a:tileRect/>
          </a:gradFill>
          <a:effectLst>
            <a:outerShdw blurRad="50800" dist="38100" dir="2700000" algn="tl" rotWithShape="0">
              <a:prstClr val="black">
                <a:alpha val="40000"/>
              </a:prstClr>
            </a:outerShdw>
          </a:effectLst>
          <a:uLnTx/>
          <a:uFillTx/>
          <a:latin typeface="+mj-lt"/>
          <a:ea typeface="+mn-ea"/>
          <a:cs typeface="+mn-cs"/>
        </a:defRPr>
      </a:lvl1pPr>
    </p:titleStyle>
    <p:bodyStyle>
      <a:lvl1pPr marL="457200" indent="-457200" algn="l" defTabSz="914363" rtl="0" eaLnBrk="1" latinLnBrk="0" hangingPunct="1">
        <a:lnSpc>
          <a:spcPct val="90000"/>
        </a:lnSpc>
        <a:spcBef>
          <a:spcPct val="20000"/>
        </a:spcBef>
        <a:buFontTx/>
        <a:buBlip>
          <a:blip r:embed="rId13"/>
        </a:buBlip>
        <a:defRPr sz="3200" kern="1200">
          <a:solidFill>
            <a:schemeClr val="tx1"/>
          </a:solidFill>
          <a:effectLst>
            <a:outerShdw blurRad="63500" dist="38100" dir="2700000" algn="tl" rotWithShape="0">
              <a:prstClr val="black">
                <a:alpha val="20000"/>
              </a:prstClr>
            </a:outerShdw>
          </a:effectLst>
          <a:latin typeface="+mn-lt"/>
          <a:ea typeface="+mn-ea"/>
          <a:cs typeface="+mn-cs"/>
        </a:defRPr>
      </a:lvl1pPr>
      <a:lvl2pPr marL="857250" indent="-400050" algn="l" defTabSz="914363" rtl="0" eaLnBrk="1" latinLnBrk="0" hangingPunct="1">
        <a:lnSpc>
          <a:spcPct val="90000"/>
        </a:lnSpc>
        <a:spcBef>
          <a:spcPct val="20000"/>
        </a:spcBef>
        <a:buSzPct val="85000"/>
        <a:buFontTx/>
        <a:buBlip>
          <a:blip r:embed="rId14"/>
        </a:buBlip>
        <a:defRPr sz="2800" kern="1200">
          <a:solidFill>
            <a:schemeClr val="tx1"/>
          </a:solidFill>
          <a:effectLst>
            <a:outerShdw blurRad="63500" dist="38100" dir="2700000" algn="tl" rotWithShape="0">
              <a:prstClr val="black">
                <a:alpha val="20000"/>
              </a:prstClr>
            </a:outerShdw>
          </a:effectLst>
          <a:latin typeface="+mn-lt"/>
          <a:ea typeface="+mn-ea"/>
          <a:cs typeface="+mn-cs"/>
        </a:defRPr>
      </a:lvl2pPr>
      <a:lvl3pPr marL="1258888" indent="-401638" algn="l" defTabSz="914363" rtl="0" eaLnBrk="1" latinLnBrk="0" hangingPunct="1">
        <a:lnSpc>
          <a:spcPct val="90000"/>
        </a:lnSpc>
        <a:spcBef>
          <a:spcPct val="20000"/>
        </a:spcBef>
        <a:buSzPct val="85000"/>
        <a:buFontTx/>
        <a:buBlip>
          <a:blip r:embed="rId14"/>
        </a:buBlip>
        <a:defRPr sz="2400" kern="1200">
          <a:solidFill>
            <a:schemeClr val="tx1"/>
          </a:solidFill>
          <a:effectLst>
            <a:outerShdw blurRad="63500" dist="38100" dir="2700000" algn="tl" rotWithShape="0">
              <a:prstClr val="black">
                <a:alpha val="20000"/>
              </a:prstClr>
            </a:outerShdw>
          </a:effectLst>
          <a:latin typeface="+mn-lt"/>
          <a:ea typeface="+mn-ea"/>
          <a:cs typeface="+mn-cs"/>
        </a:defRPr>
      </a:lvl3pPr>
      <a:lvl4pPr marL="1604963" indent="-346075" algn="l" defTabSz="914363" rtl="0" eaLnBrk="1" latinLnBrk="0" hangingPunct="1">
        <a:lnSpc>
          <a:spcPct val="90000"/>
        </a:lnSpc>
        <a:spcBef>
          <a:spcPct val="20000"/>
        </a:spcBef>
        <a:buSzPct val="85000"/>
        <a:buFontTx/>
        <a:buBlip>
          <a:blip r:embed="rId14"/>
        </a:buBlip>
        <a:defRPr sz="2400" kern="1200">
          <a:solidFill>
            <a:schemeClr val="tx1"/>
          </a:solidFill>
          <a:effectLst>
            <a:outerShdw blurRad="63500" dist="38100" dir="2700000" algn="tl" rotWithShape="0">
              <a:prstClr val="black">
                <a:alpha val="20000"/>
              </a:prstClr>
            </a:outerShdw>
          </a:effectLst>
          <a:latin typeface="+mn-lt"/>
          <a:ea typeface="+mn-ea"/>
          <a:cs typeface="+mn-cs"/>
        </a:defRPr>
      </a:lvl4pPr>
      <a:lvl5pPr marL="1941513" indent="-336550" algn="l" defTabSz="914363" rtl="0" eaLnBrk="1" latinLnBrk="0" hangingPunct="1">
        <a:lnSpc>
          <a:spcPct val="90000"/>
        </a:lnSpc>
        <a:spcBef>
          <a:spcPct val="20000"/>
        </a:spcBef>
        <a:buSzPct val="85000"/>
        <a:buFontTx/>
        <a:buBlip>
          <a:blip r:embed="rId14"/>
        </a:buBlip>
        <a:defRPr sz="2400" kern="1200">
          <a:solidFill>
            <a:schemeClr val="tx1"/>
          </a:solidFill>
          <a:effectLst>
            <a:outerShdw blurRad="63500" dist="38100" dir="2700000" algn="tl" rotWithShape="0">
              <a:prstClr val="black">
                <a:alpha val="20000"/>
              </a:prstClr>
            </a:outerShdw>
          </a:effectLst>
          <a:latin typeface="+mn-lt"/>
          <a:ea typeface="+mn-ea"/>
          <a:cs typeface="+mn-cs"/>
        </a:defRPr>
      </a:lvl5pPr>
      <a:lvl6pPr marL="2514499"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681"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863"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045" indent="-228591" algn="l" defTabSz="914363"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363" rtl="0" eaLnBrk="1" latinLnBrk="0" hangingPunct="1">
        <a:defRPr sz="1800" kern="1200">
          <a:solidFill>
            <a:schemeClr val="tx1"/>
          </a:solidFill>
          <a:latin typeface="+mn-lt"/>
          <a:ea typeface="+mn-ea"/>
          <a:cs typeface="+mn-cs"/>
        </a:defRPr>
      </a:lvl1pPr>
      <a:lvl2pPr marL="457182" algn="l" defTabSz="914363" rtl="0" eaLnBrk="1" latinLnBrk="0" hangingPunct="1">
        <a:defRPr sz="1800" kern="1200">
          <a:solidFill>
            <a:schemeClr val="tx1"/>
          </a:solidFill>
          <a:latin typeface="+mn-lt"/>
          <a:ea typeface="+mn-ea"/>
          <a:cs typeface="+mn-cs"/>
        </a:defRPr>
      </a:lvl2pPr>
      <a:lvl3pPr marL="914363" algn="l" defTabSz="914363" rtl="0" eaLnBrk="1" latinLnBrk="0" hangingPunct="1">
        <a:defRPr sz="1800" kern="1200">
          <a:solidFill>
            <a:schemeClr val="tx1"/>
          </a:solidFill>
          <a:latin typeface="+mn-lt"/>
          <a:ea typeface="+mn-ea"/>
          <a:cs typeface="+mn-cs"/>
        </a:defRPr>
      </a:lvl3pPr>
      <a:lvl4pPr marL="1371545" algn="l" defTabSz="914363" rtl="0" eaLnBrk="1" latinLnBrk="0" hangingPunct="1">
        <a:defRPr sz="1800" kern="1200">
          <a:solidFill>
            <a:schemeClr val="tx1"/>
          </a:solidFill>
          <a:latin typeface="+mn-lt"/>
          <a:ea typeface="+mn-ea"/>
          <a:cs typeface="+mn-cs"/>
        </a:defRPr>
      </a:lvl4pPr>
      <a:lvl5pPr marL="1828727" algn="l" defTabSz="914363" rtl="0" eaLnBrk="1" latinLnBrk="0" hangingPunct="1">
        <a:defRPr sz="1800" kern="1200">
          <a:solidFill>
            <a:schemeClr val="tx1"/>
          </a:solidFill>
          <a:latin typeface="+mn-lt"/>
          <a:ea typeface="+mn-ea"/>
          <a:cs typeface="+mn-cs"/>
        </a:defRPr>
      </a:lvl5pPr>
      <a:lvl6pPr marL="2285909" algn="l" defTabSz="914363" rtl="0" eaLnBrk="1" latinLnBrk="0" hangingPunct="1">
        <a:defRPr sz="1800" kern="1200">
          <a:solidFill>
            <a:schemeClr val="tx1"/>
          </a:solidFill>
          <a:latin typeface="+mn-lt"/>
          <a:ea typeface="+mn-ea"/>
          <a:cs typeface="+mn-cs"/>
        </a:defRPr>
      </a:lvl6pPr>
      <a:lvl7pPr marL="2743090" algn="l" defTabSz="914363" rtl="0" eaLnBrk="1" latinLnBrk="0" hangingPunct="1">
        <a:defRPr sz="1800" kern="1200">
          <a:solidFill>
            <a:schemeClr val="tx1"/>
          </a:solidFill>
          <a:latin typeface="+mn-lt"/>
          <a:ea typeface="+mn-ea"/>
          <a:cs typeface="+mn-cs"/>
        </a:defRPr>
      </a:lvl7pPr>
      <a:lvl8pPr marL="3200272" algn="l" defTabSz="914363" rtl="0" eaLnBrk="1" latinLnBrk="0" hangingPunct="1">
        <a:defRPr sz="1800" kern="1200">
          <a:solidFill>
            <a:schemeClr val="tx1"/>
          </a:solidFill>
          <a:latin typeface="+mn-lt"/>
          <a:ea typeface="+mn-ea"/>
          <a:cs typeface="+mn-cs"/>
        </a:defRPr>
      </a:lvl8pPr>
      <a:lvl9pPr marL="3657454" algn="l" defTabSz="914363"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hyperlink" Target="http://www.carers.org/" TargetMode="Externa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8.xml"/><Relationship Id="rId1" Type="http://schemas.openxmlformats.org/officeDocument/2006/relationships/video" Target="https://www.youtube.com/embed/ofFatYwBh-g" TargetMode="External"/><Relationship Id="rId4" Type="http://schemas.openxmlformats.org/officeDocument/2006/relationships/hyperlink" Target="http://www.youtube.com/"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hyperlink" Target="http://www.simplepsychology.com/" TargetMode="External"/><Relationship Id="rId2" Type="http://schemas.openxmlformats.org/officeDocument/2006/relationships/image" Target="../media/image7.gif"/><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hyperlink" Target="http://www.legislation.gov/" TargetMode="External"/><Relationship Id="rId2" Type="http://schemas.openxmlformats.org/officeDocument/2006/relationships/hyperlink" Target="http://www.gov.uk/" TargetMode="Externa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ofFatYwBh-g" TargetMode="External"/><Relationship Id="rId2" Type="http://schemas.openxmlformats.org/officeDocument/2006/relationships/hyperlink" Target="https://carers.org/key-facts-about-carers-and-people-they-care" TargetMode="External"/><Relationship Id="rId1" Type="http://schemas.openxmlformats.org/officeDocument/2006/relationships/slideLayout" Target="../slideLayouts/slideLayout8.xml"/><Relationship Id="rId6" Type="http://schemas.openxmlformats.org/officeDocument/2006/relationships/hyperlink" Target="http://www.legislation.gov.uk/ukpga/2014/6/contents/enacted" TargetMode="External"/><Relationship Id="rId5" Type="http://schemas.openxmlformats.org/officeDocument/2006/relationships/hyperlink" Target="https://www.gov.uk/government/publications/care-act-2014-part-1-factsheets" TargetMode="External"/><Relationship Id="rId4" Type="http://schemas.openxmlformats.org/officeDocument/2006/relationships/hyperlink" Target="https://simplypsychology.org/maslow.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49796" y="3284984"/>
            <a:ext cx="10879525" cy="2100063"/>
          </a:xfrm>
        </p:spPr>
        <p:txBody>
          <a:bodyPr/>
          <a:lstStyle/>
          <a:p>
            <a:r>
              <a:rPr lang="en-GB" sz="4400" dirty="0"/>
              <a:t>Exploring barriers to wellbeing and inclusion for informal carers with reference to theory, policy and practice.</a:t>
            </a:r>
            <a:endParaRPr lang="en-US" sz="4400" dirty="0"/>
          </a:p>
        </p:txBody>
      </p:sp>
      <p:sp>
        <p:nvSpPr>
          <p:cNvPr id="3" name="Subtitle 2"/>
          <p:cNvSpPr>
            <a:spLocks noGrp="1"/>
          </p:cNvSpPr>
          <p:nvPr>
            <p:ph type="subTitle" idx="1"/>
          </p:nvPr>
        </p:nvSpPr>
        <p:spPr>
          <a:xfrm>
            <a:off x="8902724" y="332656"/>
            <a:ext cx="8719284" cy="1080121"/>
          </a:xfrm>
        </p:spPr>
        <p:txBody>
          <a:bodyPr/>
          <a:lstStyle/>
          <a:p>
            <a:r>
              <a:rPr lang="en-US" dirty="0" smtClean="0"/>
              <a:t>Caroline Nicholas</a:t>
            </a:r>
          </a:p>
          <a:p>
            <a:r>
              <a:rPr lang="en-US" dirty="0" smtClean="0"/>
              <a:t>SJSS4002</a:t>
            </a:r>
            <a:endParaRPr lang="en-US" dirty="0"/>
          </a:p>
        </p:txBody>
      </p:sp>
    </p:spTree>
  </p:cSld>
  <p:clrMapOvr>
    <a:masterClrMapping/>
  </p:clrMapOvr>
  <p:transition>
    <p:fad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05780" y="476672"/>
            <a:ext cx="10513168" cy="6740307"/>
          </a:xfrm>
          <a:prstGeom prst="rect">
            <a:avLst/>
          </a:prstGeom>
          <a:noFill/>
        </p:spPr>
        <p:txBody>
          <a:bodyPr wrap="square" rtlCol="0">
            <a:spAutoFit/>
          </a:bodyPr>
          <a:lstStyle/>
          <a:p>
            <a:r>
              <a:rPr lang="en-GB" sz="2400" u="sng" dirty="0" smtClean="0">
                <a:effectLst>
                  <a:outerShdw blurRad="38100" dist="38100" dir="2700000" algn="tl">
                    <a:srgbClr val="000000">
                      <a:alpha val="43137"/>
                    </a:srgbClr>
                  </a:outerShdw>
                </a:effectLst>
              </a:rPr>
              <a:t>In this presentation I will:</a:t>
            </a:r>
          </a:p>
          <a:p>
            <a:endParaRPr lang="en-GB" sz="2400" dirty="0">
              <a:effectLst>
                <a:outerShdw blurRad="38100" dist="38100" dir="2700000" algn="tl">
                  <a:srgbClr val="000000">
                    <a:alpha val="43137"/>
                  </a:srgbClr>
                </a:outerShdw>
              </a:effectLst>
            </a:endParaRPr>
          </a:p>
          <a:p>
            <a:pPr marL="342900" indent="-342900">
              <a:buFont typeface="Arial" panose="020B0604020202020204" pitchFamily="34" charset="0"/>
              <a:buChar char="•"/>
            </a:pPr>
            <a:r>
              <a:rPr lang="en-GB" sz="2400" dirty="0" smtClean="0">
                <a:effectLst>
                  <a:outerShdw blurRad="38100" dist="38100" dir="2700000" algn="tl">
                    <a:srgbClr val="000000">
                      <a:alpha val="43137"/>
                    </a:srgbClr>
                  </a:outerShdw>
                </a:effectLst>
              </a:rPr>
              <a:t>Highlight the difference between informal and formal care settings.</a:t>
            </a:r>
          </a:p>
          <a:p>
            <a:pPr marL="342900" indent="-342900">
              <a:buFont typeface="Arial" panose="020B0604020202020204" pitchFamily="34" charset="0"/>
              <a:buChar char="•"/>
            </a:pPr>
            <a:endParaRPr lang="en-GB" sz="2400" dirty="0" smtClean="0">
              <a:effectLst>
                <a:outerShdw blurRad="38100" dist="38100" dir="2700000" algn="tl">
                  <a:srgbClr val="000000">
                    <a:alpha val="43137"/>
                  </a:srgbClr>
                </a:outerShdw>
              </a:effectLst>
            </a:endParaRPr>
          </a:p>
          <a:p>
            <a:pPr marL="342900" indent="-342900">
              <a:buFont typeface="Arial" panose="020B0604020202020204" pitchFamily="34" charset="0"/>
              <a:buChar char="•"/>
            </a:pPr>
            <a:endParaRPr lang="en-GB" sz="2400" dirty="0">
              <a:effectLst>
                <a:outerShdw blurRad="38100" dist="38100" dir="2700000" algn="tl">
                  <a:srgbClr val="000000">
                    <a:alpha val="43137"/>
                  </a:srgbClr>
                </a:outerShdw>
              </a:effectLst>
            </a:endParaRPr>
          </a:p>
          <a:p>
            <a:pPr marL="342900" indent="-342900">
              <a:buFont typeface="Arial" panose="020B0604020202020204" pitchFamily="34" charset="0"/>
              <a:buChar char="•"/>
            </a:pPr>
            <a:r>
              <a:rPr lang="en-GB" sz="2400" dirty="0" smtClean="0">
                <a:effectLst>
                  <a:outerShdw blurRad="38100" dist="38100" dir="2700000" algn="tl">
                    <a:srgbClr val="000000">
                      <a:alpha val="43137"/>
                    </a:srgbClr>
                  </a:outerShdw>
                </a:effectLst>
              </a:rPr>
              <a:t>Explore the idea of informal care from a young carers aspect, we will look at who young carers are? </a:t>
            </a:r>
            <a:r>
              <a:rPr lang="en-GB" sz="2400" dirty="0" smtClean="0">
                <a:effectLst>
                  <a:outerShdw blurRad="38100" dist="38100" dir="2700000" algn="tl">
                    <a:srgbClr val="000000">
                      <a:alpha val="43137"/>
                    </a:srgbClr>
                  </a:outerShdw>
                </a:effectLst>
              </a:rPr>
              <a:t>Statistics on these young carers and also the barriers they face. (How education can be affected etc…)</a:t>
            </a:r>
          </a:p>
          <a:p>
            <a:pPr marL="342900" indent="-342900">
              <a:buFont typeface="Arial" panose="020B0604020202020204" pitchFamily="34" charset="0"/>
              <a:buChar char="•"/>
            </a:pPr>
            <a:endParaRPr lang="en-GB" sz="2400" dirty="0" smtClean="0">
              <a:effectLst>
                <a:outerShdw blurRad="38100" dist="38100" dir="2700000" algn="tl">
                  <a:srgbClr val="000000">
                    <a:alpha val="43137"/>
                  </a:srgbClr>
                </a:outerShdw>
              </a:effectLst>
            </a:endParaRPr>
          </a:p>
          <a:p>
            <a:pPr marL="342900" indent="-342900">
              <a:buFont typeface="Arial" panose="020B0604020202020204" pitchFamily="34" charset="0"/>
              <a:buChar char="•"/>
            </a:pPr>
            <a:endParaRPr lang="en-GB" sz="2400" dirty="0">
              <a:effectLst>
                <a:outerShdw blurRad="38100" dist="38100" dir="2700000" algn="tl">
                  <a:srgbClr val="000000">
                    <a:alpha val="43137"/>
                  </a:srgbClr>
                </a:outerShdw>
              </a:effectLst>
            </a:endParaRPr>
          </a:p>
          <a:p>
            <a:pPr marL="342900" indent="-342900">
              <a:buFont typeface="Arial" panose="020B0604020202020204" pitchFamily="34" charset="0"/>
              <a:buChar char="•"/>
            </a:pPr>
            <a:r>
              <a:rPr lang="en-GB" sz="2400" dirty="0" smtClean="0">
                <a:effectLst>
                  <a:outerShdw blurRad="38100" dist="38100" dir="2700000" algn="tl">
                    <a:srgbClr val="000000">
                      <a:alpha val="43137"/>
                    </a:srgbClr>
                  </a:outerShdw>
                </a:effectLst>
              </a:rPr>
              <a:t>Identify the policies put in place in order to support and signpost the needs of these youngsters.</a:t>
            </a:r>
          </a:p>
          <a:p>
            <a:pPr marL="342900" indent="-342900">
              <a:buFont typeface="Arial" panose="020B0604020202020204" pitchFamily="34" charset="0"/>
              <a:buChar char="•"/>
            </a:pPr>
            <a:endParaRPr lang="en-GB" sz="2400" dirty="0" smtClean="0">
              <a:effectLst>
                <a:outerShdw blurRad="38100" dist="38100" dir="2700000" algn="tl">
                  <a:srgbClr val="000000">
                    <a:alpha val="43137"/>
                  </a:srgbClr>
                </a:outerShdw>
              </a:effectLst>
            </a:endParaRPr>
          </a:p>
          <a:p>
            <a:pPr marL="342900" indent="-342900">
              <a:buFont typeface="Arial" panose="020B0604020202020204" pitchFamily="34" charset="0"/>
              <a:buChar char="•"/>
            </a:pPr>
            <a:endParaRPr lang="en-GB" sz="2400" dirty="0">
              <a:effectLst>
                <a:outerShdw blurRad="38100" dist="38100" dir="2700000" algn="tl">
                  <a:srgbClr val="000000">
                    <a:alpha val="43137"/>
                  </a:srgbClr>
                </a:outerShdw>
              </a:effectLst>
            </a:endParaRPr>
          </a:p>
          <a:p>
            <a:pPr marL="342900" indent="-342900">
              <a:buFont typeface="Arial" panose="020B0604020202020204" pitchFamily="34" charset="0"/>
              <a:buChar char="•"/>
            </a:pPr>
            <a:r>
              <a:rPr lang="en-GB" sz="2400" dirty="0" smtClean="0">
                <a:effectLst>
                  <a:outerShdw blurRad="38100" dist="38100" dir="2700000" algn="tl">
                    <a:srgbClr val="000000">
                      <a:alpha val="43137"/>
                    </a:srgbClr>
                  </a:outerShdw>
                </a:effectLst>
              </a:rPr>
              <a:t>Explore the practises which will provide a better wellbeing for young informal carers.</a:t>
            </a:r>
          </a:p>
          <a:p>
            <a:pPr marL="342900" indent="-342900">
              <a:buFont typeface="Arial" panose="020B0604020202020204" pitchFamily="34" charset="0"/>
              <a:buChar char="•"/>
            </a:pPr>
            <a:endParaRPr lang="en-GB" sz="2400" dirty="0" smtClean="0">
              <a:effectLst>
                <a:outerShdw blurRad="38100" dist="38100" dir="2700000" algn="tl">
                  <a:srgbClr val="000000">
                    <a:alpha val="43137"/>
                  </a:srgbClr>
                </a:outerShdw>
              </a:effectLst>
            </a:endParaRPr>
          </a:p>
          <a:p>
            <a:pPr marL="342900" indent="-342900">
              <a:buFont typeface="Arial" panose="020B0604020202020204" pitchFamily="34" charset="0"/>
              <a:buChar char="•"/>
            </a:pPr>
            <a:endParaRPr lang="en-GB" sz="2400" dirty="0" smtClean="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69087700"/>
      </p:ext>
    </p:extLst>
  </p:cSld>
  <p:clrMapOvr>
    <a:masterClrMapping/>
  </p:clrMapOvr>
  <p:transition>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Straight Connector 2"/>
          <p:cNvCxnSpPr/>
          <p:nvPr/>
        </p:nvCxnSpPr>
        <p:spPr>
          <a:xfrm>
            <a:off x="1053852" y="1340768"/>
            <a:ext cx="964907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flipH="1">
            <a:off x="5734372" y="764704"/>
            <a:ext cx="8384" cy="4960168"/>
          </a:xfrm>
          <a:prstGeom prst="line">
            <a:avLst/>
          </a:prstGeom>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870230" y="891110"/>
            <a:ext cx="4248472" cy="461665"/>
          </a:xfrm>
          <a:prstGeom prst="rect">
            <a:avLst/>
          </a:prstGeom>
          <a:noFill/>
        </p:spPr>
        <p:txBody>
          <a:bodyPr wrap="square" rtlCol="0">
            <a:spAutoFit/>
          </a:bodyPr>
          <a:lstStyle/>
          <a:p>
            <a:r>
              <a:rPr lang="en-GB" sz="2400" dirty="0" smtClean="0">
                <a:effectLst>
                  <a:outerShdw blurRad="38100" dist="38100" dir="2700000" algn="tl">
                    <a:srgbClr val="000000">
                      <a:alpha val="43137"/>
                    </a:srgbClr>
                  </a:outerShdw>
                </a:effectLst>
              </a:rPr>
              <a:t>Informal social care</a:t>
            </a:r>
          </a:p>
        </p:txBody>
      </p:sp>
      <p:sp>
        <p:nvSpPr>
          <p:cNvPr id="9" name="TextBox 8"/>
          <p:cNvSpPr txBox="1"/>
          <p:nvPr/>
        </p:nvSpPr>
        <p:spPr>
          <a:xfrm>
            <a:off x="6526035" y="891109"/>
            <a:ext cx="3456384" cy="461665"/>
          </a:xfrm>
          <a:prstGeom prst="rect">
            <a:avLst/>
          </a:prstGeom>
          <a:noFill/>
        </p:spPr>
        <p:txBody>
          <a:bodyPr wrap="square" rtlCol="0">
            <a:spAutoFit/>
          </a:bodyPr>
          <a:lstStyle/>
          <a:p>
            <a:r>
              <a:rPr lang="en-GB" sz="2400" dirty="0" smtClean="0">
                <a:effectLst>
                  <a:outerShdw blurRad="38100" dist="38100" dir="2700000" algn="tl">
                    <a:srgbClr val="000000">
                      <a:alpha val="43137"/>
                    </a:srgbClr>
                  </a:outerShdw>
                </a:effectLst>
              </a:rPr>
              <a:t>Formal social care setting</a:t>
            </a:r>
          </a:p>
        </p:txBody>
      </p:sp>
      <p:sp>
        <p:nvSpPr>
          <p:cNvPr id="10" name="TextBox 9"/>
          <p:cNvSpPr txBox="1"/>
          <p:nvPr/>
        </p:nvSpPr>
        <p:spPr>
          <a:xfrm>
            <a:off x="727662" y="1874032"/>
            <a:ext cx="4799069" cy="3046988"/>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effectLst>
                  <a:outerShdw blurRad="38100" dist="38100" dir="2700000" algn="tl">
                    <a:srgbClr val="000000">
                      <a:alpha val="43137"/>
                    </a:srgbClr>
                  </a:outerShdw>
                </a:effectLst>
              </a:rPr>
              <a:t>An informal carer is usually familiar to the person being cared for, for example a family member or friend. </a:t>
            </a:r>
          </a:p>
          <a:p>
            <a:pPr marL="342900" indent="-342900">
              <a:buFont typeface="Arial" panose="020B0604020202020204" pitchFamily="34" charset="0"/>
              <a:buChar char="•"/>
            </a:pPr>
            <a:r>
              <a:rPr lang="en-GB" sz="2400" dirty="0" smtClean="0">
                <a:effectLst>
                  <a:outerShdw blurRad="38100" dist="38100" dir="2700000" algn="tl">
                    <a:srgbClr val="000000">
                      <a:alpha val="43137"/>
                    </a:srgbClr>
                  </a:outerShdw>
                </a:effectLst>
              </a:rPr>
              <a:t>Being an informal carer means it is out of choice or duty rather than being a paid form of employment.</a:t>
            </a:r>
          </a:p>
          <a:p>
            <a:pPr marL="342900" indent="-342900">
              <a:buFont typeface="Arial" panose="020B0604020202020204" pitchFamily="34" charset="0"/>
              <a:buChar char="•"/>
            </a:pPr>
            <a:r>
              <a:rPr lang="en-GB" sz="2400" dirty="0" smtClean="0">
                <a:effectLst>
                  <a:outerShdw blurRad="38100" dist="38100" dir="2700000" algn="tl">
                    <a:srgbClr val="000000">
                      <a:alpha val="43137"/>
                    </a:srgbClr>
                  </a:outerShdw>
                </a:effectLst>
              </a:rPr>
              <a:t>More of a friendly environment.</a:t>
            </a:r>
          </a:p>
        </p:txBody>
      </p:sp>
      <p:sp>
        <p:nvSpPr>
          <p:cNvPr id="11" name="TextBox 10"/>
          <p:cNvSpPr txBox="1"/>
          <p:nvPr/>
        </p:nvSpPr>
        <p:spPr>
          <a:xfrm>
            <a:off x="5950396" y="1844824"/>
            <a:ext cx="5472608" cy="3416320"/>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effectLst>
                  <a:outerShdw blurRad="38100" dist="38100" dir="2700000" algn="tl">
                    <a:srgbClr val="000000">
                      <a:alpha val="43137"/>
                    </a:srgbClr>
                  </a:outerShdw>
                </a:effectLst>
              </a:rPr>
              <a:t>A formal social care setting is when a person is employed to do so. For example a social worker or member of the social services. </a:t>
            </a:r>
          </a:p>
          <a:p>
            <a:pPr marL="342900" indent="-342900">
              <a:buFont typeface="Arial" panose="020B0604020202020204" pitchFamily="34" charset="0"/>
              <a:buChar char="•"/>
            </a:pPr>
            <a:r>
              <a:rPr lang="en-GB" sz="2400" dirty="0" smtClean="0">
                <a:effectLst>
                  <a:outerShdw blurRad="38100" dist="38100" dir="2700000" algn="tl">
                    <a:srgbClr val="000000">
                      <a:alpha val="43137"/>
                    </a:srgbClr>
                  </a:outerShdw>
                </a:effectLst>
              </a:rPr>
              <a:t>Care packages are implemented around the users needs. This means a range of formal social care members are involved with the client. </a:t>
            </a:r>
          </a:p>
          <a:p>
            <a:pPr marL="342900" indent="-342900">
              <a:buFont typeface="Arial" panose="020B0604020202020204" pitchFamily="34" charset="0"/>
              <a:buChar char="•"/>
            </a:pPr>
            <a:r>
              <a:rPr lang="en-GB" sz="2400" dirty="0" smtClean="0">
                <a:effectLst>
                  <a:outerShdw blurRad="38100" dist="38100" dir="2700000" algn="tl">
                    <a:srgbClr val="000000">
                      <a:alpha val="43137"/>
                    </a:srgbClr>
                  </a:outerShdw>
                </a:effectLst>
              </a:rPr>
              <a:t>More of an impersonal service.</a:t>
            </a:r>
          </a:p>
        </p:txBody>
      </p:sp>
    </p:spTree>
    <p:extLst>
      <p:ext uri="{BB962C8B-B14F-4D97-AF65-F5344CB8AC3E}">
        <p14:creationId xmlns:p14="http://schemas.microsoft.com/office/powerpoint/2010/main" val="2638400765"/>
      </p:ext>
    </p:extLst>
  </p:cSld>
  <p:clrMapOvr>
    <a:masterClrMapping/>
  </p:clrMapOvr>
  <p:transition>
    <p:fad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p:cNvSpPr/>
          <p:nvPr/>
        </p:nvSpPr>
        <p:spPr bwMode="auto">
          <a:xfrm>
            <a:off x="189756" y="354144"/>
            <a:ext cx="3312368" cy="2808312"/>
          </a:xfrm>
          <a:prstGeom prst="ellipse">
            <a:avLst/>
          </a:prstGeom>
          <a:solidFill>
            <a:schemeClr val="tx2">
              <a:lumMod val="90000"/>
            </a:schemeClr>
          </a:solidFill>
          <a:ln w="76200">
            <a:solidFill>
              <a:srgbClr val="FFFF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36" tIns="45718" rIns="91436" bIns="45718" numCol="1" rtlCol="0" anchor="ctr" anchorCtr="0" compatLnSpc="1">
            <a:prstTxWarp prst="textNoShape">
              <a:avLst/>
            </a:prstTxWarp>
          </a:bodyPr>
          <a:lstStyle/>
          <a:p>
            <a:pPr algn="ctr"/>
            <a:r>
              <a:rPr lang="en-GB" sz="2000" dirty="0" smtClean="0">
                <a:solidFill>
                  <a:schemeClr val="bg1"/>
                </a:solidFill>
                <a:effectLst>
                  <a:outerShdw blurRad="38100" dist="38100" dir="2700000" algn="tl">
                    <a:srgbClr val="000000">
                      <a:alpha val="43137"/>
                    </a:srgbClr>
                  </a:outerShdw>
                </a:effectLst>
              </a:rPr>
              <a:t>  My </a:t>
            </a:r>
            <a:r>
              <a:rPr lang="en-GB" sz="2000" dirty="0">
                <a:solidFill>
                  <a:schemeClr val="bg1"/>
                </a:solidFill>
                <a:effectLst>
                  <a:outerShdw blurRad="38100" dist="38100" dir="2700000" algn="tl">
                    <a:srgbClr val="000000">
                      <a:alpha val="43137"/>
                    </a:srgbClr>
                  </a:outerShdw>
                </a:effectLst>
              </a:rPr>
              <a:t>Presentation </a:t>
            </a:r>
            <a:r>
              <a:rPr lang="en-GB" sz="2000" dirty="0" smtClean="0">
                <a:solidFill>
                  <a:schemeClr val="bg1"/>
                </a:solidFill>
                <a:effectLst>
                  <a:outerShdw blurRad="38100" dist="38100" dir="2700000" algn="tl">
                    <a:srgbClr val="000000">
                      <a:alpha val="43137"/>
                    </a:srgbClr>
                  </a:outerShdw>
                </a:effectLst>
              </a:rPr>
              <a:t>        will </a:t>
            </a:r>
            <a:r>
              <a:rPr lang="en-GB" sz="2000" dirty="0">
                <a:solidFill>
                  <a:schemeClr val="bg1"/>
                </a:solidFill>
                <a:effectLst>
                  <a:outerShdw blurRad="38100" dist="38100" dir="2700000" algn="tl">
                    <a:srgbClr val="000000">
                      <a:alpha val="43137"/>
                    </a:srgbClr>
                  </a:outerShdw>
                </a:effectLst>
              </a:rPr>
              <a:t>mainly focus around the idea of informal care carried out by a young carer. </a:t>
            </a:r>
          </a:p>
        </p:txBody>
      </p:sp>
      <p:sp>
        <p:nvSpPr>
          <p:cNvPr id="3" name="TextBox 2"/>
          <p:cNvSpPr txBox="1"/>
          <p:nvPr/>
        </p:nvSpPr>
        <p:spPr>
          <a:xfrm>
            <a:off x="3718148" y="188640"/>
            <a:ext cx="8326661" cy="1569660"/>
          </a:xfrm>
          <a:prstGeom prst="rect">
            <a:avLst/>
          </a:prstGeom>
          <a:noFill/>
        </p:spPr>
        <p:txBody>
          <a:bodyPr wrap="square" rtlCol="0">
            <a:spAutoFit/>
          </a:bodyPr>
          <a:lstStyle/>
          <a:p>
            <a:r>
              <a:rPr lang="en-GB" sz="2400" b="1" dirty="0" smtClean="0">
                <a:effectLst>
                  <a:outerShdw blurRad="38100" dist="38100" dir="2700000" algn="tl">
                    <a:srgbClr val="000000">
                      <a:alpha val="43137"/>
                    </a:srgbClr>
                  </a:outerShdw>
                </a:effectLst>
              </a:rPr>
              <a:t>A young carer is somebody under the age of 18 who cares and helps to look after a family member, sibling grandparent etc.. This can be due to illness, disability, old age or the miss</a:t>
            </a:r>
            <a:r>
              <a:rPr lang="en-GB" sz="2400" b="1" dirty="0" smtClean="0">
                <a:effectLst>
                  <a:outerShdw blurRad="38100" dist="38100" dir="2700000" algn="tl">
                    <a:srgbClr val="000000">
                      <a:alpha val="43137"/>
                    </a:srgbClr>
                  </a:outerShdw>
                </a:effectLst>
              </a:rPr>
              <a:t>-use of substances. </a:t>
            </a:r>
            <a:endParaRPr lang="en-GB" sz="2400" b="1" dirty="0" smtClean="0">
              <a:effectLst>
                <a:outerShdw blurRad="38100" dist="38100" dir="2700000" algn="tl">
                  <a:srgbClr val="000000">
                    <a:alpha val="43137"/>
                  </a:srgbClr>
                </a:outerShdw>
              </a:effectLst>
            </a:endParaRPr>
          </a:p>
        </p:txBody>
      </p:sp>
      <p:sp>
        <p:nvSpPr>
          <p:cNvPr id="4" name="Rectangle 3"/>
          <p:cNvSpPr/>
          <p:nvPr/>
        </p:nvSpPr>
        <p:spPr>
          <a:xfrm>
            <a:off x="3502124" y="1916832"/>
            <a:ext cx="8208912" cy="4801314"/>
          </a:xfrm>
          <a:prstGeom prst="rect">
            <a:avLst/>
          </a:prstGeom>
        </p:spPr>
        <p:txBody>
          <a:bodyPr wrap="square">
            <a:spAutoFit/>
          </a:bodyPr>
          <a:lstStyle/>
          <a:p>
            <a:pPr>
              <a:buFont typeface="Arial" panose="020B0604020202020204" pitchFamily="34" charset="0"/>
              <a:buChar char="•"/>
            </a:pPr>
            <a:r>
              <a:rPr lang="en-GB" dirty="0" smtClean="0"/>
              <a:t>A survey implemented by the BBC in 2010 estimated </a:t>
            </a:r>
            <a:r>
              <a:rPr lang="en-GB" dirty="0"/>
              <a:t>that there are 700,000 </a:t>
            </a:r>
            <a:r>
              <a:rPr lang="en-GB" dirty="0" smtClean="0"/>
              <a:t>young carers in Britain.</a:t>
            </a:r>
          </a:p>
          <a:p>
            <a:pPr>
              <a:buFont typeface="Arial" panose="020B0604020202020204" pitchFamily="34" charset="0"/>
              <a:buChar char="•"/>
            </a:pPr>
            <a:endParaRPr lang="en-GB" dirty="0"/>
          </a:p>
          <a:p>
            <a:pPr>
              <a:buFont typeface="Arial" panose="020B0604020202020204" pitchFamily="34" charset="0"/>
              <a:buChar char="•"/>
            </a:pPr>
            <a:r>
              <a:rPr lang="en-GB" dirty="0"/>
              <a:t>68% of </a:t>
            </a:r>
            <a:r>
              <a:rPr lang="en-GB" dirty="0" smtClean="0"/>
              <a:t>these young </a:t>
            </a:r>
            <a:r>
              <a:rPr lang="en-GB" dirty="0"/>
              <a:t>carers are bullied in </a:t>
            </a:r>
            <a:r>
              <a:rPr lang="en-GB" dirty="0" smtClean="0"/>
              <a:t>school.</a:t>
            </a:r>
          </a:p>
          <a:p>
            <a:pPr>
              <a:buFont typeface="Arial" panose="020B0604020202020204" pitchFamily="34" charset="0"/>
              <a:buChar char="•"/>
            </a:pPr>
            <a:endParaRPr lang="en-GB" dirty="0"/>
          </a:p>
          <a:p>
            <a:pPr>
              <a:buFont typeface="Arial" panose="020B0604020202020204" pitchFamily="34" charset="0"/>
              <a:buChar char="•"/>
            </a:pPr>
            <a:r>
              <a:rPr lang="en-GB" dirty="0"/>
              <a:t>Only half of young carers have a particular person in school who recognises that they are a carer and helps them</a:t>
            </a:r>
            <a:r>
              <a:rPr lang="en-GB" dirty="0" smtClean="0"/>
              <a:t>.</a:t>
            </a:r>
          </a:p>
          <a:p>
            <a:pPr>
              <a:buFont typeface="Arial" panose="020B0604020202020204" pitchFamily="34" charset="0"/>
              <a:buChar char="•"/>
            </a:pPr>
            <a:endParaRPr lang="en-GB" dirty="0"/>
          </a:p>
          <a:p>
            <a:pPr>
              <a:buFont typeface="Arial" panose="020B0604020202020204" pitchFamily="34" charset="0"/>
              <a:buChar char="•"/>
            </a:pPr>
            <a:r>
              <a:rPr lang="en-GB" dirty="0" smtClean="0"/>
              <a:t>Young carers have missed or cut short many school days every year. The average was 48 school days missed or cut short because of their caring role.</a:t>
            </a:r>
          </a:p>
          <a:p>
            <a:pPr>
              <a:buFont typeface="Arial" panose="020B0604020202020204" pitchFamily="34" charset="0"/>
              <a:buChar char="•"/>
            </a:pPr>
            <a:endParaRPr lang="en-GB" dirty="0"/>
          </a:p>
          <a:p>
            <a:pPr>
              <a:buFont typeface="Arial" panose="020B0604020202020204" pitchFamily="34" charset="0"/>
              <a:buChar char="•"/>
            </a:pPr>
            <a:endParaRPr lang="en-GB" dirty="0"/>
          </a:p>
          <a:p>
            <a:pPr>
              <a:buFont typeface="Arial" panose="020B0604020202020204" pitchFamily="34" charset="0"/>
              <a:buChar char="•"/>
            </a:pPr>
            <a:r>
              <a:rPr lang="en-GB" dirty="0"/>
              <a:t>Many services are only funded to work with young carers up to the age of 18. In a survey, 79% of young carers said they were worried about moving on as they felt there was no support for </a:t>
            </a:r>
            <a:r>
              <a:rPr lang="en-GB" dirty="0" smtClean="0"/>
              <a:t>them.</a:t>
            </a:r>
          </a:p>
          <a:p>
            <a:pPr>
              <a:buFont typeface="Arial" panose="020B0604020202020204" pitchFamily="34" charset="0"/>
              <a:buChar char="•"/>
            </a:pPr>
            <a:endParaRPr lang="en-GB" dirty="0"/>
          </a:p>
          <a:p>
            <a:r>
              <a:rPr lang="en-GB" dirty="0" smtClean="0"/>
              <a:t>(</a:t>
            </a:r>
            <a:r>
              <a:rPr lang="en-GB" dirty="0" smtClean="0">
                <a:hlinkClick r:id="rId2"/>
              </a:rPr>
              <a:t>www.carers.org</a:t>
            </a:r>
            <a:r>
              <a:rPr lang="en-GB" dirty="0" smtClean="0"/>
              <a:t>)</a:t>
            </a:r>
            <a:endParaRPr lang="en-GB" dirty="0"/>
          </a:p>
        </p:txBody>
      </p:sp>
    </p:spTree>
    <p:extLst>
      <p:ext uri="{BB962C8B-B14F-4D97-AF65-F5344CB8AC3E}">
        <p14:creationId xmlns:p14="http://schemas.microsoft.com/office/powerpoint/2010/main" val="1788638168"/>
      </p:ext>
    </p:extLst>
  </p:cSld>
  <p:clrMapOvr>
    <a:masterClrMapping/>
  </p:clrMapOvr>
  <p:transition>
    <p:fad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fFatYwBh-g"/>
          <p:cNvPicPr>
            <a:picLocks noRot="1" noChangeAspect="1"/>
          </p:cNvPicPr>
          <p:nvPr>
            <a:videoFile r:link="rId1"/>
          </p:nvPr>
        </p:nvPicPr>
        <p:blipFill>
          <a:blip r:embed="rId3"/>
          <a:stretch>
            <a:fillRect/>
          </a:stretch>
        </p:blipFill>
        <p:spPr>
          <a:xfrm>
            <a:off x="333772" y="1628800"/>
            <a:ext cx="5888654" cy="3312368"/>
          </a:xfrm>
          <a:prstGeom prst="rect">
            <a:avLst/>
          </a:prstGeom>
        </p:spPr>
      </p:pic>
      <p:sp>
        <p:nvSpPr>
          <p:cNvPr id="5" name="TextBox 4"/>
          <p:cNvSpPr txBox="1"/>
          <p:nvPr/>
        </p:nvSpPr>
        <p:spPr>
          <a:xfrm>
            <a:off x="189756" y="6165304"/>
            <a:ext cx="3888432" cy="461665"/>
          </a:xfrm>
          <a:prstGeom prst="rect">
            <a:avLst/>
          </a:prstGeom>
          <a:noFill/>
        </p:spPr>
        <p:txBody>
          <a:bodyPr wrap="square" rtlCol="0">
            <a:spAutoFit/>
          </a:bodyPr>
          <a:lstStyle/>
          <a:p>
            <a:r>
              <a:rPr lang="en-GB" sz="2400" dirty="0" smtClean="0">
                <a:effectLst>
                  <a:outerShdw blurRad="38100" dist="38100" dir="2700000" algn="tl">
                    <a:srgbClr val="000000">
                      <a:alpha val="43137"/>
                    </a:srgbClr>
                  </a:outerShdw>
                </a:effectLst>
              </a:rPr>
              <a:t>( </a:t>
            </a:r>
            <a:r>
              <a:rPr lang="en-GB" sz="2400" dirty="0" smtClean="0">
                <a:effectLst>
                  <a:outerShdw blurRad="38100" dist="38100" dir="2700000" algn="tl">
                    <a:srgbClr val="000000">
                      <a:alpha val="43137"/>
                    </a:srgbClr>
                  </a:outerShdw>
                </a:effectLst>
                <a:hlinkClick r:id="rId4"/>
              </a:rPr>
              <a:t>www.youtube.com</a:t>
            </a:r>
            <a:r>
              <a:rPr lang="en-GB" sz="2400" dirty="0" smtClean="0">
                <a:effectLst>
                  <a:outerShdw blurRad="38100" dist="38100" dir="2700000" algn="tl">
                    <a:srgbClr val="000000">
                      <a:alpha val="43137"/>
                    </a:srgbClr>
                  </a:outerShdw>
                </a:effectLst>
              </a:rPr>
              <a:t>) </a:t>
            </a:r>
            <a:endParaRPr lang="en-GB" sz="2400" dirty="0" smtClean="0">
              <a:effectLst>
                <a:outerShdw blurRad="38100" dist="38100" dir="2700000" algn="tl">
                  <a:srgbClr val="000000">
                    <a:alpha val="43137"/>
                  </a:srgbClr>
                </a:outerShdw>
              </a:effectLst>
            </a:endParaRPr>
          </a:p>
        </p:txBody>
      </p:sp>
      <p:sp>
        <p:nvSpPr>
          <p:cNvPr id="6" name="TextBox 5"/>
          <p:cNvSpPr txBox="1"/>
          <p:nvPr/>
        </p:nvSpPr>
        <p:spPr>
          <a:xfrm>
            <a:off x="837828" y="555067"/>
            <a:ext cx="7920880" cy="523220"/>
          </a:xfrm>
          <a:prstGeom prst="rect">
            <a:avLst/>
          </a:prstGeom>
          <a:noFill/>
        </p:spPr>
        <p:txBody>
          <a:bodyPr wrap="square" rtlCol="0">
            <a:spAutoFit/>
          </a:bodyPr>
          <a:lstStyle/>
          <a:p>
            <a:r>
              <a:rPr lang="en-GB" sz="2800" b="1" u="sng" dirty="0">
                <a:effectLst>
                  <a:outerShdw blurRad="38100" dist="38100" dir="2700000" algn="tl">
                    <a:srgbClr val="000000">
                      <a:alpha val="43137"/>
                    </a:srgbClr>
                  </a:outerShdw>
                </a:effectLst>
              </a:rPr>
              <a:t>E</a:t>
            </a:r>
            <a:r>
              <a:rPr lang="en-GB" sz="2800" b="1" u="sng" dirty="0" smtClean="0">
                <a:effectLst>
                  <a:outerShdw blurRad="38100" dist="38100" dir="2700000" algn="tl">
                    <a:srgbClr val="000000">
                      <a:alpha val="43137"/>
                    </a:srgbClr>
                  </a:outerShdw>
                </a:effectLst>
              </a:rPr>
              <a:t>veryday life of a young informal carer…</a:t>
            </a:r>
            <a:endParaRPr lang="en-GB" sz="2800" b="1" u="sng" dirty="0" smtClean="0">
              <a:effectLst>
                <a:outerShdw blurRad="38100" dist="38100" dir="2700000" algn="tl">
                  <a:srgbClr val="000000">
                    <a:alpha val="43137"/>
                  </a:srgbClr>
                </a:outerShdw>
              </a:effectLst>
            </a:endParaRPr>
          </a:p>
        </p:txBody>
      </p:sp>
      <p:sp>
        <p:nvSpPr>
          <p:cNvPr id="7" name="Rectangle 6"/>
          <p:cNvSpPr/>
          <p:nvPr/>
        </p:nvSpPr>
        <p:spPr>
          <a:xfrm>
            <a:off x="6598468" y="2204864"/>
            <a:ext cx="5804793" cy="2862322"/>
          </a:xfrm>
          <a:prstGeom prst="rect">
            <a:avLst/>
          </a:prstGeom>
        </p:spPr>
        <p:txBody>
          <a:bodyPr wrap="square">
            <a:spAutoFit/>
          </a:bodyPr>
          <a:lstStyle/>
          <a:p>
            <a:pPr>
              <a:spcBef>
                <a:spcPts val="600"/>
              </a:spcBef>
              <a:spcAft>
                <a:spcPts val="600"/>
              </a:spcAft>
              <a:defRPr/>
            </a:pPr>
            <a:r>
              <a:rPr lang="en-GB" sz="2800" b="1" u="sng" dirty="0">
                <a:latin typeface="+mj-lt"/>
                <a:cs typeface="Arial" panose="020B0604020202020204" pitchFamily="34" charset="0"/>
              </a:rPr>
              <a:t>Caring can affect a young person’s:</a:t>
            </a:r>
          </a:p>
          <a:p>
            <a:pPr marL="285750" indent="-285750">
              <a:spcBef>
                <a:spcPts val="600"/>
              </a:spcBef>
              <a:spcAft>
                <a:spcPts val="600"/>
              </a:spcAft>
              <a:buFont typeface="Arial" panose="020B0604020202020204" pitchFamily="34" charset="0"/>
              <a:buChar char="•"/>
              <a:defRPr/>
            </a:pPr>
            <a:r>
              <a:rPr lang="en-GB" sz="2800" dirty="0">
                <a:latin typeface="+mj-lt"/>
                <a:cs typeface="Arial" panose="020B0604020202020204" pitchFamily="34" charset="0"/>
              </a:rPr>
              <a:t>Physical health</a:t>
            </a:r>
          </a:p>
          <a:p>
            <a:pPr marL="285750" indent="-285750">
              <a:spcBef>
                <a:spcPts val="600"/>
              </a:spcBef>
              <a:spcAft>
                <a:spcPts val="600"/>
              </a:spcAft>
              <a:buFont typeface="Arial" panose="020B0604020202020204" pitchFamily="34" charset="0"/>
              <a:buChar char="•"/>
              <a:defRPr/>
            </a:pPr>
            <a:r>
              <a:rPr lang="en-GB" sz="2800" dirty="0">
                <a:latin typeface="+mj-lt"/>
                <a:cs typeface="Arial" panose="020B0604020202020204" pitchFamily="34" charset="0"/>
              </a:rPr>
              <a:t>Emotional wellbeing</a:t>
            </a:r>
          </a:p>
          <a:p>
            <a:pPr marL="285750" indent="-285750">
              <a:spcBef>
                <a:spcPts val="600"/>
              </a:spcBef>
              <a:spcAft>
                <a:spcPts val="600"/>
              </a:spcAft>
              <a:buFont typeface="Arial" panose="020B0604020202020204" pitchFamily="34" charset="0"/>
              <a:buChar char="•"/>
              <a:defRPr/>
            </a:pPr>
            <a:r>
              <a:rPr lang="en-GB" sz="2800" dirty="0">
                <a:latin typeface="+mj-lt"/>
                <a:cs typeface="Arial" panose="020B0604020202020204" pitchFamily="34" charset="0"/>
              </a:rPr>
              <a:t>Socialisation</a:t>
            </a:r>
          </a:p>
          <a:p>
            <a:pPr marL="285750" indent="-285750">
              <a:spcBef>
                <a:spcPts val="600"/>
              </a:spcBef>
              <a:spcAft>
                <a:spcPts val="600"/>
              </a:spcAft>
              <a:buFont typeface="Arial" panose="020B0604020202020204" pitchFamily="34" charset="0"/>
              <a:buChar char="•"/>
              <a:defRPr/>
            </a:pPr>
            <a:r>
              <a:rPr lang="en-GB" sz="2800" dirty="0">
                <a:latin typeface="+mj-lt"/>
                <a:cs typeface="Arial" panose="020B0604020202020204" pitchFamily="34" charset="0"/>
              </a:rPr>
              <a:t>Stable environment</a:t>
            </a:r>
            <a:endParaRPr lang="en-GB" sz="2800" dirty="0">
              <a:latin typeface="+mj-lt"/>
              <a:cs typeface="Arial" panose="020B0604020202020204" pitchFamily="34" charset="0"/>
            </a:endParaRPr>
          </a:p>
        </p:txBody>
      </p:sp>
    </p:spTree>
    <p:extLst>
      <p:ext uri="{BB962C8B-B14F-4D97-AF65-F5344CB8AC3E}">
        <p14:creationId xmlns:p14="http://schemas.microsoft.com/office/powerpoint/2010/main" val="1747985681"/>
      </p:ext>
    </p:extLst>
  </p:cSld>
  <p:clrMapOvr>
    <a:masterClrMapping/>
  </p:clrMapOvr>
  <p:transition>
    <p:fad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49796" y="764704"/>
            <a:ext cx="10945216" cy="5632311"/>
          </a:xfrm>
          <a:prstGeom prst="rect">
            <a:avLst/>
          </a:prstGeom>
          <a:noFill/>
        </p:spPr>
        <p:txBody>
          <a:bodyPr wrap="square" rtlCol="0">
            <a:spAutoFit/>
          </a:bodyPr>
          <a:lstStyle/>
          <a:p>
            <a:r>
              <a:rPr lang="en-GB" sz="2400" b="1" u="sng" dirty="0" smtClean="0">
                <a:effectLst>
                  <a:outerShdw blurRad="38100" dist="38100" dir="2700000" algn="tl">
                    <a:srgbClr val="000000">
                      <a:alpha val="43137"/>
                    </a:srgbClr>
                  </a:outerShdw>
                </a:effectLst>
              </a:rPr>
              <a:t>Barriers to the wellbeing and inclusion of a young carer</a:t>
            </a:r>
          </a:p>
          <a:p>
            <a:endParaRPr lang="en-GB" sz="2400" b="1" u="sng" dirty="0" smtClean="0">
              <a:effectLst>
                <a:outerShdw blurRad="38100" dist="38100" dir="2700000" algn="tl">
                  <a:srgbClr val="000000">
                    <a:alpha val="43137"/>
                  </a:srgbClr>
                </a:outerShdw>
              </a:effectLst>
            </a:endParaRPr>
          </a:p>
          <a:p>
            <a:pPr marL="342900" indent="-342900">
              <a:buFont typeface="Arial" panose="020B0604020202020204" pitchFamily="34" charset="0"/>
              <a:buChar char="•"/>
            </a:pPr>
            <a:r>
              <a:rPr lang="en-GB" sz="2400" dirty="0" smtClean="0">
                <a:effectLst>
                  <a:outerShdw blurRad="38100" dist="38100" dir="2700000" algn="tl">
                    <a:srgbClr val="000000">
                      <a:alpha val="43137"/>
                    </a:srgbClr>
                  </a:outerShdw>
                </a:effectLst>
              </a:rPr>
              <a:t>As previous statistics and video show, young carers experience major difficulties and suffer heavily when it comes to education. This is due to lack of quiet space to study in the home. </a:t>
            </a:r>
          </a:p>
          <a:p>
            <a:pPr marL="342900" indent="-342900">
              <a:buFont typeface="Arial" panose="020B0604020202020204" pitchFamily="34" charset="0"/>
              <a:buChar char="•"/>
            </a:pPr>
            <a:endParaRPr lang="en-GB" sz="2400" dirty="0" smtClean="0">
              <a:effectLst>
                <a:outerShdw blurRad="38100" dist="38100" dir="2700000" algn="tl">
                  <a:srgbClr val="000000">
                    <a:alpha val="43137"/>
                  </a:srgbClr>
                </a:outerShdw>
              </a:effectLst>
            </a:endParaRPr>
          </a:p>
          <a:p>
            <a:pPr marL="342900" indent="-342900">
              <a:buFont typeface="Arial" panose="020B0604020202020204" pitchFamily="34" charset="0"/>
              <a:buChar char="•"/>
            </a:pPr>
            <a:r>
              <a:rPr lang="en-GB" sz="2400" dirty="0" smtClean="0">
                <a:effectLst>
                  <a:outerShdw blurRad="38100" dist="38100" dir="2700000" algn="tl">
                    <a:srgbClr val="000000">
                      <a:alpha val="43137"/>
                    </a:srgbClr>
                  </a:outerShdw>
                </a:effectLst>
              </a:rPr>
              <a:t>Young carers also experience social difficulties such as low self esteem as they are sometimes excluded from a peer group and are unable to spend time with their friends.</a:t>
            </a:r>
          </a:p>
          <a:p>
            <a:pPr marL="342900" indent="-342900">
              <a:buFont typeface="Arial" panose="020B0604020202020204" pitchFamily="34" charset="0"/>
              <a:buChar char="•"/>
            </a:pPr>
            <a:endParaRPr lang="en-GB" sz="2400" dirty="0" smtClean="0">
              <a:effectLst>
                <a:outerShdw blurRad="38100" dist="38100" dir="2700000" algn="tl">
                  <a:srgbClr val="000000">
                    <a:alpha val="43137"/>
                  </a:srgbClr>
                </a:outerShdw>
              </a:effectLst>
            </a:endParaRPr>
          </a:p>
          <a:p>
            <a:pPr marL="342900" indent="-342900">
              <a:buFont typeface="Arial" panose="020B0604020202020204" pitchFamily="34" charset="0"/>
              <a:buChar char="•"/>
            </a:pPr>
            <a:r>
              <a:rPr lang="en-GB" sz="2400" dirty="0" smtClean="0">
                <a:effectLst>
                  <a:outerShdw blurRad="38100" dist="38100" dir="2700000" algn="tl">
                    <a:srgbClr val="000000">
                      <a:alpha val="43137"/>
                    </a:srgbClr>
                  </a:outerShdw>
                </a:effectLst>
              </a:rPr>
              <a:t>Young informal carers can be effected emotionally and psychologically as they do not have somebody to rely on and talk to. </a:t>
            </a:r>
          </a:p>
          <a:p>
            <a:pPr marL="342900" indent="-342900">
              <a:buFont typeface="Arial" panose="020B0604020202020204" pitchFamily="34" charset="0"/>
              <a:buChar char="•"/>
            </a:pPr>
            <a:endParaRPr lang="en-GB" sz="2400" dirty="0">
              <a:effectLst>
                <a:outerShdw blurRad="38100" dist="38100" dir="2700000" algn="tl">
                  <a:srgbClr val="000000">
                    <a:alpha val="43137"/>
                  </a:srgbClr>
                </a:outerShdw>
              </a:effectLst>
            </a:endParaRPr>
          </a:p>
          <a:p>
            <a:pPr marL="342900" indent="-342900">
              <a:buFont typeface="Arial" panose="020B0604020202020204" pitchFamily="34" charset="0"/>
              <a:buChar char="•"/>
            </a:pPr>
            <a:r>
              <a:rPr lang="en-GB" sz="2400" dirty="0" smtClean="0">
                <a:effectLst>
                  <a:outerShdw blurRad="38100" dist="38100" dir="2700000" algn="tl">
                    <a:srgbClr val="000000">
                      <a:alpha val="43137"/>
                    </a:srgbClr>
                  </a:outerShdw>
                </a:effectLst>
              </a:rPr>
              <a:t>Many young carers experience bullying at school. </a:t>
            </a:r>
            <a:endParaRPr lang="en-GB" sz="2400" dirty="0" smtClean="0"/>
          </a:p>
          <a:p>
            <a:endParaRPr lang="en-GB" sz="2400" b="1" u="sng"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000609207"/>
      </p:ext>
    </p:extLst>
  </p:cSld>
  <p:clrMapOvr>
    <a:masterClrMapping/>
  </p:clrMapOvr>
  <p:transition>
    <p:fad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1764" y="2132856"/>
            <a:ext cx="3888432" cy="2620465"/>
          </a:xfrm>
          <a:prstGeom prst="rect">
            <a:avLst/>
          </a:prstGeom>
        </p:spPr>
      </p:pic>
      <p:sp>
        <p:nvSpPr>
          <p:cNvPr id="6" name="TextBox 5"/>
          <p:cNvSpPr txBox="1"/>
          <p:nvPr/>
        </p:nvSpPr>
        <p:spPr>
          <a:xfrm>
            <a:off x="714267" y="476672"/>
            <a:ext cx="9124561" cy="646331"/>
          </a:xfrm>
          <a:prstGeom prst="rect">
            <a:avLst/>
          </a:prstGeom>
          <a:noFill/>
        </p:spPr>
        <p:txBody>
          <a:bodyPr wrap="square" rtlCol="0">
            <a:spAutoFit/>
          </a:bodyPr>
          <a:lstStyle/>
          <a:p>
            <a:r>
              <a:rPr lang="en-GB" sz="3600" b="1" u="sng" dirty="0" smtClean="0">
                <a:effectLst>
                  <a:outerShdw blurRad="38100" dist="38100" dir="2700000" algn="tl">
                    <a:srgbClr val="000000">
                      <a:alpha val="43137"/>
                    </a:srgbClr>
                  </a:outerShdw>
                </a:effectLst>
              </a:rPr>
              <a:t>Maslow’s hierarchy of needs theory </a:t>
            </a:r>
            <a:endParaRPr lang="en-GB" sz="3600" b="1" u="sng" dirty="0" smtClean="0">
              <a:effectLst>
                <a:outerShdw blurRad="38100" dist="38100" dir="2700000" algn="tl">
                  <a:srgbClr val="000000">
                    <a:alpha val="43137"/>
                  </a:srgbClr>
                </a:outerShdw>
              </a:effectLst>
            </a:endParaRPr>
          </a:p>
        </p:txBody>
      </p:sp>
      <p:sp>
        <p:nvSpPr>
          <p:cNvPr id="7" name="TextBox 6"/>
          <p:cNvSpPr txBox="1"/>
          <p:nvPr/>
        </p:nvSpPr>
        <p:spPr>
          <a:xfrm>
            <a:off x="4294212" y="1196752"/>
            <a:ext cx="7750597" cy="6494085"/>
          </a:xfrm>
          <a:prstGeom prst="rect">
            <a:avLst/>
          </a:prstGeom>
          <a:noFill/>
        </p:spPr>
        <p:txBody>
          <a:bodyPr wrap="square" rtlCol="0">
            <a:spAutoFit/>
          </a:bodyPr>
          <a:lstStyle/>
          <a:p>
            <a:r>
              <a:rPr lang="en-GB" sz="2400" dirty="0"/>
              <a:t>Abraham </a:t>
            </a:r>
            <a:r>
              <a:rPr lang="en-GB" sz="2400" dirty="0" smtClean="0"/>
              <a:t>Maslow’s theory </a:t>
            </a:r>
            <a:r>
              <a:rPr lang="en-GB" sz="2400" dirty="0"/>
              <a:t>is a classical depiction of human motivation. </a:t>
            </a:r>
            <a:r>
              <a:rPr lang="en-GB" sz="2400" dirty="0" smtClean="0"/>
              <a:t>It is based </a:t>
            </a:r>
            <a:r>
              <a:rPr lang="en-GB" sz="2400" dirty="0"/>
              <a:t>on the assumption that there is a hierarchy of five needs within each individual. The urgency of these needs varies. </a:t>
            </a:r>
            <a:endParaRPr lang="en-GB" sz="2400" dirty="0" smtClean="0"/>
          </a:p>
          <a:p>
            <a:endParaRPr lang="en-GB" sz="2000" dirty="0">
              <a:effectLst>
                <a:outerShdw blurRad="38100" dist="38100" dir="2700000" algn="tl">
                  <a:srgbClr val="000000">
                    <a:alpha val="43137"/>
                  </a:srgbClr>
                </a:outerShdw>
              </a:effectLst>
            </a:endParaRPr>
          </a:p>
          <a:p>
            <a:pPr marL="457200" indent="-457200">
              <a:buFont typeface="+mj-lt"/>
              <a:buAutoNum type="arabicPeriod"/>
            </a:pPr>
            <a:r>
              <a:rPr lang="en-GB" sz="2000" b="1" dirty="0" smtClean="0"/>
              <a:t>Psychological</a:t>
            </a:r>
            <a:r>
              <a:rPr lang="en-GB" sz="2000" dirty="0" smtClean="0"/>
              <a:t> - Basic amenities of life</a:t>
            </a:r>
          </a:p>
          <a:p>
            <a:pPr marL="457200" indent="-457200">
              <a:buFont typeface="+mj-lt"/>
              <a:buAutoNum type="arabicPeriod"/>
            </a:pPr>
            <a:endParaRPr lang="en-GB" sz="2000" dirty="0" smtClean="0"/>
          </a:p>
          <a:p>
            <a:pPr marL="457200" indent="-457200">
              <a:buFont typeface="+mj-lt"/>
              <a:buAutoNum type="arabicPeriod"/>
            </a:pPr>
            <a:r>
              <a:rPr lang="en-GB" sz="2000" b="1" dirty="0" smtClean="0"/>
              <a:t>Safety</a:t>
            </a:r>
            <a:r>
              <a:rPr lang="en-GB" sz="2000" dirty="0" smtClean="0"/>
              <a:t>- Physical</a:t>
            </a:r>
            <a:r>
              <a:rPr lang="en-GB" sz="2000" dirty="0"/>
              <a:t>, environmental and emotional safety and protection</a:t>
            </a:r>
            <a:r>
              <a:rPr lang="en-GB" sz="2000" dirty="0" smtClean="0"/>
              <a:t>. </a:t>
            </a:r>
          </a:p>
          <a:p>
            <a:pPr marL="457200" indent="-457200">
              <a:buFont typeface="+mj-lt"/>
              <a:buAutoNum type="arabicPeriod"/>
            </a:pPr>
            <a:endParaRPr lang="en-GB" sz="2000" dirty="0" smtClean="0"/>
          </a:p>
          <a:p>
            <a:pPr marL="457200" indent="-457200">
              <a:buFont typeface="+mj-lt"/>
              <a:buAutoNum type="arabicPeriod"/>
            </a:pPr>
            <a:r>
              <a:rPr lang="en-GB" sz="2000" b="1" dirty="0" smtClean="0"/>
              <a:t>Social</a:t>
            </a:r>
            <a:r>
              <a:rPr lang="en-GB" sz="2000" dirty="0" smtClean="0"/>
              <a:t>- </a:t>
            </a:r>
            <a:r>
              <a:rPr lang="en-GB" sz="2000" dirty="0"/>
              <a:t>love, affection, care, belongingness, and friendship</a:t>
            </a:r>
            <a:r>
              <a:rPr lang="en-GB" sz="2000" dirty="0" smtClean="0"/>
              <a:t>. </a:t>
            </a:r>
          </a:p>
          <a:p>
            <a:pPr marL="457200" indent="-457200">
              <a:buFont typeface="+mj-lt"/>
              <a:buAutoNum type="arabicPeriod"/>
            </a:pPr>
            <a:endParaRPr lang="en-GB" sz="2000" dirty="0" smtClean="0"/>
          </a:p>
          <a:p>
            <a:pPr marL="457200" indent="-457200">
              <a:buFont typeface="+mj-lt"/>
              <a:buAutoNum type="arabicPeriod"/>
            </a:pPr>
            <a:r>
              <a:rPr lang="en-GB" sz="2000" b="1" dirty="0" smtClean="0"/>
              <a:t>Esteem</a:t>
            </a:r>
            <a:r>
              <a:rPr lang="en-GB" sz="2000" dirty="0" smtClean="0"/>
              <a:t>- internal esteem needs (self-respect, confidence and freedom)  external needs (recognition, attention)</a:t>
            </a:r>
          </a:p>
          <a:p>
            <a:pPr marL="457200" indent="-457200">
              <a:buFont typeface="+mj-lt"/>
              <a:buAutoNum type="arabicPeriod"/>
            </a:pPr>
            <a:endParaRPr lang="en-GB" sz="2000" dirty="0"/>
          </a:p>
          <a:p>
            <a:pPr marL="457200" indent="-457200">
              <a:buFont typeface="+mj-lt"/>
              <a:buAutoNum type="arabicPeriod"/>
            </a:pPr>
            <a:r>
              <a:rPr lang="en-GB" sz="2000" b="1" dirty="0" smtClean="0"/>
              <a:t>Self actualization- </a:t>
            </a:r>
            <a:r>
              <a:rPr lang="en-GB" sz="2000" dirty="0" smtClean="0"/>
              <a:t>urge to become what you are capable of becoming how an individual grows psychologically.</a:t>
            </a:r>
          </a:p>
          <a:p>
            <a:pPr marL="457200" indent="-457200">
              <a:buFont typeface="+mj-lt"/>
              <a:buAutoNum type="arabicPeriod"/>
            </a:pPr>
            <a:endParaRPr lang="en-GB" sz="2000" dirty="0"/>
          </a:p>
          <a:p>
            <a:pPr marL="457200" indent="-457200">
              <a:buFont typeface="+mj-lt"/>
              <a:buAutoNum type="arabicPeriod"/>
            </a:pPr>
            <a:endParaRPr lang="en-GB" sz="2000" dirty="0"/>
          </a:p>
          <a:p>
            <a:pPr marL="457200" indent="-457200">
              <a:buFont typeface="+mj-lt"/>
              <a:buAutoNum type="arabicPeriod"/>
            </a:pPr>
            <a:endParaRPr lang="en-GB" sz="2000" dirty="0" smtClean="0"/>
          </a:p>
        </p:txBody>
      </p:sp>
      <p:sp>
        <p:nvSpPr>
          <p:cNvPr id="9" name="TextBox 8"/>
          <p:cNvSpPr txBox="1"/>
          <p:nvPr/>
        </p:nvSpPr>
        <p:spPr>
          <a:xfrm>
            <a:off x="117748" y="6165304"/>
            <a:ext cx="3744416" cy="461665"/>
          </a:xfrm>
          <a:prstGeom prst="rect">
            <a:avLst/>
          </a:prstGeom>
          <a:noFill/>
        </p:spPr>
        <p:txBody>
          <a:bodyPr wrap="square" rtlCol="0">
            <a:spAutoFit/>
          </a:bodyPr>
          <a:lstStyle/>
          <a:p>
            <a:r>
              <a:rPr lang="en-GB" sz="2400" dirty="0" smtClean="0">
                <a:effectLst>
                  <a:outerShdw blurRad="38100" dist="38100" dir="2700000" algn="tl">
                    <a:srgbClr val="000000">
                      <a:alpha val="43137"/>
                    </a:srgbClr>
                  </a:outerShdw>
                </a:effectLst>
                <a:hlinkClick r:id="rId3"/>
              </a:rPr>
              <a:t>www.simplepsychology.com</a:t>
            </a:r>
            <a:r>
              <a:rPr lang="en-GB" sz="2400" dirty="0" smtClean="0">
                <a:effectLst>
                  <a:outerShdw blurRad="38100" dist="38100" dir="2700000" algn="tl">
                    <a:srgbClr val="000000">
                      <a:alpha val="43137"/>
                    </a:srgbClr>
                  </a:outerShdw>
                </a:effectLst>
              </a:rPr>
              <a:t> </a:t>
            </a:r>
            <a:endParaRPr lang="en-GB" sz="2400" dirty="0" smtClean="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635118330"/>
      </p:ext>
    </p:extLst>
  </p:cSld>
  <p:clrMapOvr>
    <a:masterClrMapping/>
  </p:clrMapOvr>
  <p:transition>
    <p:fad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9756" y="404664"/>
            <a:ext cx="11881320" cy="5632311"/>
          </a:xfrm>
          <a:prstGeom prst="rect">
            <a:avLst/>
          </a:prstGeom>
          <a:noFill/>
        </p:spPr>
        <p:txBody>
          <a:bodyPr wrap="square" rtlCol="0">
            <a:spAutoFit/>
          </a:bodyPr>
          <a:lstStyle/>
          <a:p>
            <a:r>
              <a:rPr lang="en-GB" sz="3600" b="1" dirty="0" smtClean="0">
                <a:effectLst>
                  <a:outerShdw blurRad="38100" dist="38100" dir="2700000" algn="tl">
                    <a:srgbClr val="000000">
                      <a:alpha val="43137"/>
                    </a:srgbClr>
                  </a:outerShdw>
                </a:effectLst>
              </a:rPr>
              <a:t>Policies put in place by the Government to help young carers. </a:t>
            </a:r>
          </a:p>
          <a:p>
            <a:endParaRPr lang="en-GB" sz="3600" dirty="0" smtClean="0">
              <a:effectLst>
                <a:outerShdw blurRad="38100" dist="38100" dir="2700000" algn="tl">
                  <a:srgbClr val="000000">
                    <a:alpha val="43137"/>
                  </a:srgbClr>
                </a:outerShdw>
              </a:effectLst>
            </a:endParaRPr>
          </a:p>
          <a:p>
            <a:pPr marL="342900" indent="-342900">
              <a:buFont typeface="Arial" panose="020B0604020202020204" pitchFamily="34" charset="0"/>
              <a:buChar char="•"/>
            </a:pPr>
            <a:r>
              <a:rPr lang="en-GB" sz="2400" dirty="0" smtClean="0">
                <a:effectLst>
                  <a:outerShdw blurRad="38100" dist="38100" dir="2700000" algn="tl">
                    <a:srgbClr val="000000">
                      <a:alpha val="43137"/>
                    </a:srgbClr>
                  </a:outerShdw>
                </a:effectLst>
              </a:rPr>
              <a:t>Government amended children and families' Bill to help improve services for young carers</a:t>
            </a:r>
          </a:p>
          <a:p>
            <a:pPr marL="342900" indent="-342900">
              <a:buFont typeface="Arial" panose="020B0604020202020204" pitchFamily="34" charset="0"/>
              <a:buChar char="•"/>
            </a:pPr>
            <a:endParaRPr lang="en-GB" sz="2400" dirty="0" smtClean="0">
              <a:effectLst>
                <a:outerShdw blurRad="38100" dist="38100" dir="2700000" algn="tl">
                  <a:srgbClr val="000000">
                    <a:alpha val="43137"/>
                  </a:srgbClr>
                </a:outerShdw>
              </a:effectLst>
            </a:endParaRPr>
          </a:p>
          <a:p>
            <a:pPr marL="342900" indent="-342900">
              <a:buFont typeface="Arial" panose="020B0604020202020204" pitchFamily="34" charset="0"/>
              <a:buChar char="•"/>
            </a:pPr>
            <a:endParaRPr lang="en-GB" sz="2400" dirty="0" smtClean="0">
              <a:effectLst>
                <a:outerShdw blurRad="38100" dist="38100" dir="2700000" algn="tl">
                  <a:srgbClr val="000000">
                    <a:alpha val="43137"/>
                  </a:srgbClr>
                </a:outerShdw>
              </a:effectLst>
            </a:endParaRPr>
          </a:p>
          <a:p>
            <a:pPr marL="342900" indent="-342900">
              <a:buFont typeface="Arial" panose="020B0604020202020204" pitchFamily="34" charset="0"/>
              <a:buChar char="•"/>
            </a:pPr>
            <a:r>
              <a:rPr lang="en-GB" sz="2400" dirty="0" smtClean="0">
                <a:effectLst>
                  <a:outerShdw blurRad="38100" dist="38100" dir="2700000" algn="tl">
                    <a:srgbClr val="000000">
                      <a:alpha val="43137"/>
                    </a:srgbClr>
                  </a:outerShdw>
                </a:effectLst>
              </a:rPr>
              <a:t>The </a:t>
            </a:r>
            <a:r>
              <a:rPr lang="en-GB" sz="2400" dirty="0">
                <a:effectLst>
                  <a:outerShdw blurRad="38100" dist="38100" dir="2700000" algn="tl">
                    <a:srgbClr val="000000">
                      <a:alpha val="43137"/>
                    </a:srgbClr>
                  </a:outerShdw>
                </a:effectLst>
              </a:rPr>
              <a:t>amendment to the Children and Families Bill will make it easier for these vulnerable young people to get the help they so desperately need, and </a:t>
            </a:r>
            <a:r>
              <a:rPr lang="en-GB" sz="2400" dirty="0" smtClean="0">
                <a:effectLst>
                  <a:outerShdw blurRad="38100" dist="38100" dir="2700000" algn="tl">
                    <a:srgbClr val="000000">
                      <a:alpha val="43137"/>
                    </a:srgbClr>
                  </a:outerShdw>
                </a:effectLst>
              </a:rPr>
              <a:t>will </a:t>
            </a:r>
            <a:r>
              <a:rPr lang="en-GB" sz="2400" dirty="0">
                <a:effectLst>
                  <a:outerShdw blurRad="38100" dist="38100" dir="2700000" algn="tl">
                    <a:srgbClr val="000000">
                      <a:alpha val="43137"/>
                    </a:srgbClr>
                  </a:outerShdw>
                </a:effectLst>
              </a:rPr>
              <a:t>be welcomed by many young carers and their </a:t>
            </a:r>
            <a:r>
              <a:rPr lang="en-GB" sz="2400" dirty="0" smtClean="0">
                <a:effectLst>
                  <a:outerShdw blurRad="38100" dist="38100" dir="2700000" algn="tl">
                    <a:srgbClr val="000000">
                      <a:alpha val="43137"/>
                    </a:srgbClr>
                  </a:outerShdw>
                </a:effectLst>
              </a:rPr>
              <a:t>families.</a:t>
            </a:r>
          </a:p>
          <a:p>
            <a:pPr marL="342900" indent="-342900">
              <a:buFont typeface="Arial" panose="020B0604020202020204" pitchFamily="34" charset="0"/>
              <a:buChar char="•"/>
            </a:pPr>
            <a:endParaRPr lang="en-GB" sz="2400" dirty="0">
              <a:effectLst>
                <a:outerShdw blurRad="38100" dist="38100" dir="2700000" algn="tl">
                  <a:srgbClr val="000000">
                    <a:alpha val="43137"/>
                  </a:srgbClr>
                </a:outerShdw>
              </a:effectLst>
            </a:endParaRPr>
          </a:p>
          <a:p>
            <a:pPr marL="342900" indent="-342900">
              <a:buFont typeface="Arial" panose="020B0604020202020204" pitchFamily="34" charset="0"/>
              <a:buChar char="•"/>
            </a:pPr>
            <a:r>
              <a:rPr lang="en-GB" sz="2400" dirty="0" smtClean="0">
                <a:effectLst>
                  <a:outerShdw blurRad="38100" dist="38100" dir="2700000" algn="tl">
                    <a:srgbClr val="000000">
                      <a:alpha val="43137"/>
                    </a:srgbClr>
                  </a:outerShdw>
                </a:effectLst>
              </a:rPr>
              <a:t>The Government have shown commitment to helping and ensuring young carers are protected from excessive caring. This can be seen through the Care Act 2014 and the Children and Families Act 2014. The government recognises that schools play a vital role and are encouraged majorly to identify and initiate support for young carers. </a:t>
            </a:r>
          </a:p>
          <a:p>
            <a:pPr marL="342900" indent="-342900">
              <a:buFont typeface="Arial" panose="020B0604020202020204" pitchFamily="34" charset="0"/>
              <a:buChar char="•"/>
            </a:pPr>
            <a:endParaRPr lang="en-GB" sz="2400" dirty="0" smtClean="0">
              <a:effectLst>
                <a:outerShdw blurRad="38100" dist="38100" dir="2700000" algn="tl">
                  <a:srgbClr val="000000">
                    <a:alpha val="43137"/>
                  </a:srgbClr>
                </a:outerShdw>
              </a:effectLst>
            </a:endParaRPr>
          </a:p>
        </p:txBody>
      </p:sp>
      <p:sp>
        <p:nvSpPr>
          <p:cNvPr id="4" name="TextBox 3"/>
          <p:cNvSpPr txBox="1"/>
          <p:nvPr/>
        </p:nvSpPr>
        <p:spPr>
          <a:xfrm>
            <a:off x="405780" y="5733256"/>
            <a:ext cx="6984776" cy="1569660"/>
          </a:xfrm>
          <a:prstGeom prst="rect">
            <a:avLst/>
          </a:prstGeom>
          <a:noFill/>
        </p:spPr>
        <p:txBody>
          <a:bodyPr wrap="square" rtlCol="0">
            <a:spAutoFit/>
          </a:bodyPr>
          <a:lstStyle/>
          <a:p>
            <a:r>
              <a:rPr lang="en-GB" sz="2400" dirty="0" smtClean="0">
                <a:effectLst>
                  <a:outerShdw blurRad="38100" dist="38100" dir="2700000" algn="tl">
                    <a:srgbClr val="000000">
                      <a:alpha val="43137"/>
                    </a:srgbClr>
                  </a:outerShdw>
                </a:effectLst>
                <a:hlinkClick r:id="rId2"/>
              </a:rPr>
              <a:t>www.gov.uk</a:t>
            </a:r>
            <a:endParaRPr lang="en-GB" sz="2400" dirty="0" smtClean="0">
              <a:effectLst>
                <a:outerShdw blurRad="38100" dist="38100" dir="2700000" algn="tl">
                  <a:srgbClr val="000000">
                    <a:alpha val="43137"/>
                  </a:srgbClr>
                </a:outerShdw>
              </a:effectLst>
            </a:endParaRPr>
          </a:p>
          <a:p>
            <a:r>
              <a:rPr lang="en-GB" sz="2400" dirty="0" smtClean="0">
                <a:effectLst>
                  <a:outerShdw blurRad="38100" dist="38100" dir="2700000" algn="tl">
                    <a:srgbClr val="000000">
                      <a:alpha val="43137"/>
                    </a:srgbClr>
                  </a:outerShdw>
                </a:effectLst>
                <a:hlinkClick r:id="rId3"/>
              </a:rPr>
              <a:t>www.legislation.gov</a:t>
            </a:r>
            <a:endParaRPr lang="en-GB" sz="2400" dirty="0" smtClean="0">
              <a:effectLst>
                <a:outerShdw blurRad="38100" dist="38100" dir="2700000" algn="tl">
                  <a:srgbClr val="000000">
                    <a:alpha val="43137"/>
                  </a:srgbClr>
                </a:outerShdw>
              </a:effectLst>
            </a:endParaRPr>
          </a:p>
          <a:p>
            <a:endParaRPr lang="en-GB" sz="2400" dirty="0" smtClean="0">
              <a:effectLst>
                <a:outerShdw blurRad="38100" dist="38100" dir="2700000" algn="tl">
                  <a:srgbClr val="000000">
                    <a:alpha val="43137"/>
                  </a:srgbClr>
                </a:outerShdw>
              </a:effectLst>
            </a:endParaRPr>
          </a:p>
          <a:p>
            <a:endParaRPr lang="en-GB" sz="2400" dirty="0" err="1" smtClean="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610571366"/>
      </p:ext>
    </p:extLst>
  </p:cSld>
  <p:clrMapOvr>
    <a:masterClrMapping/>
  </p:clrMapOvr>
  <p:transition>
    <p:fad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33772" y="692696"/>
            <a:ext cx="11449272" cy="6370975"/>
          </a:xfrm>
          <a:prstGeom prst="rect">
            <a:avLst/>
          </a:prstGeom>
          <a:noFill/>
        </p:spPr>
        <p:txBody>
          <a:bodyPr wrap="square" rtlCol="0">
            <a:spAutoFit/>
          </a:bodyPr>
          <a:lstStyle/>
          <a:p>
            <a:r>
              <a:rPr lang="en-GB" sz="2400" b="1" u="sng" dirty="0" smtClean="0">
                <a:effectLst>
                  <a:outerShdw blurRad="38100" dist="38100" dir="2700000" algn="tl">
                    <a:srgbClr val="000000">
                      <a:alpha val="43137"/>
                    </a:srgbClr>
                  </a:outerShdw>
                </a:effectLst>
              </a:rPr>
              <a:t>How policies put in place have helped to support the well-being and inclusion of informal carers. </a:t>
            </a:r>
          </a:p>
          <a:p>
            <a:endParaRPr lang="en-GB" sz="2400" b="1" u="sng" dirty="0" smtClean="0">
              <a:effectLst>
                <a:outerShdw blurRad="38100" dist="38100" dir="2700000" algn="tl">
                  <a:srgbClr val="000000">
                    <a:alpha val="43137"/>
                  </a:srgbClr>
                </a:outerShdw>
              </a:effectLst>
            </a:endParaRPr>
          </a:p>
          <a:p>
            <a:pPr marL="342900" indent="-342900">
              <a:buFont typeface="Arial" panose="020B0604020202020204" pitchFamily="34" charset="0"/>
              <a:buChar char="•"/>
            </a:pPr>
            <a:r>
              <a:rPr lang="en-GB" sz="2400" dirty="0" smtClean="0">
                <a:effectLst>
                  <a:outerShdw blurRad="38100" dist="38100" dir="2700000" algn="tl">
                    <a:srgbClr val="000000">
                      <a:alpha val="43137"/>
                    </a:srgbClr>
                  </a:outerShdw>
                </a:effectLst>
              </a:rPr>
              <a:t>The annual young carers festival plays a major part and is a turning point in the wellbeing of young carers. </a:t>
            </a:r>
          </a:p>
          <a:p>
            <a:pPr marL="342900" indent="-342900">
              <a:buFont typeface="Arial" panose="020B0604020202020204" pitchFamily="34" charset="0"/>
              <a:buChar char="•"/>
            </a:pPr>
            <a:endParaRPr lang="en-GB" sz="2400" dirty="0" smtClean="0">
              <a:effectLst>
                <a:outerShdw blurRad="38100" dist="38100" dir="2700000" algn="tl">
                  <a:srgbClr val="000000">
                    <a:alpha val="43137"/>
                  </a:srgbClr>
                </a:outerShdw>
              </a:effectLst>
            </a:endParaRPr>
          </a:p>
          <a:p>
            <a:pPr marL="342900" indent="-342900">
              <a:buFont typeface="Arial" panose="020B0604020202020204" pitchFamily="34" charset="0"/>
              <a:buChar char="•"/>
            </a:pPr>
            <a:r>
              <a:rPr lang="en-GB" sz="2400" dirty="0" smtClean="0">
                <a:effectLst>
                  <a:outerShdw blurRad="38100" dist="38100" dir="2700000" algn="tl">
                    <a:srgbClr val="000000">
                      <a:alpha val="43137"/>
                    </a:srgbClr>
                  </a:outerShdw>
                </a:effectLst>
              </a:rPr>
              <a:t>Online resources and support groups provide guidance and assistance.</a:t>
            </a:r>
          </a:p>
          <a:p>
            <a:pPr marL="342900" indent="-342900">
              <a:buFont typeface="Arial" panose="020B0604020202020204" pitchFamily="34" charset="0"/>
              <a:buChar char="•"/>
            </a:pPr>
            <a:endParaRPr lang="en-GB" sz="2400" dirty="0" smtClean="0">
              <a:effectLst>
                <a:outerShdw blurRad="38100" dist="38100" dir="2700000" algn="tl">
                  <a:srgbClr val="000000">
                    <a:alpha val="43137"/>
                  </a:srgbClr>
                </a:outerShdw>
              </a:effectLst>
            </a:endParaRPr>
          </a:p>
          <a:p>
            <a:pPr marL="342900" indent="-342900">
              <a:buFont typeface="Arial" panose="020B0604020202020204" pitchFamily="34" charset="0"/>
              <a:buChar char="•"/>
            </a:pPr>
            <a:r>
              <a:rPr lang="en-GB" sz="2400" dirty="0" smtClean="0">
                <a:effectLst>
                  <a:outerShdw blurRad="38100" dist="38100" dir="2700000" algn="tl">
                    <a:srgbClr val="000000">
                      <a:alpha val="43137"/>
                    </a:srgbClr>
                  </a:outerShdw>
                </a:effectLst>
              </a:rPr>
              <a:t>Online sources will enable young carers to have their own voice and feel part of the community rather than being isolated.</a:t>
            </a:r>
          </a:p>
          <a:p>
            <a:pPr marL="342900" indent="-342900">
              <a:buFont typeface="Arial" panose="020B0604020202020204" pitchFamily="34" charset="0"/>
              <a:buChar char="•"/>
            </a:pPr>
            <a:endParaRPr lang="en-GB" sz="2400" dirty="0" smtClean="0">
              <a:effectLst>
                <a:outerShdw blurRad="38100" dist="38100" dir="2700000" algn="tl">
                  <a:srgbClr val="000000">
                    <a:alpha val="43137"/>
                  </a:srgbClr>
                </a:outerShdw>
              </a:effectLst>
            </a:endParaRPr>
          </a:p>
          <a:p>
            <a:pPr marL="342900" indent="-342900">
              <a:buFont typeface="Arial" panose="020B0604020202020204" pitchFamily="34" charset="0"/>
              <a:buChar char="•"/>
            </a:pPr>
            <a:r>
              <a:rPr lang="en-GB" sz="2400" dirty="0" smtClean="0">
                <a:effectLst>
                  <a:outerShdw blurRad="38100" dist="38100" dir="2700000" algn="tl">
                    <a:srgbClr val="000000">
                      <a:alpha val="43137"/>
                    </a:srgbClr>
                  </a:outerShdw>
                </a:effectLst>
              </a:rPr>
              <a:t>Schooling support services are now of a higher standard which will help with the education of young carers. </a:t>
            </a:r>
          </a:p>
          <a:p>
            <a:pPr marL="342900" indent="-342900">
              <a:buFont typeface="Arial" panose="020B0604020202020204" pitchFamily="34" charset="0"/>
              <a:buChar char="•"/>
            </a:pPr>
            <a:endParaRPr lang="en-GB" sz="2400" dirty="0" smtClean="0">
              <a:effectLst>
                <a:outerShdw blurRad="38100" dist="38100" dir="2700000" algn="tl">
                  <a:srgbClr val="000000">
                    <a:alpha val="43137"/>
                  </a:srgbClr>
                </a:outerShdw>
              </a:effectLst>
            </a:endParaRPr>
          </a:p>
          <a:p>
            <a:pPr marL="342900" indent="-342900">
              <a:buFont typeface="Arial" panose="020B0604020202020204" pitchFamily="34" charset="0"/>
              <a:buChar char="•"/>
            </a:pPr>
            <a:r>
              <a:rPr lang="en-GB" sz="2400" dirty="0" smtClean="0">
                <a:effectLst>
                  <a:outerShdw blurRad="38100" dist="38100" dir="2700000" algn="tl">
                    <a:srgbClr val="000000">
                      <a:alpha val="43137"/>
                    </a:srgbClr>
                  </a:outerShdw>
                </a:effectLst>
              </a:rPr>
              <a:t>Social services also provide support and an idea of relief for young carers. </a:t>
            </a:r>
          </a:p>
          <a:p>
            <a:pPr marL="342900" indent="-342900">
              <a:buFont typeface="Arial" panose="020B0604020202020204" pitchFamily="34" charset="0"/>
              <a:buChar char="•"/>
            </a:pPr>
            <a:endParaRPr lang="en-GB" sz="2400" b="1" u="sng" dirty="0">
              <a:effectLst>
                <a:outerShdw blurRad="38100" dist="38100" dir="2700000" algn="tl">
                  <a:srgbClr val="000000">
                    <a:alpha val="43137"/>
                  </a:srgbClr>
                </a:outerShdw>
              </a:effectLst>
            </a:endParaRPr>
          </a:p>
          <a:p>
            <a:pPr marL="342900" indent="-342900">
              <a:buFont typeface="Arial" panose="020B0604020202020204" pitchFamily="34" charset="0"/>
              <a:buChar char="•"/>
            </a:pPr>
            <a:endParaRPr lang="en-GB" sz="2400" dirty="0" smtClean="0"/>
          </a:p>
        </p:txBody>
      </p:sp>
    </p:spTree>
    <p:extLst>
      <p:ext uri="{BB962C8B-B14F-4D97-AF65-F5344CB8AC3E}">
        <p14:creationId xmlns:p14="http://schemas.microsoft.com/office/powerpoint/2010/main" val="3002250498"/>
      </p:ext>
    </p:extLst>
  </p:cSld>
  <p:clrMapOvr>
    <a:masterClrMapping/>
  </p:clrMapOvr>
  <p:transition>
    <p:fad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77988" y="2996952"/>
            <a:ext cx="8568952" cy="1015663"/>
          </a:xfrm>
          <a:prstGeom prst="rect">
            <a:avLst/>
          </a:prstGeom>
          <a:noFill/>
        </p:spPr>
        <p:txBody>
          <a:bodyPr wrap="square" rtlCol="0">
            <a:spAutoFit/>
          </a:bodyPr>
          <a:lstStyle/>
          <a:p>
            <a:r>
              <a:rPr lang="en-GB" sz="6000" dirty="0" smtClean="0">
                <a:effectLst>
                  <a:outerShdw blurRad="38100" dist="38100" dir="2700000" algn="tl">
                    <a:srgbClr val="000000">
                      <a:alpha val="43137"/>
                    </a:srgbClr>
                  </a:outerShdw>
                </a:effectLst>
              </a:rPr>
              <a:t>Thank you for listening. </a:t>
            </a:r>
            <a:endParaRPr lang="en-GB" sz="6000" dirty="0" smtClean="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835836197"/>
      </p:ext>
    </p:extLst>
  </p:cSld>
  <p:clrMapOvr>
    <a:masterClrMapping/>
  </p:clrMapOvr>
  <p:transition>
    <p:fad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25860" y="1268760"/>
            <a:ext cx="6118983" cy="369332"/>
          </a:xfrm>
          <a:prstGeom prst="rect">
            <a:avLst/>
          </a:prstGeom>
        </p:spPr>
        <p:txBody>
          <a:bodyPr wrap="none">
            <a:spAutoFit/>
          </a:bodyPr>
          <a:lstStyle/>
          <a:p>
            <a:r>
              <a:rPr lang="en-GB" dirty="0">
                <a:hlinkClick r:id="rId2"/>
              </a:rPr>
              <a:t>https://</a:t>
            </a:r>
            <a:r>
              <a:rPr lang="en-GB" dirty="0" smtClean="0">
                <a:hlinkClick r:id="rId2"/>
              </a:rPr>
              <a:t>carers.org/key-facts-about-carers-and-people-they-care</a:t>
            </a:r>
            <a:r>
              <a:rPr lang="en-GB" dirty="0" smtClean="0"/>
              <a:t> </a:t>
            </a:r>
            <a:endParaRPr lang="en-GB" dirty="0"/>
          </a:p>
        </p:txBody>
      </p:sp>
      <p:sp>
        <p:nvSpPr>
          <p:cNvPr id="3" name="Rectangle 2"/>
          <p:cNvSpPr/>
          <p:nvPr/>
        </p:nvSpPr>
        <p:spPr>
          <a:xfrm>
            <a:off x="1076558" y="3280473"/>
            <a:ext cx="9217024" cy="369332"/>
          </a:xfrm>
          <a:prstGeom prst="rect">
            <a:avLst/>
          </a:prstGeom>
        </p:spPr>
        <p:txBody>
          <a:bodyPr wrap="square">
            <a:spAutoFit/>
          </a:bodyPr>
          <a:lstStyle/>
          <a:p>
            <a:r>
              <a:rPr lang="en-GB" dirty="0">
                <a:hlinkClick r:id="rId3"/>
              </a:rPr>
              <a:t>https://</a:t>
            </a:r>
            <a:r>
              <a:rPr lang="en-GB" dirty="0" smtClean="0">
                <a:hlinkClick r:id="rId3"/>
              </a:rPr>
              <a:t>www.youtube.com/watch?v=ofFatYwBh-g</a:t>
            </a:r>
            <a:r>
              <a:rPr lang="en-GB" dirty="0" smtClean="0"/>
              <a:t> </a:t>
            </a:r>
            <a:endParaRPr lang="en-GB" dirty="0"/>
          </a:p>
        </p:txBody>
      </p:sp>
      <p:sp>
        <p:nvSpPr>
          <p:cNvPr id="5" name="TextBox 4"/>
          <p:cNvSpPr txBox="1"/>
          <p:nvPr/>
        </p:nvSpPr>
        <p:spPr>
          <a:xfrm>
            <a:off x="1096285" y="766375"/>
            <a:ext cx="7704856" cy="461665"/>
          </a:xfrm>
          <a:prstGeom prst="rect">
            <a:avLst/>
          </a:prstGeom>
          <a:noFill/>
        </p:spPr>
        <p:txBody>
          <a:bodyPr wrap="square" rtlCol="0">
            <a:spAutoFit/>
          </a:bodyPr>
          <a:lstStyle/>
          <a:p>
            <a:r>
              <a:rPr lang="en-GB" sz="2400" dirty="0" smtClean="0">
                <a:effectLst>
                  <a:outerShdw blurRad="38100" dist="38100" dir="2700000" algn="tl">
                    <a:srgbClr val="000000">
                      <a:alpha val="43137"/>
                    </a:srgbClr>
                  </a:outerShdw>
                </a:effectLst>
              </a:rPr>
              <a:t>Bibliography</a:t>
            </a:r>
            <a:endParaRPr lang="en-GB" sz="2400" dirty="0" smtClean="0">
              <a:effectLst>
                <a:outerShdw blurRad="38100" dist="38100" dir="2700000" algn="tl">
                  <a:srgbClr val="000000">
                    <a:alpha val="43137"/>
                  </a:srgbClr>
                </a:outerShdw>
              </a:effectLst>
            </a:endParaRPr>
          </a:p>
        </p:txBody>
      </p:sp>
      <p:sp>
        <p:nvSpPr>
          <p:cNvPr id="6" name="Rectangle 5"/>
          <p:cNvSpPr/>
          <p:nvPr/>
        </p:nvSpPr>
        <p:spPr>
          <a:xfrm>
            <a:off x="1076558" y="2882197"/>
            <a:ext cx="4247638" cy="369332"/>
          </a:xfrm>
          <a:prstGeom prst="rect">
            <a:avLst/>
          </a:prstGeom>
        </p:spPr>
        <p:txBody>
          <a:bodyPr wrap="none">
            <a:spAutoFit/>
          </a:bodyPr>
          <a:lstStyle/>
          <a:p>
            <a:r>
              <a:rPr lang="en-GB" dirty="0">
                <a:hlinkClick r:id="rId4"/>
              </a:rPr>
              <a:t>https://</a:t>
            </a:r>
            <a:r>
              <a:rPr lang="en-GB" dirty="0" smtClean="0">
                <a:hlinkClick r:id="rId4"/>
              </a:rPr>
              <a:t>simplypsychology.org/maslow.html</a:t>
            </a:r>
            <a:r>
              <a:rPr lang="en-GB" dirty="0" smtClean="0"/>
              <a:t> </a:t>
            </a:r>
            <a:endParaRPr lang="en-GB" dirty="0"/>
          </a:p>
        </p:txBody>
      </p:sp>
      <p:sp>
        <p:nvSpPr>
          <p:cNvPr id="7" name="Rectangle 6"/>
          <p:cNvSpPr/>
          <p:nvPr/>
        </p:nvSpPr>
        <p:spPr>
          <a:xfrm>
            <a:off x="1125860" y="1698190"/>
            <a:ext cx="6092825" cy="646331"/>
          </a:xfrm>
          <a:prstGeom prst="rect">
            <a:avLst/>
          </a:prstGeom>
        </p:spPr>
        <p:txBody>
          <a:bodyPr>
            <a:spAutoFit/>
          </a:bodyPr>
          <a:lstStyle/>
          <a:p>
            <a:r>
              <a:rPr lang="en-GB" dirty="0">
                <a:hlinkClick r:id="rId5"/>
              </a:rPr>
              <a:t>https://</a:t>
            </a:r>
            <a:r>
              <a:rPr lang="en-GB" dirty="0" smtClean="0">
                <a:hlinkClick r:id="rId5"/>
              </a:rPr>
              <a:t>www.gov.uk/government/publications/care-act-2014-part-1-factsheets</a:t>
            </a:r>
            <a:r>
              <a:rPr lang="en-GB" dirty="0" smtClean="0"/>
              <a:t> </a:t>
            </a:r>
            <a:endParaRPr lang="en-GB" dirty="0"/>
          </a:p>
        </p:txBody>
      </p:sp>
      <p:sp>
        <p:nvSpPr>
          <p:cNvPr id="8" name="Rectangle 7"/>
          <p:cNvSpPr/>
          <p:nvPr/>
        </p:nvSpPr>
        <p:spPr>
          <a:xfrm>
            <a:off x="1087648" y="2425961"/>
            <a:ext cx="6131037" cy="646331"/>
          </a:xfrm>
          <a:prstGeom prst="rect">
            <a:avLst/>
          </a:prstGeom>
        </p:spPr>
        <p:txBody>
          <a:bodyPr wrap="none">
            <a:spAutoFit/>
          </a:bodyPr>
          <a:lstStyle/>
          <a:p>
            <a:r>
              <a:rPr lang="en-GB" dirty="0">
                <a:hlinkClick r:id="rId6"/>
              </a:rPr>
              <a:t>http://</a:t>
            </a:r>
            <a:r>
              <a:rPr lang="en-GB" dirty="0" smtClean="0">
                <a:hlinkClick r:id="rId6"/>
              </a:rPr>
              <a:t>www.legislation.gov.uk/ukpga/2014/6/contents/enacted</a:t>
            </a:r>
            <a:endParaRPr lang="en-GB" dirty="0" smtClean="0"/>
          </a:p>
          <a:p>
            <a:endParaRPr lang="en-GB" dirty="0"/>
          </a:p>
        </p:txBody>
      </p:sp>
    </p:spTree>
    <p:extLst>
      <p:ext uri="{BB962C8B-B14F-4D97-AF65-F5344CB8AC3E}">
        <p14:creationId xmlns:p14="http://schemas.microsoft.com/office/powerpoint/2010/main" val="922617527"/>
      </p:ext>
    </p:extLst>
  </p:cSld>
  <p:clrMapOvr>
    <a:masterClrMapping/>
  </p:clrMapOvr>
  <p:transition>
    <p:fade/>
  </p:transition>
  <p:timing>
    <p:tnLst>
      <p:par>
        <p:cTn id="1" dur="indefinite" restart="never" nodeType="tmRoot"/>
      </p:par>
    </p:tnLst>
  </p:timing>
</p:sld>
</file>

<file path=ppt/theme/theme1.xml><?xml version="1.0" encoding="utf-8"?>
<a:theme xmlns:a="http://schemas.openxmlformats.org/drawingml/2006/main" name="7-00265 Marketing Symposium 2008">
  <a:themeElements>
    <a:clrScheme name="Template-light">
      <a:dk1>
        <a:srgbClr val="000000"/>
      </a:dk1>
      <a:lt1>
        <a:srgbClr val="FFFFFF"/>
      </a:lt1>
      <a:dk2>
        <a:srgbClr val="050595"/>
      </a:dk2>
      <a:lt2>
        <a:srgbClr val="FFFF99"/>
      </a:lt2>
      <a:accent1>
        <a:srgbClr val="FFC000"/>
      </a:accent1>
      <a:accent2>
        <a:srgbClr val="3497AE"/>
      </a:accent2>
      <a:accent3>
        <a:srgbClr val="DF8045"/>
      </a:accent3>
      <a:accent4>
        <a:srgbClr val="7DCC2E"/>
      </a:accent4>
      <a:accent5>
        <a:srgbClr val="FF9929"/>
      </a:accent5>
      <a:accent6>
        <a:srgbClr val="7D3DA1"/>
      </a:accent6>
      <a:hlink>
        <a:srgbClr val="F3EB4F"/>
      </a:hlink>
      <a:folHlink>
        <a:srgbClr val="7DDDFF"/>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ln>
          <a:headEnd type="none" w="med" len="med"/>
          <a:tailEnd type="none" w="med" len="med"/>
        </a:ln>
      </a:spPr>
      <a:bodyPr vert="horz" wrap="square" lIns="91436" tIns="45718" rIns="91436" bIns="45718" numCol="1" rtlCol="0" anchor="ctr" anchorCtr="0" compatLnSpc="1">
        <a:prstTxWarp prst="textNoShape">
          <a:avLst/>
        </a:prstTxWarp>
      </a:bodyPr>
      <a:lstStyle>
        <a:defPPr algn="ctr" defTabSz="914099" fontAlgn="base">
          <a:spcBef>
            <a:spcPct val="0"/>
          </a:spcBef>
          <a:spcAft>
            <a:spcPct val="0"/>
          </a:spcAft>
          <a:defRPr sz="2400" dirty="0" smtClean="0">
            <a:solidFill>
              <a:srgbClr val="FFFFFF"/>
            </a:solidFill>
            <a:effectLst>
              <a:outerShdw blurRad="38100" dist="38100" dir="2700000" algn="tl">
                <a:srgbClr val="000000">
                  <a:alpha val="43137"/>
                </a:srgbClr>
              </a:outerShdw>
            </a:effectLst>
            <a:latin typeface="Segoe" pitchFamily="34" charset="0"/>
          </a:defRPr>
        </a:defPPr>
      </a:lstStyle>
      <a:style>
        <a:lnRef idx="0">
          <a:schemeClr val="accent2"/>
        </a:lnRef>
        <a:fillRef idx="3">
          <a:schemeClr val="accent2"/>
        </a:fillRef>
        <a:effectRef idx="3">
          <a:schemeClr val="accent2"/>
        </a:effectRef>
        <a:fontRef idx="minor">
          <a:schemeClr val="lt1"/>
        </a:fontRef>
      </a:style>
    </a:spDef>
    <a:txDef>
      <a:spPr>
        <a:noFill/>
      </a:spPr>
      <a:bodyPr wrap="none" rtlCol="0">
        <a:spAutoFit/>
      </a:bodyPr>
      <a:lstStyle>
        <a:defPPr>
          <a:defRPr sz="2400" dirty="0" err="1" smtClean="0">
            <a:effectLst>
              <a:outerShdw blurRad="38100" dist="38100" dir="2700000" algn="tl">
                <a:srgbClr val="000000">
                  <a:alpha val="43137"/>
                </a:srgbClr>
              </a:outerShdw>
            </a:effectLst>
          </a:defRPr>
        </a:defPPr>
      </a:lstStyle>
    </a:tx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A269BBC6-50EC-4B47-B6BE-05936D93D00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Feathered lime green design template (widescreen)</Template>
  <TotalTime>1445</TotalTime>
  <Words>890</Words>
  <Application>Microsoft Office PowerPoint</Application>
  <PresentationFormat>Custom</PresentationFormat>
  <Paragraphs>95</Paragraphs>
  <Slides>11</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Wingdings</vt:lpstr>
      <vt:lpstr>7-00265 Marketing Symposium 2008</vt:lpstr>
      <vt:lpstr>Exploring barriers to wellbeing and inclusion for informal carers with reference to theory, policy and practice.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BARRIERS TO WELLBEING AND INCLUSION FOR INFORMAL CARERS</dc:title>
  <dc:creator>Windows User</dc:creator>
  <cp:keywords/>
  <cp:lastModifiedBy>Windows User</cp:lastModifiedBy>
  <cp:revision>30</cp:revision>
  <dcterms:created xsi:type="dcterms:W3CDTF">2018-01-15T23:46:38Z</dcterms:created>
  <dcterms:modified xsi:type="dcterms:W3CDTF">2018-01-17T18:48:37Z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TC102867359990</vt:lpwstr>
  </property>
</Properties>
</file>