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98" r:id="rId3"/>
    <p:sldId id="299" r:id="rId4"/>
    <p:sldId id="300" r:id="rId5"/>
    <p:sldId id="301" r:id="rId6"/>
    <p:sldId id="302" r:id="rId7"/>
    <p:sldId id="303" r:id="rId8"/>
    <p:sldId id="30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BE2B8A-827E-419E-A00A-2F5BA8E4E3F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A7E089-3A4F-498B-A16D-8F85B20C8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9057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52A00-BF5A-07B9-0F9B-5A1C01C66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CB5D42-019B-8471-B06C-132643AD94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3A501B-2048-220E-C9CA-A45480DB24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B8E45-072A-962F-5FAA-3010A3B16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E018C-AB55-5DBC-3EF6-A2A56BB75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900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67E32-5BEE-47B8-2485-53BDECD10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CB7E2-AE43-F658-B5D2-1C11EE885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9AF671-0D4A-2A06-CB93-8349626D8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5247DB-C689-2B64-BE8F-316D84DA1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7CFF3-A6A5-DC0A-C8AD-25EB276CB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611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0609B-655D-3C07-9DA5-7895FDB84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C4419F-0AAD-F34C-8559-0380612918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9F47D-0053-8B56-3D1B-FC0E6C657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C853AA-DD6E-A9B1-2F6C-FB8FD511E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5D18D-89C8-7401-DAB4-7CFD25DBF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372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87CF9-45E3-EF0B-D622-FDA572ACC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5BCEC-3DF5-A2E7-00FC-1B0BA65129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13D6D-ECE3-E8B7-BA24-F5F226051E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F5A87-CB5A-CD3E-D2CD-0CFC559D1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E8A220-809F-33AC-81B4-5345B5479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2B2B2A-9E40-A7D4-DC92-9F31976E5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344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BFCF3-A10D-8845-D6AF-C5F9B5B7C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1C2F17-40D5-1795-DEE6-552FEDBF7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C0E118-559D-9D2C-FEE1-61524541D4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CEB29D-2DC8-1BC9-998E-765791CCBB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5A74BB-F01E-38E6-5C4C-75D608C5E5F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0080FF-98D2-FEDA-CBDF-F3B679FE54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DAAA96-1DBB-8B23-8C31-0CAD00EEF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A3CD23A-4D1C-0BF5-E3DE-F061648CC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823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1D556-EA7D-138D-1B25-66C2BF712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53D611-7E28-C879-C907-B2D76659A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B3FD93-0206-A9B5-D6A9-2304FB59C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FE4088-4E52-98BD-9B18-690C8B195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778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035CAD-C27E-CED3-AD14-9450EDBE2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9EF9F4-D3E1-D57F-1670-B731A002B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EA2A91-4DFB-A0A5-E2C6-BC489AE07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137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C37E2-2E2E-0B20-D166-DEDB39A06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C3A176-A51C-F199-B2BD-E0D060D9F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2A3E86-35C2-5E06-22CB-6ECA646D8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BB8F6B-91A8-4D3A-A7B9-560FAA6D96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675102-67C5-DC3A-F4DF-E624463C40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18F127-1D94-884A-4C1E-6BA6FB2AA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376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EAB4F0-3DA5-EAFC-FEE0-3F3425A13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4BDECA-19FF-1BD8-B6E4-5552C4E26C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001BB7-E86E-8EEA-FBAC-4978B33BC4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991410-323D-FFE4-3D0E-C770B49FB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3DD16D-22AB-333A-CC61-1765D3974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4049CF-548F-3229-14DC-18B9351C68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720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A99E3-6DFF-79D6-D1B5-C0A05FAED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4D1F4E-6F3F-93C1-DA0D-C79A87F094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FE206-6665-F182-623F-57CE3772E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F29D6F-587C-DB0B-8A86-6AB06AC59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E6BBF4-7D34-D094-136D-79895F04D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156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802662-863F-17A4-BCC9-E1E1F3DA28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825FE5-400F-2E89-CF80-D5F5071E31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B2DE60-E79F-BA56-E6CF-BB0475B64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B6BE9-B538-5FF4-8C6B-80E2F94E2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816DE-97A4-6CF2-31B6-BC8D6EFE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4008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F1E1E"/>
          </a:solidFill>
          <a:ln/>
        </p:spPr>
        <p:txBody>
          <a:bodyPr/>
          <a:lstStyle/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2955859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5716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82A0B5-AF60-C9AB-ABA2-AEDB10992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66DA8F-6796-7550-6838-A58947350F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C38CE-8E08-570E-0396-A867A4DA52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12D12C-0E71-41CF-A7E9-272E048DBBE9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DB6414-3281-0E7F-E93E-8688AF2769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3E6A04-39E8-BBAF-C12E-8E947F7C0E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DCC1F6-EB45-4D99-BD8A-39F1B0987A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375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14.png"/><Relationship Id="rId7" Type="http://schemas.openxmlformats.org/officeDocument/2006/relationships/image" Target="../media/image28.pn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22.png"/><Relationship Id="rId3" Type="http://schemas.openxmlformats.org/officeDocument/2006/relationships/image" Target="../media/image14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1.png"/><Relationship Id="rId15" Type="http://schemas.openxmlformats.org/officeDocument/2006/relationships/image" Target="../media/image42.png"/><Relationship Id="rId10" Type="http://schemas.openxmlformats.org/officeDocument/2006/relationships/image" Target="../media/image38.png"/><Relationship Id="rId4" Type="http://schemas.openxmlformats.org/officeDocument/2006/relationships/image" Target="../media/image33.png"/><Relationship Id="rId9" Type="http://schemas.openxmlformats.org/officeDocument/2006/relationships/image" Target="../media/image37.png"/><Relationship Id="rId14" Type="http://schemas.openxmlformats.org/officeDocument/2006/relationships/image" Target="../media/image4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image" Target="../media/image51.png"/><Relationship Id="rId3" Type="http://schemas.openxmlformats.org/officeDocument/2006/relationships/image" Target="../media/image14.png"/><Relationship Id="rId7" Type="http://schemas.openxmlformats.org/officeDocument/2006/relationships/image" Target="../media/image45.png"/><Relationship Id="rId12" Type="http://schemas.openxmlformats.org/officeDocument/2006/relationships/image" Target="../media/image5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4.png"/><Relationship Id="rId11" Type="http://schemas.openxmlformats.org/officeDocument/2006/relationships/image" Target="../media/image49.png"/><Relationship Id="rId5" Type="http://schemas.openxmlformats.org/officeDocument/2006/relationships/image" Target="../media/image19.png"/><Relationship Id="rId15" Type="http://schemas.openxmlformats.org/officeDocument/2006/relationships/image" Target="../media/image52.png"/><Relationship Id="rId10" Type="http://schemas.openxmlformats.org/officeDocument/2006/relationships/image" Target="../media/image48.png"/><Relationship Id="rId4" Type="http://schemas.openxmlformats.org/officeDocument/2006/relationships/image" Target="../media/image43.png"/><Relationship Id="rId9" Type="http://schemas.openxmlformats.org/officeDocument/2006/relationships/image" Target="../media/image47.png"/><Relationship Id="rId1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13" Type="http://schemas.openxmlformats.org/officeDocument/2006/relationships/image" Target="../media/image9.png"/><Relationship Id="rId3" Type="http://schemas.openxmlformats.org/officeDocument/2006/relationships/image" Target="../media/image14.png"/><Relationship Id="rId7" Type="http://schemas.openxmlformats.org/officeDocument/2006/relationships/image" Target="../media/image54.png"/><Relationship Id="rId12" Type="http://schemas.openxmlformats.org/officeDocument/2006/relationships/image" Target="../media/image5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6.png"/><Relationship Id="rId11" Type="http://schemas.openxmlformats.org/officeDocument/2006/relationships/image" Target="../media/image57.png"/><Relationship Id="rId5" Type="http://schemas.openxmlformats.org/officeDocument/2006/relationships/image" Target="../media/image33.png"/><Relationship Id="rId10" Type="http://schemas.openxmlformats.org/officeDocument/2006/relationships/image" Target="../media/image43.png"/><Relationship Id="rId4" Type="http://schemas.openxmlformats.org/officeDocument/2006/relationships/image" Target="../media/image53.png"/><Relationship Id="rId9" Type="http://schemas.openxmlformats.org/officeDocument/2006/relationships/image" Target="../media/image5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datacommons.org/licenses/odbl/" TargetMode="External"/><Relationship Id="rId13" Type="http://schemas.openxmlformats.org/officeDocument/2006/relationships/hyperlink" Target="https://ico.org.uk/for-organisations/uk-gdpr-guidance-and-resources/data-sharing/data-sharing-a-code-of-practice/" TargetMode="External"/><Relationship Id="rId3" Type="http://schemas.openxmlformats.org/officeDocument/2006/relationships/image" Target="../media/image14.png"/><Relationship Id="rId7" Type="http://schemas.openxmlformats.org/officeDocument/2006/relationships/image" Target="../media/image62.png"/><Relationship Id="rId12" Type="http://schemas.openxmlformats.org/officeDocument/2006/relationships/hyperlink" Target="https://bjsm.bmj.com/content/bjsports/58/19/1098.full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1.png"/><Relationship Id="rId11" Type="http://schemas.openxmlformats.org/officeDocument/2006/relationships/hyperlink" Target="https://defibrillators.bhf.org.uk/resources/where-should-you-put-your-defibrillator" TargetMode="External"/><Relationship Id="rId5" Type="http://schemas.openxmlformats.org/officeDocument/2006/relationships/image" Target="../media/image60.png"/><Relationship Id="rId10" Type="http://schemas.openxmlformats.org/officeDocument/2006/relationships/hyperlink" Target="https://www.resus.org.uk/sites/default/files/2020-03/AED_Guide_2019-12-04.pdf" TargetMode="External"/><Relationship Id="rId4" Type="http://schemas.openxmlformats.org/officeDocument/2006/relationships/image" Target="../media/image59.png"/><Relationship Id="rId9" Type="http://schemas.openxmlformats.org/officeDocument/2006/relationships/hyperlink" Target="https://www.openstreetmap.org/copyright" TargetMode="External"/><Relationship Id="rId14" Type="http://schemas.openxmlformats.org/officeDocument/2006/relationships/hyperlink" Target="https://ico.org.uk/for-organisations/uk-gdpr-guidance-and-resour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280392"/>
            <a:ext cx="12192000" cy="6858000"/>
          </a:xfrm>
          <a:prstGeom prst="rect">
            <a:avLst/>
          </a:prstGeom>
          <a:solidFill>
            <a:srgbClr val="1F1E1E">
              <a:alpha val="50000"/>
            </a:srgbClr>
          </a:solidFill>
          <a:ln/>
        </p:spPr>
        <p:txBody>
          <a:bodyPr/>
          <a:lstStyle/>
          <a:p>
            <a:endParaRPr lang="en-US" sz="1500"/>
          </a:p>
        </p:txBody>
      </p:sp>
      <p:sp>
        <p:nvSpPr>
          <p:cNvPr id="4" name="Text 1"/>
          <p:cNvSpPr/>
          <p:nvPr/>
        </p:nvSpPr>
        <p:spPr>
          <a:xfrm>
            <a:off x="631924" y="1927721"/>
            <a:ext cx="10928152" cy="17816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3999"/>
              </a:lnSpc>
            </a:pPr>
            <a:r>
              <a:rPr lang="en-US" sz="11208">
                <a:solidFill>
                  <a:srgbClr val="FFFFFF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DefibMap.</a:t>
            </a:r>
            <a:endParaRPr lang="en-US" sz="11208"/>
          </a:p>
        </p:txBody>
      </p:sp>
      <p:sp>
        <p:nvSpPr>
          <p:cNvPr id="5" name="Text 2"/>
          <p:cNvSpPr/>
          <p:nvPr/>
        </p:nvSpPr>
        <p:spPr>
          <a:xfrm>
            <a:off x="631924" y="3980161"/>
            <a:ext cx="10928152" cy="9501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3708"/>
              </a:lnSpc>
            </a:pPr>
            <a:r>
              <a:rPr lang="en-US" sz="2958">
                <a:solidFill>
                  <a:srgbClr val="FFFFFF"/>
                </a:solidFill>
                <a:latin typeface="Sora Semi Bold" pitchFamily="34" charset="0"/>
                <a:ea typeface="Sora Semi Bold" pitchFamily="34" charset="-122"/>
                <a:cs typeface="Sora Semi Bold" pitchFamily="34" charset="-120"/>
              </a:rPr>
              <a:t>A Student-Led Digital Platform for Locating Public Access Defibrillators in Urban Environments</a:t>
            </a:r>
            <a:endParaRPr lang="en-US" sz="2958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676" y="2826545"/>
            <a:ext cx="5413177" cy="3764756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0864" y="2836069"/>
            <a:ext cx="266700" cy="2667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150" y="3283744"/>
            <a:ext cx="152400" cy="1524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150" y="3855244"/>
            <a:ext cx="17145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3150" y="4426744"/>
            <a:ext cx="1524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3150" y="4998244"/>
            <a:ext cx="13335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21329" y="2826544"/>
            <a:ext cx="266700" cy="266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86326" y="3283744"/>
            <a:ext cx="1143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86326" y="3855244"/>
            <a:ext cx="190500" cy="1524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86326" y="4426744"/>
            <a:ext cx="152400" cy="152400"/>
          </a:xfrm>
          <a:prstGeom prst="rect">
            <a:avLst/>
          </a:prstGeom>
        </p:spPr>
      </p:pic>
      <p:sp>
        <p:nvSpPr>
          <p:cNvPr id="14" name="Text 0"/>
          <p:cNvSpPr/>
          <p:nvPr/>
        </p:nvSpPr>
        <p:spPr>
          <a:xfrm>
            <a:off x="447675" y="1104900"/>
            <a:ext cx="9037320" cy="609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500"/>
              </a:lnSpc>
            </a:pPr>
            <a:r>
              <a:rPr lang="en-US" sz="2833" b="1">
                <a:solidFill>
                  <a:srgbClr val="1F1E1E"/>
                </a:solidFill>
                <a:latin typeface="Sora Semi Bold"/>
                <a:ea typeface="Arial" pitchFamily="34" charset="-122"/>
                <a:cs typeface="Sora Semi Bold"/>
              </a:rPr>
              <a:t>Data Analyst / AI Specialist – Federico Mossa</a:t>
            </a:r>
            <a:endParaRPr lang="en-US" sz="2833" b="1">
              <a:solidFill>
                <a:srgbClr val="1F1E1E"/>
              </a:solidFill>
              <a:latin typeface="Sora Semi Bold"/>
              <a:cs typeface="Sora Semi Bold"/>
            </a:endParaRPr>
          </a:p>
        </p:txBody>
      </p:sp>
      <p:sp>
        <p:nvSpPr>
          <p:cNvPr id="15" name="Text 1"/>
          <p:cNvSpPr/>
          <p:nvPr/>
        </p:nvSpPr>
        <p:spPr>
          <a:xfrm>
            <a:off x="447675" y="1714501"/>
            <a:ext cx="11277600" cy="51196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16"/>
              </a:lnSpc>
            </a:pPr>
            <a:r>
              <a:rPr lang="en-US" sz="1417">
                <a:solidFill>
                  <a:srgbClr val="4B5563"/>
                </a:solidFill>
                <a:latin typeface="Arial"/>
                <a:ea typeface="Arial" pitchFamily="34" charset="-122"/>
                <a:cs typeface="Arial"/>
              </a:rPr>
              <a:t>As the Data Analyst / AI Specialist, I was crucial in transforming raw geospatial data into actionable insights that helped identify AED accessibility gaps and prepared the foundation for predictive modelling.</a:t>
            </a:r>
            <a:endParaRPr lang="en-US" sz="1417">
              <a:solidFill>
                <a:srgbClr val="4B5563"/>
              </a:solidFill>
              <a:latin typeface="Arial"/>
              <a:ea typeface="Calibri"/>
              <a:cs typeface="Arial"/>
            </a:endParaRPr>
          </a:p>
        </p:txBody>
      </p:sp>
      <p:sp>
        <p:nvSpPr>
          <p:cNvPr id="17" name="Text 3"/>
          <p:cNvSpPr/>
          <p:nvPr/>
        </p:nvSpPr>
        <p:spPr>
          <a:xfrm>
            <a:off x="673150" y="2836067"/>
            <a:ext cx="496222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600" dirty="0">
                <a:solidFill>
                  <a:srgbClr val="374151"/>
                </a:solidFill>
                <a:ea typeface="+mn-lt"/>
                <a:cs typeface="+mn-lt"/>
              </a:rPr>
              <a:t>Core Analytical Activities</a:t>
            </a:r>
            <a:endParaRPr lang="en-US" sz="1600" dirty="0"/>
          </a:p>
        </p:txBody>
      </p:sp>
      <p:sp>
        <p:nvSpPr>
          <p:cNvPr id="18" name="Text 4"/>
          <p:cNvSpPr/>
          <p:nvPr/>
        </p:nvSpPr>
        <p:spPr>
          <a:xfrm>
            <a:off x="939851" y="3255169"/>
            <a:ext cx="469552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sz="1167">
                <a:solidFill>
                  <a:srgbClr val="000000"/>
                </a:solidFill>
                <a:ea typeface="+mn-lt"/>
                <a:cs typeface="+mn-lt"/>
              </a:rPr>
              <a:t>Examined AED distribution across London to reveal spatial disparities.</a:t>
            </a:r>
            <a:endParaRPr lang="en-US" sz="1167">
              <a:ea typeface="+mn-lt"/>
              <a:cs typeface="+mn-lt"/>
            </a:endParaRPr>
          </a:p>
        </p:txBody>
      </p:sp>
      <p:sp>
        <p:nvSpPr>
          <p:cNvPr id="19" name="Text 5"/>
          <p:cNvSpPr/>
          <p:nvPr/>
        </p:nvSpPr>
        <p:spPr>
          <a:xfrm>
            <a:off x="958901" y="3826669"/>
            <a:ext cx="467647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sz="1167">
                <a:solidFill>
                  <a:srgbClr val="000000"/>
                </a:solidFill>
                <a:ea typeface="+mn-lt"/>
                <a:cs typeface="+mn-lt"/>
              </a:rPr>
              <a:t>Produced geospatial visualizations to highlight areas with limited accessibility.</a:t>
            </a:r>
            <a:endParaRPr lang="en-US" sz="1800">
              <a:ea typeface="+mn-lt"/>
              <a:cs typeface="+mn-lt"/>
            </a:endParaRPr>
          </a:p>
        </p:txBody>
      </p:sp>
      <p:sp>
        <p:nvSpPr>
          <p:cNvPr id="20" name="Text 6"/>
          <p:cNvSpPr/>
          <p:nvPr/>
        </p:nvSpPr>
        <p:spPr>
          <a:xfrm>
            <a:off x="939851" y="4398169"/>
            <a:ext cx="469552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sz="1167">
                <a:ea typeface="+mn-lt"/>
                <a:cs typeface="+mn-lt"/>
              </a:rPr>
              <a:t>Defined the initial framework for predictive AED gap analysis using Machine Learning principles.</a:t>
            </a:r>
            <a:endParaRPr lang="en-US" sz="1800"/>
          </a:p>
        </p:txBody>
      </p:sp>
      <p:sp>
        <p:nvSpPr>
          <p:cNvPr id="21" name="Text 7"/>
          <p:cNvSpPr/>
          <p:nvPr/>
        </p:nvSpPr>
        <p:spPr>
          <a:xfrm>
            <a:off x="920801" y="4969669"/>
            <a:ext cx="471457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sz="1167">
                <a:ea typeface="+mn-lt"/>
                <a:cs typeface="+mn-lt"/>
              </a:rPr>
              <a:t>Ensured data integrity through rigorous validation and optimization of the full pipeline.</a:t>
            </a:r>
            <a:endParaRPr lang="en-US" sz="1800"/>
          </a:p>
        </p:txBody>
      </p:sp>
      <p:sp>
        <p:nvSpPr>
          <p:cNvPr id="22" name="Text 8"/>
          <p:cNvSpPr/>
          <p:nvPr/>
        </p:nvSpPr>
        <p:spPr>
          <a:xfrm>
            <a:off x="8496457" y="2845594"/>
            <a:ext cx="11644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sz="1200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2</a:t>
            </a:r>
            <a:endParaRPr lang="en-US" sz="1200" dirty="0"/>
          </a:p>
        </p:txBody>
      </p:sp>
      <p:sp>
        <p:nvSpPr>
          <p:cNvPr id="23" name="Text 9"/>
          <p:cNvSpPr/>
          <p:nvPr/>
        </p:nvSpPr>
        <p:spPr>
          <a:xfrm>
            <a:off x="6086327" y="2836069"/>
            <a:ext cx="496222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600" dirty="0">
                <a:solidFill>
                  <a:srgbClr val="374151"/>
                </a:solidFill>
                <a:ea typeface="+mn-lt"/>
                <a:cs typeface="+mn-lt"/>
              </a:rPr>
              <a:t>Key Project Contributions</a:t>
            </a:r>
            <a:endParaRPr lang="en-US" sz="1600" dirty="0">
              <a:ea typeface="+mn-lt"/>
              <a:cs typeface="+mn-lt"/>
            </a:endParaRPr>
          </a:p>
        </p:txBody>
      </p:sp>
      <p:sp>
        <p:nvSpPr>
          <p:cNvPr id="24" name="Text 10"/>
          <p:cNvSpPr/>
          <p:nvPr/>
        </p:nvSpPr>
        <p:spPr>
          <a:xfrm>
            <a:off x="6314927" y="3255169"/>
            <a:ext cx="473362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sz="1167">
                <a:ea typeface="+mn-lt"/>
                <a:cs typeface="+mn-lt"/>
              </a:rPr>
              <a:t>Delivered insights that supported strategic decision-making around AED placement.</a:t>
            </a:r>
            <a:endParaRPr lang="en-US" sz="1800"/>
          </a:p>
        </p:txBody>
      </p:sp>
      <p:sp>
        <p:nvSpPr>
          <p:cNvPr id="25" name="Text 11"/>
          <p:cNvSpPr/>
          <p:nvPr/>
        </p:nvSpPr>
        <p:spPr>
          <a:xfrm>
            <a:off x="6391127" y="3826669"/>
            <a:ext cx="465742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sz="1167">
                <a:ea typeface="+mn-lt"/>
                <a:cs typeface="+mn-lt"/>
              </a:rPr>
              <a:t>Proposed ML-driven methods to enhance future AED deployment accuracy.</a:t>
            </a:r>
            <a:endParaRPr lang="en-US" sz="1800"/>
          </a:p>
        </p:txBody>
      </p:sp>
      <p:pic>
        <p:nvPicPr>
          <p:cNvPr id="28" name="Image 0" descr="preencoded.png">
            <a:extLst>
              <a:ext uri="{FF2B5EF4-FFF2-40B4-BE49-F238E27FC236}">
                <a16:creationId xmlns:a16="http://schemas.microsoft.com/office/drawing/2014/main" id="{6C311F05-2880-85BA-2A1E-2385EFAC303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978297"/>
          </a:xfrm>
          <a:prstGeom prst="rect">
            <a:avLst/>
          </a:prstGeom>
        </p:spPr>
      </p:pic>
      <p:sp>
        <p:nvSpPr>
          <p:cNvPr id="26" name="Text 12"/>
          <p:cNvSpPr/>
          <p:nvPr/>
        </p:nvSpPr>
        <p:spPr>
          <a:xfrm>
            <a:off x="6353027" y="4398169"/>
            <a:ext cx="469552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sz="1167">
                <a:solidFill>
                  <a:srgbClr val="000000"/>
                </a:solidFill>
                <a:ea typeface="+mn-lt"/>
                <a:cs typeface="+mn-lt"/>
              </a:rPr>
              <a:t>Reinforced the project’s public-safety impact by connecting data insights with real-world emergency needs.</a:t>
            </a:r>
            <a:endParaRPr lang="en-US" sz="1800">
              <a:ea typeface="+mn-lt"/>
              <a:cs typeface="+mn-lt"/>
            </a:endParaRPr>
          </a:p>
        </p:txBody>
      </p:sp>
      <p:sp>
        <p:nvSpPr>
          <p:cNvPr id="30" name="Text 8">
            <a:extLst>
              <a:ext uri="{FF2B5EF4-FFF2-40B4-BE49-F238E27FC236}">
                <a16:creationId xmlns:a16="http://schemas.microsoft.com/office/drawing/2014/main" id="{E3EC0C63-87B4-5C33-B2AB-F6CCC3B8CC2E}"/>
              </a:ext>
            </a:extLst>
          </p:cNvPr>
          <p:cNvSpPr/>
          <p:nvPr/>
        </p:nvSpPr>
        <p:spPr>
          <a:xfrm>
            <a:off x="3072900" y="2836068"/>
            <a:ext cx="11644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800"/>
              </a:lnSpc>
            </a:pPr>
            <a:r>
              <a:rPr lang="en-US" sz="1167" dirty="0">
                <a:solidFill>
                  <a:srgbClr val="FFFFFF"/>
                </a:solidFill>
                <a:latin typeface="ui-sans-serif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6356128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952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2247900"/>
            <a:ext cx="190500" cy="2667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1" y="2971800"/>
            <a:ext cx="238125" cy="2667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3695700"/>
            <a:ext cx="190500" cy="2667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0" y="4591050"/>
            <a:ext cx="190500" cy="2667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7500" y="2247900"/>
            <a:ext cx="190500" cy="266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7500" y="2971800"/>
            <a:ext cx="190500" cy="2667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7500" y="3695700"/>
            <a:ext cx="190500" cy="2667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66950" y="5419725"/>
            <a:ext cx="2095500" cy="7620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00400" y="5419725"/>
            <a:ext cx="228600" cy="3048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595813" y="5676900"/>
            <a:ext cx="200025" cy="2286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9200" y="5419725"/>
            <a:ext cx="2095500" cy="7620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934075" y="5419725"/>
            <a:ext cx="285750" cy="3048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58063" y="5676900"/>
            <a:ext cx="200025" cy="2286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91450" y="5419725"/>
            <a:ext cx="2095500" cy="7620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724900" y="5419725"/>
            <a:ext cx="228600" cy="304800"/>
          </a:xfrm>
          <a:prstGeom prst="rect">
            <a:avLst/>
          </a:prstGeom>
        </p:spPr>
      </p:pic>
      <p:sp>
        <p:nvSpPr>
          <p:cNvPr id="21" name="Text 0"/>
          <p:cNvSpPr/>
          <p:nvPr/>
        </p:nvSpPr>
        <p:spPr>
          <a:xfrm>
            <a:off x="457201" y="285750"/>
            <a:ext cx="8105477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en-US" sz="2667" b="1">
                <a:solidFill>
                  <a:srgbClr val="1F2937"/>
                </a:solidFill>
                <a:latin typeface="Sora Semi Bold"/>
                <a:ea typeface="ui-sans-serif"/>
                <a:cs typeface="+mn-lt"/>
              </a:rPr>
              <a:t>AED Data Processing &amp; Integration</a:t>
            </a:r>
            <a:endParaRPr lang="en-US" sz="2667">
              <a:latin typeface="Sora Semi Bold"/>
              <a:ea typeface="Calibri"/>
              <a:cs typeface="Calibri"/>
            </a:endParaRPr>
          </a:p>
        </p:txBody>
      </p:sp>
      <p:sp>
        <p:nvSpPr>
          <p:cNvPr id="22" name="Text 1"/>
          <p:cNvSpPr/>
          <p:nvPr/>
        </p:nvSpPr>
        <p:spPr>
          <a:xfrm>
            <a:off x="457200" y="1190625"/>
            <a:ext cx="10675620" cy="3333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500">
                <a:solidFill>
                  <a:srgbClr val="4B5563"/>
                </a:solidFill>
                <a:ea typeface="+mn-lt"/>
                <a:cs typeface="+mn-lt"/>
              </a:rPr>
              <a:t>Developed a reliable and high-quality AED dataset by integrating open geospatial sources into a structured ETL pipeline.</a:t>
            </a:r>
            <a:endParaRPr lang="en-US" sz="1800">
              <a:ea typeface="+mn-lt"/>
              <a:cs typeface="+mn-lt"/>
            </a:endParaRPr>
          </a:p>
        </p:txBody>
      </p:sp>
      <p:sp>
        <p:nvSpPr>
          <p:cNvPr id="25" name="Text 4"/>
          <p:cNvSpPr/>
          <p:nvPr/>
        </p:nvSpPr>
        <p:spPr>
          <a:xfrm>
            <a:off x="762000" y="1714500"/>
            <a:ext cx="4762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Data Engineering Activities</a:t>
            </a:r>
            <a:endParaRPr lang="en-US" sz="1600" dirty="0"/>
          </a:p>
        </p:txBody>
      </p:sp>
      <p:sp>
        <p:nvSpPr>
          <p:cNvPr id="26" name="Text 5"/>
          <p:cNvSpPr/>
          <p:nvPr/>
        </p:nvSpPr>
        <p:spPr>
          <a:xfrm>
            <a:off x="1095376" y="22479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Retrieved UK AED data from OpenStreetMap using the Overpass API.</a:t>
            </a:r>
            <a:endParaRPr lang="en-US" sz="1800"/>
          </a:p>
        </p:txBody>
      </p:sp>
      <p:sp>
        <p:nvSpPr>
          <p:cNvPr id="27" name="Text 6"/>
          <p:cNvSpPr/>
          <p:nvPr/>
        </p:nvSpPr>
        <p:spPr>
          <a:xfrm>
            <a:off x="1143000" y="2971800"/>
            <a:ext cx="43815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Cleaned, validated, and standardized coordinates, metadata, and accessibility attributes.</a:t>
            </a:r>
            <a:endParaRPr lang="en-US" sz="1800"/>
          </a:p>
        </p:txBody>
      </p:sp>
      <p:sp>
        <p:nvSpPr>
          <p:cNvPr id="28" name="Text 7"/>
          <p:cNvSpPr/>
          <p:nvPr/>
        </p:nvSpPr>
        <p:spPr>
          <a:xfrm>
            <a:off x="1095376" y="36957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ea typeface="+mn-lt"/>
                <a:cs typeface="+mn-lt"/>
              </a:rPr>
              <a:t>Resolved duplicates and corrected spatial inconsistencies to improve accuracy.</a:t>
            </a:r>
            <a:endParaRPr lang="en-US" sz="1800"/>
          </a:p>
        </p:txBody>
      </p:sp>
      <p:sp>
        <p:nvSpPr>
          <p:cNvPr id="29" name="Text 8"/>
          <p:cNvSpPr/>
          <p:nvPr/>
        </p:nvSpPr>
        <p:spPr>
          <a:xfrm>
            <a:off x="1095376" y="4591050"/>
            <a:ext cx="51244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Loaded the processed dataset into </a:t>
            </a:r>
            <a:r>
              <a:rPr lang="en-US" sz="1333" err="1">
                <a:solidFill>
                  <a:srgbClr val="000000"/>
                </a:solidFill>
                <a:ea typeface="+mn-lt"/>
                <a:cs typeface="+mn-lt"/>
              </a:rPr>
              <a:t>Supabase</a:t>
            </a: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 with secure Row-Level Security controls.</a:t>
            </a:r>
            <a:endParaRPr lang="en-US" sz="1800"/>
          </a:p>
        </p:txBody>
      </p:sp>
      <p:sp>
        <p:nvSpPr>
          <p:cNvPr id="30" name="Text 9"/>
          <p:cNvSpPr/>
          <p:nvPr/>
        </p:nvSpPr>
        <p:spPr>
          <a:xfrm>
            <a:off x="6667500" y="1714500"/>
            <a:ext cx="4762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Technical Impact</a:t>
            </a:r>
            <a:endParaRPr lang="en-US" sz="1600" dirty="0"/>
          </a:p>
        </p:txBody>
      </p:sp>
      <p:sp>
        <p:nvSpPr>
          <p:cNvPr id="31" name="Text 10"/>
          <p:cNvSpPr/>
          <p:nvPr/>
        </p:nvSpPr>
        <p:spPr>
          <a:xfrm>
            <a:off x="7000876" y="22479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Delivered a clean, high-accuracy dataset essential for location-based features.</a:t>
            </a:r>
            <a:endParaRPr lang="en-US" sz="1800"/>
          </a:p>
        </p:txBody>
      </p:sp>
      <p:sp>
        <p:nvSpPr>
          <p:cNvPr id="32" name="Text 11"/>
          <p:cNvSpPr/>
          <p:nvPr/>
        </p:nvSpPr>
        <p:spPr>
          <a:xfrm>
            <a:off x="7000876" y="29718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Enhanced ETL performance through metadata standardization and optimization.</a:t>
            </a:r>
            <a:endParaRPr lang="en-US" sz="1800"/>
          </a:p>
        </p:txBody>
      </p:sp>
      <p:sp>
        <p:nvSpPr>
          <p:cNvPr id="33" name="Text 12"/>
          <p:cNvSpPr/>
          <p:nvPr/>
        </p:nvSpPr>
        <p:spPr>
          <a:xfrm>
            <a:off x="7000876" y="36957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Established a dependable backend foundation suitable for advanced analytical work.</a:t>
            </a:r>
            <a:endParaRPr lang="en-US" sz="1800"/>
          </a:p>
        </p:txBody>
      </p:sp>
      <p:sp>
        <p:nvSpPr>
          <p:cNvPr id="34" name="Text 13"/>
          <p:cNvSpPr/>
          <p:nvPr/>
        </p:nvSpPr>
        <p:spPr>
          <a:xfrm>
            <a:off x="3063181" y="5657850"/>
            <a:ext cx="83224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5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Extract</a:t>
            </a:r>
            <a:endParaRPr lang="en-US" sz="1350"/>
          </a:p>
        </p:txBody>
      </p:sp>
      <p:sp>
        <p:nvSpPr>
          <p:cNvPr id="35" name="Text 14"/>
          <p:cNvSpPr/>
          <p:nvPr/>
        </p:nvSpPr>
        <p:spPr>
          <a:xfrm>
            <a:off x="2915246" y="5924550"/>
            <a:ext cx="798671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OSM Data</a:t>
            </a:r>
            <a:endParaRPr lang="en-US" sz="105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6" name="Text 15"/>
          <p:cNvSpPr/>
          <p:nvPr/>
        </p:nvSpPr>
        <p:spPr>
          <a:xfrm>
            <a:off x="5683151" y="5657850"/>
            <a:ext cx="117371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5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Transform</a:t>
            </a:r>
            <a:endParaRPr lang="en-US" sz="1350"/>
          </a:p>
        </p:txBody>
      </p:sp>
      <p:sp>
        <p:nvSpPr>
          <p:cNvPr id="37" name="Text 16"/>
          <p:cNvSpPr/>
          <p:nvPr/>
        </p:nvSpPr>
        <p:spPr>
          <a:xfrm>
            <a:off x="5391299" y="5924550"/>
            <a:ext cx="132552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Clean &amp; Validate</a:t>
            </a:r>
            <a:endParaRPr lang="en-US" sz="105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8" name="Text 17"/>
          <p:cNvSpPr/>
          <p:nvPr/>
        </p:nvSpPr>
        <p:spPr>
          <a:xfrm>
            <a:off x="8654059" y="5676900"/>
            <a:ext cx="55864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5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Load</a:t>
            </a:r>
            <a:endParaRPr lang="en-US" sz="1350"/>
          </a:p>
        </p:txBody>
      </p:sp>
      <p:sp>
        <p:nvSpPr>
          <p:cNvPr id="39" name="Text 18"/>
          <p:cNvSpPr/>
          <p:nvPr/>
        </p:nvSpPr>
        <p:spPr>
          <a:xfrm>
            <a:off x="8445698" y="5924550"/>
            <a:ext cx="784205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Supabase</a:t>
            </a:r>
            <a:endParaRPr lang="en-US" sz="105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51" name="Image 8" descr="preencoded.png">
            <a:extLst>
              <a:ext uri="{FF2B5EF4-FFF2-40B4-BE49-F238E27FC236}">
                <a16:creationId xmlns:a16="http://schemas.microsoft.com/office/drawing/2014/main" id="{857335F5-846F-8369-6C19-2437889CD417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333601" y="1721644"/>
            <a:ext cx="266700" cy="266700"/>
          </a:xfrm>
          <a:prstGeom prst="rect">
            <a:avLst/>
          </a:prstGeom>
        </p:spPr>
      </p:pic>
      <p:pic>
        <p:nvPicPr>
          <p:cNvPr id="55" name="Image 8" descr="preencoded.png">
            <a:extLst>
              <a:ext uri="{FF2B5EF4-FFF2-40B4-BE49-F238E27FC236}">
                <a16:creationId xmlns:a16="http://schemas.microsoft.com/office/drawing/2014/main" id="{B90D5680-BA9B-DD70-96E6-7F2C321D6D4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05651" y="1740694"/>
            <a:ext cx="266700" cy="266700"/>
          </a:xfrm>
          <a:prstGeom prst="rect">
            <a:avLst/>
          </a:prstGeom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id="{F8C19C1E-2CE6-3726-DF6D-3855C4D1D898}"/>
              </a:ext>
            </a:extLst>
          </p:cNvPr>
          <p:cNvSpPr txBox="1"/>
          <p:nvPr/>
        </p:nvSpPr>
        <p:spPr>
          <a:xfrm>
            <a:off x="3332184" y="1700930"/>
            <a:ext cx="287054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>
                <a:solidFill>
                  <a:schemeClr val="bg1"/>
                </a:solidFill>
                <a:ea typeface="Calibri"/>
                <a:cs typeface="Calibri"/>
              </a:rPr>
              <a:t>1</a:t>
            </a:r>
            <a:endParaRPr lang="en-GB" sz="1500">
              <a:solidFill>
                <a:schemeClr val="bg1"/>
              </a:solidFill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AFF6167A-19A1-51B9-E878-2FFFB2EFDD52}"/>
              </a:ext>
            </a:extLst>
          </p:cNvPr>
          <p:cNvSpPr txBox="1"/>
          <p:nvPr/>
        </p:nvSpPr>
        <p:spPr>
          <a:xfrm>
            <a:off x="8313758" y="1719979"/>
            <a:ext cx="28705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>
                <a:solidFill>
                  <a:schemeClr val="bg1"/>
                </a:solidFill>
                <a:ea typeface="Calibri"/>
                <a:cs typeface="Calibri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825036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952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1" y="2247900"/>
            <a:ext cx="219075" cy="2667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1" y="2971800"/>
            <a:ext cx="123825" cy="2667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1" y="3695700"/>
            <a:ext cx="142875" cy="2667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0" y="4419600"/>
            <a:ext cx="171450" cy="2667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7500" y="2247900"/>
            <a:ext cx="190500" cy="266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7500" y="2971800"/>
            <a:ext cx="190500" cy="2667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7500" y="3695700"/>
            <a:ext cx="190500" cy="2667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62325" y="4876800"/>
            <a:ext cx="5715000" cy="1905000"/>
          </a:xfrm>
          <a:prstGeom prst="rect">
            <a:avLst/>
          </a:prstGeom>
        </p:spPr>
      </p:pic>
      <p:sp>
        <p:nvSpPr>
          <p:cNvPr id="14" name="Text 0"/>
          <p:cNvSpPr/>
          <p:nvPr/>
        </p:nvSpPr>
        <p:spPr>
          <a:xfrm>
            <a:off x="457200" y="285750"/>
            <a:ext cx="10743843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en-US" sz="2667" b="1">
                <a:solidFill>
                  <a:srgbClr val="1F2937"/>
                </a:solidFill>
                <a:latin typeface="Sora Semi Bold"/>
                <a:ea typeface="ui-sans-serif"/>
                <a:cs typeface="ui-sans-serif" pitchFamily="34" charset="-120"/>
              </a:rPr>
              <a:t>AED Coverage, Accessibility &amp; Spatial Insights</a:t>
            </a:r>
            <a:endParaRPr lang="en-US" sz="2667">
              <a:latin typeface="Sora Semi Bold"/>
              <a:ea typeface="ui-sans-serif"/>
              <a:cs typeface="Sora Semi Bold"/>
            </a:endParaRPr>
          </a:p>
        </p:txBody>
      </p:sp>
      <p:sp>
        <p:nvSpPr>
          <p:cNvPr id="15" name="Text 1"/>
          <p:cNvSpPr/>
          <p:nvPr/>
        </p:nvSpPr>
        <p:spPr>
          <a:xfrm>
            <a:off x="457200" y="1181100"/>
            <a:ext cx="1353312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500">
                <a:solidFill>
                  <a:srgbClr val="4B5563"/>
                </a:solidFill>
                <a:ea typeface="+mn-lt"/>
                <a:cs typeface="+mn-lt"/>
              </a:rPr>
              <a:t>Identified accessibility inequalities through spatial analysis, distance-based evaluation, and contextual geospatial comparison.</a:t>
            </a:r>
            <a:endParaRPr lang="en-US" sz="1800">
              <a:ea typeface="+mn-lt"/>
              <a:cs typeface="+mn-lt"/>
            </a:endParaRPr>
          </a:p>
        </p:txBody>
      </p:sp>
      <p:sp>
        <p:nvSpPr>
          <p:cNvPr id="18" name="Text 4"/>
          <p:cNvSpPr/>
          <p:nvPr/>
        </p:nvSpPr>
        <p:spPr>
          <a:xfrm>
            <a:off x="762000" y="1714500"/>
            <a:ext cx="4762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Analytical Findings</a:t>
            </a:r>
            <a:endParaRPr lang="en-US" sz="1600" dirty="0"/>
          </a:p>
        </p:txBody>
      </p:sp>
      <p:sp>
        <p:nvSpPr>
          <p:cNvPr id="19" name="Text 5"/>
          <p:cNvSpPr/>
          <p:nvPr/>
        </p:nvSpPr>
        <p:spPr>
          <a:xfrm>
            <a:off x="1123950" y="2247900"/>
            <a:ext cx="44005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Mapped AED density trends across central, suburban, and outer London.</a:t>
            </a:r>
            <a:endParaRPr lang="en-US" sz="1800"/>
          </a:p>
        </p:txBody>
      </p:sp>
      <p:sp>
        <p:nvSpPr>
          <p:cNvPr id="20" name="Text 6"/>
          <p:cNvSpPr/>
          <p:nvPr/>
        </p:nvSpPr>
        <p:spPr>
          <a:xfrm>
            <a:off x="1028700" y="2971800"/>
            <a:ext cx="44958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Conducted distance-based accessibility analysis (250m–1km) to reveal coverage gaps.</a:t>
            </a:r>
            <a:endParaRPr lang="en-US" sz="1800"/>
          </a:p>
        </p:txBody>
      </p:sp>
      <p:sp>
        <p:nvSpPr>
          <p:cNvPr id="21" name="Text 7"/>
          <p:cNvSpPr/>
          <p:nvPr/>
        </p:nvSpPr>
        <p:spPr>
          <a:xfrm>
            <a:off x="1047750" y="3695700"/>
            <a:ext cx="44767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Compared AED presence across high-footfall, commercial, and residential zones.</a:t>
            </a:r>
            <a:endParaRPr lang="en-US" sz="1800"/>
          </a:p>
        </p:txBody>
      </p:sp>
      <p:sp>
        <p:nvSpPr>
          <p:cNvPr id="22" name="Text 8"/>
          <p:cNvSpPr/>
          <p:nvPr/>
        </p:nvSpPr>
        <p:spPr>
          <a:xfrm>
            <a:off x="1076326" y="4419600"/>
            <a:ext cx="444817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Identified indoor or time-restricted AEDs that reduce real-world accessibility.</a:t>
            </a:r>
            <a:endParaRPr lang="en-US" sz="1800"/>
          </a:p>
        </p:txBody>
      </p:sp>
      <p:sp>
        <p:nvSpPr>
          <p:cNvPr id="23" name="Text 9"/>
          <p:cNvSpPr/>
          <p:nvPr/>
        </p:nvSpPr>
        <p:spPr>
          <a:xfrm>
            <a:off x="6667500" y="1714500"/>
            <a:ext cx="4762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Impact on </a:t>
            </a:r>
            <a:r>
              <a:rPr lang="en-US" sz="1600" dirty="0" err="1">
                <a:solidFill>
                  <a:srgbClr val="1F2937"/>
                </a:solidFill>
                <a:ea typeface="+mn-lt"/>
                <a:cs typeface="+mn-lt"/>
              </a:rPr>
              <a:t>DefibMap</a:t>
            </a:r>
            <a:endParaRPr lang="en-US" sz="1600" dirty="0"/>
          </a:p>
        </p:txBody>
      </p:sp>
      <p:sp>
        <p:nvSpPr>
          <p:cNvPr id="24" name="Text 10"/>
          <p:cNvSpPr/>
          <p:nvPr/>
        </p:nvSpPr>
        <p:spPr>
          <a:xfrm>
            <a:off x="7000876" y="22479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Highlighted boroughs requiring </a:t>
            </a:r>
            <a:r>
              <a:rPr lang="en-US" sz="1333" err="1">
                <a:solidFill>
                  <a:srgbClr val="000000"/>
                </a:solidFill>
                <a:ea typeface="+mn-lt"/>
                <a:cs typeface="+mn-lt"/>
              </a:rPr>
              <a:t>prioritised</a:t>
            </a: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 AED deployment.</a:t>
            </a:r>
            <a:endParaRPr lang="en-US" sz="1800"/>
          </a:p>
        </p:txBody>
      </p:sp>
      <p:sp>
        <p:nvSpPr>
          <p:cNvPr id="25" name="Text 11"/>
          <p:cNvSpPr/>
          <p:nvPr/>
        </p:nvSpPr>
        <p:spPr>
          <a:xfrm>
            <a:off x="7000876" y="29718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Supported feature development such as nearest-AED routing and clearer metadata.</a:t>
            </a:r>
            <a:endParaRPr lang="en-US" sz="1800"/>
          </a:p>
        </p:txBody>
      </p:sp>
      <p:sp>
        <p:nvSpPr>
          <p:cNvPr id="26" name="Text 12"/>
          <p:cNvSpPr/>
          <p:nvPr/>
        </p:nvSpPr>
        <p:spPr>
          <a:xfrm>
            <a:off x="7000876" y="36957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Provided insights aligned with current emergency-response research and geospatial studies.</a:t>
            </a:r>
            <a:endParaRPr lang="en-US" sz="1800"/>
          </a:p>
        </p:txBody>
      </p:sp>
      <p:pic>
        <p:nvPicPr>
          <p:cNvPr id="28" name="Image 8" descr="preencoded.png">
            <a:extLst>
              <a:ext uri="{FF2B5EF4-FFF2-40B4-BE49-F238E27FC236}">
                <a16:creationId xmlns:a16="http://schemas.microsoft.com/office/drawing/2014/main" id="{B4F730EC-AC8D-9CC5-47CA-E9B98F6B476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562076" y="1750219"/>
            <a:ext cx="266700" cy="266700"/>
          </a:xfrm>
          <a:prstGeom prst="rect">
            <a:avLst/>
          </a:prstGeom>
        </p:spPr>
      </p:pic>
      <p:pic>
        <p:nvPicPr>
          <p:cNvPr id="30" name="Image 8" descr="preencoded.png">
            <a:extLst>
              <a:ext uri="{FF2B5EF4-FFF2-40B4-BE49-F238E27FC236}">
                <a16:creationId xmlns:a16="http://schemas.microsoft.com/office/drawing/2014/main" id="{A277A19F-B0BE-02B3-5485-D3597D8FC18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623151" y="1753394"/>
            <a:ext cx="266700" cy="26670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31BD032A-035D-293C-168E-F7C4BAC300C8}"/>
              </a:ext>
            </a:extLst>
          </p:cNvPr>
          <p:cNvSpPr txBox="1"/>
          <p:nvPr/>
        </p:nvSpPr>
        <p:spPr>
          <a:xfrm>
            <a:off x="2560659" y="1730941"/>
            <a:ext cx="4592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>
                <a:solidFill>
                  <a:schemeClr val="bg1"/>
                </a:solidFill>
                <a:ea typeface="Calibri"/>
                <a:cs typeface="Calibri"/>
              </a:rPr>
              <a:t>1</a:t>
            </a:r>
            <a:endParaRPr lang="en-GB" sz="1500">
              <a:solidFill>
                <a:schemeClr val="bg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70443805-712C-4A36-2150-B979371121A1}"/>
              </a:ext>
            </a:extLst>
          </p:cNvPr>
          <p:cNvSpPr txBox="1"/>
          <p:nvPr/>
        </p:nvSpPr>
        <p:spPr>
          <a:xfrm>
            <a:off x="8618558" y="1730940"/>
            <a:ext cx="4592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>
                <a:solidFill>
                  <a:schemeClr val="bg1"/>
                </a:solidFill>
                <a:ea typeface="Calibri"/>
                <a:cs typeface="Calibri"/>
              </a:rPr>
              <a:t>2</a:t>
            </a:r>
            <a:endParaRPr lang="en-US" sz="150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68145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952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2247900"/>
            <a:ext cx="171450" cy="2667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971800"/>
            <a:ext cx="190500" cy="2667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1" y="3695700"/>
            <a:ext cx="238125" cy="2667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0" y="4419600"/>
            <a:ext cx="171450" cy="2667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7500" y="2247900"/>
            <a:ext cx="190500" cy="266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7501" y="2971800"/>
            <a:ext cx="219075" cy="2667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7501" y="3695700"/>
            <a:ext cx="219075" cy="2667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286000" y="5381625"/>
            <a:ext cx="1714500" cy="9525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028950" y="5381625"/>
            <a:ext cx="228600" cy="3048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19613" y="5734050"/>
            <a:ext cx="200025" cy="2286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8750" y="5381625"/>
            <a:ext cx="1714500" cy="9525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981700" y="5381625"/>
            <a:ext cx="228600" cy="3048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72363" y="5734050"/>
            <a:ext cx="200025" cy="2286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191500" y="5381625"/>
            <a:ext cx="1714500" cy="9525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920163" y="5381625"/>
            <a:ext cx="257175" cy="304800"/>
          </a:xfrm>
          <a:prstGeom prst="rect">
            <a:avLst/>
          </a:prstGeom>
        </p:spPr>
      </p:pic>
      <p:sp>
        <p:nvSpPr>
          <p:cNvPr id="23" name="Text 0"/>
          <p:cNvSpPr/>
          <p:nvPr/>
        </p:nvSpPr>
        <p:spPr>
          <a:xfrm>
            <a:off x="457200" y="285750"/>
            <a:ext cx="11749326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en-US" sz="2667" b="1" dirty="0">
                <a:solidFill>
                  <a:srgbClr val="1F2937"/>
                </a:solidFill>
                <a:latin typeface="Sora Semi Bold"/>
                <a:ea typeface="ui-sans-serif"/>
                <a:cs typeface="ui-sans-serif" pitchFamily="34" charset="-120"/>
              </a:rPr>
              <a:t>Predictive AED Placement</a:t>
            </a:r>
            <a:endParaRPr lang="en-US" sz="2667" dirty="0">
              <a:latin typeface="Sora Semi Bold"/>
              <a:ea typeface="ui-sans-serif"/>
              <a:cs typeface="Sora Semi Bold"/>
            </a:endParaRPr>
          </a:p>
        </p:txBody>
      </p:sp>
      <p:sp>
        <p:nvSpPr>
          <p:cNvPr id="24" name="Text 1"/>
          <p:cNvSpPr/>
          <p:nvPr/>
        </p:nvSpPr>
        <p:spPr>
          <a:xfrm>
            <a:off x="457200" y="1181100"/>
            <a:ext cx="1353312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500">
                <a:solidFill>
                  <a:srgbClr val="4B5563"/>
                </a:solidFill>
                <a:ea typeface="+mn-lt"/>
                <a:cs typeface="+mn-lt"/>
              </a:rPr>
              <a:t>Outlined predictive modelling approaches to support proactive and data-driven AED placement strategies.</a:t>
            </a:r>
            <a:endParaRPr lang="en-US" sz="1800">
              <a:ea typeface="+mn-lt"/>
              <a:cs typeface="+mn-lt"/>
            </a:endParaRPr>
          </a:p>
        </p:txBody>
      </p:sp>
      <p:sp>
        <p:nvSpPr>
          <p:cNvPr id="27" name="Text 4"/>
          <p:cNvSpPr/>
          <p:nvPr/>
        </p:nvSpPr>
        <p:spPr>
          <a:xfrm>
            <a:off x="762000" y="1714500"/>
            <a:ext cx="3038475" cy="6286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AI &amp; Modelling Activities</a:t>
            </a:r>
            <a:endParaRPr lang="en-US" sz="1600" dirty="0"/>
          </a:p>
          <a:p>
            <a:pPr>
              <a:lnSpc>
                <a:spcPts val="2400"/>
              </a:lnSpc>
            </a:pPr>
            <a:endParaRPr lang="en-US" sz="1792" dirty="0">
              <a:ea typeface="Calibri"/>
              <a:cs typeface="Calibri"/>
            </a:endParaRPr>
          </a:p>
        </p:txBody>
      </p:sp>
      <p:sp>
        <p:nvSpPr>
          <p:cNvPr id="28" name="Text 5"/>
          <p:cNvSpPr/>
          <p:nvPr/>
        </p:nvSpPr>
        <p:spPr>
          <a:xfrm>
            <a:off x="1076326" y="2247900"/>
            <a:ext cx="444817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Prepared clean datasets suitable for future Machine Learning applications.</a:t>
            </a:r>
            <a:endParaRPr lang="en-US" sz="1800"/>
          </a:p>
        </p:txBody>
      </p:sp>
      <p:sp>
        <p:nvSpPr>
          <p:cNvPr id="29" name="Text 6"/>
          <p:cNvSpPr/>
          <p:nvPr/>
        </p:nvSpPr>
        <p:spPr>
          <a:xfrm>
            <a:off x="1095376" y="29718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Designed a predictive modelling approach for identifying AED placement gaps using OHCA risk factors.</a:t>
            </a:r>
            <a:endParaRPr lang="en-US" sz="1800"/>
          </a:p>
        </p:txBody>
      </p:sp>
      <p:sp>
        <p:nvSpPr>
          <p:cNvPr id="30" name="Text 7"/>
          <p:cNvSpPr/>
          <p:nvPr/>
        </p:nvSpPr>
        <p:spPr>
          <a:xfrm>
            <a:off x="1143000" y="3695700"/>
            <a:ext cx="43815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Proposed anomaly-detection techniques to identify duplicate or outdated AED records.</a:t>
            </a:r>
            <a:endParaRPr lang="en-US" sz="1800"/>
          </a:p>
        </p:txBody>
      </p:sp>
      <p:sp>
        <p:nvSpPr>
          <p:cNvPr id="31" name="Text 8"/>
          <p:cNvSpPr/>
          <p:nvPr/>
        </p:nvSpPr>
        <p:spPr>
          <a:xfrm>
            <a:off x="1076326" y="4419600"/>
            <a:ext cx="444817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Outlined initial feature sets for proactive placement </a:t>
            </a:r>
            <a:r>
              <a:rPr lang="en-US" sz="1333" err="1">
                <a:solidFill>
                  <a:srgbClr val="000000"/>
                </a:solidFill>
                <a:ea typeface="+mn-lt"/>
                <a:cs typeface="+mn-lt"/>
              </a:rPr>
              <a:t>optimisation</a:t>
            </a: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.</a:t>
            </a:r>
            <a:endParaRPr lang="en-US" sz="1800"/>
          </a:p>
        </p:txBody>
      </p:sp>
      <p:sp>
        <p:nvSpPr>
          <p:cNvPr id="33" name="Text 10"/>
          <p:cNvSpPr/>
          <p:nvPr/>
        </p:nvSpPr>
        <p:spPr>
          <a:xfrm>
            <a:off x="7000876" y="22479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Enabled the transition from reactive mapping to predictive AED planning.</a:t>
            </a:r>
            <a:endParaRPr lang="en-US" sz="1800"/>
          </a:p>
        </p:txBody>
      </p:sp>
      <p:sp>
        <p:nvSpPr>
          <p:cNvPr id="34" name="Text 11"/>
          <p:cNvSpPr/>
          <p:nvPr/>
        </p:nvSpPr>
        <p:spPr>
          <a:xfrm>
            <a:off x="7029450" y="2971800"/>
            <a:ext cx="44005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Built the foundation for advanced AI components to be implemented in Phase 2 and Phase 3.</a:t>
            </a:r>
            <a:endParaRPr lang="en-US" sz="1800"/>
          </a:p>
        </p:txBody>
      </p:sp>
      <p:sp>
        <p:nvSpPr>
          <p:cNvPr id="35" name="Text 12"/>
          <p:cNvSpPr/>
          <p:nvPr/>
        </p:nvSpPr>
        <p:spPr>
          <a:xfrm>
            <a:off x="7029450" y="3695700"/>
            <a:ext cx="44005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Provided a scalable conceptual model for councils and emergency services to improve deployment decisions.</a:t>
            </a:r>
            <a:endParaRPr lang="en-US" sz="1800"/>
          </a:p>
        </p:txBody>
      </p:sp>
      <p:sp>
        <p:nvSpPr>
          <p:cNvPr id="36" name="Text 13"/>
          <p:cNvSpPr/>
          <p:nvPr/>
        </p:nvSpPr>
        <p:spPr>
          <a:xfrm>
            <a:off x="2369344" y="5753100"/>
            <a:ext cx="158305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00"/>
              </a:lnSpc>
            </a:pPr>
            <a:r>
              <a:rPr lang="en-US" sz="1333" b="1">
                <a:solidFill>
                  <a:srgbClr val="000000"/>
                </a:solidFill>
                <a:latin typeface="Arial"/>
                <a:ea typeface="ui-sans-serif"/>
                <a:cs typeface="ui-sans-serif" pitchFamily="34" charset="-120"/>
              </a:rPr>
              <a:t>Data Analysis</a:t>
            </a:r>
            <a:endParaRPr lang="en-US" sz="1333">
              <a:latin typeface="Arial"/>
              <a:ea typeface="ui-sans-serif"/>
              <a:cs typeface="Calibri" panose="020F0502020204030204"/>
            </a:endParaRPr>
          </a:p>
        </p:txBody>
      </p:sp>
      <p:sp>
        <p:nvSpPr>
          <p:cNvPr id="37" name="Text 14"/>
          <p:cNvSpPr/>
          <p:nvPr/>
        </p:nvSpPr>
        <p:spPr>
          <a:xfrm>
            <a:off x="2538265" y="6076950"/>
            <a:ext cx="117746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OHCA Patterns</a:t>
            </a:r>
            <a:endParaRPr lang="en-US" sz="105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8" name="Text 15"/>
          <p:cNvSpPr/>
          <p:nvPr/>
        </p:nvSpPr>
        <p:spPr>
          <a:xfrm>
            <a:off x="5347991" y="5743575"/>
            <a:ext cx="147518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00"/>
              </a:lnSpc>
            </a:pPr>
            <a:r>
              <a:rPr lang="en-US" sz="1333" b="1">
                <a:solidFill>
                  <a:srgbClr val="000000"/>
                </a:solidFill>
                <a:latin typeface="Arial"/>
                <a:ea typeface="ui-sans-serif"/>
                <a:cs typeface="ui-sans-serif" pitchFamily="34" charset="-120"/>
              </a:rPr>
              <a:t>ML Modeling</a:t>
            </a:r>
            <a:endParaRPr lang="en-US" sz="1333">
              <a:latin typeface="Arial"/>
              <a:ea typeface="ui-sans-serif"/>
              <a:cs typeface="Calibri" panose="020F0502020204030204"/>
            </a:endParaRPr>
          </a:p>
        </p:txBody>
      </p:sp>
      <p:sp>
        <p:nvSpPr>
          <p:cNvPr id="39" name="Text 16"/>
          <p:cNvSpPr/>
          <p:nvPr/>
        </p:nvSpPr>
        <p:spPr>
          <a:xfrm>
            <a:off x="5482679" y="6067425"/>
            <a:ext cx="115193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Gap Detection</a:t>
            </a:r>
            <a:endParaRPr lang="en-US" sz="105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0" name="Text 17"/>
          <p:cNvSpPr/>
          <p:nvPr/>
        </p:nvSpPr>
        <p:spPr>
          <a:xfrm>
            <a:off x="8477399" y="5695950"/>
            <a:ext cx="1188363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00"/>
              </a:lnSpc>
            </a:pPr>
            <a:r>
              <a:rPr lang="en-US" sz="1333" b="1">
                <a:solidFill>
                  <a:srgbClr val="000000"/>
                </a:solidFill>
                <a:latin typeface="Arial"/>
                <a:ea typeface="ui-sans-serif"/>
                <a:cs typeface="ui-sans-serif" pitchFamily="34" charset="-120"/>
              </a:rPr>
              <a:t>Prediction</a:t>
            </a:r>
            <a:endParaRPr lang="en-US" sz="1333">
              <a:latin typeface="Arial"/>
              <a:ea typeface="ui-sans-serif"/>
              <a:cs typeface="Calibri" panose="020F0502020204030204"/>
            </a:endParaRPr>
          </a:p>
        </p:txBody>
      </p:sp>
      <p:sp>
        <p:nvSpPr>
          <p:cNvPr id="41" name="Text 18"/>
          <p:cNvSpPr/>
          <p:nvPr/>
        </p:nvSpPr>
        <p:spPr>
          <a:xfrm>
            <a:off x="8460582" y="6019800"/>
            <a:ext cx="1228725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AED Placement</a:t>
            </a:r>
            <a:endParaRPr lang="en-US" sz="105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4" name="Text 4">
            <a:extLst>
              <a:ext uri="{FF2B5EF4-FFF2-40B4-BE49-F238E27FC236}">
                <a16:creationId xmlns:a16="http://schemas.microsoft.com/office/drawing/2014/main" id="{93F9E08F-0A2B-2765-7FEB-7F2442942096}"/>
              </a:ext>
            </a:extLst>
          </p:cNvPr>
          <p:cNvSpPr/>
          <p:nvPr/>
        </p:nvSpPr>
        <p:spPr>
          <a:xfrm>
            <a:off x="6648450" y="1704975"/>
            <a:ext cx="3038475" cy="6286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Strategic Impact</a:t>
            </a:r>
            <a:endParaRPr lang="en-US" sz="1600" dirty="0"/>
          </a:p>
          <a:p>
            <a:pPr>
              <a:lnSpc>
                <a:spcPts val="2400"/>
              </a:lnSpc>
            </a:pPr>
            <a:endParaRPr lang="en-US" sz="1792" dirty="0">
              <a:ea typeface="Calibri"/>
              <a:cs typeface="Calibri"/>
            </a:endParaRPr>
          </a:p>
        </p:txBody>
      </p:sp>
      <p:pic>
        <p:nvPicPr>
          <p:cNvPr id="46" name="Image 8" descr="preencoded.png">
            <a:extLst>
              <a:ext uri="{FF2B5EF4-FFF2-40B4-BE49-F238E27FC236}">
                <a16:creationId xmlns:a16="http://schemas.microsoft.com/office/drawing/2014/main" id="{C5898CB6-18AB-8EC1-102D-36DC847B494D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337401" y="1743869"/>
            <a:ext cx="266700" cy="266700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8FFFD0BF-A14F-2E73-5C69-DCCE96ABAC19}"/>
              </a:ext>
            </a:extLst>
          </p:cNvPr>
          <p:cNvSpPr txBox="1"/>
          <p:nvPr/>
        </p:nvSpPr>
        <p:spPr>
          <a:xfrm>
            <a:off x="8332808" y="1721415"/>
            <a:ext cx="4592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>
                <a:solidFill>
                  <a:schemeClr val="bg1"/>
                </a:solidFill>
                <a:ea typeface="Calibri"/>
                <a:cs typeface="Calibri"/>
              </a:rPr>
              <a:t>2</a:t>
            </a:r>
            <a:endParaRPr lang="en-US" sz="150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50" name="Image 8" descr="preencoded.png">
            <a:extLst>
              <a:ext uri="{FF2B5EF4-FFF2-40B4-BE49-F238E27FC236}">
                <a16:creationId xmlns:a16="http://schemas.microsoft.com/office/drawing/2014/main" id="{0BD0948B-8A7E-09D5-C7F7-4801438143C7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206601" y="1756569"/>
            <a:ext cx="266700" cy="266700"/>
          </a:xfrm>
          <a:prstGeom prst="rect">
            <a:avLst/>
          </a:prstGeom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047CAD88-D244-449B-21DE-C378F28E19CF}"/>
              </a:ext>
            </a:extLst>
          </p:cNvPr>
          <p:cNvSpPr txBox="1"/>
          <p:nvPr/>
        </p:nvSpPr>
        <p:spPr>
          <a:xfrm>
            <a:off x="3202008" y="1734115"/>
            <a:ext cx="4592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>
                <a:solidFill>
                  <a:schemeClr val="bg1"/>
                </a:solidFill>
                <a:ea typeface="Calibri"/>
                <a:cs typeface="Calibri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074300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952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2247900"/>
            <a:ext cx="190500" cy="2667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971800"/>
            <a:ext cx="190500" cy="2667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1" y="3695700"/>
            <a:ext cx="142875" cy="2667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1" y="4419600"/>
            <a:ext cx="142875" cy="2667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7500" y="2247900"/>
            <a:ext cx="190500" cy="266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7501" y="2971800"/>
            <a:ext cx="238125" cy="2667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09750" y="4953000"/>
            <a:ext cx="2667000" cy="11430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19413" y="5095875"/>
            <a:ext cx="238125" cy="2667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62500" y="4953000"/>
            <a:ext cx="2667000" cy="11430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43588" y="5114925"/>
            <a:ext cx="333375" cy="2667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15250" y="4953000"/>
            <a:ext cx="2667000" cy="11430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905875" y="5095875"/>
            <a:ext cx="266700" cy="266700"/>
          </a:xfrm>
          <a:prstGeom prst="rect">
            <a:avLst/>
          </a:prstGeom>
        </p:spPr>
      </p:pic>
      <p:sp>
        <p:nvSpPr>
          <p:cNvPr id="18" name="Text 0"/>
          <p:cNvSpPr/>
          <p:nvPr/>
        </p:nvSpPr>
        <p:spPr>
          <a:xfrm>
            <a:off x="457201" y="285750"/>
            <a:ext cx="8770739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en-US" sz="2667" b="1" dirty="0">
                <a:solidFill>
                  <a:srgbClr val="1F2937"/>
                </a:solidFill>
                <a:latin typeface="Sora Semi Bold"/>
                <a:ea typeface="ui-sans-serif"/>
                <a:cs typeface="ui-sans-serif" pitchFamily="34" charset="-120"/>
              </a:rPr>
              <a:t>Ethical Data Use, Accuracy &amp; Security</a:t>
            </a:r>
            <a:endParaRPr lang="en-US" sz="2667" dirty="0">
              <a:latin typeface="Sora Semi Bold"/>
              <a:ea typeface="ui-sans-serif"/>
              <a:cs typeface="Sora Semi Bold"/>
            </a:endParaRPr>
          </a:p>
        </p:txBody>
      </p:sp>
      <p:sp>
        <p:nvSpPr>
          <p:cNvPr id="19" name="Text 1"/>
          <p:cNvSpPr/>
          <p:nvPr/>
        </p:nvSpPr>
        <p:spPr>
          <a:xfrm>
            <a:off x="457200" y="1181100"/>
            <a:ext cx="1353312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500">
                <a:solidFill>
                  <a:srgbClr val="4B5563"/>
                </a:solidFill>
                <a:latin typeface="Calibri"/>
                <a:ea typeface="ui-sans-serif"/>
                <a:cs typeface="ui-sans-serif" pitchFamily="34" charset="-120"/>
              </a:rPr>
              <a:t>Ensured the AED dataset remained safe, transparent and responsible through strong governance practices.</a:t>
            </a:r>
            <a:endParaRPr lang="en-US" sz="1500">
              <a:latin typeface="ui-sans-serif"/>
              <a:ea typeface="ui-sans-serif"/>
              <a:cs typeface="Calibri"/>
            </a:endParaRPr>
          </a:p>
        </p:txBody>
      </p:sp>
      <p:sp>
        <p:nvSpPr>
          <p:cNvPr id="20" name="Text 2"/>
          <p:cNvSpPr/>
          <p:nvPr/>
        </p:nvSpPr>
        <p:spPr>
          <a:xfrm>
            <a:off x="2314873" y="1333500"/>
            <a:ext cx="381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250"/>
              </a:lnSpc>
            </a:pPr>
            <a:r>
              <a:rPr lang="en-US" sz="1500" b="1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1</a:t>
            </a:r>
            <a:endParaRPr lang="en-US" sz="1500"/>
          </a:p>
        </p:txBody>
      </p:sp>
      <p:sp>
        <p:nvSpPr>
          <p:cNvPr id="21" name="Text 3"/>
          <p:cNvSpPr/>
          <p:nvPr/>
        </p:nvSpPr>
        <p:spPr>
          <a:xfrm>
            <a:off x="9744373" y="1333500"/>
            <a:ext cx="381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250"/>
              </a:lnSpc>
            </a:pPr>
            <a:r>
              <a:rPr lang="en-US" sz="1500" b="1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2</a:t>
            </a:r>
            <a:endParaRPr lang="en-US" sz="1500"/>
          </a:p>
        </p:txBody>
      </p:sp>
      <p:sp>
        <p:nvSpPr>
          <p:cNvPr id="22" name="Text 4"/>
          <p:cNvSpPr/>
          <p:nvPr/>
        </p:nvSpPr>
        <p:spPr>
          <a:xfrm>
            <a:off x="762000" y="1714500"/>
            <a:ext cx="4762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Ethical &amp; Compliance Measures</a:t>
            </a:r>
            <a:endParaRPr lang="en-US" sz="1600" dirty="0"/>
          </a:p>
        </p:txBody>
      </p:sp>
      <p:sp>
        <p:nvSpPr>
          <p:cNvPr id="23" name="Text 5"/>
          <p:cNvSpPr/>
          <p:nvPr/>
        </p:nvSpPr>
        <p:spPr>
          <a:xfrm>
            <a:off x="1095376" y="22479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Adopted a zero-PII approach by using only open, non-personal datasets.</a:t>
            </a:r>
            <a:endParaRPr lang="en-US" sz="1800"/>
          </a:p>
        </p:txBody>
      </p:sp>
      <p:sp>
        <p:nvSpPr>
          <p:cNvPr id="24" name="Text 6"/>
          <p:cNvSpPr/>
          <p:nvPr/>
        </p:nvSpPr>
        <p:spPr>
          <a:xfrm>
            <a:off x="1095376" y="29718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Ensured full alignment with GDPR requirements and UK Data Ethics principles.</a:t>
            </a:r>
            <a:endParaRPr lang="en-US" sz="1800"/>
          </a:p>
        </p:txBody>
      </p:sp>
      <p:sp>
        <p:nvSpPr>
          <p:cNvPr id="25" name="Text 7"/>
          <p:cNvSpPr/>
          <p:nvPr/>
        </p:nvSpPr>
        <p:spPr>
          <a:xfrm>
            <a:off x="1095375" y="3695700"/>
            <a:ext cx="51816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Confirmed compliant use of OpenStreetMap data under the </a:t>
            </a:r>
            <a:r>
              <a:rPr lang="en-US" sz="1333" err="1">
                <a:solidFill>
                  <a:srgbClr val="000000"/>
                </a:solidFill>
                <a:ea typeface="+mn-lt"/>
                <a:cs typeface="+mn-lt"/>
              </a:rPr>
              <a:t>ODbL</a:t>
            </a: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sz="1333" err="1">
                <a:solidFill>
                  <a:srgbClr val="000000"/>
                </a:solidFill>
                <a:ea typeface="+mn-lt"/>
                <a:cs typeface="+mn-lt"/>
              </a:rPr>
              <a:t>licence</a:t>
            </a: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.</a:t>
            </a:r>
            <a:endParaRPr lang="en-US" sz="1800"/>
          </a:p>
        </p:txBody>
      </p:sp>
      <p:sp>
        <p:nvSpPr>
          <p:cNvPr id="26" name="Text 8"/>
          <p:cNvSpPr/>
          <p:nvPr/>
        </p:nvSpPr>
        <p:spPr>
          <a:xfrm>
            <a:off x="1047750" y="4286250"/>
            <a:ext cx="44767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Strengthened dataset reliability through systematic validation and transparent audit trails.</a:t>
            </a:r>
            <a:endParaRPr lang="en-US" sz="1800"/>
          </a:p>
        </p:txBody>
      </p:sp>
      <p:sp>
        <p:nvSpPr>
          <p:cNvPr id="27" name="Text 9"/>
          <p:cNvSpPr/>
          <p:nvPr/>
        </p:nvSpPr>
        <p:spPr>
          <a:xfrm>
            <a:off x="6667500" y="1714500"/>
            <a:ext cx="4762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Security &amp; Quality Outcomes</a:t>
            </a:r>
            <a:endParaRPr lang="en-US" sz="1600" dirty="0"/>
          </a:p>
        </p:txBody>
      </p:sp>
      <p:sp>
        <p:nvSpPr>
          <p:cNvPr id="28" name="Text 10"/>
          <p:cNvSpPr/>
          <p:nvPr/>
        </p:nvSpPr>
        <p:spPr>
          <a:xfrm>
            <a:off x="7000876" y="22479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Minimized misinformation risk by implementing rigorous quality and verification controls.</a:t>
            </a:r>
            <a:endParaRPr lang="en-US" sz="1800"/>
          </a:p>
        </p:txBody>
      </p:sp>
      <p:sp>
        <p:nvSpPr>
          <p:cNvPr id="29" name="Text 11"/>
          <p:cNvSpPr/>
          <p:nvPr/>
        </p:nvSpPr>
        <p:spPr>
          <a:xfrm>
            <a:off x="7048500" y="2971800"/>
            <a:ext cx="438150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Delivered a safe, ethical, and publicly trustworthy solution suitable for real-world use.</a:t>
            </a:r>
            <a:endParaRPr lang="en-US" sz="1800"/>
          </a:p>
        </p:txBody>
      </p:sp>
      <p:sp>
        <p:nvSpPr>
          <p:cNvPr id="30" name="Text 12"/>
          <p:cNvSpPr/>
          <p:nvPr/>
        </p:nvSpPr>
        <p:spPr>
          <a:xfrm>
            <a:off x="7048501" y="3695700"/>
            <a:ext cx="46196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Increased the dataset’s credibility through clear governance and accountable data-handling practices.</a:t>
            </a:r>
            <a:endParaRPr lang="en-US" sz="1800"/>
          </a:p>
        </p:txBody>
      </p:sp>
      <p:sp>
        <p:nvSpPr>
          <p:cNvPr id="31" name="Text 13"/>
          <p:cNvSpPr/>
          <p:nvPr/>
        </p:nvSpPr>
        <p:spPr>
          <a:xfrm>
            <a:off x="2237631" y="5438775"/>
            <a:ext cx="1579126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00"/>
              </a:lnSpc>
            </a:pPr>
            <a:r>
              <a:rPr lang="en-US" sz="135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Data Security</a:t>
            </a:r>
            <a:endParaRPr lang="en-US" sz="135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2" name="Text 14"/>
          <p:cNvSpPr/>
          <p:nvPr/>
        </p:nvSpPr>
        <p:spPr>
          <a:xfrm>
            <a:off x="1809587" y="5705475"/>
            <a:ext cx="251477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ctr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Protected dataset integrity</a:t>
            </a:r>
            <a:endParaRPr lang="en-US" sz="1050"/>
          </a:p>
        </p:txBody>
      </p:sp>
      <p:sp>
        <p:nvSpPr>
          <p:cNvPr id="33" name="Text 15"/>
          <p:cNvSpPr/>
          <p:nvPr/>
        </p:nvSpPr>
        <p:spPr>
          <a:xfrm>
            <a:off x="4940797" y="5467350"/>
            <a:ext cx="220081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00"/>
              </a:lnSpc>
            </a:pPr>
            <a:r>
              <a:rPr lang="en-US" sz="135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Ethical Compliance</a:t>
            </a:r>
            <a:endParaRPr lang="en-US" sz="135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4" name="Text 16"/>
          <p:cNvSpPr/>
          <p:nvPr/>
        </p:nvSpPr>
        <p:spPr>
          <a:xfrm>
            <a:off x="4944026" y="5734050"/>
            <a:ext cx="21133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GDPR and data ethics</a:t>
            </a:r>
            <a:endParaRPr lang="en-US" sz="1050"/>
          </a:p>
        </p:txBody>
      </p:sp>
      <p:sp>
        <p:nvSpPr>
          <p:cNvPr id="35" name="Text 17"/>
          <p:cNvSpPr/>
          <p:nvPr/>
        </p:nvSpPr>
        <p:spPr>
          <a:xfrm>
            <a:off x="8527107" y="5457825"/>
            <a:ext cx="104602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2100"/>
              </a:lnSpc>
            </a:pPr>
            <a:r>
              <a:rPr lang="en-US" sz="135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Accuracy</a:t>
            </a:r>
            <a:endParaRPr lang="en-US" sz="135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36" name="Text 18"/>
          <p:cNvSpPr/>
          <p:nvPr/>
        </p:nvSpPr>
        <p:spPr>
          <a:xfrm>
            <a:off x="8126314" y="5724525"/>
            <a:ext cx="184487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Validation controls</a:t>
            </a:r>
            <a:endParaRPr lang="en-US" sz="1050"/>
          </a:p>
        </p:txBody>
      </p:sp>
      <p:pic>
        <p:nvPicPr>
          <p:cNvPr id="5" name="Image 8" descr="preencoded.png">
            <a:extLst>
              <a:ext uri="{FF2B5EF4-FFF2-40B4-BE49-F238E27FC236}">
                <a16:creationId xmlns:a16="http://schemas.microsoft.com/office/drawing/2014/main" id="{0E08AA92-80B2-8FAB-04D7-EFE341886BF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461351" y="1743869"/>
            <a:ext cx="266700" cy="26670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7D669336-AD27-5F32-8EEB-B0BC82878190}"/>
              </a:ext>
            </a:extLst>
          </p:cNvPr>
          <p:cNvSpPr txBox="1"/>
          <p:nvPr/>
        </p:nvSpPr>
        <p:spPr>
          <a:xfrm>
            <a:off x="9456758" y="1721415"/>
            <a:ext cx="4592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>
                <a:solidFill>
                  <a:schemeClr val="bg1"/>
                </a:solidFill>
                <a:ea typeface="Calibri"/>
                <a:cs typeface="Calibri"/>
              </a:rPr>
              <a:t>2</a:t>
            </a:r>
            <a:endParaRPr lang="en-US" sz="150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40" name="Image 8" descr="preencoded.png">
            <a:extLst>
              <a:ext uri="{FF2B5EF4-FFF2-40B4-BE49-F238E27FC236}">
                <a16:creationId xmlns:a16="http://schemas.microsoft.com/office/drawing/2014/main" id="{6A9FA41E-FCDB-9C16-1020-E974D4CA0999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749526" y="1747044"/>
            <a:ext cx="266700" cy="266700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C543F761-6D7F-0F34-D0D7-0FE1F19A05B0}"/>
              </a:ext>
            </a:extLst>
          </p:cNvPr>
          <p:cNvSpPr txBox="1"/>
          <p:nvPr/>
        </p:nvSpPr>
        <p:spPr>
          <a:xfrm>
            <a:off x="3744933" y="1724590"/>
            <a:ext cx="4592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>
                <a:solidFill>
                  <a:schemeClr val="bg1"/>
                </a:solidFill>
                <a:ea typeface="Calibri"/>
                <a:cs typeface="Calibri"/>
              </a:rPr>
              <a:t>1</a:t>
            </a: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17022A5A-CCAC-2ACA-9AD5-692A7AB8C5BE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658769" y="3692525"/>
            <a:ext cx="246063" cy="34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887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952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000" y="2247900"/>
            <a:ext cx="190500" cy="2667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000" y="2971800"/>
            <a:ext cx="171450" cy="2667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2000" y="3695700"/>
            <a:ext cx="190500" cy="2667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000" y="4419600"/>
            <a:ext cx="171450" cy="2667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67500" y="2247900"/>
            <a:ext cx="190500" cy="266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7501" y="2971800"/>
            <a:ext cx="219075" cy="2667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67500" y="3695700"/>
            <a:ext cx="190500" cy="2667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09750" y="5905500"/>
            <a:ext cx="8572500" cy="381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571750" y="5829300"/>
            <a:ext cx="190500" cy="1905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43500" y="5829300"/>
            <a:ext cx="190500" cy="1905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15250" y="5829300"/>
            <a:ext cx="190500" cy="1905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429750" y="5829300"/>
            <a:ext cx="190500" cy="190500"/>
          </a:xfrm>
          <a:prstGeom prst="rect">
            <a:avLst/>
          </a:prstGeom>
        </p:spPr>
      </p:pic>
      <p:sp>
        <p:nvSpPr>
          <p:cNvPr id="18" name="Text 0"/>
          <p:cNvSpPr/>
          <p:nvPr/>
        </p:nvSpPr>
        <p:spPr>
          <a:xfrm>
            <a:off x="457201" y="285750"/>
            <a:ext cx="773489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en-US" sz="2667" b="1" dirty="0">
                <a:solidFill>
                  <a:srgbClr val="1F2937"/>
                </a:solidFill>
                <a:latin typeface="Sora Semi Bold"/>
                <a:ea typeface="ui-sans-serif"/>
                <a:cs typeface="ui-sans-serif" pitchFamily="34" charset="-120"/>
              </a:rPr>
              <a:t>Reflection &amp; Future Development</a:t>
            </a:r>
            <a:endParaRPr lang="en-US" sz="2667" dirty="0">
              <a:latin typeface="Sora Semi Bold"/>
              <a:ea typeface="ui-sans-serif"/>
              <a:cs typeface="Sora Semi Bold"/>
            </a:endParaRPr>
          </a:p>
        </p:txBody>
      </p:sp>
      <p:sp>
        <p:nvSpPr>
          <p:cNvPr id="19" name="Text 1"/>
          <p:cNvSpPr/>
          <p:nvPr/>
        </p:nvSpPr>
        <p:spPr>
          <a:xfrm>
            <a:off x="457200" y="1181100"/>
            <a:ext cx="1353312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500">
                <a:solidFill>
                  <a:srgbClr val="4B5563"/>
                </a:solidFill>
                <a:latin typeface="Calibri"/>
                <a:ea typeface="ui-sans-serif"/>
                <a:cs typeface="ui-sans-serif" pitchFamily="34" charset="-120"/>
              </a:rPr>
              <a:t>The data-driven approach significantly strengthened DefibMap's public-health potential.</a:t>
            </a:r>
            <a:endParaRPr lang="en-US" sz="1500">
              <a:latin typeface="Calibri"/>
              <a:ea typeface="ui-sans-serif"/>
            </a:endParaRPr>
          </a:p>
        </p:txBody>
      </p:sp>
      <p:sp>
        <p:nvSpPr>
          <p:cNvPr id="20" name="Text 2"/>
          <p:cNvSpPr/>
          <p:nvPr/>
        </p:nvSpPr>
        <p:spPr>
          <a:xfrm>
            <a:off x="2314873" y="1333500"/>
            <a:ext cx="381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250"/>
              </a:lnSpc>
            </a:pPr>
            <a:r>
              <a:rPr lang="en-US" sz="1500" b="1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1</a:t>
            </a:r>
            <a:endParaRPr lang="en-US" sz="1500"/>
          </a:p>
        </p:txBody>
      </p:sp>
      <p:sp>
        <p:nvSpPr>
          <p:cNvPr id="21" name="Text 3"/>
          <p:cNvSpPr/>
          <p:nvPr/>
        </p:nvSpPr>
        <p:spPr>
          <a:xfrm>
            <a:off x="9744373" y="1333500"/>
            <a:ext cx="381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250"/>
              </a:lnSpc>
            </a:pPr>
            <a:r>
              <a:rPr lang="en-US" sz="1500" b="1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2</a:t>
            </a:r>
            <a:endParaRPr lang="en-US" sz="1500"/>
          </a:p>
        </p:txBody>
      </p:sp>
      <p:sp>
        <p:nvSpPr>
          <p:cNvPr id="22" name="Text 4"/>
          <p:cNvSpPr/>
          <p:nvPr/>
        </p:nvSpPr>
        <p:spPr>
          <a:xfrm>
            <a:off x="762000" y="1714500"/>
            <a:ext cx="4762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Reflection &amp; Identified Enhancements</a:t>
            </a:r>
            <a:endParaRPr lang="en-US" sz="1600" dirty="0"/>
          </a:p>
        </p:txBody>
      </p:sp>
      <p:sp>
        <p:nvSpPr>
          <p:cNvPr id="23" name="Text 5"/>
          <p:cNvSpPr/>
          <p:nvPr/>
        </p:nvSpPr>
        <p:spPr>
          <a:xfrm>
            <a:off x="1095376" y="22479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Evaluated limitations in AED coverage accuracy and metadata consistency.</a:t>
            </a:r>
            <a:endParaRPr lang="en-US" sz="1800"/>
          </a:p>
        </p:txBody>
      </p:sp>
      <p:sp>
        <p:nvSpPr>
          <p:cNvPr id="24" name="Text 6"/>
          <p:cNvSpPr/>
          <p:nvPr/>
        </p:nvSpPr>
        <p:spPr>
          <a:xfrm>
            <a:off x="1076326" y="2971800"/>
            <a:ext cx="444817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Identified opportunities to integrate additional data sources (BHF, NHS, councils).</a:t>
            </a:r>
            <a:endParaRPr lang="en-US" sz="1800"/>
          </a:p>
        </p:txBody>
      </p:sp>
      <p:sp>
        <p:nvSpPr>
          <p:cNvPr id="25" name="Text 7"/>
          <p:cNvSpPr/>
          <p:nvPr/>
        </p:nvSpPr>
        <p:spPr>
          <a:xfrm>
            <a:off x="1095376" y="36957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Planned enhancements for automated updates and long-term dataset monitoring.</a:t>
            </a:r>
            <a:endParaRPr lang="en-US" sz="1800">
              <a:ea typeface="+mn-lt"/>
              <a:cs typeface="+mn-lt"/>
            </a:endParaRPr>
          </a:p>
        </p:txBody>
      </p:sp>
      <p:sp>
        <p:nvSpPr>
          <p:cNvPr id="26" name="Text 8"/>
          <p:cNvSpPr/>
          <p:nvPr/>
        </p:nvSpPr>
        <p:spPr>
          <a:xfrm>
            <a:off x="1076326" y="4419600"/>
            <a:ext cx="444817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Assessed scalability needs as </a:t>
            </a:r>
            <a:r>
              <a:rPr lang="en-US" sz="1333" err="1">
                <a:solidFill>
                  <a:srgbClr val="000000"/>
                </a:solidFill>
                <a:ea typeface="+mn-lt"/>
                <a:cs typeface="+mn-lt"/>
              </a:rPr>
              <a:t>DefibMap</a:t>
            </a: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 expands across wider regions of the UK.</a:t>
            </a:r>
            <a:endParaRPr lang="en-US" sz="1800"/>
          </a:p>
        </p:txBody>
      </p:sp>
      <p:sp>
        <p:nvSpPr>
          <p:cNvPr id="27" name="Text 9"/>
          <p:cNvSpPr/>
          <p:nvPr/>
        </p:nvSpPr>
        <p:spPr>
          <a:xfrm>
            <a:off x="6667500" y="1714500"/>
            <a:ext cx="47625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400"/>
              </a:lnSpc>
            </a:pPr>
            <a:r>
              <a:rPr lang="en-US" sz="1600" dirty="0">
                <a:solidFill>
                  <a:srgbClr val="1F2937"/>
                </a:solidFill>
                <a:ea typeface="+mn-lt"/>
                <a:cs typeface="+mn-lt"/>
              </a:rPr>
              <a:t>Future-Focused Contributions</a:t>
            </a:r>
            <a:endParaRPr lang="en-US" sz="1600" dirty="0">
              <a:ea typeface="+mn-lt"/>
              <a:cs typeface="+mn-lt"/>
            </a:endParaRPr>
          </a:p>
        </p:txBody>
      </p:sp>
      <p:sp>
        <p:nvSpPr>
          <p:cNvPr id="28" name="Text 10"/>
          <p:cNvSpPr/>
          <p:nvPr/>
        </p:nvSpPr>
        <p:spPr>
          <a:xfrm>
            <a:off x="7000876" y="22479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Established a clear development pathway for evolving </a:t>
            </a:r>
            <a:r>
              <a:rPr lang="en-US" sz="1333" err="1">
                <a:solidFill>
                  <a:srgbClr val="000000"/>
                </a:solidFill>
                <a:ea typeface="+mn-lt"/>
                <a:cs typeface="+mn-lt"/>
              </a:rPr>
              <a:t>DefibMap</a:t>
            </a: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 into a proactive national tool.</a:t>
            </a:r>
            <a:endParaRPr lang="en-US" sz="1800"/>
          </a:p>
        </p:txBody>
      </p:sp>
      <p:sp>
        <p:nvSpPr>
          <p:cNvPr id="29" name="Text 11"/>
          <p:cNvSpPr/>
          <p:nvPr/>
        </p:nvSpPr>
        <p:spPr>
          <a:xfrm>
            <a:off x="7029450" y="2971800"/>
            <a:ext cx="440055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Demonstrated how geospatial analysis and AI can improve emergency-response outcomes.</a:t>
            </a:r>
            <a:endParaRPr lang="en-US" sz="1800"/>
          </a:p>
        </p:txBody>
      </p:sp>
      <p:sp>
        <p:nvSpPr>
          <p:cNvPr id="30" name="Text 12"/>
          <p:cNvSpPr/>
          <p:nvPr/>
        </p:nvSpPr>
        <p:spPr>
          <a:xfrm>
            <a:off x="7000876" y="3695700"/>
            <a:ext cx="4429125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0"/>
              </a:lnSpc>
            </a:pPr>
            <a:r>
              <a:rPr lang="en-US" sz="1333">
                <a:solidFill>
                  <a:srgbClr val="000000"/>
                </a:solidFill>
                <a:ea typeface="+mn-lt"/>
                <a:cs typeface="+mn-lt"/>
              </a:rPr>
              <a:t>Ensured the platform remains future-ready, scalable, and grounded in modern data-science practices.</a:t>
            </a:r>
            <a:endParaRPr lang="en-US" sz="1800"/>
          </a:p>
        </p:txBody>
      </p:sp>
      <p:sp>
        <p:nvSpPr>
          <p:cNvPr id="31" name="Text 13"/>
          <p:cNvSpPr/>
          <p:nvPr/>
        </p:nvSpPr>
        <p:spPr>
          <a:xfrm>
            <a:off x="2273737" y="5143501"/>
            <a:ext cx="786527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en-US" sz="120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Current</a:t>
            </a:r>
            <a:endParaRPr lang="en-US" sz="1200"/>
          </a:p>
        </p:txBody>
      </p:sp>
      <p:sp>
        <p:nvSpPr>
          <p:cNvPr id="32" name="Text 14"/>
          <p:cNvSpPr/>
          <p:nvPr/>
        </p:nvSpPr>
        <p:spPr>
          <a:xfrm>
            <a:off x="2994720" y="5143501"/>
            <a:ext cx="0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en-US" sz="120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
</a:t>
            </a:r>
            <a:endParaRPr lang="en-US" sz="1200"/>
          </a:p>
        </p:txBody>
      </p:sp>
      <p:sp>
        <p:nvSpPr>
          <p:cNvPr id="33" name="Text 15"/>
          <p:cNvSpPr/>
          <p:nvPr/>
        </p:nvSpPr>
        <p:spPr>
          <a:xfrm>
            <a:off x="2379911" y="5400675"/>
            <a:ext cx="57403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Reactive Mapping</a:t>
            </a:r>
            <a:endParaRPr lang="en-US" sz="1050"/>
          </a:p>
        </p:txBody>
      </p:sp>
      <p:sp>
        <p:nvSpPr>
          <p:cNvPr id="34" name="Text 16"/>
          <p:cNvSpPr/>
          <p:nvPr/>
        </p:nvSpPr>
        <p:spPr>
          <a:xfrm>
            <a:off x="4672073" y="6019801"/>
            <a:ext cx="1133356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en-US" sz="120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Short-term</a:t>
            </a:r>
            <a:endParaRPr lang="en-US" sz="1200"/>
          </a:p>
        </p:txBody>
      </p:sp>
      <p:sp>
        <p:nvSpPr>
          <p:cNvPr id="35" name="Text 17"/>
          <p:cNvSpPr/>
          <p:nvPr/>
        </p:nvSpPr>
        <p:spPr>
          <a:xfrm>
            <a:off x="5710982" y="6019801"/>
            <a:ext cx="0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en-US" sz="120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
</a:t>
            </a:r>
            <a:endParaRPr lang="en-US" sz="1200"/>
          </a:p>
        </p:txBody>
      </p:sp>
      <p:sp>
        <p:nvSpPr>
          <p:cNvPr id="36" name="Text 18"/>
          <p:cNvSpPr/>
          <p:nvPr/>
        </p:nvSpPr>
        <p:spPr>
          <a:xfrm>
            <a:off x="4626532" y="6276975"/>
            <a:ext cx="1224439" cy="152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Enhanced Data</a:t>
            </a:r>
            <a:endParaRPr lang="en-US" sz="1050"/>
          </a:p>
        </p:txBody>
      </p:sp>
      <p:sp>
        <p:nvSpPr>
          <p:cNvPr id="37" name="Text 19"/>
          <p:cNvSpPr/>
          <p:nvPr/>
        </p:nvSpPr>
        <p:spPr>
          <a:xfrm>
            <a:off x="7338656" y="5143501"/>
            <a:ext cx="943689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en-US" sz="120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Mid-term</a:t>
            </a:r>
            <a:endParaRPr lang="en-US" sz="1200"/>
          </a:p>
        </p:txBody>
      </p:sp>
      <p:sp>
        <p:nvSpPr>
          <p:cNvPr id="38" name="Text 20"/>
          <p:cNvSpPr/>
          <p:nvPr/>
        </p:nvSpPr>
        <p:spPr>
          <a:xfrm>
            <a:off x="8203704" y="5143501"/>
            <a:ext cx="0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en-US" sz="120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
</a:t>
            </a:r>
            <a:endParaRPr lang="en-US" sz="1200"/>
          </a:p>
        </p:txBody>
      </p:sp>
      <p:sp>
        <p:nvSpPr>
          <p:cNvPr id="39" name="Text 21"/>
          <p:cNvSpPr/>
          <p:nvPr/>
        </p:nvSpPr>
        <p:spPr>
          <a:xfrm>
            <a:off x="7481740" y="5400675"/>
            <a:ext cx="657374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Predictive Analytics</a:t>
            </a:r>
            <a:endParaRPr lang="en-US" sz="1050"/>
          </a:p>
        </p:txBody>
      </p:sp>
      <p:sp>
        <p:nvSpPr>
          <p:cNvPr id="40" name="Text 22"/>
          <p:cNvSpPr/>
          <p:nvPr/>
        </p:nvSpPr>
        <p:spPr>
          <a:xfrm>
            <a:off x="9186029" y="6019801"/>
            <a:ext cx="677942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en-US" sz="1200" b="1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Future</a:t>
            </a:r>
            <a:endParaRPr lang="en-US" sz="1200"/>
          </a:p>
        </p:txBody>
      </p:sp>
      <p:sp>
        <p:nvSpPr>
          <p:cNvPr id="41" name="Text 23"/>
          <p:cNvSpPr/>
          <p:nvPr/>
        </p:nvSpPr>
        <p:spPr>
          <a:xfrm>
            <a:off x="9807476" y="6019801"/>
            <a:ext cx="0" cy="18097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800"/>
              </a:lnSpc>
            </a:pPr>
            <a:r>
              <a:rPr lang="en-US" sz="120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
</a:t>
            </a:r>
            <a:endParaRPr lang="en-US" sz="1200"/>
          </a:p>
        </p:txBody>
      </p:sp>
      <p:sp>
        <p:nvSpPr>
          <p:cNvPr id="42" name="Text 24"/>
          <p:cNvSpPr/>
          <p:nvPr/>
        </p:nvSpPr>
        <p:spPr>
          <a:xfrm>
            <a:off x="9065716" y="6276975"/>
            <a:ext cx="918418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>
            <a:lvl1pPr marL="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972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459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19456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74320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29184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84048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389120" algn="l" defTabSz="1097280" rtl="0" eaLnBrk="1" latinLnBrk="0" hangingPunct="1">
              <a:defRPr sz="216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500"/>
              </a:lnSpc>
            </a:pPr>
            <a:r>
              <a:rPr lang="en-US" sz="105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National Proactive Tool</a:t>
            </a:r>
            <a:endParaRPr lang="en-US" sz="1050"/>
          </a:p>
        </p:txBody>
      </p:sp>
      <p:pic>
        <p:nvPicPr>
          <p:cNvPr id="5" name="Image 8" descr="preencoded.png">
            <a:extLst>
              <a:ext uri="{FF2B5EF4-FFF2-40B4-BE49-F238E27FC236}">
                <a16:creationId xmlns:a16="http://schemas.microsoft.com/office/drawing/2014/main" id="{3F1A0269-3F27-4C0C-E669-AC26AFA02FB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508976" y="1734344"/>
            <a:ext cx="266700" cy="266700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E7CF56FF-3E2C-227D-70A4-01BF8A552109}"/>
              </a:ext>
            </a:extLst>
          </p:cNvPr>
          <p:cNvSpPr txBox="1"/>
          <p:nvPr/>
        </p:nvSpPr>
        <p:spPr>
          <a:xfrm>
            <a:off x="9514729" y="1712487"/>
            <a:ext cx="4592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 dirty="0">
                <a:solidFill>
                  <a:schemeClr val="bg1"/>
                </a:solidFill>
                <a:ea typeface="Calibri"/>
                <a:cs typeface="Calibri"/>
              </a:rPr>
              <a:t>2</a:t>
            </a:r>
            <a:endParaRPr lang="en-US" sz="1500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46" name="Image 8" descr="preencoded.png">
            <a:extLst>
              <a:ext uri="{FF2B5EF4-FFF2-40B4-BE49-F238E27FC236}">
                <a16:creationId xmlns:a16="http://schemas.microsoft.com/office/drawing/2014/main" id="{75E9A29E-DC40-6974-806A-B6CCF919F6F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97226" y="1747044"/>
            <a:ext cx="266700" cy="266700"/>
          </a:xfrm>
          <a:prstGeom prst="rect">
            <a:avLst/>
          </a:prstGeom>
        </p:spPr>
      </p:pic>
      <p:sp>
        <p:nvSpPr>
          <p:cNvPr id="48" name="TextBox 47">
            <a:extLst>
              <a:ext uri="{FF2B5EF4-FFF2-40B4-BE49-F238E27FC236}">
                <a16:creationId xmlns:a16="http://schemas.microsoft.com/office/drawing/2014/main" id="{298BBCDB-9438-56F8-C1FD-9702CD53A391}"/>
              </a:ext>
            </a:extLst>
          </p:cNvPr>
          <p:cNvSpPr txBox="1"/>
          <p:nvPr/>
        </p:nvSpPr>
        <p:spPr>
          <a:xfrm>
            <a:off x="4405281" y="1717126"/>
            <a:ext cx="4592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76200" tIns="38100" rIns="76200" bIns="3810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500" dirty="0">
                <a:solidFill>
                  <a:schemeClr val="bg1"/>
                </a:solidFill>
                <a:ea typeface="Calibri"/>
                <a:cs typeface="Calibri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731408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Image 1" descr="preencoded.png">
            <a:extLst>
              <a:ext uri="{FF2B5EF4-FFF2-40B4-BE49-F238E27FC236}">
                <a16:creationId xmlns:a16="http://schemas.microsoft.com/office/drawing/2014/main" id="{EC59D0C9-C8FF-39A1-1DD8-C8116E3F17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8105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00025"/>
            <a:ext cx="11582400" cy="5715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800" y="1390650"/>
            <a:ext cx="182761" cy="1524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800" y="2381250"/>
            <a:ext cx="182761" cy="1524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800" y="4152900"/>
            <a:ext cx="182761" cy="152400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304800" y="304800"/>
            <a:ext cx="115824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2670" b="1" dirty="0">
                <a:solidFill>
                  <a:srgbClr val="1F2937"/>
                </a:solidFill>
                <a:latin typeface="Sora Semi Bold"/>
                <a:ea typeface="ui-sans-serif" pitchFamily="34" charset="-122"/>
                <a:cs typeface="ui-sans-serif" pitchFamily="34" charset="-120"/>
              </a:rPr>
              <a:t>References</a:t>
            </a:r>
            <a:endParaRPr lang="en-US" sz="2670" dirty="0">
              <a:latin typeface="Sora Semi Bold"/>
            </a:endParaRPr>
          </a:p>
        </p:txBody>
      </p:sp>
      <p:sp>
        <p:nvSpPr>
          <p:cNvPr id="10" name="Text 2"/>
          <p:cNvSpPr/>
          <p:nvPr/>
        </p:nvSpPr>
        <p:spPr>
          <a:xfrm>
            <a:off x="563761" y="1352550"/>
            <a:ext cx="56388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OpenStreetMap &amp; ODbL</a:t>
            </a:r>
            <a:endParaRPr lang="en-US" sz="1200" dirty="0"/>
          </a:p>
        </p:txBody>
      </p:sp>
      <p:sp>
        <p:nvSpPr>
          <p:cNvPr id="11" name="Text 3"/>
          <p:cNvSpPr/>
          <p:nvPr/>
        </p:nvSpPr>
        <p:spPr>
          <a:xfrm>
            <a:off x="304800" y="1619250"/>
            <a:ext cx="6766560" cy="171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350"/>
              </a:lnSpc>
            </a:pP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[1]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Open Data Commons, "Open Database Licence (odbL) 1.0," 2024. 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https://opendatacommons.org/licenses/odbl/</a:t>
            </a:r>
            <a:r>
              <a:rPr lang="en-GB" sz="11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2" name="Text 4"/>
          <p:cNvSpPr/>
          <p:nvPr/>
        </p:nvSpPr>
        <p:spPr>
          <a:xfrm>
            <a:off x="304800" y="1828800"/>
            <a:ext cx="6766560" cy="1714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[2] OpenStreetMap, "Copyright and License," </a:t>
            </a:r>
            <a:r>
              <a:rPr lang="en-US" sz="1100" i="1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Online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. 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  <a:hlinkClick r:id="rId9"/>
              </a:rPr>
              <a:t>https://www.openstreetmap.org/copyright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 </a:t>
            </a:r>
            <a:b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</a:b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 6"/>
          <p:cNvSpPr/>
          <p:nvPr/>
        </p:nvSpPr>
        <p:spPr>
          <a:xfrm>
            <a:off x="563761" y="2343150"/>
            <a:ext cx="56388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AED Placement &amp; Guidelines</a:t>
            </a:r>
            <a:endParaRPr lang="en-US" sz="1200" dirty="0"/>
          </a:p>
        </p:txBody>
      </p:sp>
      <p:sp>
        <p:nvSpPr>
          <p:cNvPr id="15" name="Text 7"/>
          <p:cNvSpPr/>
          <p:nvPr/>
        </p:nvSpPr>
        <p:spPr>
          <a:xfrm>
            <a:off x="304800" y="2609850"/>
            <a:ext cx="9998044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[3] Resuscitation Council UK, "A guide to Automated External Defibrillators (AEDs)," 2019. 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  <a:hlinkClick r:id="rId10"/>
              </a:rPr>
              <a:t>https://www.resus.org.uk/sites/default/files/2020-03/AED_Guide_2019-12-04.pdf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 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6" name="Text 8"/>
          <p:cNvSpPr/>
          <p:nvPr/>
        </p:nvSpPr>
        <p:spPr>
          <a:xfrm>
            <a:off x="304799" y="2990850"/>
            <a:ext cx="9156071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[4] British Heart Foundation, "Where should you put your defibrillator?" 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  <a:hlinkClick r:id="rId11"/>
              </a:rPr>
              <a:t>https://defibrillators.bhf.org.uk/resources/where-should-you-put-your-defibrillator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 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7" name="Text 9"/>
          <p:cNvSpPr/>
          <p:nvPr/>
        </p:nvSpPr>
        <p:spPr>
          <a:xfrm>
            <a:off x="304800" y="3371850"/>
            <a:ext cx="10323968" cy="5143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[5] C. M. Smith </a:t>
            </a:r>
            <a:r>
              <a:rPr lang="en-US" sz="1100" i="1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et al.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, "Medical emergency planning in sport: a best-practice guideline from Resuscitation Council UK," </a:t>
            </a:r>
            <a:r>
              <a:rPr lang="en-US" sz="1100" i="1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British Journal of Sports Medicine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, vol. 58, no. 19, p. 1098, 2024. 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  <a:hlinkClick r:id="rId12"/>
              </a:rPr>
              <a:t>https://bjsm.bmj.com/content/bjsports/58/19/1098.full.pdf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 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8" name="Text 10"/>
          <p:cNvSpPr/>
          <p:nvPr/>
        </p:nvSpPr>
        <p:spPr>
          <a:xfrm>
            <a:off x="563761" y="4114800"/>
            <a:ext cx="56388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Data Ethics &amp; GDPR</a:t>
            </a:r>
            <a:endParaRPr lang="en-US" sz="1200" dirty="0"/>
          </a:p>
        </p:txBody>
      </p:sp>
      <p:sp>
        <p:nvSpPr>
          <p:cNvPr id="19" name="Text 11"/>
          <p:cNvSpPr/>
          <p:nvPr/>
        </p:nvSpPr>
        <p:spPr>
          <a:xfrm>
            <a:off x="304799" y="4381500"/>
            <a:ext cx="11582401" cy="5143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[6] Information Commissioner's Office, "Data sharing: a code of practice," May 2021. 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  <a:hlinkClick r:id="rId13"/>
              </a:rPr>
              <a:t>https://ico.org.uk/for-organisations/uk-gdpr-guidance-and-resources/data-sharing/data-sharing-a-code-of-practice/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 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0" name="Text 12"/>
          <p:cNvSpPr/>
          <p:nvPr/>
        </p:nvSpPr>
        <p:spPr>
          <a:xfrm>
            <a:off x="304800" y="4895850"/>
            <a:ext cx="9644958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350"/>
              </a:lnSpc>
            </a:pP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[7] Information Commissioner's Office, "UK GDPR guidance and resources." 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  <a:hlinkClick r:id="rId14"/>
              </a:rPr>
              <a:t>https://ico.org.uk/for-organisations/uk-gdpr-guidance-and-resources/</a:t>
            </a:r>
            <a:r>
              <a:rPr lang="en-US" sz="1100" dirty="0">
                <a:solidFill>
                  <a:srgbClr val="000000"/>
                </a:solidFill>
                <a:latin typeface="Calibri" panose="020F0502020204030204" pitchFamily="34" charset="0"/>
                <a:ea typeface="ui-sans-serif" pitchFamily="34" charset="-122"/>
                <a:cs typeface="Calibri" panose="020F0502020204030204" pitchFamily="34" charset="0"/>
              </a:rPr>
              <a:t> </a:t>
            </a:r>
            <a:endParaRPr lang="en-US" sz="11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1016</Words>
  <Application>Microsoft Office PowerPoint</Application>
  <PresentationFormat>Widescreen</PresentationFormat>
  <Paragraphs>133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Sora Semi Bold</vt:lpstr>
      <vt:lpstr>ui-sans-serif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Federico Mossa</dc:creator>
  <cp:lastModifiedBy>Federico Mossa</cp:lastModifiedBy>
  <cp:revision>5</cp:revision>
  <dcterms:created xsi:type="dcterms:W3CDTF">2025-12-10T20:44:44Z</dcterms:created>
  <dcterms:modified xsi:type="dcterms:W3CDTF">2025-12-10T21:45:34Z</dcterms:modified>
</cp:coreProperties>
</file>