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51" d="100"/>
          <a:sy n="151" d="100"/>
        </p:scale>
        <p:origin x="-1600"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notesMaster" Target="notesMasters/notesMaster1.xml"/><Relationship Id="rId31" Type="http://schemas.openxmlformats.org/officeDocument/2006/relationships/printerSettings" Target="printerSettings/printerSettings1.bin"/><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3C50791-B751-F040-AC47-0C47E02064FE}" type="datetimeFigureOut">
              <a:rPr lang="en-US" smtClean="0"/>
              <a:t>09/12/14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02AE88A-C317-9E40-999E-83DCC05E95AC}" type="slidenum">
              <a:rPr lang="en-GB" smtClean="0"/>
              <a:t>‹#›</a:t>
            </a:fld>
            <a:endParaRPr lang="en-GB"/>
          </a:p>
        </p:txBody>
      </p:sp>
    </p:spTree>
    <p:extLst>
      <p:ext uri="{BB962C8B-B14F-4D97-AF65-F5344CB8AC3E}">
        <p14:creationId xmlns:p14="http://schemas.microsoft.com/office/powerpoint/2010/main" val="358294356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a:t>
            </a:r>
            <a:r>
              <a:rPr lang="en-GB" dirty="0" err="1" smtClean="0"/>
              <a:t>www.telegraph.co.uk</a:t>
            </a:r>
            <a:r>
              <a:rPr lang="en-GB" dirty="0" smtClean="0"/>
              <a:t>/news/religion/11250643/Sharia-law-guidelines-abandoned-as-Law-Society-</a:t>
            </a:r>
            <a:r>
              <a:rPr lang="en-GB" dirty="0" err="1" smtClean="0"/>
              <a:t>apologises.html</a:t>
            </a:r>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13</a:t>
            </a:fld>
            <a:endParaRPr lang="en-GB" dirty="0"/>
          </a:p>
        </p:txBody>
      </p:sp>
    </p:spTree>
    <p:extLst>
      <p:ext uri="{BB962C8B-B14F-4D97-AF65-F5344CB8AC3E}">
        <p14:creationId xmlns:p14="http://schemas.microsoft.com/office/powerpoint/2010/main" val="1517896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a:t>
            </a:r>
            <a:r>
              <a:rPr lang="en-GB" dirty="0" err="1" smtClean="0"/>
              <a:t>www.matribunal.com</a:t>
            </a:r>
            <a:r>
              <a:rPr lang="en-GB" dirty="0" smtClean="0"/>
              <a:t>/</a:t>
            </a:r>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21</a:t>
            </a:fld>
            <a:endParaRPr lang="en-GB" dirty="0"/>
          </a:p>
        </p:txBody>
      </p:sp>
    </p:spTree>
    <p:extLst>
      <p:ext uri="{BB962C8B-B14F-4D97-AF65-F5344CB8AC3E}">
        <p14:creationId xmlns:p14="http://schemas.microsoft.com/office/powerpoint/2010/main" val="1128620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p:txBody>
          <a:bodyPr/>
          <a:lstStyle/>
          <a:p>
            <a:fld id="{40DD0CD6-0085-F547-BF4F-56D93EFD5969}" type="datetimeFigureOut">
              <a:rPr lang="en-US" smtClean="0"/>
              <a:t>09/12/14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B8AE1-F69F-104E-B7B7-7187F8FF2A0B}" type="slidenum">
              <a:rPr lang="en-GB" smtClean="0"/>
              <a:t>‹#›</a:t>
            </a:fld>
            <a:endParaRPr lang="en-GB"/>
          </a:p>
        </p:txBody>
      </p:sp>
    </p:spTree>
    <p:extLst>
      <p:ext uri="{BB962C8B-B14F-4D97-AF65-F5344CB8AC3E}">
        <p14:creationId xmlns:p14="http://schemas.microsoft.com/office/powerpoint/2010/main" val="1875071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40DD0CD6-0085-F547-BF4F-56D93EFD5969}" type="datetimeFigureOut">
              <a:rPr lang="en-US" smtClean="0"/>
              <a:t>09/12/14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B8AE1-F69F-104E-B7B7-7187F8FF2A0B}" type="slidenum">
              <a:rPr lang="en-GB" smtClean="0"/>
              <a:t>‹#›</a:t>
            </a:fld>
            <a:endParaRPr lang="en-GB"/>
          </a:p>
        </p:txBody>
      </p:sp>
    </p:spTree>
    <p:extLst>
      <p:ext uri="{BB962C8B-B14F-4D97-AF65-F5344CB8AC3E}">
        <p14:creationId xmlns:p14="http://schemas.microsoft.com/office/powerpoint/2010/main" val="1957425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0DD0CD6-0085-F547-BF4F-56D93EFD5969}" type="datetimeFigureOut">
              <a:rPr lang="en-US" smtClean="0"/>
              <a:t>09/12/14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B8AE1-F69F-104E-B7B7-7187F8FF2A0B}" type="slidenum">
              <a:rPr lang="en-GB" smtClean="0"/>
              <a:t>‹#›</a:t>
            </a:fld>
            <a:endParaRPr lang="en-GB"/>
          </a:p>
        </p:txBody>
      </p:sp>
    </p:spTree>
    <p:extLst>
      <p:ext uri="{BB962C8B-B14F-4D97-AF65-F5344CB8AC3E}">
        <p14:creationId xmlns:p14="http://schemas.microsoft.com/office/powerpoint/2010/main" val="411969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40DD0CD6-0085-F547-BF4F-56D93EFD5969}" type="datetimeFigureOut">
              <a:rPr lang="en-US" smtClean="0"/>
              <a:t>09/12/14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CB8AE1-F69F-104E-B7B7-7187F8FF2A0B}" type="slidenum">
              <a:rPr lang="en-GB" smtClean="0"/>
              <a:t>‹#›</a:t>
            </a:fld>
            <a:endParaRPr lang="en-GB"/>
          </a:p>
        </p:txBody>
      </p:sp>
    </p:spTree>
    <p:extLst>
      <p:ext uri="{BB962C8B-B14F-4D97-AF65-F5344CB8AC3E}">
        <p14:creationId xmlns:p14="http://schemas.microsoft.com/office/powerpoint/2010/main" val="1880496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40DD0CD6-0085-F547-BF4F-56D93EFD5969}" type="datetimeFigureOut">
              <a:rPr lang="en-US" smtClean="0"/>
              <a:t>09/12/14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CB8AE1-F69F-104E-B7B7-7187F8FF2A0B}" type="slidenum">
              <a:rPr lang="en-GB" smtClean="0"/>
              <a:t>‹#›</a:t>
            </a:fld>
            <a:endParaRPr lang="en-GB"/>
          </a:p>
        </p:txBody>
      </p:sp>
    </p:spTree>
    <p:extLst>
      <p:ext uri="{BB962C8B-B14F-4D97-AF65-F5344CB8AC3E}">
        <p14:creationId xmlns:p14="http://schemas.microsoft.com/office/powerpoint/2010/main" val="1567716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40DD0CD6-0085-F547-BF4F-56D93EFD5969}" type="datetimeFigureOut">
              <a:rPr lang="en-US" smtClean="0"/>
              <a:t>09/12/14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CB8AE1-F69F-104E-B7B7-7187F8FF2A0B}" type="slidenum">
              <a:rPr lang="en-GB" smtClean="0"/>
              <a:t>‹#›</a:t>
            </a:fld>
            <a:endParaRPr lang="en-GB"/>
          </a:p>
        </p:txBody>
      </p:sp>
    </p:spTree>
    <p:extLst>
      <p:ext uri="{BB962C8B-B14F-4D97-AF65-F5344CB8AC3E}">
        <p14:creationId xmlns:p14="http://schemas.microsoft.com/office/powerpoint/2010/main" val="2492172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DD0CD6-0085-F547-BF4F-56D93EFD5969}" type="datetimeFigureOut">
              <a:rPr lang="en-US" smtClean="0"/>
              <a:t>09/12/14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CB8AE1-F69F-104E-B7B7-7187F8FF2A0B}" type="slidenum">
              <a:rPr lang="en-GB" smtClean="0"/>
              <a:t>‹#›</a:t>
            </a:fld>
            <a:endParaRPr lang="en-GB"/>
          </a:p>
        </p:txBody>
      </p:sp>
    </p:spTree>
    <p:extLst>
      <p:ext uri="{BB962C8B-B14F-4D97-AF65-F5344CB8AC3E}">
        <p14:creationId xmlns:p14="http://schemas.microsoft.com/office/powerpoint/2010/main" val="2099622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DD0CD6-0085-F547-BF4F-56D93EFD5969}" type="datetimeFigureOut">
              <a:rPr lang="en-US" smtClean="0"/>
              <a:t>09/12/14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CB8AE1-F69F-104E-B7B7-7187F8FF2A0B}" type="slidenum">
              <a:rPr lang="en-GB" smtClean="0"/>
              <a:t>‹#›</a:t>
            </a:fld>
            <a:endParaRPr lang="en-GB"/>
          </a:p>
        </p:txBody>
      </p:sp>
    </p:spTree>
    <p:extLst>
      <p:ext uri="{BB962C8B-B14F-4D97-AF65-F5344CB8AC3E}">
        <p14:creationId xmlns:p14="http://schemas.microsoft.com/office/powerpoint/2010/main" val="994447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DD0CD6-0085-F547-BF4F-56D93EFD5969}" type="datetimeFigureOut">
              <a:rPr lang="en-US" smtClean="0"/>
              <a:t>09/12/14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CB8AE1-F69F-104E-B7B7-7187F8FF2A0B}" type="slidenum">
              <a:rPr lang="en-GB" smtClean="0"/>
              <a:t>‹#›</a:t>
            </a:fld>
            <a:endParaRPr lang="en-GB"/>
          </a:p>
        </p:txBody>
      </p:sp>
    </p:spTree>
    <p:extLst>
      <p:ext uri="{BB962C8B-B14F-4D97-AF65-F5344CB8AC3E}">
        <p14:creationId xmlns:p14="http://schemas.microsoft.com/office/powerpoint/2010/main" val="2603059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40DD0CD6-0085-F547-BF4F-56D93EFD5969}" type="datetimeFigureOut">
              <a:rPr lang="en-US" smtClean="0"/>
              <a:t>09/12/14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B8AE1-F69F-104E-B7B7-7187F8FF2A0B}" type="slidenum">
              <a:rPr lang="en-GB" smtClean="0"/>
              <a:t>‹#›</a:t>
            </a:fld>
            <a:endParaRPr lang="en-GB"/>
          </a:p>
        </p:txBody>
      </p:sp>
    </p:spTree>
    <p:extLst>
      <p:ext uri="{BB962C8B-B14F-4D97-AF65-F5344CB8AC3E}">
        <p14:creationId xmlns:p14="http://schemas.microsoft.com/office/powerpoint/2010/main" val="3883051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40DD0CD6-0085-F547-BF4F-56D93EFD5969}" type="datetimeFigureOut">
              <a:rPr lang="en-US" smtClean="0"/>
              <a:t>09/12/14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CB8AE1-F69F-104E-B7B7-7187F8FF2A0B}" type="slidenum">
              <a:rPr lang="en-GB" smtClean="0"/>
              <a:t>‹#›</a:t>
            </a:fld>
            <a:endParaRPr lang="en-GB"/>
          </a:p>
        </p:txBody>
      </p:sp>
    </p:spTree>
    <p:extLst>
      <p:ext uri="{BB962C8B-B14F-4D97-AF65-F5344CB8AC3E}">
        <p14:creationId xmlns:p14="http://schemas.microsoft.com/office/powerpoint/2010/main" val="317629175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D0CD6-0085-F547-BF4F-56D93EFD5969}" type="datetimeFigureOut">
              <a:rPr lang="en-US" smtClean="0"/>
              <a:t>09/12/14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CB8AE1-F69F-104E-B7B7-7187F8FF2A0B}" type="slidenum">
              <a:rPr lang="en-GB" smtClean="0"/>
              <a:t>‹#›</a:t>
            </a:fld>
            <a:endParaRPr lang="en-GB"/>
          </a:p>
        </p:txBody>
      </p:sp>
    </p:spTree>
    <p:extLst>
      <p:ext uri="{BB962C8B-B14F-4D97-AF65-F5344CB8AC3E}">
        <p14:creationId xmlns:p14="http://schemas.microsoft.com/office/powerpoint/2010/main" val="3133547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www.telegraph.co.uk/news/religion/11250643/Sharia-law-guidelines-abandoned-as-Law-Society-apologises.html" TargetMode="External"/><Relationship Id="rId4" Type="http://schemas.openxmlformats.org/officeDocument/2006/relationships/image" Target="../media/image2.png"/><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islamic-sharia.org/" TargetMode="External"/><Relationship Id="rId3"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hyperlink" Target="http://www.matribunal.com/" TargetMode="External"/><Relationship Id="rId4" Type="http://schemas.openxmlformats.org/officeDocument/2006/relationships/image" Target="../media/image10.png"/><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 Id="rId3" Type="http://schemas.openxmlformats.org/officeDocument/2006/relationships/hyperlink" Target="http://www.shariahcouncil.org/"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9913" y="3212976"/>
            <a:ext cx="8785052" cy="2185214"/>
          </a:xfrm>
          <a:prstGeom prst="rect">
            <a:avLst/>
          </a:prstGeom>
          <a:noFill/>
        </p:spPr>
        <p:txBody>
          <a:bodyPr wrap="none" rtlCol="0">
            <a:spAutoFit/>
          </a:bodyPr>
          <a:lstStyle/>
          <a:p>
            <a:pPr algn="ctr"/>
            <a:r>
              <a:rPr lang="en-GB" sz="2800" dirty="0" smtClean="0"/>
              <a:t>Islamic law – concepts and application in the UK (Part Two)</a:t>
            </a:r>
          </a:p>
          <a:p>
            <a:pPr algn="ctr"/>
            <a:endParaRPr lang="en-GB" dirty="0"/>
          </a:p>
          <a:p>
            <a:pPr algn="ctr"/>
            <a:r>
              <a:rPr lang="en-GB" dirty="0" smtClean="0"/>
              <a:t>Islam in the West</a:t>
            </a:r>
          </a:p>
          <a:p>
            <a:pPr algn="ctr"/>
            <a:endParaRPr lang="en-GB" dirty="0"/>
          </a:p>
          <a:p>
            <a:pPr algn="ctr"/>
            <a:r>
              <a:rPr lang="en-GB" dirty="0" smtClean="0"/>
              <a:t>Moodle version – not </a:t>
            </a:r>
            <a:r>
              <a:rPr lang="en-GB" smtClean="0"/>
              <a:t>for distribution</a:t>
            </a:r>
            <a:endParaRPr lang="en-GB" dirty="0" smtClean="0"/>
          </a:p>
          <a:p>
            <a:pPr algn="ctr"/>
            <a:endParaRPr lang="en-GB" dirty="0"/>
          </a:p>
          <a:p>
            <a:pPr algn="ctr"/>
            <a:r>
              <a:rPr lang="en-GB" dirty="0" smtClean="0"/>
              <a:t>Gary R. Bunt</a:t>
            </a:r>
            <a:endParaRPr lang="en-GB" dirty="0"/>
          </a:p>
        </p:txBody>
      </p:sp>
    </p:spTree>
    <p:extLst>
      <p:ext uri="{BB962C8B-B14F-4D97-AF65-F5344CB8AC3E}">
        <p14:creationId xmlns:p14="http://schemas.microsoft.com/office/powerpoint/2010/main" val="3299650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889843"/>
            <a:ext cx="8640960" cy="5509200"/>
          </a:xfrm>
          <a:prstGeom prst="rect">
            <a:avLst/>
          </a:prstGeom>
        </p:spPr>
        <p:txBody>
          <a:bodyPr wrap="square">
            <a:spAutoFit/>
          </a:bodyPr>
          <a:lstStyle/>
          <a:p>
            <a:r>
              <a:rPr lang="en-GB" sz="3200" dirty="0">
                <a:latin typeface="Georgia"/>
              </a:rPr>
              <a:t>Ethical issues that have taxed Muslim </a:t>
            </a:r>
            <a:r>
              <a:rPr lang="en-GB" sz="3200" dirty="0" err="1">
                <a:latin typeface="Georgia"/>
              </a:rPr>
              <a:t>mujtahid</a:t>
            </a:r>
            <a:r>
              <a:rPr lang="en-GB" sz="3200" dirty="0">
                <a:latin typeface="Georgia"/>
              </a:rPr>
              <a:t> have included aspects of modern transportation, broadcasting, smoking, forms of warfare, </a:t>
            </a:r>
            <a:r>
              <a:rPr lang="en-GB" sz="3200" dirty="0" smtClean="0">
                <a:latin typeface="Georgia"/>
              </a:rPr>
              <a:t>mobile phones, the internet, technology, contraception</a:t>
            </a:r>
            <a:r>
              <a:rPr lang="en-GB" sz="3200" dirty="0">
                <a:latin typeface="Georgia"/>
              </a:rPr>
              <a:t>, and even lotteries</a:t>
            </a:r>
            <a:r>
              <a:rPr lang="en-GB" sz="3200" dirty="0" smtClean="0">
                <a:latin typeface="Georgia"/>
              </a:rPr>
              <a:t>.</a:t>
            </a:r>
          </a:p>
          <a:p>
            <a:endParaRPr lang="en-GB" sz="3200" dirty="0">
              <a:latin typeface="Georgia"/>
            </a:endParaRPr>
          </a:p>
          <a:p>
            <a:r>
              <a:rPr lang="en-GB" sz="3200" dirty="0" smtClean="0">
                <a:latin typeface="Georgia"/>
              </a:rPr>
              <a:t>There </a:t>
            </a:r>
            <a:r>
              <a:rPr lang="en-GB" sz="3200" dirty="0">
                <a:latin typeface="Georgia"/>
              </a:rPr>
              <a:t>is </a:t>
            </a:r>
            <a:r>
              <a:rPr lang="en-GB" sz="3200" dirty="0" smtClean="0">
                <a:latin typeface="Georgia"/>
              </a:rPr>
              <a:t>an implicit </a:t>
            </a:r>
            <a:r>
              <a:rPr lang="en-GB" sz="3200" dirty="0">
                <a:latin typeface="Georgia"/>
              </a:rPr>
              <a:t>fear that modern values have overtaken the values within the Qur'an and </a:t>
            </a:r>
            <a:r>
              <a:rPr lang="en-GB" sz="3200" dirty="0" err="1">
                <a:latin typeface="Georgia"/>
              </a:rPr>
              <a:t>Sunnah</a:t>
            </a:r>
            <a:r>
              <a:rPr lang="en-GB" sz="3200" dirty="0">
                <a:latin typeface="Georgia"/>
              </a:rPr>
              <a:t>, and that only the implementation of Islamic law will bring people back to Islam.  </a:t>
            </a:r>
            <a:endParaRPr lang="en-GB" sz="3200" dirty="0" smtClean="0">
              <a:latin typeface="Georgia"/>
            </a:endParaRPr>
          </a:p>
          <a:p>
            <a:endParaRPr lang="en-GB" sz="3200" dirty="0">
              <a:latin typeface="Georgia"/>
            </a:endParaRPr>
          </a:p>
        </p:txBody>
      </p:sp>
    </p:spTree>
    <p:extLst>
      <p:ext uri="{BB962C8B-B14F-4D97-AF65-F5344CB8AC3E}">
        <p14:creationId xmlns:p14="http://schemas.microsoft.com/office/powerpoint/2010/main" val="555764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908720"/>
            <a:ext cx="8784976" cy="4031873"/>
          </a:xfrm>
          <a:prstGeom prst="rect">
            <a:avLst/>
          </a:prstGeom>
        </p:spPr>
        <p:txBody>
          <a:bodyPr wrap="square">
            <a:spAutoFit/>
          </a:bodyPr>
          <a:lstStyle/>
          <a:p>
            <a:r>
              <a:rPr lang="en-GB" sz="3200" dirty="0">
                <a:latin typeface="Georgia"/>
              </a:rPr>
              <a:t>This is one way of looking a so-called ‘fundamentalists’: there is no term in Arabic really appropriate or the same.  Fundamentalists could be people who simply want to reinforce the values of their religion, and go back to the time of the Prophet: or they could be people who embrace modernity and want to incorporate technology and Islam.  </a:t>
            </a:r>
          </a:p>
        </p:txBody>
      </p:sp>
    </p:spTree>
    <p:extLst>
      <p:ext uri="{BB962C8B-B14F-4D97-AF65-F5344CB8AC3E}">
        <p14:creationId xmlns:p14="http://schemas.microsoft.com/office/powerpoint/2010/main" val="61423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836712"/>
            <a:ext cx="8496944" cy="4524315"/>
          </a:xfrm>
          <a:prstGeom prst="rect">
            <a:avLst/>
          </a:prstGeom>
        </p:spPr>
        <p:txBody>
          <a:bodyPr wrap="square">
            <a:spAutoFit/>
          </a:bodyPr>
          <a:lstStyle/>
          <a:p>
            <a:r>
              <a:rPr lang="en-GB" sz="3200" dirty="0">
                <a:latin typeface="Georgia"/>
              </a:rPr>
              <a:t>The application of Islamic law is an attempt to make life as Islamic as possible, at all levels: diet, morality, politics, sexual behaviour - from cradle to grave, every aspect of life can be regulated according to Islamic principles... whether these are lifestyle habits acquired from acculturation and education - or from the more direct pressures from authority figures and institutions. </a:t>
            </a:r>
          </a:p>
        </p:txBody>
      </p:sp>
    </p:spTree>
    <p:extLst>
      <p:ext uri="{BB962C8B-B14F-4D97-AF65-F5344CB8AC3E}">
        <p14:creationId xmlns:p14="http://schemas.microsoft.com/office/powerpoint/2010/main" val="2225967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8784976" cy="4401205"/>
          </a:xfrm>
          <a:prstGeom prst="rect">
            <a:avLst/>
          </a:prstGeom>
        </p:spPr>
        <p:txBody>
          <a:bodyPr wrap="square">
            <a:spAutoFit/>
          </a:bodyPr>
          <a:lstStyle/>
          <a:p>
            <a:r>
              <a:rPr lang="en-GB" sz="2800" dirty="0">
                <a:latin typeface="Georgia"/>
              </a:rPr>
              <a:t>Within a minority situation in the UK, any acceptance of Islamic law is theoretically voluntary, and subject to the limitations of state law</a:t>
            </a:r>
            <a:r>
              <a:rPr lang="en-GB" sz="2800" dirty="0" smtClean="0">
                <a:latin typeface="Georgia"/>
              </a:rPr>
              <a:t>.</a:t>
            </a:r>
          </a:p>
          <a:p>
            <a:endParaRPr lang="en-GB" sz="2800" dirty="0">
              <a:latin typeface="Georgia"/>
            </a:endParaRPr>
          </a:p>
          <a:p>
            <a:r>
              <a:rPr lang="en-GB" sz="2800" dirty="0" smtClean="0">
                <a:latin typeface="Georgia"/>
              </a:rPr>
              <a:t>This </a:t>
            </a:r>
            <a:r>
              <a:rPr lang="en-GB" sz="2800" dirty="0">
                <a:latin typeface="Georgia"/>
              </a:rPr>
              <a:t>means it is restricted to aspects of the area of personal law (marriage, divorce, human relations, etc.) and personal life (how an individual conducts himself). </a:t>
            </a:r>
            <a:endParaRPr lang="en-GB" sz="2800" dirty="0" smtClean="0">
              <a:latin typeface="Georgia"/>
            </a:endParaRPr>
          </a:p>
          <a:p>
            <a:endParaRPr lang="en-GB" sz="2800" dirty="0">
              <a:latin typeface="Georgia"/>
            </a:endParaRPr>
          </a:p>
          <a:p>
            <a:r>
              <a:rPr lang="en-GB" sz="2800" dirty="0" smtClean="0">
                <a:latin typeface="Georgia"/>
              </a:rPr>
              <a:t> </a:t>
            </a:r>
            <a:endParaRPr lang="en-GB" sz="2800" dirty="0">
              <a:latin typeface="Georgia"/>
            </a:endParaRPr>
          </a:p>
        </p:txBody>
      </p:sp>
    </p:spTree>
    <p:extLst>
      <p:ext uri="{BB962C8B-B14F-4D97-AF65-F5344CB8AC3E}">
        <p14:creationId xmlns:p14="http://schemas.microsoft.com/office/powerpoint/2010/main" val="4123076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80728"/>
            <a:ext cx="8208912" cy="4401205"/>
          </a:xfrm>
          <a:prstGeom prst="rect">
            <a:avLst/>
          </a:prstGeom>
        </p:spPr>
        <p:txBody>
          <a:bodyPr wrap="square">
            <a:spAutoFit/>
          </a:bodyPr>
          <a:lstStyle/>
          <a:p>
            <a:r>
              <a:rPr lang="en-GB" sz="2800" dirty="0">
                <a:latin typeface="Georgia"/>
              </a:rPr>
              <a:t>In theory it is more a matter of conscience.  There is no national Islamic court which can make judgement on people.  i.e. if a Muslim commits an offence an offence in Saudi, the recognition of punishment may be different to that in the UK.  </a:t>
            </a:r>
          </a:p>
          <a:p>
            <a:endParaRPr lang="en-GB" sz="2800" dirty="0">
              <a:latin typeface="Georgia"/>
            </a:endParaRPr>
          </a:p>
          <a:p>
            <a:r>
              <a:rPr lang="en-GB" sz="2800" dirty="0">
                <a:latin typeface="Georgia"/>
              </a:rPr>
              <a:t>This would be true in the case of, say, adultery - where technically capital punishment could be applied: in the UK, if a Muslim commits adultery there is no legislated 'punishment'.    </a:t>
            </a:r>
          </a:p>
        </p:txBody>
      </p:sp>
    </p:spTree>
    <p:extLst>
      <p:ext uri="{BB962C8B-B14F-4D97-AF65-F5344CB8AC3E}">
        <p14:creationId xmlns:p14="http://schemas.microsoft.com/office/powerpoint/2010/main" val="2187960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859340"/>
            <a:ext cx="6858000" cy="3139321"/>
          </a:xfrm>
          <a:prstGeom prst="rect">
            <a:avLst/>
          </a:prstGeom>
        </p:spPr>
        <p:txBody>
          <a:bodyPr wrap="square">
            <a:spAutoFit/>
          </a:bodyPr>
          <a:lstStyle/>
          <a:p>
            <a:r>
              <a:rPr lang="en-GB" dirty="0">
                <a:latin typeface="Georgia"/>
              </a:rPr>
              <a:t>In terms of personal matters, Muslims in the UK can be recommended to follow certain paths in personal behaviour.  These might vary according to the source consulted.  </a:t>
            </a:r>
            <a:endParaRPr lang="en-GB" dirty="0" smtClean="0">
              <a:latin typeface="Georgia"/>
            </a:endParaRPr>
          </a:p>
          <a:p>
            <a:endParaRPr lang="en-GB" dirty="0">
              <a:latin typeface="Georgia"/>
            </a:endParaRPr>
          </a:p>
          <a:p>
            <a:r>
              <a:rPr lang="en-GB" dirty="0" smtClean="0">
                <a:latin typeface="Georgia"/>
              </a:rPr>
              <a:t>There </a:t>
            </a:r>
            <a:r>
              <a:rPr lang="en-GB" dirty="0">
                <a:latin typeface="Georgia"/>
              </a:rPr>
              <a:t>are some things that are definitely prohibited, and other issues upon which there is flexibility.  </a:t>
            </a:r>
            <a:endParaRPr lang="en-GB" dirty="0" smtClean="0">
              <a:latin typeface="Georgia"/>
            </a:endParaRPr>
          </a:p>
          <a:p>
            <a:endParaRPr lang="en-GB" dirty="0">
              <a:latin typeface="Georgia"/>
            </a:endParaRPr>
          </a:p>
          <a:p>
            <a:r>
              <a:rPr lang="en-GB" dirty="0" smtClean="0">
                <a:latin typeface="Georgia"/>
              </a:rPr>
              <a:t>In </a:t>
            </a:r>
            <a:r>
              <a:rPr lang="en-GB" dirty="0">
                <a:latin typeface="Georgia"/>
              </a:rPr>
              <a:t>many cases, if people have a question, they will consult with an authority in Islamic law and in the </a:t>
            </a:r>
            <a:r>
              <a:rPr lang="en-GB" dirty="0" err="1">
                <a:latin typeface="Georgia"/>
              </a:rPr>
              <a:t>Sunnah</a:t>
            </a:r>
            <a:r>
              <a:rPr lang="en-GB" dirty="0">
                <a:latin typeface="Georgia"/>
              </a:rPr>
              <a:t> and Qur'an for an opinion.  This might be on a minor matter or a matter of life and death.</a:t>
            </a:r>
          </a:p>
        </p:txBody>
      </p:sp>
    </p:spTree>
    <p:extLst>
      <p:ext uri="{BB962C8B-B14F-4D97-AF65-F5344CB8AC3E}">
        <p14:creationId xmlns:p14="http://schemas.microsoft.com/office/powerpoint/2010/main" val="1519124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305342"/>
            <a:ext cx="8280920" cy="2862323"/>
          </a:xfrm>
          <a:prstGeom prst="rect">
            <a:avLst/>
          </a:prstGeom>
        </p:spPr>
        <p:txBody>
          <a:bodyPr wrap="square">
            <a:spAutoFit/>
          </a:bodyPr>
          <a:lstStyle/>
          <a:p>
            <a:r>
              <a:rPr lang="en-GB" dirty="0">
                <a:latin typeface="Georgia"/>
              </a:rPr>
              <a:t>One of the experts in the UK on Islamic law is </a:t>
            </a:r>
            <a:r>
              <a:rPr lang="en-GB" dirty="0" err="1">
                <a:latin typeface="Georgia"/>
              </a:rPr>
              <a:t>Sayed</a:t>
            </a:r>
            <a:r>
              <a:rPr lang="en-GB" dirty="0">
                <a:latin typeface="Georgia"/>
              </a:rPr>
              <a:t> </a:t>
            </a:r>
            <a:r>
              <a:rPr lang="en-GB" dirty="0" err="1">
                <a:latin typeface="Georgia"/>
              </a:rPr>
              <a:t>Mutawalli</a:t>
            </a:r>
            <a:r>
              <a:rPr lang="en-GB" dirty="0">
                <a:latin typeface="Georgia"/>
              </a:rPr>
              <a:t> ad-</a:t>
            </a:r>
            <a:r>
              <a:rPr lang="en-GB" dirty="0" err="1" smtClean="0">
                <a:latin typeface="Georgia"/>
              </a:rPr>
              <a:t>Darsh</a:t>
            </a:r>
            <a:r>
              <a:rPr lang="en-GB" dirty="0" smtClean="0">
                <a:latin typeface="Georgia"/>
              </a:rPr>
              <a:t> (1930-1997).  </a:t>
            </a:r>
            <a:r>
              <a:rPr lang="en-GB" dirty="0">
                <a:latin typeface="Georgia"/>
              </a:rPr>
              <a:t>He </a:t>
            </a:r>
            <a:r>
              <a:rPr lang="en-GB" dirty="0" smtClean="0">
                <a:latin typeface="Georgia"/>
              </a:rPr>
              <a:t>was a ‘</a:t>
            </a:r>
            <a:r>
              <a:rPr lang="en-GB" dirty="0" err="1" smtClean="0">
                <a:latin typeface="Georgia"/>
              </a:rPr>
              <a:t>mujtahid</a:t>
            </a:r>
            <a:r>
              <a:rPr lang="en-GB" dirty="0" smtClean="0">
                <a:latin typeface="Georgia"/>
              </a:rPr>
              <a:t>’, </a:t>
            </a:r>
            <a:r>
              <a:rPr lang="en-GB" dirty="0">
                <a:latin typeface="Georgia"/>
              </a:rPr>
              <a:t>who </a:t>
            </a:r>
            <a:r>
              <a:rPr lang="en-GB" dirty="0" smtClean="0">
                <a:latin typeface="Georgia"/>
              </a:rPr>
              <a:t>had </a:t>
            </a:r>
            <a:r>
              <a:rPr lang="en-GB" dirty="0">
                <a:latin typeface="Georgia"/>
              </a:rPr>
              <a:t>an advice column in the Muslim newspaper "</a:t>
            </a:r>
            <a:r>
              <a:rPr lang="en-GB" i="1" dirty="0">
                <a:latin typeface="Georgia"/>
              </a:rPr>
              <a:t>Q-News</a:t>
            </a:r>
            <a:r>
              <a:rPr lang="en-GB" dirty="0">
                <a:latin typeface="Georgia"/>
              </a:rPr>
              <a:t>". </a:t>
            </a:r>
            <a:r>
              <a:rPr lang="en-GB" dirty="0" smtClean="0">
                <a:latin typeface="Georgia"/>
              </a:rPr>
              <a:t>Former Imam </a:t>
            </a:r>
            <a:r>
              <a:rPr lang="en-GB" dirty="0">
                <a:latin typeface="Georgia"/>
              </a:rPr>
              <a:t>at the Islamic Cultural Centre, Regent's Park Mosque + head of the foreign and missionary department at Al-</a:t>
            </a:r>
            <a:r>
              <a:rPr lang="en-GB" dirty="0" err="1">
                <a:latin typeface="Georgia"/>
              </a:rPr>
              <a:t>Azhar</a:t>
            </a:r>
            <a:r>
              <a:rPr lang="en-GB" dirty="0">
                <a:latin typeface="Georgia"/>
              </a:rPr>
              <a:t> University in Cairo. </a:t>
            </a:r>
            <a:endParaRPr lang="en-GB" dirty="0" smtClean="0">
              <a:latin typeface="Georgia"/>
            </a:endParaRPr>
          </a:p>
          <a:p>
            <a:endParaRPr lang="en-GB" dirty="0">
              <a:latin typeface="Georgia"/>
            </a:endParaRPr>
          </a:p>
          <a:p>
            <a:r>
              <a:rPr lang="en-GB" dirty="0" smtClean="0">
                <a:latin typeface="Georgia"/>
              </a:rPr>
              <a:t>People could write </a:t>
            </a:r>
            <a:r>
              <a:rPr lang="en-GB" dirty="0">
                <a:latin typeface="Georgia"/>
              </a:rPr>
              <a:t>in with their 'problems', which he </a:t>
            </a:r>
            <a:r>
              <a:rPr lang="en-GB" dirty="0" smtClean="0">
                <a:latin typeface="Georgia"/>
              </a:rPr>
              <a:t>answered </a:t>
            </a:r>
            <a:r>
              <a:rPr lang="en-GB" dirty="0">
                <a:latin typeface="Georgia"/>
              </a:rPr>
              <a:t>according to Islamic principles.  </a:t>
            </a:r>
            <a:endParaRPr lang="en-GB" dirty="0" smtClean="0">
              <a:latin typeface="Georgia"/>
            </a:endParaRPr>
          </a:p>
          <a:p>
            <a:endParaRPr lang="en-GB" dirty="0">
              <a:latin typeface="Georgia"/>
            </a:endParaRPr>
          </a:p>
          <a:p>
            <a:r>
              <a:rPr lang="en-GB" dirty="0" smtClean="0">
                <a:latin typeface="Georgia"/>
              </a:rPr>
              <a:t>The </a:t>
            </a:r>
            <a:r>
              <a:rPr lang="en-GB" dirty="0">
                <a:latin typeface="Georgia"/>
              </a:rPr>
              <a:t>answer he </a:t>
            </a:r>
            <a:r>
              <a:rPr lang="en-GB" dirty="0" smtClean="0">
                <a:latin typeface="Georgia"/>
              </a:rPr>
              <a:t>gave, </a:t>
            </a:r>
            <a:r>
              <a:rPr lang="en-GB" dirty="0">
                <a:latin typeface="Georgia"/>
              </a:rPr>
              <a:t>of course, </a:t>
            </a:r>
            <a:r>
              <a:rPr lang="en-GB" dirty="0" smtClean="0">
                <a:latin typeface="Georgia"/>
              </a:rPr>
              <a:t>was a </a:t>
            </a:r>
            <a:r>
              <a:rPr lang="en-GB" dirty="0">
                <a:latin typeface="Georgia"/>
              </a:rPr>
              <a:t>recommendation only.  </a:t>
            </a:r>
          </a:p>
        </p:txBody>
      </p:sp>
      <p:pic>
        <p:nvPicPr>
          <p:cNvPr id="4" name="Picture 3"/>
          <p:cNvPicPr>
            <a:picLocks noChangeAspect="1"/>
          </p:cNvPicPr>
          <p:nvPr/>
        </p:nvPicPr>
        <p:blipFill>
          <a:blip r:embed="rId2"/>
          <a:stretch>
            <a:fillRect/>
          </a:stretch>
        </p:blipFill>
        <p:spPr>
          <a:xfrm>
            <a:off x="2267744" y="4437112"/>
            <a:ext cx="4483100" cy="2032000"/>
          </a:xfrm>
          <a:prstGeom prst="rect">
            <a:avLst/>
          </a:prstGeom>
        </p:spPr>
      </p:pic>
    </p:spTree>
    <p:extLst>
      <p:ext uri="{BB962C8B-B14F-4D97-AF65-F5344CB8AC3E}">
        <p14:creationId xmlns:p14="http://schemas.microsoft.com/office/powerpoint/2010/main" val="3669366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412776"/>
            <a:ext cx="9144000" cy="5355313"/>
          </a:xfrm>
          <a:prstGeom prst="rect">
            <a:avLst/>
          </a:prstGeom>
        </p:spPr>
        <p:txBody>
          <a:bodyPr wrap="square">
            <a:spAutoFit/>
          </a:bodyPr>
          <a:lstStyle/>
          <a:p>
            <a:r>
              <a:rPr lang="en-GB" dirty="0">
                <a:latin typeface="Georgia"/>
              </a:rPr>
              <a:t>These are some of the questions raised by Muslims in </a:t>
            </a:r>
            <a:r>
              <a:rPr lang="en-GB" dirty="0" smtClean="0">
                <a:latin typeface="Georgia"/>
              </a:rPr>
              <a:t>Britain in the 1990s, </a:t>
            </a:r>
            <a:r>
              <a:rPr lang="en-GB" dirty="0">
                <a:latin typeface="Georgia"/>
              </a:rPr>
              <a:t>from Q-News:</a:t>
            </a:r>
          </a:p>
          <a:p>
            <a:r>
              <a:rPr lang="en-GB" dirty="0">
                <a:latin typeface="Georgia"/>
              </a:rPr>
              <a:t> </a:t>
            </a:r>
          </a:p>
          <a:p>
            <a:r>
              <a:rPr lang="en-GB" dirty="0">
                <a:latin typeface="Georgia"/>
              </a:rPr>
              <a:t>Q 1	I have heard that some halal butchers do not sell meat slaughtered in an Islamic way. Also the way animals are reared these days... they suffer a lot of mental and physical cruelty. In the light of this, is it not better to eat organic meat which has been reared naturally and without cruelty but has not been slaughtered in the Islamic way?  [25 June 1993</a:t>
            </a:r>
            <a:r>
              <a:rPr lang="en-GB" dirty="0" smtClean="0">
                <a:latin typeface="Georgia"/>
              </a:rPr>
              <a:t>]</a:t>
            </a:r>
          </a:p>
          <a:p>
            <a:endParaRPr lang="en-GB" dirty="0">
              <a:latin typeface="Georgia"/>
            </a:endParaRPr>
          </a:p>
          <a:p>
            <a:r>
              <a:rPr lang="en-GB" dirty="0">
                <a:latin typeface="Georgia"/>
              </a:rPr>
              <a:t>Q 2	Islam is often said to be the religion best suited to human nature and capable of fulfilling all needs both in the present and in the future.  Since the sexual need is among the strongest human needs then why does Islam deny true homosexuals ... the opportunity to fulfil this need? And if this is so, can Islam still be considered to be capable of fulfilling all human needs?  [25 June 1993</a:t>
            </a:r>
            <a:r>
              <a:rPr lang="en-GB" dirty="0" smtClean="0">
                <a:latin typeface="Georgia"/>
              </a:rPr>
              <a:t>]</a:t>
            </a:r>
          </a:p>
          <a:p>
            <a:endParaRPr lang="en-GB" dirty="0">
              <a:latin typeface="Georgia"/>
            </a:endParaRPr>
          </a:p>
          <a:p>
            <a:r>
              <a:rPr lang="en-GB" dirty="0">
                <a:latin typeface="Georgia"/>
              </a:rPr>
              <a:t>Q 3	Muslims are being slaughtered all over the world but they are helpless to do anything about it. Is this a sign of the coming of the Day of Judgment? [11 June 1993</a:t>
            </a:r>
            <a:r>
              <a:rPr lang="en-GB" dirty="0" smtClean="0">
                <a:latin typeface="Georgia"/>
              </a:rPr>
              <a:t>]</a:t>
            </a:r>
          </a:p>
          <a:p>
            <a:endParaRPr lang="en-GB" dirty="0">
              <a:latin typeface="Georgia"/>
            </a:endParaRPr>
          </a:p>
          <a:p>
            <a:r>
              <a:rPr lang="en-GB" dirty="0">
                <a:latin typeface="Georgia"/>
              </a:rPr>
              <a:t>Q 4	What is the Islamic position regarding choosing the sex of an unborn child?  [14 May 1993]</a:t>
            </a:r>
          </a:p>
        </p:txBody>
      </p:sp>
    </p:spTree>
    <p:extLst>
      <p:ext uri="{BB962C8B-B14F-4D97-AF65-F5344CB8AC3E}">
        <p14:creationId xmlns:p14="http://schemas.microsoft.com/office/powerpoint/2010/main" val="2268215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305342"/>
            <a:ext cx="6678488" cy="3416320"/>
          </a:xfrm>
          <a:prstGeom prst="rect">
            <a:avLst/>
          </a:prstGeom>
        </p:spPr>
        <p:txBody>
          <a:bodyPr wrap="square">
            <a:spAutoFit/>
          </a:bodyPr>
          <a:lstStyle/>
          <a:p>
            <a:r>
              <a:rPr lang="en-GB" dirty="0">
                <a:latin typeface="Georgia"/>
              </a:rPr>
              <a:t>Q 5	Is a man more important that a woman because of the degree he has above her? Do his rights have priority over hers? [19 Mar 1993</a:t>
            </a:r>
            <a:r>
              <a:rPr lang="en-GB" dirty="0" smtClean="0">
                <a:latin typeface="Georgia"/>
              </a:rPr>
              <a:t>]</a:t>
            </a:r>
          </a:p>
          <a:p>
            <a:endParaRPr lang="en-GB" dirty="0">
              <a:latin typeface="Georgia"/>
            </a:endParaRPr>
          </a:p>
          <a:p>
            <a:r>
              <a:rPr lang="en-GB" dirty="0">
                <a:latin typeface="Georgia"/>
              </a:rPr>
              <a:t>Q 6	Assuming that Sunnis can marry Shi'as (as both are Muslims), what happens to the children? Which </a:t>
            </a:r>
            <a:r>
              <a:rPr lang="en-GB" dirty="0" err="1">
                <a:latin typeface="Georgia"/>
              </a:rPr>
              <a:t>fiqh</a:t>
            </a:r>
            <a:r>
              <a:rPr lang="en-GB" dirty="0">
                <a:latin typeface="Georgia"/>
              </a:rPr>
              <a:t> should they follow? [5 Feb 1993]</a:t>
            </a:r>
          </a:p>
          <a:p>
            <a:r>
              <a:rPr lang="en-GB" dirty="0">
                <a:latin typeface="Georgia"/>
              </a:rPr>
              <a:t/>
            </a:r>
            <a:br>
              <a:rPr lang="en-GB" dirty="0">
                <a:latin typeface="Georgia"/>
              </a:rPr>
            </a:br>
            <a:r>
              <a:rPr lang="en-GB" dirty="0">
                <a:latin typeface="Georgia"/>
              </a:rPr>
              <a:t>Q 7	As a new, English speaking Muslim, I find it very frustrating not to be able to understand the </a:t>
            </a:r>
            <a:r>
              <a:rPr lang="en-GB" dirty="0" err="1">
                <a:latin typeface="Georgia"/>
              </a:rPr>
              <a:t>Khutbah</a:t>
            </a:r>
            <a:r>
              <a:rPr lang="en-GB" dirty="0">
                <a:latin typeface="Georgia"/>
              </a:rPr>
              <a:t> in my local mosque on Friday, which is always in Urdu... What does the Qur'an and Hadith have to say about this? [8 Jan 1993]</a:t>
            </a:r>
          </a:p>
        </p:txBody>
      </p:sp>
    </p:spTree>
    <p:extLst>
      <p:ext uri="{BB962C8B-B14F-4D97-AF65-F5344CB8AC3E}">
        <p14:creationId xmlns:p14="http://schemas.microsoft.com/office/powerpoint/2010/main" val="3648778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720840"/>
            <a:ext cx="6534472" cy="3139321"/>
          </a:xfrm>
          <a:prstGeom prst="rect">
            <a:avLst/>
          </a:prstGeom>
        </p:spPr>
        <p:txBody>
          <a:bodyPr wrap="square">
            <a:spAutoFit/>
          </a:bodyPr>
          <a:lstStyle/>
          <a:p>
            <a:r>
              <a:rPr lang="en-GB" dirty="0">
                <a:latin typeface="Georgia"/>
              </a:rPr>
              <a:t>Q 8	I have a Muslim friend who is blind. She relies constantly on her guide dog, an invaluable companion which rarely leaves her side... I understand that dogs are not allowed inside Muslim homes, but is there special dispensation given to guide dogs for the blind? [18 Dec 1992</a:t>
            </a:r>
            <a:r>
              <a:rPr lang="en-GB" dirty="0" smtClean="0">
                <a:latin typeface="Georgia"/>
              </a:rPr>
              <a:t>]</a:t>
            </a:r>
          </a:p>
          <a:p>
            <a:endParaRPr lang="en-GB" dirty="0">
              <a:latin typeface="Georgia"/>
            </a:endParaRPr>
          </a:p>
          <a:p>
            <a:r>
              <a:rPr lang="en-GB" dirty="0">
                <a:latin typeface="Georgia"/>
              </a:rPr>
              <a:t>Q 9	Are Muslims allowed to eat with knives and forks? 15 Oct </a:t>
            </a:r>
            <a:r>
              <a:rPr lang="en-GB" dirty="0" smtClean="0">
                <a:latin typeface="Georgia"/>
              </a:rPr>
              <a:t>1993</a:t>
            </a:r>
          </a:p>
          <a:p>
            <a:endParaRPr lang="en-GB" dirty="0">
              <a:latin typeface="Georgia"/>
            </a:endParaRPr>
          </a:p>
          <a:p>
            <a:r>
              <a:rPr lang="en-GB" dirty="0">
                <a:latin typeface="Georgia"/>
              </a:rPr>
              <a:t>Q 10	Does Islam permit participation in television style game shows, lotteries and prize draws...? 3 Sep 1993</a:t>
            </a:r>
          </a:p>
        </p:txBody>
      </p:sp>
    </p:spTree>
    <p:extLst>
      <p:ext uri="{BB962C8B-B14F-4D97-AF65-F5344CB8AC3E}">
        <p14:creationId xmlns:p14="http://schemas.microsoft.com/office/powerpoint/2010/main" val="1842974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720840"/>
            <a:ext cx="6606480" cy="2862323"/>
          </a:xfrm>
          <a:prstGeom prst="rect">
            <a:avLst/>
          </a:prstGeom>
        </p:spPr>
        <p:txBody>
          <a:bodyPr wrap="square">
            <a:spAutoFit/>
          </a:bodyPr>
          <a:lstStyle/>
          <a:p>
            <a:r>
              <a:rPr lang="en-GB" dirty="0">
                <a:latin typeface="Georgia"/>
              </a:rPr>
              <a:t>Q 11	Are food additives halal?  20 Aug </a:t>
            </a:r>
            <a:r>
              <a:rPr lang="en-GB" dirty="0" smtClean="0">
                <a:latin typeface="Georgia"/>
              </a:rPr>
              <a:t>1993</a:t>
            </a:r>
          </a:p>
          <a:p>
            <a:endParaRPr lang="en-GB" dirty="0">
              <a:latin typeface="Georgia"/>
            </a:endParaRPr>
          </a:p>
          <a:p>
            <a:r>
              <a:rPr lang="en-GB" dirty="0">
                <a:latin typeface="Georgia"/>
              </a:rPr>
              <a:t>Q 12	Can a husband's sperm be used by his wife for artificial insemination after his death? 23 July </a:t>
            </a:r>
            <a:r>
              <a:rPr lang="en-GB" dirty="0" smtClean="0">
                <a:latin typeface="Georgia"/>
              </a:rPr>
              <a:t>1993</a:t>
            </a:r>
          </a:p>
          <a:p>
            <a:endParaRPr lang="en-GB" dirty="0">
              <a:latin typeface="Georgia"/>
            </a:endParaRPr>
          </a:p>
          <a:p>
            <a:r>
              <a:rPr lang="en-GB" dirty="0">
                <a:latin typeface="Georgia"/>
              </a:rPr>
              <a:t>Q 13	Whenever Jehovah's Witnesses are round my house, every Saturday, my husband insists on arguing with them about religion. I feel this is a sheer waste of time and energy. Is it Islamic not to open the door to them? 9 July 1993</a:t>
            </a:r>
          </a:p>
          <a:p>
            <a:r>
              <a:rPr lang="en-GB" dirty="0">
                <a:latin typeface="Georgia"/>
              </a:rPr>
              <a:t> </a:t>
            </a:r>
          </a:p>
        </p:txBody>
      </p:sp>
    </p:spTree>
    <p:extLst>
      <p:ext uri="{BB962C8B-B14F-4D97-AF65-F5344CB8AC3E}">
        <p14:creationId xmlns:p14="http://schemas.microsoft.com/office/powerpoint/2010/main" val="1326872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2120900" y="0"/>
            <a:ext cx="4891035" cy="6858000"/>
          </a:xfrm>
          <a:prstGeom prst="rect">
            <a:avLst/>
          </a:prstGeom>
        </p:spPr>
      </p:pic>
    </p:spTree>
    <p:extLst>
      <p:ext uri="{BB962C8B-B14F-4D97-AF65-F5344CB8AC3E}">
        <p14:creationId xmlns:p14="http://schemas.microsoft.com/office/powerpoint/2010/main" val="675505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1130300" y="0"/>
            <a:ext cx="6869255" cy="6858000"/>
          </a:xfrm>
          <a:prstGeom prst="rect">
            <a:avLst/>
          </a:prstGeom>
        </p:spPr>
      </p:pic>
    </p:spTree>
    <p:extLst>
      <p:ext uri="{BB962C8B-B14F-4D97-AF65-F5344CB8AC3E}">
        <p14:creationId xmlns:p14="http://schemas.microsoft.com/office/powerpoint/2010/main" val="3910383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48566"/>
          </a:xfrm>
          <a:prstGeom prst="rect">
            <a:avLst/>
          </a:prstGeom>
        </p:spPr>
      </p:pic>
    </p:spTree>
    <p:extLst>
      <p:ext uri="{BB962C8B-B14F-4D97-AF65-F5344CB8AC3E}">
        <p14:creationId xmlns:p14="http://schemas.microsoft.com/office/powerpoint/2010/main" val="331566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53560"/>
          </a:xfrm>
          <a:prstGeom prst="rect">
            <a:avLst/>
          </a:prstGeom>
        </p:spPr>
      </p:pic>
    </p:spTree>
    <p:extLst>
      <p:ext uri="{BB962C8B-B14F-4D97-AF65-F5344CB8AC3E}">
        <p14:creationId xmlns:p14="http://schemas.microsoft.com/office/powerpoint/2010/main" val="3073230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53560"/>
          </a:xfrm>
          <a:prstGeom prst="rect">
            <a:avLst/>
          </a:prstGeom>
        </p:spPr>
      </p:pic>
    </p:spTree>
    <p:extLst>
      <p:ext uri="{BB962C8B-B14F-4D97-AF65-F5344CB8AC3E}">
        <p14:creationId xmlns:p14="http://schemas.microsoft.com/office/powerpoint/2010/main" val="94668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53560"/>
          </a:xfrm>
          <a:prstGeom prst="rect">
            <a:avLst/>
          </a:prstGeom>
        </p:spPr>
      </p:pic>
    </p:spTree>
    <p:extLst>
      <p:ext uri="{BB962C8B-B14F-4D97-AF65-F5344CB8AC3E}">
        <p14:creationId xmlns:p14="http://schemas.microsoft.com/office/powerpoint/2010/main" val="18107730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50374"/>
          </a:xfrm>
          <a:prstGeom prst="rect">
            <a:avLst/>
          </a:prstGeom>
        </p:spPr>
      </p:pic>
    </p:spTree>
    <p:extLst>
      <p:ext uri="{BB962C8B-B14F-4D97-AF65-F5344CB8AC3E}">
        <p14:creationId xmlns:p14="http://schemas.microsoft.com/office/powerpoint/2010/main" val="11069664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50374"/>
          </a:xfrm>
          <a:prstGeom prst="rect">
            <a:avLst/>
          </a:prstGeom>
        </p:spPr>
      </p:pic>
    </p:spTree>
    <p:extLst>
      <p:ext uri="{BB962C8B-B14F-4D97-AF65-F5344CB8AC3E}">
        <p14:creationId xmlns:p14="http://schemas.microsoft.com/office/powerpoint/2010/main" val="12414825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0" y="749300"/>
            <a:ext cx="9144000" cy="5353560"/>
          </a:xfrm>
          <a:prstGeom prst="rect">
            <a:avLst/>
          </a:prstGeom>
        </p:spPr>
      </p:pic>
      <p:sp>
        <p:nvSpPr>
          <p:cNvPr id="3" name="Rectangle 2"/>
          <p:cNvSpPr/>
          <p:nvPr/>
        </p:nvSpPr>
        <p:spPr>
          <a:xfrm>
            <a:off x="395536" y="6381328"/>
            <a:ext cx="2954655" cy="369332"/>
          </a:xfrm>
          <a:prstGeom prst="rect">
            <a:avLst/>
          </a:prstGeom>
        </p:spPr>
        <p:txBody>
          <a:bodyPr wrap="none">
            <a:spAutoFit/>
          </a:bodyPr>
          <a:lstStyle/>
          <a:p>
            <a:r>
              <a:rPr lang="en-GB" dirty="0">
                <a:hlinkClick r:id="rId3"/>
              </a:rPr>
              <a:t>http://</a:t>
            </a:r>
            <a:r>
              <a:rPr lang="en-GB" dirty="0" err="1">
                <a:hlinkClick r:id="rId3"/>
              </a:rPr>
              <a:t>www.matribunal.com</a:t>
            </a:r>
            <a:r>
              <a:rPr lang="en-GB" dirty="0">
                <a:hlinkClick r:id="rId3"/>
              </a:rPr>
              <a:t>/</a:t>
            </a:r>
            <a:endParaRPr lang="en-GB" dirty="0"/>
          </a:p>
        </p:txBody>
      </p:sp>
    </p:spTree>
    <p:extLst>
      <p:ext uri="{BB962C8B-B14F-4D97-AF65-F5344CB8AC3E}">
        <p14:creationId xmlns:p14="http://schemas.microsoft.com/office/powerpoint/2010/main" val="40281325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50638"/>
          </a:xfrm>
          <a:prstGeom prst="rect">
            <a:avLst/>
          </a:prstGeom>
        </p:spPr>
      </p:pic>
    </p:spTree>
    <p:extLst>
      <p:ext uri="{BB962C8B-B14F-4D97-AF65-F5344CB8AC3E}">
        <p14:creationId xmlns:p14="http://schemas.microsoft.com/office/powerpoint/2010/main" val="5326352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50638"/>
          </a:xfrm>
          <a:prstGeom prst="rect">
            <a:avLst/>
          </a:prstGeom>
        </p:spPr>
      </p:pic>
    </p:spTree>
    <p:extLst>
      <p:ext uri="{BB962C8B-B14F-4D97-AF65-F5344CB8AC3E}">
        <p14:creationId xmlns:p14="http://schemas.microsoft.com/office/powerpoint/2010/main" val="35149731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53560"/>
          </a:xfrm>
          <a:prstGeom prst="rect">
            <a:avLst/>
          </a:prstGeom>
        </p:spPr>
      </p:pic>
      <p:sp>
        <p:nvSpPr>
          <p:cNvPr id="3" name="Rectangle 2"/>
          <p:cNvSpPr/>
          <p:nvPr/>
        </p:nvSpPr>
        <p:spPr>
          <a:xfrm>
            <a:off x="107504" y="6488668"/>
            <a:ext cx="3178161" cy="369332"/>
          </a:xfrm>
          <a:prstGeom prst="rect">
            <a:avLst/>
          </a:prstGeom>
        </p:spPr>
        <p:txBody>
          <a:bodyPr wrap="none">
            <a:spAutoFit/>
          </a:bodyPr>
          <a:lstStyle/>
          <a:p>
            <a:r>
              <a:rPr lang="en-GB" dirty="0">
                <a:hlinkClick r:id="rId3"/>
              </a:rPr>
              <a:t>http://</a:t>
            </a:r>
            <a:r>
              <a:rPr lang="en-GB" dirty="0" err="1">
                <a:hlinkClick r:id="rId3"/>
              </a:rPr>
              <a:t>www.shariahcouncil.org</a:t>
            </a:r>
            <a:r>
              <a:rPr lang="en-GB" dirty="0">
                <a:hlinkClick r:id="rId3"/>
              </a:rPr>
              <a:t>/</a:t>
            </a:r>
            <a:endParaRPr lang="en-GB" dirty="0"/>
          </a:p>
        </p:txBody>
      </p:sp>
    </p:spTree>
    <p:extLst>
      <p:ext uri="{BB962C8B-B14F-4D97-AF65-F5344CB8AC3E}">
        <p14:creationId xmlns:p14="http://schemas.microsoft.com/office/powerpoint/2010/main" val="22767296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53560"/>
          </a:xfrm>
          <a:prstGeom prst="rect">
            <a:avLst/>
          </a:prstGeom>
        </p:spPr>
      </p:pic>
    </p:spTree>
    <p:extLst>
      <p:ext uri="{BB962C8B-B14F-4D97-AF65-F5344CB8AC3E}">
        <p14:creationId xmlns:p14="http://schemas.microsoft.com/office/powerpoint/2010/main" val="2049845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53560"/>
          </a:xfrm>
          <a:prstGeom prst="rect">
            <a:avLst/>
          </a:prstGeom>
        </p:spPr>
      </p:pic>
    </p:spTree>
    <p:extLst>
      <p:ext uri="{BB962C8B-B14F-4D97-AF65-F5344CB8AC3E}">
        <p14:creationId xmlns:p14="http://schemas.microsoft.com/office/powerpoint/2010/main" val="16731735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53560"/>
          </a:xfrm>
          <a:prstGeom prst="rect">
            <a:avLst/>
          </a:prstGeom>
        </p:spPr>
      </p:pic>
    </p:spTree>
    <p:extLst>
      <p:ext uri="{BB962C8B-B14F-4D97-AF65-F5344CB8AC3E}">
        <p14:creationId xmlns:p14="http://schemas.microsoft.com/office/powerpoint/2010/main" val="19530165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49300"/>
            <a:ext cx="9144000" cy="5353560"/>
          </a:xfrm>
          <a:prstGeom prst="rect">
            <a:avLst/>
          </a:prstGeom>
        </p:spPr>
      </p:pic>
    </p:spTree>
    <p:extLst>
      <p:ext uri="{BB962C8B-B14F-4D97-AF65-F5344CB8AC3E}">
        <p14:creationId xmlns:p14="http://schemas.microsoft.com/office/powerpoint/2010/main" val="16451230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650</Words>
  <Application>Microsoft Macintosh PowerPoint</Application>
  <PresentationFormat>On-screen Show (4:3)</PresentationFormat>
  <Paragraphs>60</Paragraphs>
  <Slides>28</Slides>
  <Notes>2</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Gary Bunt</dc:creator>
  <cp:lastModifiedBy>Gary Bunt</cp:lastModifiedBy>
  <cp:revision>2</cp:revision>
  <dcterms:created xsi:type="dcterms:W3CDTF">2014-12-02T15:07:29Z</dcterms:created>
  <dcterms:modified xsi:type="dcterms:W3CDTF">2014-12-09T16:07:02Z</dcterms:modified>
</cp:coreProperties>
</file>