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Override PartName="/ppt/presentation.xml" ContentType="application/vnd.openxmlformats-officedocument.presentationml.presentation.main+xml"/>
  <Override PartName="/ppt/revisionInfo.xml" ContentType="application/vnd.ms-powerpoint.revisioninfo+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2.xml" ContentType="application/vnd.openxmlformats-officedocument.presentationml.notes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1.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s/slide3.xml" ContentType="application/vnd.openxmlformats-officedocument.presentationml.slide+xml"/>
  <Override PartName="/docProps/core.xml" ContentType="application/vnd.openxmlformats-package.core-properties+xml"/>
  <Override PartName="/docProps/app.xml" ContentType="application/vnd.openxmlformats-officedocument.extended-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
  </p:notesMasterIdLst>
  <p:sldIdLst>
    <p:sldId id="256" r:id="rId3"/>
    <p:sldId id="258" r:id="rId4"/>
    <p:sldId id="260" r:id="rId5"/>
    <p:sldId id="261" r:id="rId6"/>
    <p:sldId id="273" r:id="rId7"/>
    <p:sldId id="281" r:id="rId8"/>
    <p:sldId id="282" r:id="rId9"/>
    <p:sldId id="280" r:id="rId10"/>
    <p:sldId id="278" r:id="rId11"/>
    <p:sldId id="279"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3" autoAdjust="0"/>
    <p:restoredTop sz="94660"/>
  </p:normalViewPr>
  <p:slideViewPr>
    <p:cSldViewPr snapToGrid="0">
      <p:cViewPr varScale="1">
        <p:scale>
          <a:sx n="89" d="100"/>
          <a:sy n="89" d="100"/>
        </p:scale>
        <p:origin x="114" y="324"/>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tableStyles" Target="tableStyles.xml"/><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EF1285-9E5D-4643-8DB9-B9E56AACBB58}" type="datetimeFigureOut">
              <a:rPr lang="en-US" smtClean="0"/>
              <a:t>10/23/2023</a:t>
            </a:fld>
            <a:endParaRPr lang="en-US"/>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334AACB-2A9A-4ABA-A98A-75CD731E3613}" type="slidenum">
              <a:rPr lang="en-US" smtClean="0"/>
              <a:t>‹#›</a:t>
            </a:fld>
            <a:endParaRPr lang="en-US"/>
          </a:p>
        </p:txBody>
      </p:sp>
    </p:spTree>
  </p:cSld>
  <p:clrMap bg1="lt1" tx1="dk1" bg2="lt2" tx2="dk2" accent1="accent1" accent2="accent2" accent3="accent3" accent4="accent4" accent5="accent5" accent6="accent6" hlink="hlink" folHlink="folHlink"/>
  <p:hf dt="0" sldNum="0"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2AED8FF2-9BEA-4670-8331-FBFDFEB7DC5D}" type="slidenum">
              <a:rPr lang="en-US" smtClean="0"/>
              <a:t>‹#›</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A1F281EE-17D3-4B4C-8E9F-56124223F98B}" type="slidenum">
              <a:rPr lang="en-US" smtClean="0"/>
              <a:t>‹#›</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325D3E7D-EFFD-41F2-B329-6AC695D3ADB2}" type="slidenum">
              <a:rPr lang="en-US" smtClean="0"/>
              <a:t>‹#›</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EE8C7826-D3F5-481F-BA4E-65FCE420AAB5}" type="slidenum">
              <a:rPr lang="en-US" smtClean="0"/>
              <a:t>‹#›</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5F521272-EFC1-4E63-94C0-74F3FC0D93D3}" type="slidenum">
              <a:rPr lang="en-US" smtClean="0"/>
              <a:t>‹#›</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13525D-22A1-47D2-935E-5F7BAEB1FF97}" type="slidenum">
              <a:rPr lang="en-US" smtClean="0"/>
              <a:t>‹#›</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13525D-22A1-47D2-935E-5F7BAEB1FF97}" type="slidenum">
              <a:rPr lang="en-US" smtClean="0"/>
              <a:t>‹#›</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13525D-22A1-47D2-935E-5F7BAEB1FF97}" type="slidenum">
              <a:rPr lang="en-US" smtClean="0"/>
              <a:t>‹#›</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13525D-22A1-47D2-935E-5F7BAEB1FF97}" type="slidenum">
              <a:rPr lang="en-US" smtClean="0"/>
              <a:t>‹#›</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59DE62AD-A9DD-4EFA-BBFC-E6196A52379F}" type="slidenum">
              <a:rPr lang="en-US" smtClean="0"/>
              <a:t>‹#›</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C13525D-22A1-47D2-935E-5F7BAEB1FF97}" type="slidenum">
              <a:rPr lang="en-US" smtClean="0"/>
              <a:t>‹#›</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noEditPoints="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noEditPoints="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Content Placeholder 2"/>
          <p:cNvSpPr>
            <a:spLocks noGrp="1" noEditPoints="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noEditPoints="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noEditPoints="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noEditPoints="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noEditPoints="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noEditPoints="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8" name="Footer Placeholder 7"/>
          <p:cNvSpPr>
            <a:spLocks noGrp="1" noEditPoints="1"/>
          </p:cNvSpPr>
          <p:nvPr>
            <p:ph type="ftr" sz="quarter" idx="11"/>
          </p:nvPr>
        </p:nvSpPr>
        <p:spPr/>
        <p:txBody>
          <a:bodyPr/>
          <a:lstStyle/>
          <a:p>
            <a:endParaRPr lang="en-US"/>
          </a:p>
        </p:txBody>
      </p:sp>
      <p:sp>
        <p:nvSpPr>
          <p:cNvPr id="9" name="Slide Number Placeholder 8"/>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Date Placeholder 2"/>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4" name="Footer Placeholder 3"/>
          <p:cNvSpPr>
            <a:spLocks noGrp="1" noEditPoints="1"/>
          </p:cNvSpPr>
          <p:nvPr>
            <p:ph type="ftr" sz="quarter" idx="11"/>
          </p:nvPr>
        </p:nvSpPr>
        <p:spPr/>
        <p:txBody>
          <a:bodyPr/>
          <a:lstStyle/>
          <a:p>
            <a:endParaRPr lang="en-US"/>
          </a:p>
        </p:txBody>
      </p:sp>
      <p:sp>
        <p:nvSpPr>
          <p:cNvPr id="5" name="Slide Number Placeholder 4"/>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3" name="Footer Placeholder 2"/>
          <p:cNvSpPr>
            <a:spLocks noGrp="1" noEditPoints="1"/>
          </p:cNvSpPr>
          <p:nvPr>
            <p:ph type="ftr" sz="quarter" idx="11"/>
          </p:nvPr>
        </p:nvSpPr>
        <p:spPr/>
        <p:txBody>
          <a:bodyPr/>
          <a:lstStyle/>
          <a:p>
            <a:endParaRPr lang="en-US"/>
          </a:p>
        </p:txBody>
      </p:sp>
      <p:sp>
        <p:nvSpPr>
          <p:cNvPr id="4" name="Slide Number Placeholder 3"/>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noEditPoints="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EditPoints="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t>Click icon to add picture</a:t>
            </a:r>
          </a:p>
        </p:txBody>
      </p:sp>
      <p:sp>
        <p:nvSpPr>
          <p:cNvPr id="4" name="Text Placeholder 3"/>
          <p:cNvSpPr>
            <a:spLocks noGrp="1" noEditPoints="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6" name="Footer Placeholder 5"/>
          <p:cNvSpPr>
            <a:spLocks noGrp="1" noEditPoints="1"/>
          </p:cNvSpPr>
          <p:nvPr>
            <p:ph type="ftr" sz="quarter" idx="11"/>
          </p:nvPr>
        </p:nvSpPr>
        <p:spPr/>
        <p:txBody>
          <a:bodyPr/>
          <a:lstStyle/>
          <a:p>
            <a:endParaRPr lang="en-US"/>
          </a:p>
        </p:txBody>
      </p:sp>
      <p:sp>
        <p:nvSpPr>
          <p:cNvPr id="7" name="Slide Number Placeholder 6"/>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p>
        </p:txBody>
      </p:sp>
      <p:sp>
        <p:nvSpPr>
          <p:cNvPr id="3" name="Vertical Text Placeholder 2"/>
          <p:cNvSpPr>
            <a:spLocks noGrp="1" noEditPoints="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Title 1"/>
          <p:cNvSpPr>
            <a:spLocks noGrp="1" noEditPoints="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noEditPoints="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10"/>
          </p:nvPr>
        </p:nvSpPr>
        <p:spPr/>
        <p:txBody>
          <a:bodyPr/>
          <a:lstStyle/>
          <a:p>
            <a:fld id="{71FD7FF2-845F-41B9-944F-35B90659B7D6}" type="datetimeFigureOut">
              <a:rPr lang="en-US" smtClean="0"/>
              <a:t>10/23/2023</a:t>
            </a:fld>
            <a:endParaRPr lang="en-US"/>
          </a:p>
        </p:txBody>
      </p:sp>
      <p:sp>
        <p:nvSpPr>
          <p:cNvPr id="5" name="Footer Placeholder 4"/>
          <p:cNvSpPr>
            <a:spLocks noGrp="1" noEditPoints="1"/>
          </p:cNvSpPr>
          <p:nvPr>
            <p:ph type="ftr" sz="quarter" idx="11"/>
          </p:nvPr>
        </p:nvSpPr>
        <p:spPr/>
        <p:txBody>
          <a:bodyPr/>
          <a:lstStyle/>
          <a:p>
            <a:endParaRPr lang="en-US"/>
          </a:p>
        </p:txBody>
      </p:sp>
      <p:sp>
        <p:nvSpPr>
          <p:cNvPr id="6" name="Slide Number Placeholder 5"/>
          <p:cNvSpPr>
            <a:spLocks noGrp="1" noEditPoints="1"/>
          </p:cNvSpPr>
          <p:nvPr>
            <p:ph type="sldNum" sz="quarter" idx="12"/>
          </p:nvPr>
        </p:nvSpPr>
        <p:spPr/>
        <p:txBody>
          <a:bodyPr/>
          <a:lstStyle/>
          <a:p>
            <a:fld id="{707E345D-6FE0-4977-A3DF-5875ED8E59A8}" type="slidenum">
              <a:rPr lang="en-US" smtClean="0"/>
              <a:t>‹#›</a:t>
            </a:fld>
            <a:endParaRPr lang="en-US"/>
          </a:p>
        </p:txBody>
      </p:sp>
    </p:spTree>
  </p:cSld>
  <p:clrMapOvr>
    <a:masterClrMapping/>
  </p:clrMapOvr>
  <p:hf dt="0" sldNum="0" hdr="0" ftr="0"/>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noEditPoints="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noEditPoints="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noEditPoints="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FD7FF2-845F-41B9-944F-35B90659B7D6}" type="datetimeFigureOut">
              <a:rPr lang="en-US" smtClean="0"/>
              <a:t>10/23/2023</a:t>
            </a:fld>
            <a:endParaRPr lang="en-US"/>
          </a:p>
        </p:txBody>
      </p:sp>
      <p:sp>
        <p:nvSpPr>
          <p:cNvPr id="5" name="Footer Placeholder 4"/>
          <p:cNvSpPr>
            <a:spLocks noGrp="1" noEditPoints="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noEditPoints="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7E345D-6FE0-4977-A3DF-5875ED8E59A8}"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sldNum="0"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panose="020B0604020202020204"/>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panose="020B0604020202020204"/>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panose="020B0604020202020204"/>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panose="020B0604020202020204"/>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jpeg"/><Relationship Id="rId2" Type="http://schemas.openxmlformats.org/officeDocument/2006/relationships/image" Target="../media/image6.jpeg"/><Relationship Id="rId3" Type="http://schemas.openxmlformats.org/officeDocument/2006/relationships/image" Target="../media/image7.jpeg"/><Relationship Id="rId4" Type="http://schemas.openxmlformats.org/officeDocument/2006/relationships/image" Target="../media/image8.jpeg"/><Relationship Id="rId5" Type="http://schemas.openxmlformats.org/officeDocument/2006/relationships/slideLayout" Target="../slideLayouts/slideLayout2.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9.jpeg"/><Relationship Id="rId2" Type="http://schemas.openxmlformats.org/officeDocument/2006/relationships/image" Target="../media/image10.jpeg"/><Relationship Id="rId3" Type="http://schemas.openxmlformats.org/officeDocument/2006/relationships/slideLayout" Target="../slideLayouts/slideLayout2.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jpeg"/><Relationship Id="rId3" Type="http://schemas.openxmlformats.org/officeDocument/2006/relationships/slideLayout" Target="../slideLayouts/slideLayout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13.jpe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4.jpeg"/><Relationship Id="rId2" Type="http://schemas.openxmlformats.org/officeDocument/2006/relationships/image" Target="../media/image15.jpeg"/><Relationship Id="rId3" Type="http://schemas.openxmlformats.org/officeDocument/2006/relationships/image" Target="../media/image16.jpeg"/><Relationship Id="rId4" Type="http://schemas.openxmlformats.org/officeDocument/2006/relationships/image" Target="../media/image17.jpeg"/><Relationship Id="rId5" Type="http://schemas.openxmlformats.org/officeDocument/2006/relationships/slideLayout" Target="../slideLayouts/slideLayout2.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flipV="1">
            <a:off x="0" y="-954524"/>
            <a:ext cx="10884539" cy="954524"/>
          </a:xfrm>
        </p:spPr>
        <p:txBody>
          <a:bodyPr/>
          <a:lstStyle/>
          <a:p>
            <a:endParaRPr lang="en-US"/>
          </a:p>
        </p:txBody>
      </p:sp>
      <p:sp>
        <p:nvSpPr>
          <p:cNvPr id="3" name="Subtitle 2"/>
          <p:cNvSpPr>
            <a:spLocks noGrp="1" noEditPoints="1"/>
          </p:cNvSpPr>
          <p:nvPr>
            <p:ph type="subTitle" idx="1"/>
          </p:nvPr>
        </p:nvSpPr>
        <p:spPr>
          <a:xfrm>
            <a:off x="0" y="0"/>
            <a:ext cx="12192000" cy="6952593"/>
          </a:xfrm>
        </p:spPr>
        <p:txBody>
          <a:bodyPr/>
          <a:lstStyle/>
          <a:p>
            <a:endParaRPr lang="en-GB"/>
          </a:p>
          <a:p>
            <a:endParaRPr lang="en-GB"/>
          </a:p>
          <a:p>
            <a:r>
              <a:rPr lang="en-US"/>
              <a:t>      PRESENTATION: </a:t>
            </a:r>
            <a:endParaRPr lang="en-GB"/>
          </a:p>
          <a:p>
            <a:r>
              <a:rPr lang="en-US"/>
              <a:t>        The role and importance of Hospitality &amp; Guest Services within the hotel industry:</a:t>
            </a:r>
            <a:endParaRPr lang="en-GB"/>
          </a:p>
          <a:p>
            <a:r>
              <a:rPr lang="en-US"/>
              <a:t>              Raffles Hotel Singapore</a:t>
            </a:r>
            <a:r>
              <a:rPr lang="en-US"/>
              <a:t> </a:t>
            </a:r>
          </a:p>
          <a:p>
            <a:endParaRPr lang="en-US"/>
          </a:p>
          <a:p>
            <a:r>
              <a:rPr lang="en-US"/>
              <a:t>           </a:t>
            </a:r>
            <a:r>
              <a:rPr lang="en-GB"/>
              <a:t>Na</a:t>
            </a:r>
            <a:r>
              <a:rPr lang="en-US"/>
              <a:t>me: Claudia Zaharia </a:t>
            </a:r>
          </a:p>
          <a:p>
            <a:r>
              <a:rPr lang="en-US"/>
              <a:t>                         I.D Student Number: 2246452 </a:t>
            </a:r>
          </a:p>
          <a:p>
            <a:r>
              <a:rPr lang="en-US"/>
              <a:t>                         </a:t>
            </a:r>
            <a:r>
              <a:rPr lang="en-GB"/>
              <a:t>Mo</a:t>
            </a:r>
            <a:r>
              <a:rPr lang="en-US"/>
              <a:t>dule Title:  Hospitality and   </a:t>
            </a:r>
          </a:p>
          <a:p>
            <a:r>
              <a:rPr lang="en-US"/>
              <a:t>                  </a:t>
            </a:r>
            <a:r>
              <a:rPr lang="en-GB"/>
              <a:t> </a:t>
            </a:r>
            <a:r>
              <a:rPr lang="en-US"/>
              <a:t>     Guest Services Management </a:t>
            </a:r>
          </a:p>
          <a:p>
            <a:r>
              <a:rPr lang="en-US"/>
              <a:t>                               </a:t>
            </a:r>
            <a:r>
              <a:rPr lang="en-GB"/>
              <a:t>                       </a:t>
            </a:r>
            <a:r>
              <a:rPr lang="en-US"/>
              <a:t> BMIH 4003 </a:t>
            </a:r>
          </a:p>
          <a:p>
            <a:r>
              <a:rPr lang="en-US"/>
              <a:t>     Tutor: Dale Clarke </a:t>
            </a:r>
          </a:p>
          <a:p>
            <a:r>
              <a:rPr lang="en-US"/>
              <a:t>                Number of words: 1400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rot="16802084" flipV="1">
            <a:off x="1047885" y="-1115733"/>
            <a:ext cx="1391224" cy="76645"/>
          </a:xfrm>
        </p:spPr>
        <p:txBody>
          <a:bodyPr/>
          <a:lstStyle/>
          <a:p>
            <a:endParaRPr sz="1200" b="0" i="0">
              <a:latin typeface="Britannic Bold" pitchFamily="34" charset="0"/>
              <a:ea typeface="Britannic Bold" pitchFamily="34" charset="0"/>
              <a:cs typeface="Britannic Bold" pitchFamily="34" charset="0"/>
            </a:endParaRPr>
          </a:p>
        </p:txBody>
      </p:sp>
      <p:sp>
        <p:nvSpPr>
          <p:cNvPr id="3" name="Content Placeholder 2"/>
          <p:cNvSpPr>
            <a:spLocks noGrp="1" noEditPoints="1"/>
          </p:cNvSpPr>
          <p:nvPr>
            <p:ph idx="1"/>
          </p:nvPr>
        </p:nvSpPr>
        <p:spPr>
          <a:xfrm>
            <a:off x="0" y="0"/>
            <a:ext cx="12192000" cy="6732017"/>
          </a:xfrm>
        </p:spPr>
        <p:txBody>
          <a:bodyPr/>
          <a:lstStyle/>
          <a:p>
            <a:r>
              <a:rPr sz="1000"/>
              <a:t> </a:t>
            </a:r>
          </a:p>
          <a:p>
            <a:pPr marL="0" indent="0">
              <a:buNone/>
            </a:pPr>
            <a:r>
              <a:rPr lang="en-GB" sz="1000"/>
              <a:t>    </a:t>
            </a:r>
            <a:r>
              <a:rPr sz="1000"/>
              <a:t> </a:t>
            </a:r>
            <a:r>
              <a:rPr sz="1200">
                <a:latin typeface="Copperplate Gothic Bold" pitchFamily="34" charset="0"/>
                <a:ea typeface="Copperplate Gothic Bold" pitchFamily="34" charset="0"/>
                <a:cs typeface="Copperplate Gothic Bold" pitchFamily="34" charset="0"/>
              </a:rPr>
              <a:t> Table of content: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Introduction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Raffles Hotel customer types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Raffles Hotel guests' expectations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Raffles Hotel offers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Raffles Hotel services importance and exceeds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Customers reviews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Raffles Hotel Awards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Conclusion </a:t>
            </a:r>
          </a:p>
          <a:p>
            <a:endParaRPr sz="1200">
              <a:latin typeface="Copperplate Gothic Bold" pitchFamily="34" charset="0"/>
              <a:ea typeface="Copperplate Gothic Bold" pitchFamily="34" charset="0"/>
              <a:cs typeface="Copperplate Gothic Bold" pitchFamily="34" charset="0"/>
            </a:endParaRPr>
          </a:p>
          <a:p>
            <a:r>
              <a:rPr sz="1200">
                <a:latin typeface="Copperplate Gothic Bold" pitchFamily="34" charset="0"/>
                <a:ea typeface="Copperplate Gothic Bold" pitchFamily="34" charset="0"/>
                <a:cs typeface="Copperplate Gothic Bold" pitchFamily="34" charset="0"/>
              </a:rPr>
              <a:t>References </a:t>
            </a:r>
          </a:p>
          <a:p>
            <a:endParaRPr sz="1200">
              <a:latin typeface="Copperplate Gothic Bold" pitchFamily="34" charset="0"/>
              <a:ea typeface="Copperplate Gothic Bold" pitchFamily="34" charset="0"/>
              <a:cs typeface="Copperplate Gothic Bold" pitchFamily="34" charset="0"/>
            </a:endParaRPr>
          </a:p>
          <a:p>
            <a:r>
              <a:rPr sz="1000"/>
              <a:t> </a:t>
            </a:r>
          </a:p>
        </p:txBody>
      </p:sp>
      <p:pic>
        <p:nvPicPr>
          <p:cNvPr id="4" name="Picture 3"/>
          <p:cNvPicPr>
            <a:picLocks noChangeAspect="1"/>
          </p:cNvPicPr>
          <p:nvPr/>
        </p:nvPicPr>
        <p:blipFill>
          <a:blip r:embed="rId1"/>
          <a:srcRect/>
          <a:stretch>
            <a:fillRect/>
          </a:stretch>
        </p:blipFill>
        <p:spPr>
          <a:xfrm>
            <a:off x="4581469" y="-38855"/>
            <a:ext cx="8896243"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t>   </a:t>
            </a:r>
            <a:r>
              <a:rPr lang="en-GB"/>
              <a:t>          </a:t>
            </a:r>
            <a:r>
              <a:rPr sz="2000" b="1"/>
              <a:t>RAFFLES HOTEL SINGAPORE</a:t>
            </a:r>
            <a:r>
              <a:t> </a:t>
            </a:r>
          </a:p>
        </p:txBody>
      </p:sp>
      <p:sp>
        <p:nvSpPr>
          <p:cNvPr id="3" name="Content Placeholder 2"/>
          <p:cNvSpPr>
            <a:spLocks noGrp="1" noEditPoints="1"/>
          </p:cNvSpPr>
          <p:nvPr>
            <p:ph idx="1"/>
          </p:nvPr>
        </p:nvSpPr>
        <p:spPr>
          <a:xfrm>
            <a:off x="119373" y="1457555"/>
            <a:ext cx="7640291" cy="5477091"/>
          </a:xfrm>
        </p:spPr>
        <p:txBody>
          <a:bodyPr/>
          <a:lstStyle/>
          <a:p>
            <a:r>
              <a:rPr sz="1000"/>
              <a:t>- Is the most famous hotel in Singapore and probably one of the most well-known in the world; </a:t>
            </a:r>
          </a:p>
          <a:p>
            <a:endParaRPr sz="1000"/>
          </a:p>
          <a:p>
            <a:r>
              <a:rPr sz="1000"/>
              <a:t>-It opened in 1887 and is named after the founder of Singapore, Sir Stamford Raffles; (“Hotels around the World.... - Silver Surfers”) </a:t>
            </a:r>
          </a:p>
          <a:p>
            <a:endParaRPr sz="1000"/>
          </a:p>
          <a:p>
            <a:r>
              <a:rPr sz="1000"/>
              <a:t>-The hotel has continually evolved with the time, and wings and facilities have been added; </a:t>
            </a:r>
          </a:p>
          <a:p>
            <a:endParaRPr sz="1000"/>
          </a:p>
          <a:p>
            <a:r>
              <a:rPr sz="1000"/>
              <a:t>-The hotel has hosted Liz Taylor, Michael Jackson, Ava Gardner, Charlie Chaplin, Pablo Neruda, John Wayne, Queen Elizabeth II, </a:t>
            </a:r>
            <a:endParaRPr lang="en-GB" sz="1000"/>
          </a:p>
          <a:p>
            <a:r>
              <a:rPr sz="1000"/>
              <a:t>and Rudyard Kipling among the unending list of famous guests; (Travel Insider,2023) </a:t>
            </a:r>
          </a:p>
          <a:p>
            <a:endParaRPr sz="1000"/>
          </a:p>
          <a:p>
            <a:r>
              <a:rPr sz="1000"/>
              <a:t>-It is considered to be a heritage icon of Singapore”. (John Walker, 2021), </a:t>
            </a:r>
          </a:p>
          <a:p>
            <a:endParaRPr sz="1000"/>
          </a:p>
          <a:p>
            <a:r>
              <a:rPr sz="1000"/>
              <a:t>-Located is in the heart of Singapore’s business &amp; civic district </a:t>
            </a:r>
          </a:p>
          <a:p>
            <a:endParaRPr sz="1000"/>
          </a:p>
          <a:p>
            <a:r>
              <a:rPr sz="1000"/>
              <a:t>-Changi Airport 20 minutes' drive </a:t>
            </a:r>
          </a:p>
          <a:p>
            <a:endParaRPr sz="1000"/>
          </a:p>
          <a:p>
            <a:r>
              <a:rPr sz="1000"/>
              <a:t>-Orchard Road Shopping 2 minutes on the Mass Rapid Transit </a:t>
            </a:r>
          </a:p>
          <a:p>
            <a:endParaRPr sz="1000"/>
          </a:p>
          <a:p>
            <a:r>
              <a:rPr sz="1000"/>
              <a:t>-466 Restaurants within 0.3 miles </a:t>
            </a:r>
          </a:p>
          <a:p>
            <a:endParaRPr sz="1000"/>
          </a:p>
          <a:p>
            <a:r>
              <a:rPr sz="1000"/>
              <a:t>-62 attractions within 0.3 miles </a:t>
            </a:r>
          </a:p>
          <a:p>
            <a:endParaRPr sz="1000"/>
          </a:p>
          <a:p>
            <a:r>
              <a:rPr sz="1000"/>
              <a:t> </a:t>
            </a:r>
          </a:p>
        </p:txBody>
      </p:sp>
      <p:pic>
        <p:nvPicPr>
          <p:cNvPr id="4" name="Picture 3"/>
          <p:cNvPicPr>
            <a:picLocks noChangeAspect="1"/>
          </p:cNvPicPr>
          <p:nvPr/>
        </p:nvPicPr>
        <p:blipFill>
          <a:blip r:embed="rId1"/>
          <a:srcRect/>
          <a:stretch>
            <a:fillRect/>
          </a:stretch>
        </p:blipFill>
        <p:spPr>
          <a:xfrm>
            <a:off x="7584935" y="524474"/>
            <a:ext cx="4525045" cy="579371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8200" y="-177594"/>
            <a:ext cx="10515600" cy="18102"/>
          </a:xfrm>
        </p:spPr>
        <p:txBody>
          <a:bodyPr/>
          <a:lstStyle/>
          <a:p>
            <a:endParaRPr lang="en-GB"/>
          </a:p>
          <a:p>
            <a:endParaRPr lang="en-GB"/>
          </a:p>
          <a:p>
            <a:endParaRPr lang="en-GB"/>
          </a:p>
        </p:txBody>
      </p:sp>
      <p:sp>
        <p:nvSpPr>
          <p:cNvPr id="3" name="Content Placeholder 2"/>
          <p:cNvSpPr>
            <a:spLocks noGrp="1" noEditPoints="1"/>
          </p:cNvSpPr>
          <p:nvPr>
            <p:ph idx="1"/>
          </p:nvPr>
        </p:nvSpPr>
        <p:spPr>
          <a:xfrm>
            <a:off x="0" y="0"/>
            <a:ext cx="12192000" cy="6858000"/>
          </a:xfrm>
        </p:spPr>
        <p:txBody>
          <a:bodyPr/>
          <a:lstStyle/>
          <a:p>
            <a:endParaRPr lang="en-GB" sz="1200"/>
          </a:p>
          <a:p>
            <a:endParaRPr lang="en-GB" sz="1200"/>
          </a:p>
          <a:p>
            <a:r>
              <a:rPr sz="1400" b="1">
                <a:latin typeface="Britannic Bold" pitchFamily="34" charset="0"/>
                <a:ea typeface="Britannic Bold" pitchFamily="34" charset="0"/>
                <a:cs typeface="Britannic Bold" pitchFamily="34" charset="0"/>
              </a:rPr>
              <a:t>The most important expectations of guests in a hotel are</a:t>
            </a:r>
            <a:r>
              <a:rPr sz="1200"/>
              <a:t>:</a:t>
            </a:r>
            <a:endParaRPr lang="en-GB" sz="1200"/>
          </a:p>
          <a:p>
            <a:r>
              <a:rPr sz="1200"/>
              <a:t>convenience</a:t>
            </a:r>
          </a:p>
          <a:p>
            <a:r>
              <a:rPr lang="en-GB" sz="1200"/>
              <a:t>a</a:t>
            </a:r>
            <a:r>
              <a:rPr sz="1200"/>
              <a:t>utonomy</a:t>
            </a:r>
          </a:p>
          <a:p>
            <a:r>
              <a:rPr sz="1200"/>
              <a:t>personalization </a:t>
            </a:r>
          </a:p>
        </p:txBody>
      </p:sp>
      <p:sp>
        <p:nvSpPr>
          <p:cNvPr id="4" name="TextBox 3"/>
          <p:cNvSpPr txBox="1"/>
          <p:nvPr/>
        </p:nvSpPr>
        <p:spPr>
          <a:xfrm>
            <a:off x="5878365" y="604392"/>
            <a:ext cx="6240177" cy="5913813"/>
          </a:xfrm>
          <a:prstGeom prst="rect">
            <a:avLst/>
          </a:prstGeom>
          <a:noFill/>
        </p:spPr>
        <p:txBody>
          <a:bodyPr wrap="square" rtlCol="0">
            <a:spAutoFit/>
          </a:bodyPr>
          <a:lstStyle/>
          <a:p>
            <a:r>
              <a:rPr lang="en-US" sz="1400">
                <a:latin typeface="Britannic Bold" pitchFamily="34" charset="0"/>
                <a:ea typeface="Britannic Bold" pitchFamily="34" charset="0"/>
                <a:cs typeface="Britannic Bold" pitchFamily="34" charset="0"/>
              </a:rPr>
              <a:t>What Raffles guests receive? </a:t>
            </a:r>
          </a:p>
          <a:p>
            <a:endParaRPr lang="en-US" sz="1000"/>
          </a:p>
          <a:p>
            <a:r>
              <a:rPr lang="en-US" sz="1000">
                <a:latin typeface="Castellar" pitchFamily="18" charset="0"/>
                <a:ea typeface="Castellar" pitchFamily="18" charset="0"/>
                <a:cs typeface="Castellar" pitchFamily="18" charset="0"/>
              </a:rPr>
              <a:t>Enlightenment Retreat </a:t>
            </a:r>
            <a:r>
              <a:rPr lang="en-GB" sz="1000">
                <a:latin typeface="Castellar" pitchFamily="18" charset="0"/>
                <a:ea typeface="Castellar" pitchFamily="18" charset="0"/>
                <a:cs typeface="Castellar" pitchFamily="18" charset="0"/>
              </a:rPr>
              <a:t>:</a:t>
            </a:r>
          </a:p>
          <a:p>
            <a:endParaRPr lang="en-GB" sz="1000">
              <a:latin typeface="Castellar" pitchFamily="18" charset="0"/>
              <a:ea typeface="Castellar" pitchFamily="18" charset="0"/>
              <a:cs typeface="Castellar" pitchFamily="18" charset="0"/>
            </a:endParaRPr>
          </a:p>
          <a:p>
            <a:r>
              <a:rPr lang="en-US" sz="1200"/>
              <a:t>-Raffles Romance </a:t>
            </a:r>
          </a:p>
          <a:p>
            <a:r>
              <a:rPr lang="en-US" sz="1200"/>
              <a:t>-Gem Suite Spa-cation </a:t>
            </a:r>
          </a:p>
          <a:p>
            <a:r>
              <a:rPr lang="en-US" sz="1200"/>
              <a:t>-Curated Culture </a:t>
            </a:r>
          </a:p>
          <a:p>
            <a:r>
              <a:rPr lang="en-US" sz="1200"/>
              <a:t>-Suite Style </a:t>
            </a:r>
          </a:p>
          <a:p>
            <a:r>
              <a:rPr lang="en-US" sz="1200"/>
              <a:t>-Insider’s Singapore </a:t>
            </a:r>
          </a:p>
          <a:p>
            <a:r>
              <a:rPr lang="en-US" sz="1200"/>
              <a:t>-Wine of the Month </a:t>
            </a:r>
          </a:p>
          <a:p>
            <a:r>
              <a:rPr lang="en-US" sz="1200"/>
              <a:t>-3-Course Set Lunch </a:t>
            </a:r>
          </a:p>
          <a:p>
            <a:r>
              <a:rPr lang="en-US" sz="1200"/>
              <a:t>-BBR Tentazione </a:t>
            </a:r>
          </a:p>
          <a:p>
            <a:r>
              <a:rPr lang="en-US" sz="1200"/>
              <a:t>-Grab &amp; Go </a:t>
            </a:r>
          </a:p>
          <a:p>
            <a:r>
              <a:rPr lang="en-US" sz="1200"/>
              <a:t>-Tour de Force </a:t>
            </a:r>
          </a:p>
          <a:p>
            <a:r>
              <a:rPr lang="en-US" sz="1200"/>
              <a:t>-Patisserie of the Month </a:t>
            </a:r>
          </a:p>
          <a:p>
            <a:r>
              <a:rPr lang="en-US" sz="1200"/>
              <a:t>-Weekday Set Lunch </a:t>
            </a:r>
          </a:p>
          <a:p>
            <a:endParaRPr lang="en-GB" sz="1000"/>
          </a:p>
          <a:p>
            <a:r>
              <a:rPr lang="en-US" sz="1000">
                <a:latin typeface="Castellar" pitchFamily="18" charset="0"/>
                <a:ea typeface="Castellar" pitchFamily="18" charset="0"/>
                <a:cs typeface="Castellar" pitchFamily="18" charset="0"/>
              </a:rPr>
              <a:t>Leisure:</a:t>
            </a:r>
            <a:r>
              <a:rPr lang="en-US" sz="1000"/>
              <a:t> </a:t>
            </a:r>
          </a:p>
          <a:p>
            <a:endParaRPr lang="en-US" sz="1000"/>
          </a:p>
          <a:p>
            <a:r>
              <a:rPr lang="en-US" sz="1200"/>
              <a:t>-Luxury accommodations </a:t>
            </a:r>
          </a:p>
          <a:p>
            <a:r>
              <a:rPr lang="en-US" sz="1200"/>
              <a:t>-Outdoor swimming pool </a:t>
            </a:r>
          </a:p>
          <a:p>
            <a:r>
              <a:rPr lang="en-US" sz="1200"/>
              <a:t>-Marina Bay Casino, China Town, shopping malls, Billiard room </a:t>
            </a:r>
          </a:p>
          <a:p>
            <a:endParaRPr lang="en-US" sz="1000"/>
          </a:p>
          <a:p>
            <a:r>
              <a:rPr lang="en-US" sz="1200">
                <a:latin typeface="Castellar" pitchFamily="18" charset="0"/>
                <a:ea typeface="Castellar" pitchFamily="18" charset="0"/>
                <a:cs typeface="Castellar" pitchFamily="18" charset="0"/>
              </a:rPr>
              <a:t>Services: </a:t>
            </a:r>
          </a:p>
          <a:p>
            <a:endParaRPr lang="en-US" sz="1000"/>
          </a:p>
          <a:p>
            <a:r>
              <a:rPr lang="en-US" sz="1200"/>
              <a:t>-Fine cuisine, afternoon tea, Italian restaurant </a:t>
            </a:r>
          </a:p>
          <a:p>
            <a:r>
              <a:rPr lang="en-GB" sz="1200"/>
              <a:t>-</a:t>
            </a:r>
            <a:r>
              <a:rPr lang="en-US" sz="1200"/>
              <a:t>Fitness centre </a:t>
            </a:r>
          </a:p>
          <a:p>
            <a:r>
              <a:rPr lang="en-US" sz="1200"/>
              <a:t>-Raffles Hotel Arcade </a:t>
            </a:r>
          </a:p>
          <a:p>
            <a:r>
              <a:rPr lang="en-US" sz="1200"/>
              <a:t>-Jubilee Hall theatre playhouse </a:t>
            </a:r>
          </a:p>
          <a:p>
            <a:r>
              <a:rPr lang="en-US" sz="1200"/>
              <a:t>-Sir Charles Flowers for the Gentleman </a:t>
            </a:r>
          </a:p>
          <a:p>
            <a:r>
              <a:rPr lang="en-US" sz="1200"/>
              <a:t>-24-hour butler service </a:t>
            </a:r>
          </a:p>
          <a:p>
            <a:r>
              <a:rPr lang="en-US" sz="1200"/>
              <a:t>-Business service </a:t>
            </a:r>
          </a:p>
          <a:p>
            <a:r>
              <a:rPr lang="en-US" sz="1200"/>
              <a:t>-Spa &amp; sauna, Gym </a:t>
            </a:r>
          </a:p>
        </p:txBody>
      </p:sp>
      <p:pic>
        <p:nvPicPr>
          <p:cNvPr id="5" name="Picture 4"/>
          <p:cNvPicPr>
            <a:picLocks noChangeAspect="1"/>
          </p:cNvPicPr>
          <p:nvPr/>
        </p:nvPicPr>
        <p:blipFill>
          <a:blip r:embed="rId1"/>
          <a:srcRect/>
          <a:stretch>
            <a:fillRect/>
          </a:stretch>
        </p:blipFill>
        <p:spPr>
          <a:xfrm>
            <a:off x="334952" y="2017862"/>
            <a:ext cx="5158004" cy="478448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flipV="1">
            <a:off x="838200" y="-171826"/>
            <a:ext cx="10515600" cy="31235"/>
          </a:xfrm>
        </p:spPr>
        <p:txBody>
          <a:bodyPr/>
          <a:lstStyle/>
          <a:p/>
        </p:txBody>
      </p:sp>
      <p:sp>
        <p:nvSpPr>
          <p:cNvPr id="3" name="Content Placeholder 2"/>
          <p:cNvSpPr>
            <a:spLocks noGrp="1" noEditPoints="1"/>
          </p:cNvSpPr>
          <p:nvPr>
            <p:ph idx="1"/>
          </p:nvPr>
        </p:nvSpPr>
        <p:spPr>
          <a:xfrm>
            <a:off x="233808" y="2146323"/>
            <a:ext cx="11662712" cy="934672"/>
          </a:xfrm>
        </p:spPr>
        <p:txBody>
          <a:bodyPr/>
          <a:lstStyle/>
          <a:p>
            <a:endParaRPr lang="en-GB" sz="1200">
              <a:latin typeface="Arial" pitchFamily="34" charset="0" panose="020B0604020202020204"/>
              <a:ea typeface="Arial" pitchFamily="34" charset="0" panose="020B0604020202020204"/>
              <a:cs typeface="Arial" pitchFamily="34" charset="0" panose="020B0604020202020204"/>
            </a:endParaRPr>
          </a:p>
          <a:p>
            <a:r>
              <a:rPr lang="en-GB" sz="1200">
                <a:latin typeface="Arial" pitchFamily="34" charset="0" panose="020B0604020202020204"/>
                <a:ea typeface="Arial" pitchFamily="34" charset="0" panose="020B0604020202020204"/>
                <a:cs typeface="Arial" pitchFamily="34" charset="0" panose="020B0604020202020204"/>
              </a:rPr>
              <a:t>B</a:t>
            </a:r>
            <a:r>
              <a:rPr sz="1200">
                <a:latin typeface="Arial" pitchFamily="34" charset="0" panose="020B0604020202020204"/>
                <a:ea typeface="Arial" pitchFamily="34" charset="0" panose="020B0604020202020204"/>
                <a:cs typeface="Arial" pitchFamily="34" charset="0" panose="020B0604020202020204"/>
              </a:rPr>
              <a:t>ut does the Raffles Hotel “merit its splendid reputation? The answer is a resounding YES” (Simon Urwin</a:t>
            </a:r>
            <a:r>
              <a:rPr lang="en-GB" sz="1200">
                <a:latin typeface="Arial" pitchFamily="34" charset="0" panose="020B0604020202020204"/>
                <a:ea typeface="Arial" pitchFamily="34" charset="0" panose="020B0604020202020204"/>
                <a:cs typeface="Arial" pitchFamily="34" charset="0" panose="020B0604020202020204"/>
              </a:rPr>
              <a:t>  </a:t>
            </a:r>
            <a:r>
              <a:rPr sz="1200">
                <a:latin typeface="Arial" pitchFamily="34" charset="0" panose="020B0604020202020204"/>
                <a:ea typeface="Arial" pitchFamily="34" charset="0" panose="020B0604020202020204"/>
                <a:cs typeface="Arial" pitchFamily="34" charset="0" panose="020B0604020202020204"/>
              </a:rPr>
              <a:t>/2023) “Raffles Hotel stands for all the fables of the exotic East”, Somerset Maugham, a playwright, once wrote (Evelyn. Chen/ The Telegraph). Been tailored just for their guest, holidays bespoke to their needs and every detail delivered seamlessly, with 24/7 in-resort support, and Awards-winning service, 5-star Deluxe Ruffles Hotel gained the trust of all customer types, especially luxury and romance. Raffles Hotel is” A place of endless possibility, gatherings to remember” (Occasions/raffles.com): </a:t>
            </a:r>
          </a:p>
        </p:txBody>
      </p:sp>
      <p:sp>
        <p:nvSpPr>
          <p:cNvPr id="4" name="TextBox 3"/>
          <p:cNvSpPr txBox="1"/>
          <p:nvPr/>
        </p:nvSpPr>
        <p:spPr>
          <a:xfrm>
            <a:off x="27957" y="3217969"/>
            <a:ext cx="12136085" cy="3746645"/>
          </a:xfrm>
          <a:prstGeom prst="rect">
            <a:avLst/>
          </a:prstGeom>
          <a:noFill/>
        </p:spPr>
        <p:txBody>
          <a:bodyPr wrap="square" rtlCol="0">
            <a:spAutoFit/>
          </a:bodyPr>
          <a:lstStyle/>
          <a:p>
            <a:r>
              <a:rPr lang="en-US" sz="1200">
                <a:latin typeface="Arial" pitchFamily="34" charset="0" panose="020B0604020202020204"/>
                <a:ea typeface="Arial" pitchFamily="34" charset="0" panose="020B0604020202020204"/>
                <a:cs typeface="Arial" pitchFamily="34" charset="0" panose="020B0604020202020204"/>
              </a:rPr>
              <a:t>-From grand balls to private dining and receptions, from the dream wedding to honeymoons and anniversaries, Raffles is where your fairytale comes to life.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-Meeting and corporate takeovers? With conference facilities for hundreds, Raffles is your essential partner.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-Raffles Spa is a refined sanctuary for holistic wellbeing, offering treatments, rituals and classes both to the guests and community.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At the Seah Street entrance to Raffles Arcade, Raffles Boutique reflects the illustrious history of the hotel, with souvenirs, home decorations and luxury gourmet products: In the meantime, Raffles Arcade breathing glamorous new life into historic neighbourhood with the showcases new and world-renowned brands. (“About | Raffles Singapore - Luxury hotel in Singapore”)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-Been family friendly, Raffles have video games rooms and child friendly available activities around the hotel. You can find in rooms, Nespresso coffee machines, map’s and I’PADs which help you to order from all A la Carte menus.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-For classics, Raffles have newspapers, the grandfather clock style in the hotel lobby, the national Sling drink- mixed first time in 1915; oldest pieces of furniture stand as a testament to Raffles Hotel’s status as a National Monument.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-Raffles Singapore “boasts a wide variety of options, from the Butcher’s Block steakhouse to the fine dining of one-Michelin-starred La Dame Du Pic, from Italian, Asian to French cuisine.” (Hotel Review/The London Economic/2023)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a:t>
            </a:r>
          </a:p>
        </p:txBody>
      </p:sp>
      <p:pic>
        <p:nvPicPr>
          <p:cNvPr id="5" name="Picture 4"/>
          <p:cNvPicPr>
            <a:picLocks noChangeAspect="1"/>
          </p:cNvPicPr>
          <p:nvPr/>
        </p:nvPicPr>
        <p:blipFill>
          <a:blip r:embed="rId1"/>
          <a:srcRect/>
          <a:stretch>
            <a:fillRect/>
          </a:stretch>
        </p:blipFill>
        <p:spPr>
          <a:xfrm>
            <a:off x="13829400" y="-2156370"/>
            <a:ext cx="3529427" cy="2009780"/>
          </a:xfrm>
          <a:prstGeom prst="rect">
            <a:avLst/>
          </a:prstGeom>
        </p:spPr>
      </p:pic>
      <p:pic>
        <p:nvPicPr>
          <p:cNvPr id="6" name="Picture 5"/>
          <p:cNvPicPr>
            <a:picLocks noChangeAspect="1"/>
          </p:cNvPicPr>
          <p:nvPr/>
        </p:nvPicPr>
        <p:blipFill>
          <a:blip r:embed="rId2"/>
          <a:srcRect/>
          <a:stretch>
            <a:fillRect/>
          </a:stretch>
        </p:blipFill>
        <p:spPr>
          <a:xfrm>
            <a:off x="4480846" y="-60768"/>
            <a:ext cx="2816867" cy="2451921"/>
          </a:xfrm>
          <a:prstGeom prst="rect">
            <a:avLst/>
          </a:prstGeom>
        </p:spPr>
      </p:pic>
      <p:pic>
        <p:nvPicPr>
          <p:cNvPr id="7" name="Picture 6"/>
          <p:cNvPicPr>
            <a:picLocks noChangeAspect="1"/>
          </p:cNvPicPr>
          <p:nvPr/>
        </p:nvPicPr>
        <p:blipFill>
          <a:blip r:embed="rId3"/>
          <a:srcRect/>
          <a:stretch>
            <a:fillRect/>
          </a:stretch>
        </p:blipFill>
        <p:spPr>
          <a:xfrm>
            <a:off x="409614" y="104897"/>
            <a:ext cx="3893083" cy="2146970"/>
          </a:xfrm>
          <a:prstGeom prst="rect">
            <a:avLst/>
          </a:prstGeom>
        </p:spPr>
      </p:pic>
      <p:pic>
        <p:nvPicPr>
          <p:cNvPr id="8" name="Picture 7"/>
          <p:cNvPicPr>
            <a:picLocks noChangeAspect="1"/>
          </p:cNvPicPr>
          <p:nvPr/>
        </p:nvPicPr>
        <p:blipFill>
          <a:blip r:embed="rId4"/>
          <a:srcRect/>
          <a:stretch>
            <a:fillRect/>
          </a:stretch>
        </p:blipFill>
        <p:spPr>
          <a:xfrm>
            <a:off x="7525106" y="35065"/>
            <a:ext cx="4077498" cy="230005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8200" y="-325609"/>
            <a:ext cx="10515600" cy="203121"/>
          </a:xfrm>
        </p:spPr>
        <p:txBody>
          <a:bodyPr/>
          <a:lstStyle/>
          <a:p/>
        </p:txBody>
      </p:sp>
      <p:sp>
        <p:nvSpPr>
          <p:cNvPr id="3" name="Content Placeholder 2"/>
          <p:cNvSpPr>
            <a:spLocks noGrp="1" noEditPoints="1"/>
          </p:cNvSpPr>
          <p:nvPr>
            <p:ph idx="1"/>
          </p:nvPr>
        </p:nvSpPr>
        <p:spPr>
          <a:xfrm>
            <a:off x="11786" y="114"/>
            <a:ext cx="12168428" cy="6879917"/>
          </a:xfrm>
        </p:spPr>
        <p:txBody>
          <a:bodyPr/>
          <a:lstStyle/>
          <a:p>
            <a:r>
              <a:rPr sz="1200">
                <a:latin typeface="Arial" pitchFamily="34" charset="0" panose="020B0604020202020204"/>
                <a:ea typeface="Arial" pitchFamily="34" charset="0" panose="020B0604020202020204"/>
                <a:cs typeface="Arial" pitchFamily="34" charset="0" panose="020B0604020202020204"/>
              </a:rPr>
              <a:t> </a:t>
            </a:r>
            <a:endParaRPr lang="en-GB" sz="1200">
              <a:latin typeface="Arial" pitchFamily="34" charset="0" panose="020B0604020202020204"/>
              <a:ea typeface="Arial" pitchFamily="34" charset="0" panose="020B0604020202020204"/>
              <a:cs typeface="Arial" pitchFamily="34" charset="0" panose="020B0604020202020204"/>
            </a:endParaRPr>
          </a:p>
          <a:p>
            <a:endParaRPr lang="en-GB"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   </a:t>
            </a:r>
            <a:r>
              <a:rPr sz="1600">
                <a:latin typeface="Britannic Bold" pitchFamily="34" charset="0"/>
                <a:ea typeface="Britannic Bold" pitchFamily="34" charset="0"/>
                <a:cs typeface="Britannic Bold" pitchFamily="34" charset="0"/>
              </a:rPr>
              <a:t> Property amenities of the hotel and the main reasons for been chosen by many guests are: </a:t>
            </a:r>
          </a:p>
          <a:p>
            <a:endParaRPr sz="1600">
              <a:latin typeface="Britannic Bold" pitchFamily="34" charset="0"/>
              <a:ea typeface="Britannic Bold" pitchFamily="34" charset="0"/>
              <a:cs typeface="Britannic Bold" pitchFamily="34" charset="0"/>
            </a:endParaRPr>
          </a:p>
          <a:p>
            <a:r>
              <a:rPr sz="1200">
                <a:latin typeface="Arial" pitchFamily="34" charset="0" panose="020B0604020202020204"/>
                <a:ea typeface="Arial" pitchFamily="34" charset="0" panose="020B0604020202020204"/>
                <a:cs typeface="Arial" pitchFamily="34" charset="0" panose="020B0604020202020204"/>
              </a:rPr>
              <a:t>-Concierge, 24-hour front desk and private check-in/ check-out, 24-hour security, currency exchange, free hight speed internet, private parking on-site (even if is paid), transport airport, wake-up service/alarm clock, room service, breakfast in the room, laundry and ironing service, dry cleaning, shoeshine, sun umbrellas and beach chairs, shops. (Trip</a:t>
            </a:r>
            <a:r>
              <a:rPr lang="en-GB" sz="1200">
                <a:latin typeface="Arial" pitchFamily="34" charset="0" panose="020B0604020202020204"/>
                <a:ea typeface="Arial" pitchFamily="34" charset="0" panose="020B0604020202020204"/>
                <a:cs typeface="Arial" pitchFamily="34" charset="0" panose="020B0604020202020204"/>
              </a:rPr>
              <a:t>a</a:t>
            </a:r>
            <a:r>
              <a:rPr sz="1200">
                <a:latin typeface="Arial" pitchFamily="34" charset="0" panose="020B0604020202020204"/>
                <a:ea typeface="Arial" pitchFamily="34" charset="0" panose="020B0604020202020204"/>
                <a:cs typeface="Arial" pitchFamily="34" charset="0" panose="020B0604020202020204"/>
              </a:rPr>
              <a:t>dvisor.co.uk)  </a:t>
            </a:r>
          </a:p>
          <a:p>
            <a:endParaRPr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-The115 suites are for all tastes, from bridal suite, non-smoking rooms, family rooms, wheelchair friendly rooms, all with minibar, air conditioning, flatscreen TV, telephone, hair dryer, private balcony with ratan chairs and sofas. </a:t>
            </a:r>
          </a:p>
          <a:p>
            <a:endParaRPr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-The plus for guests is the babysitting service and the own 24-butler service included in room price, the 5 stars rated cleanliness, the relaxing tropical garden-bar Courtyard, the Accord group Loyalty and guest recognition programme. </a:t>
            </a:r>
          </a:p>
          <a:p>
            <a:endParaRPr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-The WOW factors is first welcome pinaple cocktail  tradition (pinaple = international simbol of welcome, friendship and hospitality), the  magnificent Atrium  naturally iluminated by its soaring skylights, a glittering new 8214-pieces crystal chandelier , the floor shells and the bathrooms with a luxurious Bianco Dolomit</a:t>
            </a:r>
            <a:r>
              <a:rPr lang="en-GB" sz="1200">
                <a:latin typeface="Arial" pitchFamily="34" charset="0" panose="020B0604020202020204"/>
                <a:ea typeface="Arial" pitchFamily="34" charset="0" panose="020B0604020202020204"/>
                <a:cs typeface="Arial" pitchFamily="34" charset="0" panose="020B0604020202020204"/>
              </a:rPr>
              <a:t> </a:t>
            </a:r>
            <a:r>
              <a:rPr sz="1200">
                <a:latin typeface="Arial" pitchFamily="34" charset="0" panose="020B0604020202020204"/>
                <a:ea typeface="Arial" pitchFamily="34" charset="0" panose="020B0604020202020204"/>
                <a:cs typeface="Arial" pitchFamily="34" charset="0" panose="020B0604020202020204"/>
              </a:rPr>
              <a:t>,amenities by Ormonde Jayne. </a:t>
            </a:r>
          </a:p>
          <a:p>
            <a:endParaRPr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               </a:t>
            </a:r>
          </a:p>
          <a:p>
            <a:endParaRPr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 </a:t>
            </a:r>
          </a:p>
          <a:p>
            <a:endParaRPr sz="1200">
              <a:latin typeface="Arial" pitchFamily="34" charset="0" panose="020B0604020202020204"/>
              <a:ea typeface="Arial" pitchFamily="34" charset="0" panose="020B0604020202020204"/>
              <a:cs typeface="Arial" pitchFamily="34" charset="0" panose="020B0604020202020204"/>
            </a:endParaRPr>
          </a:p>
          <a:p>
            <a:r>
              <a:rPr sz="1200">
                <a:latin typeface="Arial" pitchFamily="34" charset="0" panose="020B0604020202020204"/>
                <a:ea typeface="Arial" pitchFamily="34" charset="0" panose="020B0604020202020204"/>
                <a:cs typeface="Arial" pitchFamily="34" charset="0" panose="020B0604020202020204"/>
              </a:rPr>
              <a:t> </a:t>
            </a:r>
          </a:p>
        </p:txBody>
      </p:sp>
      <p:pic>
        <p:nvPicPr>
          <p:cNvPr id="4" name="Picture 3"/>
          <p:cNvPicPr>
            <a:picLocks noChangeAspect="1"/>
          </p:cNvPicPr>
          <p:nvPr/>
        </p:nvPicPr>
        <p:blipFill>
          <a:blip r:embed="rId1"/>
          <a:srcRect/>
          <a:stretch>
            <a:fillRect/>
          </a:stretch>
        </p:blipFill>
        <p:spPr>
          <a:xfrm>
            <a:off x="6735087" y="4318317"/>
            <a:ext cx="4414160" cy="2573185"/>
          </a:xfrm>
          <a:prstGeom prst="rect">
            <a:avLst/>
          </a:prstGeom>
        </p:spPr>
      </p:pic>
      <p:pic>
        <p:nvPicPr>
          <p:cNvPr id="5" name="Picture 4"/>
          <p:cNvPicPr>
            <a:picLocks noChangeAspect="1"/>
          </p:cNvPicPr>
          <p:nvPr/>
        </p:nvPicPr>
        <p:blipFill>
          <a:blip r:embed="rId2"/>
          <a:srcRect/>
          <a:stretch>
            <a:fillRect/>
          </a:stretch>
        </p:blipFill>
        <p:spPr>
          <a:xfrm>
            <a:off x="1153464" y="4390674"/>
            <a:ext cx="4464725" cy="254503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flipV="1">
            <a:off x="838200" y="-122488"/>
            <a:ext cx="10515600" cy="31235"/>
          </a:xfrm>
        </p:spPr>
        <p:txBody>
          <a:bodyPr/>
          <a:lstStyle/>
          <a:p/>
        </p:txBody>
      </p:sp>
      <p:sp>
        <p:nvSpPr>
          <p:cNvPr id="3" name="Content Placeholder 2"/>
          <p:cNvSpPr>
            <a:spLocks noGrp="1" noEditPoints="1"/>
          </p:cNvSpPr>
          <p:nvPr>
            <p:ph idx="1"/>
          </p:nvPr>
        </p:nvSpPr>
        <p:spPr>
          <a:xfrm flipH="1">
            <a:off x="13117638" y="61787"/>
            <a:ext cx="30426" cy="7101938"/>
          </a:xfrm>
          <a:blipFill>
            <a:blip r:embed="rId1"/>
            <a:srcRect/>
            <a:stretch>
              <a:fillRect/>
            </a:stretch>
          </a:blipFill>
        </p:spPr>
        <p:txBody>
          <a:bodyPr/>
          <a:lstStyle/>
          <a:p>
            <a:pPr marL="0" indent="0">
              <a:buNone/>
            </a:pPr>
            <a:endParaRPr lang="en-GB" sz="1200">
              <a:latin typeface="Arial" pitchFamily="34" charset="0" panose="020B0604020202020204"/>
              <a:ea typeface="Arial" pitchFamily="34" charset="0" panose="020B0604020202020204"/>
              <a:cs typeface="Arial" pitchFamily="34" charset="0" panose="020B0604020202020204"/>
            </a:endParaRPr>
          </a:p>
        </p:txBody>
      </p:sp>
      <p:sp>
        <p:nvSpPr>
          <p:cNvPr id="4" name="TextBox 3"/>
          <p:cNvSpPr txBox="1"/>
          <p:nvPr/>
        </p:nvSpPr>
        <p:spPr>
          <a:xfrm>
            <a:off x="262314" y="591209"/>
            <a:ext cx="11790717" cy="2317521"/>
          </a:xfrm>
          <a:prstGeom prst="rect">
            <a:avLst/>
          </a:prstGeom>
          <a:noFill/>
        </p:spPr>
        <p:txBody>
          <a:bodyPr wrap="square" rtlCol="0">
            <a:spAutoFit/>
          </a:bodyPr>
          <a:lstStyle/>
          <a:p>
            <a:r>
              <a:rPr lang="en-US"/>
              <a:t>The concept of </a:t>
            </a:r>
            <a:r>
              <a:rPr lang="en-US" sz="2000"/>
              <a:t>hospitality</a:t>
            </a:r>
            <a:r>
              <a:rPr lang="en-US"/>
              <a:t> is as old as civilization itself. The word “hospitality” comes from hospice, an old French word meaning “to provide care / shelter for travellers". In the hospitality industry we constantly strive for outstanding guest satisfaction, which lead to guest loyalty, and yes, profit.” (Walker&amp; Pearson/2021) “Amenities, design and symbols are the most important attributes of physical environment, meanwhile, staff professionalism, attentiveness and attitude towards guest as well as interaction with other guests were the most pivotal attributes which influenced guests' experience”. (“Guest satisfaction &amp; dissatisfaction in luxury hotels: An application of big data”/ Panchapakesan, Padma, 2020) </a:t>
            </a:r>
          </a:p>
          <a:p>
            <a:endParaRPr lang="en-US"/>
          </a:p>
          <a:p>
            <a:r>
              <a:rPr lang="en-US"/>
              <a:t> </a:t>
            </a:r>
          </a:p>
        </p:txBody>
      </p:sp>
      <p:pic>
        <p:nvPicPr>
          <p:cNvPr id="5" name="Picture 4"/>
          <p:cNvPicPr>
            <a:picLocks noChangeAspect="1"/>
          </p:cNvPicPr>
          <p:nvPr/>
        </p:nvPicPr>
        <p:blipFill>
          <a:blip r:embed="rId2"/>
          <a:srcRect/>
          <a:stretch>
            <a:fillRect/>
          </a:stretch>
        </p:blipFill>
        <p:spPr>
          <a:xfrm>
            <a:off x="284940" y="2519268"/>
            <a:ext cx="11524980" cy="393709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flipV="1">
            <a:off x="838200" y="-122488"/>
            <a:ext cx="10515600" cy="31235"/>
          </a:xfrm>
        </p:spPr>
        <p:txBody>
          <a:bodyPr/>
          <a:lstStyle/>
          <a:p/>
        </p:txBody>
      </p:sp>
      <p:sp>
        <p:nvSpPr>
          <p:cNvPr id="3" name="Content Placeholder 2"/>
          <p:cNvSpPr>
            <a:spLocks noGrp="1" noEditPoints="1"/>
          </p:cNvSpPr>
          <p:nvPr>
            <p:ph idx="1"/>
          </p:nvPr>
        </p:nvSpPr>
        <p:spPr>
          <a:xfrm>
            <a:off x="-548" y="-12220"/>
            <a:ext cx="12143758" cy="6879917"/>
          </a:xfrm>
        </p:spPr>
        <p:txBody>
          <a:bodyPr/>
          <a:lstStyle/>
          <a:p>
            <a:endParaRPr lang="en-GB" sz="600"/>
          </a:p>
          <a:p>
            <a:endParaRPr lang="en-GB" sz="600"/>
          </a:p>
        </p:txBody>
      </p:sp>
      <p:sp>
        <p:nvSpPr>
          <p:cNvPr id="4" name="TextBox 3"/>
          <p:cNvSpPr txBox="1"/>
          <p:nvPr/>
        </p:nvSpPr>
        <p:spPr>
          <a:xfrm>
            <a:off x="1984222" y="3311654"/>
            <a:ext cx="8534400" cy="3110001"/>
          </a:xfrm>
          <a:prstGeom prst="rect">
            <a:avLst/>
          </a:prstGeom>
          <a:noFill/>
        </p:spPr>
        <p:txBody>
          <a:bodyPr wrap="square" rtlCol="0">
            <a:spAutoFit/>
          </a:bodyPr>
          <a:lstStyle/>
          <a:p>
            <a:r>
              <a:rPr lang="en-US"/>
              <a:t>By ticking the 4Ps (product, price, place, promotion), Raffles Singapore is recognised as no.17 in “The World’s 50 best hotels” list. “We are humbled and excited to have found a place among this esteemed collection of outstanding and beyond the every-day luxury hospitality destinations. This global recognition is a true validation of our legendary and timeless Raffles experience, delivered by the wonderful team we have in Singapore, "said Christian Westbend, Managing Director, Raffles Singapore (Accor 2023) </a:t>
            </a:r>
          </a:p>
          <a:p>
            <a:endParaRPr lang="en-US"/>
          </a:p>
          <a:p>
            <a:r>
              <a:rPr lang="en-US"/>
              <a:t>New York City /PRNewswire wrote in July 2023: “Raffles Hotels &amp; Resorts is excited to announce it has been awarded the coveted #2 position in the Best Hotel Brand category in the 2023 World’s Best Awards by Travel+Leisure, with an outstanding score of 98.59”. (“RAFFLES SECURES #2 POSITION AS BEST HOTEL BRAND IN THE WORLD IN THE ...”)   </a:t>
            </a:r>
          </a:p>
        </p:txBody>
      </p:sp>
      <p:pic>
        <p:nvPicPr>
          <p:cNvPr id="5" name="Picture 4"/>
          <p:cNvPicPr>
            <a:picLocks noChangeAspect="1"/>
          </p:cNvPicPr>
          <p:nvPr/>
        </p:nvPicPr>
        <p:blipFill>
          <a:blip r:embed="rId1"/>
          <a:srcRect/>
          <a:stretch>
            <a:fillRect/>
          </a:stretch>
        </p:blipFill>
        <p:spPr>
          <a:xfrm>
            <a:off x="2460557" y="111688"/>
            <a:ext cx="7270887" cy="30210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rot="22706342" flipV="1">
            <a:off x="2861063" y="-2552391"/>
            <a:ext cx="10515600" cy="31235"/>
          </a:xfrm>
        </p:spPr>
        <p:txBody>
          <a:bodyPr/>
          <a:lstStyle/>
          <a:p/>
        </p:txBody>
      </p:sp>
      <p:sp>
        <p:nvSpPr>
          <p:cNvPr id="3" name="Content Placeholder 2"/>
          <p:cNvSpPr>
            <a:spLocks noGrp="1" noEditPoints="1"/>
          </p:cNvSpPr>
          <p:nvPr>
            <p:ph idx="1"/>
          </p:nvPr>
        </p:nvSpPr>
        <p:spPr>
          <a:xfrm>
            <a:off x="838200" y="320812"/>
            <a:ext cx="10515600" cy="5856151"/>
          </a:xfrm>
        </p:spPr>
        <p:txBody>
          <a:bodyPr/>
          <a:lstStyle/>
          <a:p>
            <a:endParaRPr lang="en-GB" sz="600"/>
          </a:p>
          <a:p>
            <a:endParaRPr lang="en-GB" sz="600"/>
          </a:p>
          <a:p>
            <a:endParaRPr lang="en-GB" sz="600"/>
          </a:p>
          <a:p>
            <a:endParaRPr lang="en-GB" sz="600"/>
          </a:p>
        </p:txBody>
      </p:sp>
      <p:sp>
        <p:nvSpPr>
          <p:cNvPr id="4" name="TextBox 3"/>
          <p:cNvSpPr txBox="1"/>
          <p:nvPr/>
        </p:nvSpPr>
        <p:spPr>
          <a:xfrm>
            <a:off x="160564" y="622347"/>
            <a:ext cx="11966474" cy="5880247"/>
          </a:xfrm>
          <a:prstGeom prst="rect">
            <a:avLst/>
          </a:prstGeom>
          <a:noFill/>
        </p:spPr>
        <p:txBody>
          <a:bodyPr wrap="square" rtlCol="0">
            <a:spAutoFit/>
          </a:bodyPr>
          <a:lstStyle/>
          <a:p>
            <a:r>
              <a:rPr lang="en-US" sz="1600">
                <a:latin typeface="Arial" pitchFamily="34" charset="0" panose="020B0604020202020204"/>
                <a:ea typeface="Arial" pitchFamily="34" charset="0" panose="020B0604020202020204"/>
                <a:cs typeface="Arial" pitchFamily="34" charset="0" panose="020B0604020202020204"/>
              </a:rPr>
              <a:t>4311 from 5606 </a:t>
            </a:r>
            <a:r>
              <a:rPr lang="en-US" sz="1600" b="1">
                <a:latin typeface="Arial" pitchFamily="34" charset="0" panose="020B0604020202020204"/>
                <a:ea typeface="Arial" pitchFamily="34" charset="0" panose="020B0604020202020204"/>
                <a:cs typeface="Arial" pitchFamily="34" charset="0" panose="020B0604020202020204"/>
              </a:rPr>
              <a:t>reviews </a:t>
            </a:r>
            <a:r>
              <a:rPr lang="en-US" sz="1600">
                <a:latin typeface="Arial" pitchFamily="34" charset="0" panose="020B0604020202020204"/>
                <a:ea typeface="Arial" pitchFamily="34" charset="0" panose="020B0604020202020204"/>
                <a:cs typeface="Arial" pitchFamily="34" charset="0" panose="020B0604020202020204"/>
              </a:rPr>
              <a:t>describe in TripAdvisor the Raffles services been 5 stars: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“LUXURY HOTEL WITH GREAT SERVICE AS WOULD BE EXPECTED”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The service is what you are paying for. Every single employee LOVES their job. And they love YOU we were treated as family”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Everyone knew our names. Everyone congratulated us for our anniversary”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The food is EXCEPTIONAL. In the hotel information the service staff are described as A “gentle breeze "and they live up to that.!”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I’ll work another three years without a holiday with anticipation of next stay here.  P.S the Wi-Fi is super-fast”.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It was delighting that Mr. Dankers, an institution of Raffles, is still providing his hospitality and knowledge to guests.”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Communications regarding reservations and transfer were timely and accurate and the hotel team went beyond to provide a truly personalised attentive stay making one feel like a valued hotel guest, rather than just another nobody wandering through the door. Great service, great staff!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“Special thanks to the front desk team, who took every effort to satisfy the guest with all of them kindness and help”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600">
                <a:latin typeface="Arial" pitchFamily="34" charset="0" panose="020B0604020202020204"/>
                <a:ea typeface="Arial" pitchFamily="34" charset="0" panose="020B0604020202020204"/>
                <a:cs typeface="Arial" pitchFamily="34" charset="0" panose="020B0604020202020204"/>
              </a:rPr>
              <a:t>-” All in all, our stay at Raffles was fully satisfactory and we will definitely choose here for the next trip in Singapore.” </a:t>
            </a:r>
          </a:p>
          <a:p>
            <a:endParaRPr lang="en-US" sz="16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838200" y="-239267"/>
            <a:ext cx="10515600" cy="55106"/>
          </a:xfrm>
        </p:spPr>
        <p:txBody>
          <a:bodyPr/>
          <a:lstStyle/>
          <a:p/>
        </p:txBody>
      </p:sp>
      <p:sp>
        <p:nvSpPr>
          <p:cNvPr id="3" name="Content Placeholder 2"/>
          <p:cNvSpPr>
            <a:spLocks noGrp="1" noEditPoints="1"/>
          </p:cNvSpPr>
          <p:nvPr>
            <p:ph idx="1"/>
          </p:nvPr>
        </p:nvSpPr>
        <p:spPr>
          <a:xfrm>
            <a:off x="147466" y="516312"/>
            <a:ext cx="11206334" cy="5660651"/>
          </a:xfrm>
        </p:spPr>
        <p:txBody>
          <a:bodyPr/>
          <a:lstStyle/>
          <a:p>
            <a:r>
              <a:rPr sz="1600">
                <a:latin typeface="Arial" pitchFamily="34" charset="0" panose="020B0604020202020204"/>
                <a:ea typeface="Arial" pitchFamily="34" charset="0" panose="020B0604020202020204"/>
                <a:cs typeface="Arial" pitchFamily="34" charset="0" panose="020B0604020202020204"/>
              </a:rPr>
              <a:t>Stay, dine, relax and experience culture and history, and celebrate romance in this luxury hotel, and you will never forget! And for sure you will be back, according to TripAdvisor guests' reviews. As Omer Acar, CEO, Raffles &amp; Orient Express said: "Raffles hotels are places where ideas are born, history is made, and stories and legends are created. At landmark addresses around the world Raffles visitors arrive as guests, leave as friends and return as family”. </a:t>
            </a:r>
          </a:p>
          <a:p>
            <a:endParaRPr sz="1600">
              <a:latin typeface="Arial" pitchFamily="34" charset="0" panose="020B0604020202020204"/>
              <a:ea typeface="Arial" pitchFamily="34" charset="0" panose="020B0604020202020204"/>
              <a:cs typeface="Arial" pitchFamily="34" charset="0" panose="020B0604020202020204"/>
            </a:endParaRPr>
          </a:p>
          <a:p>
            <a:r>
              <a:rPr sz="1600">
                <a:latin typeface="Arial" pitchFamily="34" charset="0" panose="020B0604020202020204"/>
                <a:ea typeface="Arial" pitchFamily="34" charset="0" panose="020B0604020202020204"/>
                <a:cs typeface="Arial" pitchFamily="34" charset="0" panose="020B0604020202020204"/>
              </a:rPr>
              <a:t>Luxury hospitality is a dynamic and fast-growing niche in the overall hospitality market, with recent reports suggesting that the market size of the luxury hospitality segment will increase from USD 93.4 billion in 2022 to USD 238.5 billion by 2028 (Fortune Business Insights, 2023). These numbers prove strong consumer interest in luxury experiences. Academic research also suggests that luxury hospitality has become an integral part of the overall hospitality industry, and its contributions to delivering premier and authentic consumer experiences should not be underestimated. Luxury hospitality supplies exceptional experiences through emotional engagement and tangible and intangible service encounter attributes such as opulent ambient conditions, guest-to-staff interactions, employees' luxurious appearances, and distinctive touch. “Ultra-luxury hotel chains such as Raffles Hotels &amp; Resorts integrate both SSTs, such as tablets in suites for guests to self-order in-room dining and book limousines.” (“Luxury hospitality/ScienceDirect”) However, research finds that customers in luxury hospitality settings still require a personalized touch and service-employee interactions along with SSTs during a service interaction. (Rivera M, 2023) </a:t>
            </a:r>
          </a:p>
        </p:txBody>
      </p:sp>
      <p:pic>
        <p:nvPicPr>
          <p:cNvPr id="4" name="Picture 3"/>
          <p:cNvPicPr>
            <a:picLocks noChangeAspect="1"/>
          </p:cNvPicPr>
          <p:nvPr/>
        </p:nvPicPr>
        <p:blipFill>
          <a:blip r:embed="rId1"/>
          <a:srcRect/>
          <a:stretch>
            <a:fillRect/>
          </a:stretch>
        </p:blipFill>
        <p:spPr>
          <a:xfrm>
            <a:off x="12806030" y="1351608"/>
            <a:ext cx="6321552" cy="3672935"/>
          </a:xfrm>
          <a:prstGeom prst="rect">
            <a:avLst/>
          </a:prstGeom>
        </p:spPr>
      </p:pic>
      <p:pic>
        <p:nvPicPr>
          <p:cNvPr id="5" name="Picture 4"/>
          <p:cNvPicPr>
            <a:picLocks noChangeAspect="1"/>
          </p:cNvPicPr>
          <p:nvPr/>
        </p:nvPicPr>
        <p:blipFill>
          <a:blip r:embed="rId2"/>
          <a:srcRect/>
          <a:stretch>
            <a:fillRect/>
          </a:stretch>
        </p:blipFill>
        <p:spPr>
          <a:xfrm>
            <a:off x="14013978" y="-4899587"/>
            <a:ext cx="6583680" cy="4378828"/>
          </a:xfrm>
          <a:prstGeom prst="rect">
            <a:avLst/>
          </a:prstGeom>
        </p:spPr>
      </p:pic>
      <p:pic>
        <p:nvPicPr>
          <p:cNvPr id="6" name="Picture 5"/>
          <p:cNvPicPr>
            <a:picLocks noChangeAspect="1"/>
          </p:cNvPicPr>
          <p:nvPr/>
        </p:nvPicPr>
        <p:blipFill>
          <a:blip r:embed="rId3"/>
          <a:srcRect/>
          <a:stretch>
            <a:fillRect/>
          </a:stretch>
        </p:blipFill>
        <p:spPr>
          <a:xfrm>
            <a:off x="391159" y="4563271"/>
            <a:ext cx="4279693" cy="2238698"/>
          </a:xfrm>
          <a:prstGeom prst="rect">
            <a:avLst/>
          </a:prstGeom>
        </p:spPr>
      </p:pic>
      <p:pic>
        <p:nvPicPr>
          <p:cNvPr id="7" name="Picture 6"/>
          <p:cNvPicPr>
            <a:picLocks noChangeAspect="1"/>
          </p:cNvPicPr>
          <p:nvPr/>
        </p:nvPicPr>
        <p:blipFill>
          <a:blip r:embed="rId4"/>
          <a:srcRect/>
          <a:stretch>
            <a:fillRect/>
          </a:stretch>
        </p:blipFill>
        <p:spPr>
          <a:xfrm>
            <a:off x="6268691" y="4345477"/>
            <a:ext cx="4142430" cy="257714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flipV="1">
            <a:off x="838200" y="-122488"/>
            <a:ext cx="10515600" cy="31235"/>
          </a:xfrm>
        </p:spPr>
        <p:txBody>
          <a:bodyPr/>
          <a:lstStyle/>
          <a:p/>
        </p:txBody>
      </p:sp>
      <p:sp>
        <p:nvSpPr>
          <p:cNvPr id="3" name="Content Placeholder 2"/>
          <p:cNvSpPr>
            <a:spLocks noGrp="1" noEditPoints="1"/>
          </p:cNvSpPr>
          <p:nvPr>
            <p:ph idx="1"/>
          </p:nvPr>
        </p:nvSpPr>
        <p:spPr>
          <a:xfrm>
            <a:off x="36455" y="-246576"/>
            <a:ext cx="12156093" cy="7151277"/>
          </a:xfrm>
        </p:spPr>
        <p:txBody>
          <a:bodyPr/>
          <a:lstStyle/>
          <a:p>
            <a:endParaRPr sz="1400">
              <a:latin typeface="Britannic Bold" pitchFamily="34" charset="0"/>
              <a:ea typeface="Britannic Bold" pitchFamily="34" charset="0"/>
              <a:cs typeface="Britannic Bold" pitchFamily="34" charset="0"/>
            </a:endParaRPr>
          </a:p>
        </p:txBody>
      </p:sp>
      <p:sp>
        <p:nvSpPr>
          <p:cNvPr id="4" name="TextBox 3"/>
          <p:cNvSpPr txBox="1"/>
          <p:nvPr/>
        </p:nvSpPr>
        <p:spPr>
          <a:xfrm>
            <a:off x="903710" y="554204"/>
            <a:ext cx="10433919" cy="6215524"/>
          </a:xfrm>
          <a:prstGeom prst="rect">
            <a:avLst/>
          </a:prstGeom>
          <a:noFill/>
        </p:spPr>
        <p:txBody>
          <a:bodyPr wrap="square" rtlCol="0">
            <a:spAutoFit/>
          </a:bodyPr>
          <a:lstStyle/>
          <a:p>
            <a:r>
              <a:rPr lang="en-US" sz="1800">
                <a:latin typeface="Britannic Bold" pitchFamily="34" charset="0"/>
                <a:ea typeface="Britannic Bold" pitchFamily="34" charset="0"/>
                <a:cs typeface="Britannic Bold" pitchFamily="34" charset="0"/>
              </a:rPr>
              <a:t>References: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1.About / Raffles Singapore-Luxury hotel in Singapore, www.raffles.com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2.Eelyn Chen –U.K.NewsTelegraph.co.uk.pressaccor.com.2023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3.Hospitality News-Big Hospitality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4.I.O.H-webside – Institute of Hospitality, www.intituteofhospitality.org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5.Livia Hengel-Forbes Advisor, forbes.com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6.Panchapakesan, P, Jaiseon, Ahn (2020) “Guest satisfaction and dissatisfaction in luxury hotels: An application of big data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7.Rivera Manuel, Science Direct Journals &amp; Books” International Journal of Hospitality Management”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8.Reviews of Raffles Hotel Singapore, TripAdvisor, www.tripadvisor.com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9.Ronen Bekerman, bedance, Pinterest /Chandelier picture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10.Simon Urwin, Hotel Review, 2023 / The London Economic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11.Silver Surfers” Hotels Around the World”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12.Walker, J. (2021) “Introduction to hospitality, Pearson, London, ebookcentral.proquest.com/lib(trinity)readeraction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13.“Ultra Luxury Hotel Chain”, www-sciencedirect-com.ezproxy.uwtsd.ac.uk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a:t>
            </a:r>
          </a:p>
          <a:p>
            <a:endParaRPr lang="en-US" sz="1200">
              <a:latin typeface="Arial" pitchFamily="34" charset="0" panose="020B0604020202020204"/>
              <a:ea typeface="Arial" pitchFamily="34" charset="0" panose="020B0604020202020204"/>
              <a:cs typeface="Arial" pitchFamily="34" charset="0" panose="020B0604020202020204"/>
            </a:endParaRPr>
          </a:p>
          <a:p>
            <a:r>
              <a:rPr lang="en-US" sz="1200">
                <a:latin typeface="Arial" pitchFamily="34" charset="0" panose="020B0604020202020204"/>
                <a:ea typeface="Arial" pitchFamily="34" charset="0" panose="020B0604020202020204"/>
                <a:cs typeface="Arial" pitchFamily="34" charset="0" panose="020B0604020202020204"/>
              </a:rPr>
              <a:t> </a:t>
            </a:r>
          </a:p>
        </p:txBody>
      </p:sp>
    </p:spTree>
  </p:cSld>
  <p:clrMapOvr>
    <a:masterClrMapping/>
  </p:clrMapOvr>
</p:sld>
</file>

<file path=ppt/theme/theme1.xml><?xml version="1.0" encoding="utf-8"?>
<a:theme xmlns:a="http://schemas.openxmlformats.org/drawingml/2006/main" name="Defaul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Arab" typeface="Times New Roman"/>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Times New Roman"/>
        <a:font script="Knda" typeface="Tunga"/>
        <a:font script="Khmr" typeface="MoolBoran"/>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Angsan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Light"/>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Light"/>
        <a:font script="Olck" typeface="Nirmala UI"/>
        <a:font script="Lisu" typeface="Segoe UI"/>
        <a:font script="Sora" typeface="Nirmala UI"/>
      </a:majorFont>
      <a:minorFont>
        <a:latin typeface="Calibri" panose="020F0502020204030204"/>
        <a:ea typeface=""/>
        <a:cs typeface=""/>
        <a:font script="Arab" typeface="Arial"/>
        <a:font script="Armn" typeface="Arial"/>
        <a:font script="Beng" typeface="Vrinda"/>
        <a:font script="Bopo" typeface="Microsoft JhengHei"/>
        <a:font script="Cher" typeface="Plantagenet Cherokee"/>
        <a:font script="Deva" typeface="Mangal"/>
        <a:font script="Ethi" typeface="Nyala"/>
        <a:font script="Geor" typeface="Sylfaen"/>
        <a:font script="Gujr" typeface="Shruti"/>
        <a:font script="Guru" typeface="Raavi"/>
        <a:font script="Hang" typeface="맑은 고딕"/>
        <a:font script="Hebr" typeface="Arial"/>
        <a:font script="Knda" typeface="Tunga"/>
        <a:font script="Khmr" typeface="DaunPenh"/>
        <a:font script="Laoo" typeface="DokChampa"/>
        <a:font script="Mlym" typeface="Kartika"/>
        <a:font script="Mong" typeface="Mongolian Baiti"/>
        <a:font script="Mymr" typeface="Myanmar Text"/>
        <a:font script="Orya" typeface="Kalinga"/>
        <a:font script="Sinh" typeface="Iskoola Pota"/>
        <a:font script="Syrc" typeface="Estrangelo Edessa"/>
        <a:font script="Taml" typeface="Latha"/>
        <a:font script="Telu" typeface="Gautami"/>
        <a:font script="Thaa" typeface="MV Boli"/>
        <a:font script="Thai" typeface="Cordia New"/>
        <a:font script="Tibt" typeface="Microsoft Himalaya"/>
        <a:font script="Cans" typeface="Euphemia"/>
        <a:font script="Yiii" typeface="Microsoft Yi Baiti"/>
        <a:font script="Osma" typeface="Ebrima"/>
        <a:font script="Tale" typeface="Microsoft Tai Le"/>
        <a:font script="Bugi" typeface="Leelawadee UI"/>
        <a:font script="Talu" typeface="Microsoft New Tai Lue"/>
        <a:font script="Tfng" typeface="Ebrima"/>
        <a:font script="Hans" typeface="等线"/>
        <a:font script="Hant" typeface="新細明體"/>
        <a:font script="Java" typeface="Javanese Text"/>
        <a:font script="Nkoo" typeface="Ebrima"/>
        <a:font script="Phag" typeface="Phagspa"/>
        <a:font script="Syre" typeface="Estrangelo Edessa"/>
        <a:font script="Syrj" typeface="Estrangelo Edessa"/>
        <a:font script="Syrn" typeface="Estrangelo Edessa"/>
        <a:font script="Jpan" typeface="游ゴシック"/>
        <a:font script="Olck" typeface="Nirmala UI"/>
        <a:font script="Lisu" typeface="Segoe UI"/>
        <a:font script="Sora" typeface="Nirmala UI"/>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Mobile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claudia zaharia</dc:creator>
  <cp:lastModifiedBy>claudia zaharia</cp:lastModifiedBy>
  <cp:revision>1</cp:revision>
  <dcterms:created xsi:type="dcterms:W3CDTF">2023-10-23T14:35:13Z</dcterms:created>
  <dcterms:modified xsi:type="dcterms:W3CDTF">2023-10-23T17:34:05Z</dcterms:modified>
</cp:coreProperties>
</file>