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4" r:id="rId3"/>
    <p:sldMasterId id="2147483688" r:id="rId4"/>
  </p:sldMasterIdLst>
  <p:notesMasterIdLst>
    <p:notesMasterId r:id="rId26"/>
  </p:notesMasterIdLst>
  <p:handoutMasterIdLst>
    <p:handoutMasterId r:id="rId27"/>
  </p:handoutMasterIdLst>
  <p:sldIdLst>
    <p:sldId id="256" r:id="rId5"/>
    <p:sldId id="283" r:id="rId6"/>
    <p:sldId id="257" r:id="rId7"/>
    <p:sldId id="270" r:id="rId8"/>
    <p:sldId id="285" r:id="rId9"/>
    <p:sldId id="282" r:id="rId10"/>
    <p:sldId id="286" r:id="rId11"/>
    <p:sldId id="258" r:id="rId12"/>
    <p:sldId id="287" r:id="rId13"/>
    <p:sldId id="293" r:id="rId14"/>
    <p:sldId id="259" r:id="rId15"/>
    <p:sldId id="294" r:id="rId16"/>
    <p:sldId id="289" r:id="rId17"/>
    <p:sldId id="297" r:id="rId18"/>
    <p:sldId id="260" r:id="rId19"/>
    <p:sldId id="263" r:id="rId20"/>
    <p:sldId id="262" r:id="rId21"/>
    <p:sldId id="300" r:id="rId22"/>
    <p:sldId id="261" r:id="rId23"/>
    <p:sldId id="290" r:id="rId24"/>
    <p:sldId id="298" r:id="rId2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33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92" autoAdjust="0"/>
    <p:restoredTop sz="94662" autoAdjust="0"/>
  </p:normalViewPr>
  <p:slideViewPr>
    <p:cSldViewPr>
      <p:cViewPr>
        <p:scale>
          <a:sx n="76" d="100"/>
          <a:sy n="76" d="100"/>
        </p:scale>
        <p:origin x="-1410" y="-3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E4C850-FE8B-4108-8516-BC3C184DCB3E}" type="datetimeFigureOut">
              <a:rPr lang="en-GB" smtClean="0"/>
              <a:t>08/10/2014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DF5386-F978-4F44-9E12-EAAFBDC55B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213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75D877-905F-4C06-A889-68DBF9191994}" type="datetimeFigureOut">
              <a:rPr lang="en-GB" smtClean="0"/>
              <a:t>08/10/2014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B655D0-5261-45E6-88DA-A78E4EC684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2405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60" tIns="44437" rIns="90460" bIns="44437"/>
          <a:lstStyle/>
          <a:p>
            <a:endParaRPr lang="en-GB" altLang="en-US" sz="1400" smtClean="0">
              <a:latin typeface="Arial" charset="0"/>
            </a:endParaRPr>
          </a:p>
        </p:txBody>
      </p:sp>
      <p:sp>
        <p:nvSpPr>
          <p:cNvPr id="3072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60" tIns="44437" rIns="90460" bIns="44437"/>
          <a:lstStyle/>
          <a:p>
            <a:endParaRPr lang="en-GB" altLang="en-US" sz="1400" smtClean="0">
              <a:latin typeface="Arial" charset="0"/>
            </a:endParaRPr>
          </a:p>
        </p:txBody>
      </p:sp>
      <p:sp>
        <p:nvSpPr>
          <p:cNvPr id="3072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60" tIns="44437" rIns="90460" bIns="44437"/>
          <a:lstStyle/>
          <a:p>
            <a:endParaRPr lang="en-GB" altLang="en-US" sz="1800" smtClean="0"/>
          </a:p>
        </p:txBody>
      </p:sp>
      <p:sp>
        <p:nvSpPr>
          <p:cNvPr id="3174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60" tIns="44437" rIns="90460" bIns="44437"/>
          <a:lstStyle/>
          <a:p>
            <a:endParaRPr lang="en-GB" altLang="en-US" sz="1400" smtClean="0">
              <a:latin typeface="Arial" charset="0"/>
            </a:endParaRPr>
          </a:p>
        </p:txBody>
      </p:sp>
      <p:sp>
        <p:nvSpPr>
          <p:cNvPr id="3072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60" tIns="44437" rIns="90460" bIns="44437"/>
          <a:lstStyle/>
          <a:p>
            <a:endParaRPr lang="en-GB" altLang="en-US" sz="1400" smtClean="0">
              <a:latin typeface="Arial" charset="0"/>
            </a:endParaRPr>
          </a:p>
        </p:txBody>
      </p:sp>
      <p:sp>
        <p:nvSpPr>
          <p:cNvPr id="3072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60" tIns="44437" rIns="90460" bIns="44437"/>
          <a:lstStyle/>
          <a:p>
            <a:endParaRPr lang="en-GB" altLang="en-US" sz="1400" smtClean="0">
              <a:latin typeface="Arial" charset="0"/>
            </a:endParaRPr>
          </a:p>
        </p:txBody>
      </p:sp>
      <p:sp>
        <p:nvSpPr>
          <p:cNvPr id="3072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60" tIns="44437" rIns="90460" bIns="44437"/>
          <a:lstStyle/>
          <a:p>
            <a:endParaRPr lang="en-GB" altLang="en-US" sz="1400" smtClean="0">
              <a:latin typeface="Arial" charset="0"/>
            </a:endParaRPr>
          </a:p>
        </p:txBody>
      </p:sp>
      <p:sp>
        <p:nvSpPr>
          <p:cNvPr id="3072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60" tIns="44437" rIns="90460" bIns="44437"/>
          <a:lstStyle/>
          <a:p>
            <a:endParaRPr lang="en-GB" altLang="en-US" sz="1400" smtClean="0">
              <a:latin typeface="Arial" charset="0"/>
            </a:endParaRPr>
          </a:p>
        </p:txBody>
      </p:sp>
      <p:sp>
        <p:nvSpPr>
          <p:cNvPr id="3072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zh-TW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685800" y="2130423"/>
            <a:ext cx="77724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C3CAD39-8497-4999-AB4C-C1C842AD3B4D}" type="datetime1">
              <a:rPr lang="en-GB"/>
              <a:pPr lvl="0"/>
              <a:t>08/10/2014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58D59EA-7D95-4C9D-A106-5EB6024FF58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1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F12604F-0BA5-4F03-BEC8-EBB3186DD3E2}" type="datetime1">
              <a:rPr lang="en-GB"/>
              <a:pPr lvl="0"/>
              <a:t>08/10/2014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5947C6C-7FC9-4A23-AC1D-BF7858B0AE8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77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722311" y="4406895"/>
            <a:ext cx="77724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722311" y="2906713"/>
            <a:ext cx="7772400" cy="1500182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7331236-45EC-4953-B8BA-F4111284E207}" type="datetime1">
              <a:rPr lang="en-GB"/>
              <a:pPr lvl="0"/>
              <a:t>08/10/2014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3FFF069-3AC3-432A-A792-07C119F393F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442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4648196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B520E3-E7AB-4A4D-966A-8954E93763DD}" type="datetime1">
              <a:rPr lang="en-GB"/>
              <a:pPr lvl="0"/>
              <a:t>08/10/2014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23812F6-71F6-422E-829F-89242659F3B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6734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4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457200" y="2174872"/>
            <a:ext cx="4040184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3"/>
          </p:nvPr>
        </p:nvSpPr>
        <p:spPr>
          <a:xfrm>
            <a:off x="4645023" y="1535113"/>
            <a:ext cx="4041776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4645023" y="2174872"/>
            <a:ext cx="4041776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138FAA3-8505-47B1-B53C-E70884FB1F3F}" type="datetime1">
              <a:rPr lang="en-GB"/>
              <a:pPr lvl="0"/>
              <a:t>08/10/2014</a:t>
            </a:fld>
            <a:endParaRPr lang="en-GB"/>
          </a:p>
        </p:txBody>
      </p:sp>
      <p:sp>
        <p:nvSpPr>
          <p:cNvPr id="8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A3A9512-D8AC-47C5-AB89-5D48D3F0D5C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830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77F9F2A-E0D1-4D01-8DC5-4A8B9D5FE4C1}" type="datetime1">
              <a:rPr lang="en-GB"/>
              <a:pPr lvl="0"/>
              <a:t>08/10/2014</a:t>
            </a:fld>
            <a:endParaRPr lang="en-GB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5A4E379-1146-42A3-8474-E8211D3A045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708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57B0D11-2176-4052-9A89-42C81B5B018A}" type="datetime1">
              <a:rPr lang="en-GB"/>
              <a:pPr lvl="0"/>
              <a:t>08/10/2014</a:t>
            </a:fld>
            <a:endParaRPr lang="en-GB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7336B7-A64C-4D66-B55F-27E317F8CC7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841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457200" y="273048"/>
            <a:ext cx="300831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3575047" y="273048"/>
            <a:ext cx="5111752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457200" y="1435095"/>
            <a:ext cx="3008311" cy="46910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A75999-DE4F-4B52-9AB3-12B1BC31E0A9}" type="datetime1">
              <a:rPr lang="en-GB"/>
              <a:pPr lvl="0"/>
              <a:t>08/10/2014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B9A5DA2-074B-484B-973E-0C533362B36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282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 lang="en-GB"/>
            </a:lvl1pPr>
          </a:lstStyle>
          <a:p>
            <a:pPr lvl="0"/>
            <a:endParaRPr lang="en-GB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1792288" y="5367335"/>
            <a:ext cx="5486400" cy="8048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B5D4BA0-FBFC-40EC-AB1B-49225BD607F2}" type="datetime1">
              <a:rPr lang="en-GB"/>
              <a:pPr lvl="0"/>
              <a:t>08/10/2014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67B15FE-18D7-409C-9914-F5DE445B796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748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3A30886-84C6-45E9-8575-0CEFDD6CAB5A}" type="datetime1">
              <a:rPr lang="en-GB"/>
              <a:pPr lvl="0"/>
              <a:t>08/10/2014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17B2E4-51CF-4498-BE1E-B74F5380449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202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40"/>
            <a:ext cx="6019796" cy="585152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E99E869-8DA1-4D03-A4D0-87D3E4EB6CFD}" type="datetime1">
              <a:rPr lang="en-GB"/>
              <a:pPr lvl="0"/>
              <a:t>08/10/2014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A6FFA4A-98C9-4B82-A37F-BA4C5D42EB9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082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09688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81650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727604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1327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36720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613193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173817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1384365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6540275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572509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454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7991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Media" preserve="1">
  <p:cSld name="Title, Text and Media Cli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Media Placeholder 3"/>
          <p:cNvSpPr>
            <a:spLocks noGrp="1"/>
          </p:cNvSpPr>
          <p:nvPr>
            <p:ph type="media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</p:spTree>
    <p:extLst>
      <p:ext uri="{BB962C8B-B14F-4D97-AF65-F5344CB8AC3E}">
        <p14:creationId xmlns:p14="http://schemas.microsoft.com/office/powerpoint/2010/main" val="82986235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28817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78110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2113475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93849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9909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861223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8943139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238850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852708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56190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27603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133619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Media" preserve="1">
  <p:cSld name="Title, Text and Media Cli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Media Placeholder 3"/>
          <p:cNvSpPr>
            <a:spLocks noGrp="1"/>
          </p:cNvSpPr>
          <p:nvPr>
            <p:ph type="media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</p:spTree>
    <p:extLst>
      <p:ext uri="{BB962C8B-B14F-4D97-AF65-F5344CB8AC3E}">
        <p14:creationId xmlns:p14="http://schemas.microsoft.com/office/powerpoint/2010/main" val="369370155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65531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797268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0249879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08312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26748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45161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1330292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4579601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9320853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44416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102434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427771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xAndMedia" preserve="1">
  <p:cSld name="Title, Text and Media Cli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Media Placeholder 3"/>
          <p:cNvSpPr>
            <a:spLocks noGrp="1"/>
          </p:cNvSpPr>
          <p:nvPr>
            <p:ph type="media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</p:spTree>
    <p:extLst>
      <p:ext uri="{BB962C8B-B14F-4D97-AF65-F5344CB8AC3E}">
        <p14:creationId xmlns:p14="http://schemas.microsoft.com/office/powerpoint/2010/main" val="1437267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slideLayout" Target="../slideLayouts/slideLayout37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5.xml"/><Relationship Id="rId13" Type="http://schemas.openxmlformats.org/officeDocument/2006/relationships/slideLayout" Target="../slideLayouts/slideLayout50.xml"/><Relationship Id="rId3" Type="http://schemas.openxmlformats.org/officeDocument/2006/relationships/slideLayout" Target="../slideLayouts/slideLayout40.xml"/><Relationship Id="rId7" Type="http://schemas.openxmlformats.org/officeDocument/2006/relationships/slideLayout" Target="../slideLayouts/slideLayout44.xml"/><Relationship Id="rId12" Type="http://schemas.openxmlformats.org/officeDocument/2006/relationships/slideLayout" Target="../slideLayouts/slideLayout49.xml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6.xml"/><Relationship Id="rId14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457200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  <a:ea typeface=""/>
                <a:cs typeface=""/>
              </a:defRPr>
            </a:lvl1pPr>
          </a:lstStyle>
          <a:p>
            <a:pPr lvl="0"/>
            <a:fld id="{7078E458-9F9E-4FB9-A5ED-390FCDE5F084}" type="datetime1">
              <a:rPr lang="en-GB"/>
              <a:pPr lvl="0"/>
              <a:t>08/10/2014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3124203" y="6356351"/>
            <a:ext cx="289560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  <a:ea typeface=""/>
                <a:cs typeface="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6553203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  <a:ea typeface=""/>
                <a:cs typeface=""/>
              </a:defRPr>
            </a:lvl1pPr>
          </a:lstStyle>
          <a:p>
            <a:pPr lvl="0"/>
            <a:fld id="{81C68837-5314-4E2A-954C-5BEB69E35BD6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1pPr>
    </p:titleStyle>
    <p:bodyStyle>
      <a:lvl1pPr marL="342900" marR="0" lvl="0" indent="-342900" algn="l" defTabSz="914400" rtl="0" fontAlgn="auto" hangingPunct="1">
        <a:lnSpc>
          <a:spcPct val="100000"/>
        </a:lnSpc>
        <a:spcBef>
          <a:spcPts val="800"/>
        </a:spcBef>
        <a:spcAft>
          <a:spcPts val="0"/>
        </a:spcAft>
        <a:buSzPct val="100000"/>
        <a:buFont typeface="Arial" pitchFamily="34"/>
        <a:buChar char="•"/>
        <a:tabLst/>
        <a:defRPr lang="en-US" sz="32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1pPr>
      <a:lvl2pPr marL="742950" marR="0" lvl="1" indent="-285750" algn="l" defTabSz="914400" rtl="0" fontAlgn="auto" hangingPunct="1">
        <a:lnSpc>
          <a:spcPct val="100000"/>
        </a:lnSpc>
        <a:spcBef>
          <a:spcPts val="700"/>
        </a:spcBef>
        <a:spcAft>
          <a:spcPts val="0"/>
        </a:spcAft>
        <a:buSzPct val="100000"/>
        <a:buFont typeface="Arial" pitchFamily="34"/>
        <a:buChar char="–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–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4pPr>
      <a:lvl5pPr marL="2057400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»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5pPr>
    </p:bodyStyle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1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TW" smtClean="0"/>
              <a:t>Click to edit Master text styles</a:t>
            </a:r>
          </a:p>
          <a:p>
            <a:pPr lvl="1"/>
            <a:r>
              <a:rPr lang="en-US" altLang="zh-TW" smtClean="0"/>
              <a:t>Second level</a:t>
            </a:r>
          </a:p>
          <a:p>
            <a:pPr lvl="2"/>
            <a:r>
              <a:rPr lang="en-US" altLang="zh-TW" smtClean="0"/>
              <a:t>Third level</a:t>
            </a:r>
          </a:p>
          <a:p>
            <a:pPr lvl="3"/>
            <a:r>
              <a:rPr lang="en-US" altLang="zh-TW" smtClean="0"/>
              <a:t>Fourth level</a:t>
            </a:r>
          </a:p>
          <a:p>
            <a:pPr lvl="4"/>
            <a:r>
              <a:rPr lang="en-US" altLang="zh-TW" smtClean="0"/>
              <a:t>Fifth level</a:t>
            </a:r>
          </a:p>
        </p:txBody>
      </p:sp>
      <p:sp>
        <p:nvSpPr>
          <p:cNvPr id="1027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TW" smtClean="0"/>
              <a:t>Click to edit Master title style</a:t>
            </a:r>
          </a:p>
        </p:txBody>
      </p:sp>
      <p:sp>
        <p:nvSpPr>
          <p:cNvPr id="1028" name="Rectangle 13"/>
          <p:cNvSpPr>
            <a:spLocks noChangeArrowheads="1"/>
          </p:cNvSpPr>
          <p:nvPr/>
        </p:nvSpPr>
        <p:spPr bwMode="auto">
          <a:xfrm>
            <a:off x="5257800" y="6019800"/>
            <a:ext cx="3200400" cy="1054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1pPr>
            <a:lvl2pPr marL="742950" indent="-285750" eaLnBrk="0" hangingPunct="0"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2pPr>
            <a:lvl3pPr marL="1143000" indent="-228600" eaLnBrk="0" hangingPunct="0"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3pPr>
            <a:lvl4pPr marL="1600200" indent="-228600" eaLnBrk="0" hangingPunct="0"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4pPr>
            <a:lvl5pPr marL="2057400" indent="-228600" eaLnBrk="0" hangingPunct="0"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zh-TW" altLang="en-US" smtClean="0">
              <a:solidFill>
                <a:srgbClr val="000000"/>
              </a:solidFill>
              <a:ea typeface="新細明體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1063006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l"/>
        <a:defRPr sz="26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Symbol" pitchFamily="18" charset="2"/>
        <a:buChar char="-"/>
        <a:defRPr sz="26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1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TW" smtClean="0"/>
              <a:t>Click to edit Master text styles</a:t>
            </a:r>
          </a:p>
          <a:p>
            <a:pPr lvl="1"/>
            <a:r>
              <a:rPr lang="en-US" altLang="zh-TW" smtClean="0"/>
              <a:t>Second level</a:t>
            </a:r>
          </a:p>
          <a:p>
            <a:pPr lvl="2"/>
            <a:r>
              <a:rPr lang="en-US" altLang="zh-TW" smtClean="0"/>
              <a:t>Third level</a:t>
            </a:r>
          </a:p>
          <a:p>
            <a:pPr lvl="3"/>
            <a:r>
              <a:rPr lang="en-US" altLang="zh-TW" smtClean="0"/>
              <a:t>Fourth level</a:t>
            </a:r>
          </a:p>
          <a:p>
            <a:pPr lvl="4"/>
            <a:r>
              <a:rPr lang="en-US" altLang="zh-TW" smtClean="0"/>
              <a:t>Fifth level</a:t>
            </a:r>
          </a:p>
        </p:txBody>
      </p:sp>
      <p:sp>
        <p:nvSpPr>
          <p:cNvPr id="1027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TW" smtClean="0"/>
              <a:t>Click to edit Master title style</a:t>
            </a:r>
          </a:p>
        </p:txBody>
      </p:sp>
      <p:sp>
        <p:nvSpPr>
          <p:cNvPr id="1028" name="Rectangle 13"/>
          <p:cNvSpPr>
            <a:spLocks noChangeArrowheads="1"/>
          </p:cNvSpPr>
          <p:nvPr/>
        </p:nvSpPr>
        <p:spPr bwMode="auto">
          <a:xfrm>
            <a:off x="5257800" y="6019800"/>
            <a:ext cx="3200400" cy="1054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1pPr>
            <a:lvl2pPr marL="742950" indent="-285750" eaLnBrk="0" hangingPunct="0"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2pPr>
            <a:lvl3pPr marL="1143000" indent="-228600" eaLnBrk="0" hangingPunct="0"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3pPr>
            <a:lvl4pPr marL="1600200" indent="-228600" eaLnBrk="0" hangingPunct="0"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4pPr>
            <a:lvl5pPr marL="2057400" indent="-228600" eaLnBrk="0" hangingPunct="0"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zh-TW" altLang="en-US" smtClean="0">
              <a:solidFill>
                <a:srgbClr val="000000"/>
              </a:solidFill>
              <a:ea typeface="新細明體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121347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l"/>
        <a:defRPr sz="26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Symbol" pitchFamily="18" charset="2"/>
        <a:buChar char="-"/>
        <a:defRPr sz="26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1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TW" smtClean="0"/>
              <a:t>Click to edit Master text styles</a:t>
            </a:r>
          </a:p>
          <a:p>
            <a:pPr lvl="1"/>
            <a:r>
              <a:rPr lang="en-US" altLang="zh-TW" smtClean="0"/>
              <a:t>Second level</a:t>
            </a:r>
          </a:p>
          <a:p>
            <a:pPr lvl="2"/>
            <a:r>
              <a:rPr lang="en-US" altLang="zh-TW" smtClean="0"/>
              <a:t>Third level</a:t>
            </a:r>
          </a:p>
          <a:p>
            <a:pPr lvl="3"/>
            <a:r>
              <a:rPr lang="en-US" altLang="zh-TW" smtClean="0"/>
              <a:t>Fourth level</a:t>
            </a:r>
          </a:p>
          <a:p>
            <a:pPr lvl="4"/>
            <a:r>
              <a:rPr lang="en-US" altLang="zh-TW" smtClean="0"/>
              <a:t>Fifth level</a:t>
            </a:r>
          </a:p>
        </p:txBody>
      </p:sp>
      <p:sp>
        <p:nvSpPr>
          <p:cNvPr id="1027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TW" smtClean="0"/>
              <a:t>Click to edit Master title style</a:t>
            </a:r>
          </a:p>
        </p:txBody>
      </p:sp>
      <p:sp>
        <p:nvSpPr>
          <p:cNvPr id="1028" name="Rectangle 13"/>
          <p:cNvSpPr>
            <a:spLocks noChangeArrowheads="1"/>
          </p:cNvSpPr>
          <p:nvPr/>
        </p:nvSpPr>
        <p:spPr bwMode="auto">
          <a:xfrm>
            <a:off x="5257800" y="6019800"/>
            <a:ext cx="3200400" cy="1054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1pPr>
            <a:lvl2pPr marL="742950" indent="-285750" eaLnBrk="0" hangingPunct="0"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2pPr>
            <a:lvl3pPr marL="1143000" indent="-228600" eaLnBrk="0" hangingPunct="0"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3pPr>
            <a:lvl4pPr marL="1600200" indent="-228600" eaLnBrk="0" hangingPunct="0"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4pPr>
            <a:lvl5pPr marL="2057400" indent="-228600" eaLnBrk="0" hangingPunct="0"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zh-TW" altLang="en-US" smtClean="0">
              <a:solidFill>
                <a:srgbClr val="000000"/>
              </a:solidFill>
              <a:ea typeface="新細明體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090579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  <p:sldLayoutId id="2147483700" r:id="rId12"/>
    <p:sldLayoutId id="214748370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l"/>
        <a:defRPr sz="26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Symbol" pitchFamily="18" charset="2"/>
        <a:buChar char="-"/>
        <a:defRPr sz="26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catalogue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online-library/carmarthen-lampeter--london-online-library/all-resources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online-library/carmarthen-lampeter--london-online-library/e-books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online-library/carmarthen-lampeter--london-online-library/e-journals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online-library/carmarthen-lampeter--london-online-library/e-journals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library-guide/inter-library-loans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library-guide/using-other-libraries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dspace.tsd.ac.uk/dspace/?locale=en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ethos.bl.uk/Home.do;jsessionid=EE933D057ED545426BC4A27E32332FA6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mailto:d.yang@tsd.uwtsd.ac.uk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8.xml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539550" y="728703"/>
            <a:ext cx="7956880" cy="3096341"/>
          </a:xfrm>
        </p:spPr>
        <p:txBody>
          <a:bodyPr/>
          <a:lstStyle/>
          <a:p>
            <a:pPr lvl="0"/>
            <a:r>
              <a:rPr lang="en-GB" sz="4300" dirty="0">
                <a:solidFill>
                  <a:srgbClr val="FF9900"/>
                </a:solidFill>
                <a:latin typeface="Rockwell Extra Bold" pitchFamily="18"/>
              </a:rPr>
              <a:t/>
            </a:r>
            <a:br>
              <a:rPr lang="en-GB" sz="4300" dirty="0">
                <a:solidFill>
                  <a:srgbClr val="FF9900"/>
                </a:solidFill>
                <a:latin typeface="Rockwell Extra Bold" pitchFamily="18"/>
              </a:rPr>
            </a:br>
            <a:r>
              <a:rPr lang="en-GB" sz="6600" dirty="0">
                <a:solidFill>
                  <a:srgbClr val="FF6600"/>
                </a:solidFill>
                <a:latin typeface="Rockwell Extra Bold" pitchFamily="18"/>
              </a:rPr>
              <a:t>Information </a:t>
            </a:r>
            <a:br>
              <a:rPr lang="en-GB" sz="6600" dirty="0">
                <a:solidFill>
                  <a:srgbClr val="FF6600"/>
                </a:solidFill>
                <a:latin typeface="Rockwell Extra Bold" pitchFamily="18"/>
              </a:rPr>
            </a:br>
            <a:r>
              <a:rPr lang="en-GB" sz="6600" dirty="0">
                <a:solidFill>
                  <a:srgbClr val="FF6600"/>
                </a:solidFill>
                <a:latin typeface="Rockwell Extra Bold" pitchFamily="18"/>
              </a:rPr>
              <a:t>Literacy</a:t>
            </a:r>
            <a:r>
              <a:rPr lang="en-GB" sz="4900" dirty="0">
                <a:solidFill>
                  <a:srgbClr val="FF6600"/>
                </a:solidFill>
                <a:latin typeface="Rockwell Extra Bold" pitchFamily="18"/>
              </a:rPr>
              <a:t/>
            </a:r>
            <a:br>
              <a:rPr lang="en-GB" sz="4900" dirty="0">
                <a:solidFill>
                  <a:srgbClr val="FF6600"/>
                </a:solidFill>
                <a:latin typeface="Rockwell Extra Bold" pitchFamily="18"/>
              </a:rPr>
            </a:br>
            <a:r>
              <a:rPr lang="en-GB" sz="4900" dirty="0">
                <a:solidFill>
                  <a:srgbClr val="FFFFFF"/>
                </a:solidFill>
                <a:latin typeface="Rockwell Extra Bold" pitchFamily="18"/>
              </a:rPr>
              <a:t/>
            </a:r>
            <a:br>
              <a:rPr lang="en-GB" sz="4900" dirty="0">
                <a:solidFill>
                  <a:srgbClr val="FFFFFF"/>
                </a:solidFill>
                <a:latin typeface="Rockwell Extra Bold" pitchFamily="18"/>
              </a:rPr>
            </a:br>
            <a:endParaRPr lang="en-GB" sz="4900" dirty="0">
              <a:solidFill>
                <a:srgbClr val="FFFFFF"/>
              </a:solidFill>
              <a:latin typeface="Rockwell Extra Bold" pitchFamily="18"/>
            </a:endParaRPr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1331640" y="4509116"/>
            <a:ext cx="6400800" cy="1752603"/>
          </a:xfrm>
        </p:spPr>
        <p:txBody>
          <a:bodyPr/>
          <a:lstStyle/>
          <a:p>
            <a:pPr lvl="0">
              <a:spcBef>
                <a:spcPts val="600"/>
              </a:spcBef>
            </a:pPr>
            <a:r>
              <a:rPr lang="en-GB" sz="2400" b="1" dirty="0">
                <a:solidFill>
                  <a:srgbClr val="FFFFFF"/>
                </a:solidFill>
                <a:latin typeface="Rockwell Extra Bold" pitchFamily="18"/>
              </a:rPr>
              <a:t>Dolly Yang</a:t>
            </a:r>
          </a:p>
          <a:p>
            <a:pPr lvl="0">
              <a:spcBef>
                <a:spcPts val="600"/>
              </a:spcBef>
            </a:pPr>
            <a:r>
              <a:rPr lang="en-GB" sz="2400" b="1" dirty="0">
                <a:solidFill>
                  <a:srgbClr val="FFFFFF"/>
                </a:solidFill>
                <a:latin typeface="Rockwell Extra Bold" pitchFamily="18"/>
              </a:rPr>
              <a:t>Subject Librarian</a:t>
            </a:r>
          </a:p>
          <a:p>
            <a:pPr lvl="0">
              <a:spcBef>
                <a:spcPts val="600"/>
              </a:spcBef>
            </a:pPr>
            <a:r>
              <a:rPr lang="en-GB" sz="2400" b="1" dirty="0" smtClean="0">
                <a:solidFill>
                  <a:srgbClr val="FFFFFF"/>
                </a:solidFill>
                <a:latin typeface="Rockwell Extra Bold" pitchFamily="18"/>
              </a:rPr>
              <a:t>07/10/2014</a:t>
            </a:r>
            <a:endParaRPr lang="en-GB" sz="2400" b="1" dirty="0">
              <a:solidFill>
                <a:srgbClr val="FFFFFF"/>
              </a:solidFill>
              <a:latin typeface="Rockwell Extra Bold" pitchFamily="18"/>
            </a:endParaRPr>
          </a:p>
        </p:txBody>
      </p:sp>
      <p:cxnSp>
        <p:nvCxnSpPr>
          <p:cNvPr id="4" name="Straight Connector 4"/>
          <p:cNvCxnSpPr/>
          <p:nvPr/>
        </p:nvCxnSpPr>
        <p:spPr>
          <a:xfrm>
            <a:off x="1187622" y="2924946"/>
            <a:ext cx="6840764" cy="0"/>
          </a:xfrm>
          <a:prstGeom prst="straightConnector1">
            <a:avLst/>
          </a:prstGeom>
          <a:noFill/>
          <a:ln w="9528">
            <a:solidFill>
              <a:srgbClr val="FFFFFF"/>
            </a:solidFill>
            <a:prstDash val="solid"/>
          </a:ln>
        </p:spPr>
      </p:cxn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539550" y="728703"/>
            <a:ext cx="7956880" cy="3096341"/>
          </a:xfrm>
        </p:spPr>
        <p:txBody>
          <a:bodyPr/>
          <a:lstStyle/>
          <a:p>
            <a:pPr lvl="0"/>
            <a:r>
              <a:rPr lang="en-GB" sz="4300" dirty="0">
                <a:solidFill>
                  <a:srgbClr val="FF9900"/>
                </a:solidFill>
                <a:latin typeface="Rockwell Extra Bold" pitchFamily="18"/>
              </a:rPr>
              <a:t/>
            </a:r>
            <a:br>
              <a:rPr lang="en-GB" sz="4300" dirty="0">
                <a:solidFill>
                  <a:srgbClr val="FF9900"/>
                </a:solidFill>
                <a:latin typeface="Rockwell Extra Bold" pitchFamily="18"/>
              </a:rPr>
            </a:br>
            <a:endParaRPr lang="en-GB" sz="4900" dirty="0">
              <a:solidFill>
                <a:srgbClr val="FFFFFF"/>
              </a:solidFill>
              <a:latin typeface="Rockwell Extra Bold" pitchFamily="18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23528" y="5493548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smtClean="0">
                <a:solidFill>
                  <a:srgbClr val="FF6600"/>
                </a:solidFill>
                <a:latin typeface="Rockwell Extra Bold" pitchFamily="18" charset="0"/>
              </a:rPr>
              <a:t>Topics</a:t>
            </a:r>
            <a:endParaRPr lang="en-GB" sz="4800" dirty="0">
              <a:solidFill>
                <a:srgbClr val="FF6600"/>
              </a:solidFill>
              <a:latin typeface="Rockwell Extra Bold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779912" y="301358"/>
            <a:ext cx="5354310" cy="56076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kern="0" dirty="0">
                <a:solidFill>
                  <a:srgbClr val="FF6600"/>
                </a:solidFill>
                <a:latin typeface="Rockwell Extra Bold" pitchFamily="18" charset="0"/>
              </a:rPr>
              <a:t>Know what </a:t>
            </a:r>
            <a:r>
              <a:rPr lang="en-GB" sz="2400" b="1" kern="0" dirty="0" smtClean="0">
                <a:solidFill>
                  <a:srgbClr val="FF6600"/>
                </a:solidFill>
                <a:latin typeface="Rockwell Extra Bold" pitchFamily="18" charset="0"/>
              </a:rPr>
              <a:t>library resources </a:t>
            </a:r>
            <a:r>
              <a:rPr lang="en-GB" sz="2400" b="1" kern="0" dirty="0">
                <a:solidFill>
                  <a:srgbClr val="FF6600"/>
                </a:solidFill>
                <a:latin typeface="Rockwell Extra Bold" pitchFamily="18" charset="0"/>
              </a:rPr>
              <a:t>are available to  </a:t>
            </a:r>
            <a:r>
              <a:rPr lang="en-GB" sz="2400" b="1" kern="0" dirty="0" smtClean="0">
                <a:solidFill>
                  <a:srgbClr val="FF6600"/>
                </a:solidFill>
                <a:latin typeface="Rockwell Extra Bold" pitchFamily="18" charset="0"/>
              </a:rPr>
              <a:t>you</a:t>
            </a:r>
          </a:p>
          <a:p>
            <a:endParaRPr lang="en-GB" sz="3200" b="1" kern="0" dirty="0">
              <a:solidFill>
                <a:srgbClr val="FF6600"/>
              </a:solidFill>
              <a:latin typeface="Arial" charset="0"/>
            </a:endParaRPr>
          </a:p>
          <a:p>
            <a:pPr lvl="0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GB" sz="2400" b="1" kern="0" dirty="0">
                <a:solidFill>
                  <a:srgbClr val="FF6600"/>
                </a:solidFill>
                <a:latin typeface="Rockwell Extra Bold" pitchFamily="18" charset="0"/>
              </a:rPr>
              <a:t>U</a:t>
            </a:r>
            <a:r>
              <a:rPr lang="en-GB" sz="2400" b="1" kern="0" dirty="0" smtClean="0">
                <a:solidFill>
                  <a:srgbClr val="FF6600"/>
                </a:solidFill>
                <a:latin typeface="Rockwell Extra Bold" pitchFamily="18" charset="0"/>
              </a:rPr>
              <a:t>se library catalogue effectively</a:t>
            </a:r>
          </a:p>
          <a:p>
            <a:pPr lvl="0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GB" sz="2400" b="1" kern="0" dirty="0" smtClean="0">
              <a:solidFill>
                <a:srgbClr val="FF6600"/>
              </a:solidFill>
              <a:latin typeface="Arial" charset="0"/>
              <a:cs typeface="Tahoma" pitchFamily="34" charset="0"/>
            </a:endParaRPr>
          </a:p>
          <a:p>
            <a:pPr lvl="0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sz="2400" b="1" kern="0" dirty="0">
                <a:solidFill>
                  <a:srgbClr val="FF6600"/>
                </a:solidFill>
                <a:latin typeface="Rockwell Extra Bold" pitchFamily="18" charset="0"/>
                <a:cs typeface="Tahoma" pitchFamily="34" charset="0"/>
              </a:rPr>
              <a:t>A</a:t>
            </a:r>
            <a:r>
              <a:rPr lang="en-GB" sz="2400" b="1" kern="0" dirty="0" smtClean="0">
                <a:solidFill>
                  <a:srgbClr val="FF6600"/>
                </a:solidFill>
                <a:latin typeface="Rockwell Extra Bold" pitchFamily="18" charset="0"/>
                <a:cs typeface="Tahoma" pitchFamily="34" charset="0"/>
              </a:rPr>
              <a:t>ccess </a:t>
            </a:r>
            <a:r>
              <a:rPr lang="en-GB" sz="2400" b="1" kern="0" dirty="0">
                <a:solidFill>
                  <a:srgbClr val="FF6600"/>
                </a:solidFill>
                <a:latin typeface="Rockwell Extra Bold" pitchFamily="18" charset="0"/>
                <a:cs typeface="Tahoma" pitchFamily="34" charset="0"/>
              </a:rPr>
              <a:t>electronic </a:t>
            </a:r>
            <a:r>
              <a:rPr lang="en-GB" sz="2400" b="1" kern="0" dirty="0" smtClean="0">
                <a:solidFill>
                  <a:srgbClr val="FF6600"/>
                </a:solidFill>
                <a:latin typeface="Rockwell Extra Bold" pitchFamily="18" charset="0"/>
                <a:cs typeface="Tahoma" pitchFamily="34" charset="0"/>
              </a:rPr>
              <a:t>resources easily</a:t>
            </a:r>
            <a:endParaRPr lang="en-GB" sz="2400" b="1" kern="0" dirty="0">
              <a:solidFill>
                <a:srgbClr val="FF6600"/>
              </a:solidFill>
              <a:latin typeface="Rockwell Extra Bold" pitchFamily="18" charset="0"/>
              <a:cs typeface="Tahoma" pitchFamily="34" charset="0"/>
            </a:endParaRPr>
          </a:p>
          <a:p>
            <a:pPr lvl="0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en-GB" sz="2400" b="1" kern="0" dirty="0">
              <a:solidFill>
                <a:srgbClr val="FF6600"/>
              </a:solidFill>
              <a:latin typeface="Rockwell Extra Bold" pitchFamily="18" charset="0"/>
            </a:endParaRPr>
          </a:p>
          <a:p>
            <a:r>
              <a:rPr lang="en-GB" sz="2400" b="1" kern="0" dirty="0" smtClean="0">
                <a:solidFill>
                  <a:srgbClr val="FF6600"/>
                </a:solidFill>
                <a:latin typeface="Rockwell Extra Bold" pitchFamily="18" charset="0"/>
              </a:rPr>
              <a:t>Learn about some </a:t>
            </a:r>
            <a:r>
              <a:rPr lang="en-GB" sz="2400" b="1" kern="0" dirty="0">
                <a:solidFill>
                  <a:srgbClr val="FF6600"/>
                </a:solidFill>
                <a:latin typeface="Rockwell Extra Bold" pitchFamily="18" charset="0"/>
              </a:rPr>
              <a:t>other useful </a:t>
            </a:r>
            <a:r>
              <a:rPr lang="en-GB" sz="2400" b="1" kern="0" dirty="0" smtClean="0">
                <a:solidFill>
                  <a:srgbClr val="FF6600"/>
                </a:solidFill>
                <a:latin typeface="Rockwell Extra Bold" pitchFamily="18" charset="0"/>
              </a:rPr>
              <a:t>resources</a:t>
            </a:r>
          </a:p>
          <a:p>
            <a:endParaRPr lang="en-GB" sz="2400" b="1" kern="0" dirty="0">
              <a:solidFill>
                <a:srgbClr val="FF6600"/>
              </a:solidFill>
              <a:latin typeface="Rockwell Extra Bold" pitchFamily="18" charset="0"/>
            </a:endParaRPr>
          </a:p>
          <a:p>
            <a:r>
              <a:rPr lang="en-GB" sz="2400" b="1" kern="0" dirty="0" smtClean="0">
                <a:solidFill>
                  <a:srgbClr val="FF6600"/>
                </a:solidFill>
                <a:latin typeface="Rockwell Extra Bold" pitchFamily="18" charset="0"/>
              </a:rPr>
              <a:t>Play a library game</a:t>
            </a:r>
            <a:endParaRPr lang="en-GB" sz="2400" dirty="0">
              <a:solidFill>
                <a:srgbClr val="FF6600"/>
              </a:solidFill>
              <a:latin typeface="Rockwell Extra Bold" pitchFamily="18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098"/>
            <a:ext cx="3563888" cy="5536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31422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9" name="Rectangle 1027"/>
          <p:cNvSpPr>
            <a:spLocks noGrp="1" noChangeArrowheads="1"/>
          </p:cNvSpPr>
          <p:nvPr>
            <p:ph type="body" sz="half" idx="1"/>
          </p:nvPr>
        </p:nvSpPr>
        <p:spPr>
          <a:xfrm>
            <a:off x="323528" y="260648"/>
            <a:ext cx="8568952" cy="5760640"/>
          </a:xfrm>
          <a:solidFill>
            <a:schemeClr val="tx2"/>
          </a:solidFill>
        </p:spPr>
        <p:txBody>
          <a:bodyPr/>
          <a:lstStyle/>
          <a:p>
            <a:pPr algn="ctr">
              <a:lnSpc>
                <a:spcPct val="80000"/>
              </a:lnSpc>
              <a:buFont typeface="Wingdings" pitchFamily="2" charset="2"/>
              <a:buNone/>
            </a:pPr>
            <a:endParaRPr lang="en-US" altLang="zh-TW" sz="4400" b="1" dirty="0" smtClean="0">
              <a:solidFill>
                <a:srgbClr val="FF6600"/>
              </a:solidFill>
              <a:latin typeface="Rockwell Extra Bold" pitchFamily="18" charset="0"/>
              <a:ea typeface="新細明體" pitchFamily="18" charset="-120"/>
            </a:endParaRPr>
          </a:p>
          <a:p>
            <a:pPr algn="ctr">
              <a:lnSpc>
                <a:spcPct val="80000"/>
              </a:lnSpc>
              <a:buFont typeface="Wingdings" pitchFamily="2" charset="2"/>
              <a:buNone/>
            </a:pPr>
            <a:r>
              <a:rPr lang="en-US" altLang="zh-TW" sz="4400" b="1" dirty="0" smtClean="0">
                <a:solidFill>
                  <a:srgbClr val="FF6600"/>
                </a:solidFill>
                <a:latin typeface="Rockwell Extra Bold" pitchFamily="18" charset="0"/>
                <a:ea typeface="新細明體" pitchFamily="18" charset="-120"/>
              </a:rPr>
              <a:t>Books and </a:t>
            </a:r>
            <a:r>
              <a:rPr lang="en-US" altLang="zh-TW" sz="4400" b="1" dirty="0" err="1" smtClean="0">
                <a:solidFill>
                  <a:srgbClr val="FF6600"/>
                </a:solidFill>
                <a:latin typeface="Rockwell Extra Bold" pitchFamily="18" charset="0"/>
                <a:ea typeface="新細明體" pitchFamily="18" charset="-120"/>
              </a:rPr>
              <a:t>ebooks</a:t>
            </a:r>
            <a:endParaRPr lang="en-US" altLang="zh-TW" sz="4400" b="1" dirty="0" smtClean="0">
              <a:solidFill>
                <a:srgbClr val="FF6600"/>
              </a:solidFill>
              <a:latin typeface="Rockwell Extra Bold" pitchFamily="18" charset="0"/>
              <a:ea typeface="新細明體" pitchFamily="18" charset="-120"/>
            </a:endParaRPr>
          </a:p>
          <a:p>
            <a:pPr algn="ctr">
              <a:lnSpc>
                <a:spcPct val="80000"/>
              </a:lnSpc>
              <a:buFont typeface="Wingdings" pitchFamily="2" charset="2"/>
              <a:buNone/>
            </a:pPr>
            <a:r>
              <a:rPr lang="en-US" altLang="zh-TW" sz="4400" b="1" dirty="0" smtClean="0">
                <a:solidFill>
                  <a:srgbClr val="FF6600"/>
                </a:solidFill>
                <a:latin typeface="Rockwell Extra Bold" pitchFamily="18" charset="0"/>
                <a:ea typeface="新細明體" pitchFamily="18" charset="-120"/>
              </a:rPr>
              <a:t>Journals and e-journals</a:t>
            </a:r>
          </a:p>
          <a:p>
            <a:pPr algn="ctr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4400" b="1" dirty="0" smtClean="0">
                <a:solidFill>
                  <a:srgbClr val="FF6600"/>
                </a:solidFill>
                <a:latin typeface="Rockwell Extra Bold" pitchFamily="18" charset="0"/>
              </a:rPr>
              <a:t>Newspapers and e-newspapers</a:t>
            </a:r>
            <a:endParaRPr lang="en-US" altLang="zh-TW" sz="4400" b="1" dirty="0" smtClean="0">
              <a:solidFill>
                <a:srgbClr val="FF6600"/>
              </a:solidFill>
              <a:latin typeface="Rockwell Extra Bold" pitchFamily="18" charset="0"/>
              <a:ea typeface="新細明體" pitchFamily="18" charset="-120"/>
            </a:endParaRPr>
          </a:p>
          <a:p>
            <a:pPr algn="ctr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4400" b="1" dirty="0" smtClean="0">
                <a:solidFill>
                  <a:srgbClr val="FF6600"/>
                </a:solidFill>
                <a:latin typeface="Rockwell Extra Bold" pitchFamily="18" charset="0"/>
              </a:rPr>
              <a:t>PCs and </a:t>
            </a:r>
            <a:r>
              <a:rPr lang="en-GB" altLang="en-US" sz="4400" b="1" dirty="0" err="1" smtClean="0">
                <a:solidFill>
                  <a:srgbClr val="FF6600"/>
                </a:solidFill>
                <a:latin typeface="Rockwell Extra Bold" pitchFamily="18" charset="0"/>
              </a:rPr>
              <a:t>WiFi</a:t>
            </a:r>
            <a:endParaRPr lang="en-GB" altLang="en-US" sz="4400" b="1" dirty="0" smtClean="0">
              <a:solidFill>
                <a:srgbClr val="FF6600"/>
              </a:solidFill>
              <a:latin typeface="Rockwell Extra Bold" pitchFamily="18" charset="0"/>
            </a:endParaRPr>
          </a:p>
          <a:p>
            <a:pPr algn="ctr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4400" b="1" dirty="0" smtClean="0">
                <a:solidFill>
                  <a:srgbClr val="FF6600"/>
                </a:solidFill>
                <a:latin typeface="Rockwell Extra Bold" pitchFamily="18" charset="0"/>
              </a:rPr>
              <a:t>Laptops, </a:t>
            </a:r>
            <a:r>
              <a:rPr lang="en-GB" altLang="en-US" sz="4400" b="1" dirty="0" err="1" smtClean="0">
                <a:solidFill>
                  <a:srgbClr val="FF6600"/>
                </a:solidFill>
                <a:latin typeface="Rockwell Extra Bold" pitchFamily="18" charset="0"/>
              </a:rPr>
              <a:t>Macbooks</a:t>
            </a:r>
            <a:r>
              <a:rPr lang="en-GB" altLang="en-US" sz="4400" b="1" dirty="0" smtClean="0">
                <a:solidFill>
                  <a:srgbClr val="FF6600"/>
                </a:solidFill>
                <a:latin typeface="Rockwell Extra Bold" pitchFamily="18" charset="0"/>
              </a:rPr>
              <a:t> &amp; Kindles</a:t>
            </a:r>
          </a:p>
          <a:p>
            <a:pPr algn="ctr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4400" b="1" dirty="0" smtClean="0">
                <a:solidFill>
                  <a:srgbClr val="FF6600"/>
                </a:solidFill>
                <a:latin typeface="Rockwell Extra Bold" pitchFamily="18" charset="0"/>
              </a:rPr>
              <a:t>Group Study rooms</a:t>
            </a:r>
          </a:p>
          <a:p>
            <a:pPr algn="ctr">
              <a:lnSpc>
                <a:spcPct val="80000"/>
              </a:lnSpc>
              <a:buFont typeface="Wingdings" pitchFamily="2" charset="2"/>
              <a:buNone/>
            </a:pPr>
            <a:endParaRPr lang="en-US" altLang="zh-TW" sz="2800" b="1" dirty="0" smtClean="0">
              <a:ea typeface="新細明體" pitchFamily="18" charset="-120"/>
            </a:endParaRPr>
          </a:p>
          <a:p>
            <a:pPr algn="ctr">
              <a:lnSpc>
                <a:spcPct val="80000"/>
              </a:lnSpc>
              <a:buFont typeface="Wingdings" pitchFamily="2" charset="2"/>
              <a:buNone/>
            </a:pPr>
            <a:endParaRPr lang="en-US" altLang="zh-TW" sz="2400" b="1" dirty="0" smtClean="0">
              <a:ea typeface="新細明體" pitchFamily="18" charset="-120"/>
            </a:endParaRPr>
          </a:p>
          <a:p>
            <a:pPr algn="ctr">
              <a:lnSpc>
                <a:spcPct val="80000"/>
              </a:lnSpc>
              <a:buFont typeface="Wingdings" pitchFamily="2" charset="2"/>
              <a:buNone/>
            </a:pPr>
            <a:endParaRPr lang="zh-TW" altLang="en-US" sz="2400" b="1" dirty="0" smtClean="0">
              <a:ea typeface="新細明體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989965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9" name="Rectangle 1027"/>
          <p:cNvSpPr>
            <a:spLocks noGrp="1" noChangeArrowheads="1"/>
          </p:cNvSpPr>
          <p:nvPr>
            <p:ph type="body" sz="half" idx="1"/>
          </p:nvPr>
        </p:nvSpPr>
        <p:spPr>
          <a:xfrm>
            <a:off x="323528" y="260648"/>
            <a:ext cx="8568952" cy="6048672"/>
          </a:xfrm>
          <a:solidFill>
            <a:schemeClr val="tx2"/>
          </a:solidFill>
        </p:spPr>
        <p:txBody>
          <a:bodyPr/>
          <a:lstStyle/>
          <a:p>
            <a:pPr marL="0" indent="0" algn="ctr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</a:rPr>
              <a:t>Subject guides</a:t>
            </a:r>
          </a:p>
          <a:p>
            <a:pPr marL="0" indent="0" algn="ctr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</a:rPr>
              <a:t>Information Literacy sessions</a:t>
            </a:r>
          </a:p>
          <a:p>
            <a:pPr marL="0" indent="0" algn="ctr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</a:rPr>
              <a:t>One-to-one help</a:t>
            </a:r>
          </a:p>
          <a:p>
            <a:pPr marL="0" indent="0" algn="ctr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</a:rPr>
              <a:t>Help with using other libraries: SCONUL </a:t>
            </a:r>
          </a:p>
          <a:p>
            <a:pPr marL="0" indent="0" algn="ctr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</a:rPr>
              <a:t>Help with all library-related issues</a:t>
            </a:r>
          </a:p>
        </p:txBody>
      </p:sp>
    </p:spTree>
    <p:extLst>
      <p:ext uri="{BB962C8B-B14F-4D97-AF65-F5344CB8AC3E}">
        <p14:creationId xmlns:p14="http://schemas.microsoft.com/office/powerpoint/2010/main" val="23545004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065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065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9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8000" r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361909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652286" y="332656"/>
            <a:ext cx="7776864" cy="3970318"/>
          </a:xfrm>
          <a:prstGeom prst="rect">
            <a:avLst/>
          </a:prstGeom>
          <a:solidFill>
            <a:schemeClr val="bg1"/>
          </a:solidFill>
          <a:ln w="9525">
            <a:solidFill>
              <a:srgbClr val="0070C0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GB" altLang="en-US" sz="3600" i="0" dirty="0">
                <a:solidFill>
                  <a:schemeClr val="tx2"/>
                </a:solidFill>
                <a:latin typeface="Berlin Sans FB Demi" pitchFamily="34" charset="0"/>
              </a:rPr>
              <a:t>NO BAND (STANDARD LOANS)</a:t>
            </a:r>
          </a:p>
          <a:p>
            <a:pPr algn="ctr"/>
            <a:r>
              <a:rPr lang="en-GB" altLang="en-US" sz="3600" i="0" dirty="0">
                <a:solidFill>
                  <a:schemeClr val="tx2"/>
                </a:solidFill>
                <a:latin typeface="Berlin Sans FB Demi" pitchFamily="34" charset="0"/>
              </a:rPr>
              <a:t>Taught postgraduates                 </a:t>
            </a:r>
          </a:p>
          <a:p>
            <a:pPr algn="ctr"/>
            <a:r>
              <a:rPr lang="en-GB" altLang="en-US" sz="3600" i="0" dirty="0">
                <a:solidFill>
                  <a:schemeClr val="tx2"/>
                </a:solidFill>
                <a:latin typeface="Berlin Sans FB Demi" pitchFamily="34" charset="0"/>
              </a:rPr>
              <a:t>3 week loan</a:t>
            </a:r>
          </a:p>
          <a:p>
            <a:pPr algn="ctr"/>
            <a:endParaRPr lang="en-GB" altLang="en-US" sz="3600" i="0" dirty="0">
              <a:solidFill>
                <a:schemeClr val="tx2"/>
              </a:solidFill>
              <a:latin typeface="Berlin Sans FB Demi" pitchFamily="34" charset="0"/>
            </a:endParaRPr>
          </a:p>
          <a:p>
            <a:pPr algn="ctr"/>
            <a:r>
              <a:rPr lang="en-GB" altLang="en-US" sz="3600" i="0" dirty="0">
                <a:solidFill>
                  <a:schemeClr val="tx2"/>
                </a:solidFill>
                <a:latin typeface="Berlin Sans FB Demi" pitchFamily="34" charset="0"/>
              </a:rPr>
              <a:t>Distance learning postgraduates  </a:t>
            </a:r>
          </a:p>
          <a:p>
            <a:pPr algn="ctr"/>
            <a:r>
              <a:rPr lang="en-GB" altLang="en-US" sz="3600" i="0" dirty="0">
                <a:solidFill>
                  <a:schemeClr val="tx2"/>
                </a:solidFill>
                <a:latin typeface="Berlin Sans FB Demi" pitchFamily="34" charset="0"/>
              </a:rPr>
              <a:t>Research postgraduates     </a:t>
            </a:r>
          </a:p>
          <a:p>
            <a:pPr algn="ctr"/>
            <a:r>
              <a:rPr lang="en-GB" altLang="en-US" sz="3600" i="0" dirty="0">
                <a:solidFill>
                  <a:schemeClr val="tx2"/>
                </a:solidFill>
                <a:latin typeface="Berlin Sans FB Demi" pitchFamily="34" charset="0"/>
              </a:rPr>
              <a:t>6 week loan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520280" y="5363588"/>
            <a:ext cx="2123728" cy="1384995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+mj-lt"/>
              </a:rPr>
              <a:t>Green </a:t>
            </a:r>
          </a:p>
          <a:p>
            <a:pPr algn="ctr"/>
            <a:r>
              <a:rPr lang="en-GB" sz="2800" b="1" dirty="0" smtClean="0">
                <a:latin typeface="+mj-lt"/>
              </a:rPr>
              <a:t>Band</a:t>
            </a:r>
          </a:p>
          <a:p>
            <a:pPr algn="ctr"/>
            <a:r>
              <a:rPr lang="en-GB" sz="2800" b="1" dirty="0" smtClean="0">
                <a:latin typeface="+mj-lt"/>
              </a:rPr>
              <a:t>2 day loan</a:t>
            </a:r>
            <a:endParaRPr lang="en-GB" sz="2800" b="1" dirty="0">
              <a:latin typeface="+mj-lt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108520" y="5373216"/>
            <a:ext cx="2411760" cy="138499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+mj-lt"/>
              </a:rPr>
              <a:t>Red </a:t>
            </a:r>
          </a:p>
          <a:p>
            <a:pPr algn="ctr"/>
            <a:r>
              <a:rPr lang="en-GB" sz="2800" b="1" dirty="0" smtClean="0">
                <a:latin typeface="+mj-lt"/>
              </a:rPr>
              <a:t>Band</a:t>
            </a:r>
          </a:p>
          <a:p>
            <a:pPr algn="ctr"/>
            <a:r>
              <a:rPr lang="en-GB" sz="2800" b="1" dirty="0" smtClean="0">
                <a:latin typeface="+mj-lt"/>
              </a:rPr>
              <a:t>1 week loan</a:t>
            </a:r>
            <a:endParaRPr lang="en-GB" sz="2800" b="1" dirty="0">
              <a:latin typeface="+mj-lt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4653119" y="5373216"/>
            <a:ext cx="2160240" cy="138499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+mj-lt"/>
              </a:rPr>
              <a:t>Yellow </a:t>
            </a:r>
          </a:p>
          <a:p>
            <a:pPr algn="ctr"/>
            <a:r>
              <a:rPr lang="en-GB" sz="2800" b="1" dirty="0" smtClean="0">
                <a:latin typeface="+mj-lt"/>
              </a:rPr>
              <a:t>Band</a:t>
            </a:r>
          </a:p>
          <a:p>
            <a:pPr algn="ctr"/>
            <a:r>
              <a:rPr lang="en-GB" sz="2800" b="1" dirty="0">
                <a:latin typeface="+mj-lt"/>
              </a:rPr>
              <a:t>1</a:t>
            </a:r>
            <a:r>
              <a:rPr lang="en-GB" sz="2800" b="1" dirty="0" smtClean="0">
                <a:latin typeface="+mj-lt"/>
              </a:rPr>
              <a:t> day loan</a:t>
            </a:r>
            <a:endParaRPr lang="en-GB" sz="2800" b="1" dirty="0">
              <a:latin typeface="+mj-lt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6813359" y="5375664"/>
            <a:ext cx="2232248" cy="1384995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+mj-lt"/>
              </a:rPr>
              <a:t>Blue </a:t>
            </a:r>
          </a:p>
          <a:p>
            <a:pPr algn="ctr"/>
            <a:r>
              <a:rPr lang="en-GB" sz="2800" b="1" dirty="0" smtClean="0">
                <a:latin typeface="+mj-lt"/>
              </a:rPr>
              <a:t>Band</a:t>
            </a:r>
          </a:p>
          <a:p>
            <a:pPr algn="ctr"/>
            <a:r>
              <a:rPr lang="en-GB" sz="2800" b="1" dirty="0" smtClean="0">
                <a:latin typeface="+mj-lt"/>
              </a:rPr>
              <a:t>3 hour loan</a:t>
            </a:r>
            <a:endParaRPr lang="en-GB" sz="28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233220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 animBg="1"/>
      <p:bldP spid="25" grpId="0" animBg="1"/>
      <p:bldP spid="26" grpId="0" animBg="1"/>
      <p:bldP spid="2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59832" y="1052736"/>
            <a:ext cx="6084168" cy="769441"/>
          </a:xfrm>
          <a:prstGeom prst="rect">
            <a:avLst/>
          </a:prstGeom>
          <a:solidFill>
            <a:schemeClr val="bg1">
              <a:alpha val="60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lang="en-GB" sz="4400" b="1" kern="0" dirty="0">
                <a:solidFill>
                  <a:srgbClr val="FF6600"/>
                </a:solidFill>
                <a:latin typeface="Rockwell Extra Bold" pitchFamily="18" charset="0"/>
                <a:hlinkClick r:id="rId3"/>
              </a:rPr>
              <a:t>library catalogue</a:t>
            </a:r>
            <a:endParaRPr lang="en-GB" sz="4400" dirty="0">
              <a:solidFill>
                <a:srgbClr val="FF6600"/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9" name="Rectangle 1027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260648"/>
            <a:ext cx="9144000" cy="6480720"/>
          </a:xfrm>
          <a:solidFill>
            <a:schemeClr val="tx2"/>
          </a:solidFill>
        </p:spPr>
        <p:txBody>
          <a:bodyPr/>
          <a:lstStyle/>
          <a:p>
            <a:pPr marL="0" indent="0" algn="ctr">
              <a:buNone/>
            </a:pPr>
            <a:r>
              <a:rPr lang="en-GB" sz="4400" b="1" dirty="0" smtClean="0">
                <a:latin typeface="Rockwell Extra Bold" pitchFamily="18" charset="0"/>
              </a:rPr>
              <a:t>Activity </a:t>
            </a:r>
          </a:p>
          <a:p>
            <a:pPr marL="400050" lvl="1" indent="0">
              <a:buNone/>
            </a:pPr>
            <a:r>
              <a:rPr lang="en-US" sz="3600" b="1" dirty="0" smtClean="0">
                <a:solidFill>
                  <a:srgbClr val="FF6600"/>
                </a:solidFill>
                <a:latin typeface="Rockwell Extra Bold" pitchFamily="18" charset="0"/>
              </a:rPr>
              <a:t>Go to the periodical section of the library and find a journal in your research area and find out what referencing style this journal uses.</a:t>
            </a:r>
          </a:p>
          <a:p>
            <a:pPr marL="400050" lvl="1" indent="0">
              <a:buNone/>
            </a:pPr>
            <a:endParaRPr lang="en-US" sz="3600" b="1" dirty="0" smtClean="0">
              <a:solidFill>
                <a:srgbClr val="FF6600"/>
              </a:solidFill>
              <a:latin typeface="Rockwell Extra Bold" pitchFamily="18" charset="0"/>
            </a:endParaRPr>
          </a:p>
          <a:p>
            <a:pPr marL="400050" lvl="1" indent="0">
              <a:buNone/>
            </a:pPr>
            <a:r>
              <a:rPr lang="en-US" sz="3600" b="1" dirty="0" smtClean="0">
                <a:solidFill>
                  <a:srgbClr val="FF6600"/>
                </a:solidFill>
                <a:latin typeface="Rockwell Extra Bold" pitchFamily="18" charset="0"/>
              </a:rPr>
              <a:t>Archaeology – per 930.1</a:t>
            </a:r>
          </a:p>
          <a:p>
            <a:pPr marL="400050" lvl="1" indent="0">
              <a:buNone/>
            </a:pPr>
            <a:r>
              <a:rPr lang="en-US" sz="3600" b="1" dirty="0" smtClean="0">
                <a:solidFill>
                  <a:srgbClr val="FF6600"/>
                </a:solidFill>
                <a:latin typeface="Rockwell Extra Bold" pitchFamily="18" charset="0"/>
              </a:rPr>
              <a:t>Anthropology – per 310.2</a:t>
            </a:r>
          </a:p>
          <a:p>
            <a:pPr marL="400050" lvl="1" indent="0">
              <a:buNone/>
            </a:pPr>
            <a:r>
              <a:rPr lang="en-US" sz="3600" b="1" dirty="0" smtClean="0">
                <a:solidFill>
                  <a:srgbClr val="FF6600"/>
                </a:solidFill>
                <a:latin typeface="Rockwell Extra Bold" pitchFamily="18" charset="0"/>
              </a:rPr>
              <a:t>History – per 905</a:t>
            </a:r>
            <a:endParaRPr lang="en-US" sz="3600" b="1" dirty="0">
              <a:solidFill>
                <a:srgbClr val="FF6600"/>
              </a:solidFill>
              <a:latin typeface="Rockwell Extra Bold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16620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9" name="Rectangle 1027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260648"/>
            <a:ext cx="9144000" cy="6480720"/>
          </a:xfrm>
          <a:solidFill>
            <a:schemeClr val="tx2"/>
          </a:solidFill>
        </p:spPr>
        <p:txBody>
          <a:bodyPr/>
          <a:lstStyle/>
          <a:p>
            <a:pPr marL="0" indent="0" algn="ctr">
              <a:buNone/>
            </a:pPr>
            <a:r>
              <a:rPr lang="en-GB" sz="4400" b="1" dirty="0" smtClean="0">
                <a:latin typeface="Rockwell Extra Bold" pitchFamily="18" charset="0"/>
              </a:rPr>
              <a:t>Tips on Searching…</a:t>
            </a:r>
          </a:p>
          <a:p>
            <a:pPr marL="0" indent="0" algn="ctr">
              <a:buNone/>
            </a:pPr>
            <a:endParaRPr lang="en-GB" sz="4400" b="1" dirty="0" smtClean="0">
              <a:solidFill>
                <a:srgbClr val="FF6600"/>
              </a:solidFill>
              <a:latin typeface="Rockwell Extra Bold" pitchFamily="18" charset="0"/>
            </a:endParaRPr>
          </a:p>
          <a:p>
            <a:pPr marL="0" indent="0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</a:rPr>
              <a:t>Use appropriate keywords </a:t>
            </a:r>
          </a:p>
          <a:p>
            <a:pPr marL="0" indent="0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</a:rPr>
              <a:t>Use “quotation marks”</a:t>
            </a:r>
          </a:p>
          <a:p>
            <a:pPr marL="0" indent="0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</a:rPr>
              <a:t>Use advanced search</a:t>
            </a:r>
          </a:p>
          <a:p>
            <a:pPr marL="0" indent="0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</a:rPr>
              <a:t>Choose the right database</a:t>
            </a:r>
          </a:p>
        </p:txBody>
      </p:sp>
    </p:spTree>
    <p:extLst>
      <p:ext uri="{BB962C8B-B14F-4D97-AF65-F5344CB8AC3E}">
        <p14:creationId xmlns:p14="http://schemas.microsoft.com/office/powerpoint/2010/main" val="7617298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4581128"/>
            <a:ext cx="7236296" cy="782715"/>
          </a:xfrm>
          <a:prstGeom prst="rect">
            <a:avLst/>
          </a:prstGeom>
          <a:solidFill>
            <a:schemeClr val="bg1">
              <a:alpha val="60000"/>
            </a:schemeClr>
          </a:solidFill>
        </p:spPr>
        <p:txBody>
          <a:bodyPr wrap="square" rtlCol="0">
            <a:spAutoFit/>
          </a:bodyPr>
          <a:lstStyle/>
          <a:p>
            <a:pPr lvl="0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sz="4400" b="1" kern="0" dirty="0">
                <a:solidFill>
                  <a:srgbClr val="FF6600"/>
                </a:solidFill>
                <a:latin typeface="Rockwell Extra Bold" pitchFamily="18" charset="0"/>
                <a:cs typeface="Tahoma" pitchFamily="34" charset="0"/>
                <a:hlinkClick r:id="rId3"/>
              </a:rPr>
              <a:t>electronic resources</a:t>
            </a:r>
            <a:endParaRPr lang="en-GB" sz="4400" b="1" kern="0" dirty="0">
              <a:solidFill>
                <a:srgbClr val="FF6600"/>
              </a:solidFill>
              <a:latin typeface="Rockwell Extra Bold" pitchFamily="18" charset="0"/>
              <a:cs typeface="Tahoma" pitchFamily="34" charset="0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9" name="Rectangle 1027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260648"/>
            <a:ext cx="9144000" cy="6480720"/>
          </a:xfrm>
          <a:solidFill>
            <a:schemeClr val="tx2"/>
          </a:solidFill>
        </p:spPr>
        <p:txBody>
          <a:bodyPr/>
          <a:lstStyle/>
          <a:p>
            <a:pPr marL="0" indent="0" algn="ctr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</a:rPr>
              <a:t>Some useful e-resources:</a:t>
            </a:r>
          </a:p>
          <a:p>
            <a:pPr marL="0" indent="0" algn="ctr">
              <a:buNone/>
            </a:pPr>
            <a:endParaRPr lang="en-GB" sz="4400" b="1" dirty="0" smtClean="0">
              <a:solidFill>
                <a:srgbClr val="FF6600"/>
              </a:solidFill>
              <a:latin typeface="Rockwell Extra Bold" pitchFamily="18" charset="0"/>
            </a:endParaRPr>
          </a:p>
          <a:p>
            <a:pPr marL="0" indent="0" algn="ctr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  <a:hlinkClick r:id="rId3"/>
              </a:rPr>
              <a:t>E-book databases </a:t>
            </a:r>
            <a:endParaRPr lang="en-GB" sz="4400" b="1" dirty="0" smtClean="0">
              <a:solidFill>
                <a:srgbClr val="FF6600"/>
              </a:solidFill>
              <a:latin typeface="Rockwell Extra Bold" pitchFamily="18" charset="0"/>
            </a:endParaRPr>
          </a:p>
          <a:p>
            <a:pPr marL="0" indent="0" algn="ctr">
              <a:buNone/>
            </a:pPr>
            <a:endParaRPr lang="en-GB" sz="4400" b="1" dirty="0" smtClean="0">
              <a:solidFill>
                <a:srgbClr val="FF6600"/>
              </a:solidFill>
              <a:latin typeface="Rockwell Extra Bold" pitchFamily="18" charset="0"/>
            </a:endParaRPr>
          </a:p>
          <a:p>
            <a:pPr marL="0" indent="0" algn="ctr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</a:rPr>
              <a:t>ACLS </a:t>
            </a:r>
            <a:r>
              <a:rPr lang="en-GB" sz="4400" b="1" dirty="0" err="1" smtClean="0">
                <a:solidFill>
                  <a:srgbClr val="FF6600"/>
                </a:solidFill>
                <a:latin typeface="Rockwell Extra Bold" pitchFamily="18" charset="0"/>
              </a:rPr>
              <a:t>Humanties</a:t>
            </a: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</a:rPr>
              <a:t> E-book EBSCO E-book Collection </a:t>
            </a:r>
          </a:p>
          <a:p>
            <a:pPr marL="0" indent="0" algn="ctr">
              <a:buNone/>
            </a:pPr>
            <a:r>
              <a:rPr lang="en-GB" sz="4400" b="1" dirty="0">
                <a:solidFill>
                  <a:srgbClr val="FF6600"/>
                </a:solidFill>
                <a:latin typeface="Rockwell Extra Bold" pitchFamily="18" charset="0"/>
              </a:rPr>
              <a:t>Dawson eBooks</a:t>
            </a:r>
            <a:endParaRPr lang="en-GB" sz="4400" b="1" dirty="0" smtClean="0">
              <a:solidFill>
                <a:srgbClr val="FF6600"/>
              </a:solidFill>
              <a:latin typeface="Rockwell Extra Bold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50269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9" name="Rectangle 1027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260648"/>
            <a:ext cx="9144000" cy="6480720"/>
          </a:xfrm>
          <a:solidFill>
            <a:schemeClr val="tx2"/>
          </a:solidFill>
        </p:spPr>
        <p:txBody>
          <a:bodyPr/>
          <a:lstStyle/>
          <a:p>
            <a:pPr marL="0" indent="0" algn="ctr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</a:rPr>
              <a:t>Some useful e-resources:</a:t>
            </a:r>
          </a:p>
          <a:p>
            <a:pPr marL="0" indent="0" algn="ctr">
              <a:buNone/>
            </a:pPr>
            <a:endParaRPr lang="en-GB" sz="4400" b="1" dirty="0" smtClean="0">
              <a:solidFill>
                <a:srgbClr val="FF6600"/>
              </a:solidFill>
              <a:latin typeface="Rockwell Extra Bold" pitchFamily="18" charset="0"/>
            </a:endParaRPr>
          </a:p>
          <a:p>
            <a:pPr marL="0" indent="0" algn="ctr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  <a:hlinkClick r:id="rId3"/>
              </a:rPr>
              <a:t>E-journal databases</a:t>
            </a:r>
            <a:endParaRPr lang="en-GB" sz="4400" b="1" dirty="0" smtClean="0">
              <a:solidFill>
                <a:srgbClr val="FF6600"/>
              </a:solidFill>
              <a:latin typeface="Rockwell Extra Bold" pitchFamily="18" charset="0"/>
            </a:endParaRPr>
          </a:p>
          <a:p>
            <a:pPr marL="0" indent="0" algn="ctr">
              <a:buNone/>
            </a:pPr>
            <a:endParaRPr lang="en-GB" sz="4400" b="1" dirty="0" smtClean="0">
              <a:solidFill>
                <a:srgbClr val="FF6600"/>
              </a:solidFill>
              <a:latin typeface="Rockwell Extra Bold" pitchFamily="18" charset="0"/>
            </a:endParaRPr>
          </a:p>
          <a:p>
            <a:pPr marL="0" indent="0" algn="ctr">
              <a:buNone/>
            </a:pPr>
            <a:r>
              <a:rPr lang="en-GB" sz="4400" b="1" dirty="0">
                <a:solidFill>
                  <a:srgbClr val="FF6600"/>
                </a:solidFill>
                <a:latin typeface="Rockwell Extra Bold" pitchFamily="18" charset="0"/>
              </a:rPr>
              <a:t>Academic Search </a:t>
            </a: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</a:rPr>
              <a:t>Premier</a:t>
            </a:r>
          </a:p>
          <a:p>
            <a:pPr marL="0" indent="0" algn="ctr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</a:rPr>
              <a:t>Humanities </a:t>
            </a:r>
            <a:r>
              <a:rPr lang="en-GB" sz="4400" b="1" dirty="0">
                <a:solidFill>
                  <a:srgbClr val="FF6600"/>
                </a:solidFill>
                <a:latin typeface="Rockwell Extra Bold" pitchFamily="18" charset="0"/>
              </a:rPr>
              <a:t>Source</a:t>
            </a:r>
          </a:p>
          <a:p>
            <a:pPr marL="0" indent="0" algn="ctr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</a:rPr>
              <a:t>JSTOR</a:t>
            </a:r>
          </a:p>
        </p:txBody>
      </p:sp>
    </p:spTree>
    <p:extLst>
      <p:ext uri="{BB962C8B-B14F-4D97-AF65-F5344CB8AC3E}">
        <p14:creationId xmlns:p14="http://schemas.microsoft.com/office/powerpoint/2010/main" val="27438300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9" name="Rectangle 1027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260648"/>
            <a:ext cx="9144000" cy="6480720"/>
          </a:xfrm>
          <a:solidFill>
            <a:schemeClr val="tx2"/>
          </a:solidFill>
        </p:spPr>
        <p:txBody>
          <a:bodyPr/>
          <a:lstStyle/>
          <a:p>
            <a:pPr marL="0" indent="0" algn="ctr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</a:rPr>
              <a:t>Some useful e-resources:</a:t>
            </a:r>
          </a:p>
          <a:p>
            <a:pPr marL="0" indent="0" algn="ctr">
              <a:buNone/>
            </a:pPr>
            <a:endParaRPr lang="en-GB" sz="4400" b="1" dirty="0" smtClean="0">
              <a:solidFill>
                <a:srgbClr val="FF6600"/>
              </a:solidFill>
              <a:latin typeface="Rockwell Extra Bold" pitchFamily="18" charset="0"/>
            </a:endParaRPr>
          </a:p>
          <a:p>
            <a:pPr marL="0" indent="0" algn="ctr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  <a:hlinkClick r:id="rId3"/>
              </a:rPr>
              <a:t>E-</a:t>
            </a:r>
            <a:r>
              <a:rPr lang="en-GB" sz="4400" b="1" dirty="0" err="1" smtClean="0">
                <a:solidFill>
                  <a:srgbClr val="FF6600"/>
                </a:solidFill>
                <a:latin typeface="Rockwell Extra Bold" pitchFamily="18" charset="0"/>
                <a:hlinkClick r:id="rId3"/>
              </a:rPr>
              <a:t>newpapers</a:t>
            </a: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  <a:hlinkClick r:id="rId3"/>
              </a:rPr>
              <a:t> databases</a:t>
            </a:r>
            <a:endParaRPr lang="en-GB" sz="4400" b="1" dirty="0" smtClean="0">
              <a:solidFill>
                <a:srgbClr val="FF6600"/>
              </a:solidFill>
              <a:latin typeface="Rockwell Extra Bold" pitchFamily="18" charset="0"/>
            </a:endParaRPr>
          </a:p>
          <a:p>
            <a:pPr marL="0" indent="0" algn="ctr">
              <a:buNone/>
            </a:pPr>
            <a:endParaRPr lang="en-GB" sz="4400" b="1" dirty="0">
              <a:solidFill>
                <a:srgbClr val="FF6600"/>
              </a:solidFill>
              <a:latin typeface="Rockwell Extra Bold" pitchFamily="18" charset="0"/>
            </a:endParaRPr>
          </a:p>
          <a:p>
            <a:pPr marL="0" indent="0" algn="ctr">
              <a:buNone/>
            </a:pPr>
            <a:r>
              <a:rPr lang="en-GB" sz="3600" b="1" dirty="0">
                <a:solidFill>
                  <a:srgbClr val="FF6600"/>
                </a:solidFill>
                <a:latin typeface="Rockwell Extra Bold" pitchFamily="18" charset="0"/>
              </a:rPr>
              <a:t>Gale </a:t>
            </a:r>
            <a:r>
              <a:rPr lang="en-GB" sz="3600" b="1" dirty="0" err="1">
                <a:solidFill>
                  <a:srgbClr val="FF6600"/>
                </a:solidFill>
                <a:latin typeface="Rockwell Extra Bold" pitchFamily="18" charset="0"/>
              </a:rPr>
              <a:t>Infotrac</a:t>
            </a:r>
            <a:r>
              <a:rPr lang="en-GB" sz="3600" b="1" dirty="0">
                <a:solidFill>
                  <a:srgbClr val="FF6600"/>
                </a:solidFill>
                <a:latin typeface="Rockwell Extra Bold" pitchFamily="18" charset="0"/>
              </a:rPr>
              <a:t> </a:t>
            </a:r>
            <a:r>
              <a:rPr lang="en-GB" sz="3600" b="1" dirty="0" smtClean="0">
                <a:solidFill>
                  <a:srgbClr val="FF6600"/>
                </a:solidFill>
                <a:latin typeface="Rockwell Extra Bold" pitchFamily="18" charset="0"/>
              </a:rPr>
              <a:t>Newspapers</a:t>
            </a:r>
          </a:p>
          <a:p>
            <a:pPr marL="0" indent="0" algn="ctr">
              <a:buNone/>
            </a:pPr>
            <a:r>
              <a:rPr lang="en-GB" sz="3600" b="1" dirty="0">
                <a:solidFill>
                  <a:srgbClr val="FF6600"/>
                </a:solidFill>
                <a:latin typeface="Rockwell Extra Bold" pitchFamily="18" charset="0"/>
              </a:rPr>
              <a:t>British Newspapers </a:t>
            </a:r>
            <a:r>
              <a:rPr lang="en-GB" sz="3600" b="1" dirty="0" smtClean="0">
                <a:solidFill>
                  <a:srgbClr val="FF6600"/>
                </a:solidFill>
                <a:latin typeface="Rockwell Extra Bold" pitchFamily="18" charset="0"/>
              </a:rPr>
              <a:t>1600-1900</a:t>
            </a:r>
          </a:p>
        </p:txBody>
      </p:sp>
    </p:spTree>
    <p:extLst>
      <p:ext uri="{BB962C8B-B14F-4D97-AF65-F5344CB8AC3E}">
        <p14:creationId xmlns:p14="http://schemas.microsoft.com/office/powerpoint/2010/main" val="31905918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699792" y="1916832"/>
            <a:ext cx="6444208" cy="646331"/>
          </a:xfrm>
          <a:prstGeom prst="rect">
            <a:avLst/>
          </a:prstGeom>
          <a:solidFill>
            <a:schemeClr val="bg1">
              <a:alpha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600" dirty="0" smtClean="0">
                <a:solidFill>
                  <a:srgbClr val="FF6600"/>
                </a:solidFill>
                <a:latin typeface="Rockwell Extra Bold" pitchFamily="18" charset="0"/>
              </a:rPr>
              <a:t>Other useful resources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499299" y="620688"/>
            <a:ext cx="48291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GB" altLang="en-US" sz="3600" b="1" dirty="0">
                <a:solidFill>
                  <a:schemeClr val="bg1"/>
                </a:solidFill>
                <a:latin typeface="Rockwell Extra Bold" pitchFamily="18" charset="0"/>
                <a:hlinkClick r:id="rId3"/>
              </a:rPr>
              <a:t>Interlibrary loan</a:t>
            </a:r>
            <a:endParaRPr lang="en-GB" altLang="en-US" sz="3600" b="1" dirty="0">
              <a:solidFill>
                <a:schemeClr val="bg1"/>
              </a:solidFill>
              <a:latin typeface="Rockwell Extra Bold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67902" y="3861048"/>
            <a:ext cx="4788024" cy="2554545"/>
          </a:xfrm>
          <a:prstGeom prst="rect">
            <a:avLst/>
          </a:prstGeom>
          <a:solidFill>
            <a:schemeClr val="bg1">
              <a:alpha val="60000"/>
            </a:schemeClr>
          </a:solidFill>
        </p:spPr>
        <p:txBody>
          <a:bodyPr wrap="square">
            <a:spAutoFit/>
          </a:bodyPr>
          <a:lstStyle/>
          <a:p>
            <a:r>
              <a:rPr lang="en-GB" altLang="en-US" sz="4000" b="1" dirty="0" smtClean="0">
                <a:solidFill>
                  <a:srgbClr val="FF6600"/>
                </a:solidFill>
                <a:latin typeface="Rockwell Extra Bold" pitchFamily="18" charset="0"/>
                <a:hlinkClick r:id="rId3"/>
              </a:rPr>
              <a:t>SCONUL</a:t>
            </a:r>
            <a:r>
              <a:rPr lang="en-GB" altLang="en-US" sz="4000" b="1" dirty="0" smtClean="0">
                <a:solidFill>
                  <a:srgbClr val="FF6600"/>
                </a:solidFill>
                <a:latin typeface="Rockwell Extra Bold" pitchFamily="18" charset="0"/>
              </a:rPr>
              <a:t> </a:t>
            </a:r>
            <a:r>
              <a:rPr lang="en-GB" altLang="en-US" sz="4000" b="1" dirty="0">
                <a:solidFill>
                  <a:srgbClr val="FF6600"/>
                </a:solidFill>
                <a:latin typeface="Rockwell Extra Bold" pitchFamily="18" charset="0"/>
              </a:rPr>
              <a:t>Access Scheme: </a:t>
            </a:r>
            <a:br>
              <a:rPr lang="en-GB" altLang="en-US" sz="4000" b="1" dirty="0">
                <a:solidFill>
                  <a:srgbClr val="FF6600"/>
                </a:solidFill>
                <a:latin typeface="Rockwell Extra Bold" pitchFamily="18" charset="0"/>
              </a:rPr>
            </a:br>
            <a:r>
              <a:rPr lang="en-GB" altLang="en-US" sz="4000" b="1" dirty="0">
                <a:solidFill>
                  <a:srgbClr val="FF6600"/>
                </a:solidFill>
                <a:latin typeface="Rockwell Extra Bold" pitchFamily="18" charset="0"/>
              </a:rPr>
              <a:t>Using Other Libraries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139952" y="3284984"/>
            <a:ext cx="5025552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3"/>
            <a:r>
              <a:rPr lang="en-GB" altLang="en-US" sz="4000" b="1" dirty="0" smtClean="0">
                <a:latin typeface="Berlin Sans FB Demi" pitchFamily="34" charset="0"/>
                <a:hlinkClick r:id="rId3"/>
              </a:rPr>
              <a:t>TSD Digital Repository</a:t>
            </a:r>
            <a:endParaRPr lang="en-GB" altLang="en-US" sz="4000" b="1" dirty="0" smtClean="0">
              <a:latin typeface="Berlin Sans FB Demi" pitchFamily="34" charset="0"/>
            </a:endParaRPr>
          </a:p>
          <a:p>
            <a:pPr lvl="3"/>
            <a:endParaRPr lang="en-GB" altLang="en-US" sz="4000" b="1" dirty="0">
              <a:latin typeface="Berlin Sans FB Demi" pitchFamily="34" charset="0"/>
            </a:endParaRPr>
          </a:p>
          <a:p>
            <a:pPr lvl="3"/>
            <a:r>
              <a:rPr lang="en-GB" altLang="en-US" sz="4000" dirty="0" smtClean="0">
                <a:solidFill>
                  <a:srgbClr val="FF6600"/>
                </a:solidFill>
                <a:latin typeface="Berlin Sans FB Demi" pitchFamily="34" charset="0"/>
              </a:rPr>
              <a:t>British </a:t>
            </a:r>
            <a:r>
              <a:rPr lang="en-GB" altLang="en-US" sz="4000" dirty="0">
                <a:solidFill>
                  <a:srgbClr val="FF6600"/>
                </a:solidFill>
                <a:latin typeface="Berlin Sans FB Demi" pitchFamily="34" charset="0"/>
              </a:rPr>
              <a:t>Library </a:t>
            </a:r>
            <a:r>
              <a:rPr lang="en-GB" altLang="en-US" sz="4000" dirty="0" err="1">
                <a:latin typeface="Berlin Sans FB Demi" pitchFamily="34" charset="0"/>
                <a:hlinkClick r:id="rId4"/>
              </a:rPr>
              <a:t>EThOS</a:t>
            </a:r>
            <a:endParaRPr lang="en-GB" altLang="en-US" sz="4000" dirty="0">
              <a:latin typeface="Berlin Sans FB Demi" pitchFamily="34" charset="0"/>
            </a:endParaRPr>
          </a:p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5202516" y="626785"/>
            <a:ext cx="3941484" cy="1323439"/>
          </a:xfrm>
          <a:prstGeom prst="rect">
            <a:avLst/>
          </a:prstGeom>
          <a:solidFill>
            <a:schemeClr val="bg1">
              <a:alpha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solidFill>
                  <a:srgbClr val="FF6600"/>
                </a:solidFill>
                <a:latin typeface="Rockwell Extra Bold" pitchFamily="18" charset="0"/>
              </a:rPr>
              <a:t>Accessing </a:t>
            </a:r>
          </a:p>
          <a:p>
            <a:r>
              <a:rPr lang="en-GB" sz="4000" dirty="0" smtClean="0">
                <a:solidFill>
                  <a:srgbClr val="FF6600"/>
                </a:solidFill>
                <a:latin typeface="Rockwell Extra Bold" pitchFamily="18" charset="0"/>
              </a:rPr>
              <a:t>other theses</a:t>
            </a:r>
            <a:endParaRPr lang="en-GB" sz="4000" dirty="0">
              <a:solidFill>
                <a:srgbClr val="FF6600"/>
              </a:solidFill>
              <a:latin typeface="Rockwell Extra Bold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0926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964075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388" y="1700213"/>
            <a:ext cx="8915400" cy="3384550"/>
          </a:xfrm>
        </p:spPr>
        <p:txBody>
          <a:bodyPr/>
          <a:lstStyle/>
          <a:p>
            <a:r>
              <a:rPr lang="en-GB" altLang="en-US" sz="7200" b="1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en-GB" altLang="en-US" sz="7200" b="1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en-GB" altLang="en-US" sz="7200" b="1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en-GB" altLang="en-US" sz="7200" b="1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en-GB" altLang="en-US" sz="4400" b="1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en-GB" altLang="en-US" sz="4400" b="1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en-GB" altLang="en-US" sz="4400" b="1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en-GB" altLang="en-US" sz="4400" b="1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en-GB" altLang="en-US" sz="4400" b="1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en-GB" altLang="en-US" sz="4400" b="1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en-GB" altLang="en-US" sz="4400" b="1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en-GB" altLang="en-US" sz="4400" b="1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en-GB" altLang="en-US" sz="4400" b="1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en-GB" altLang="en-US" sz="4400" b="1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en-GB" altLang="en-US" sz="4400" b="1" dirty="0" smtClean="0">
                <a:latin typeface="Berlin Sans FB Demi" pitchFamily="34" charset="0"/>
                <a:ea typeface="Calibri" pitchFamily="34" charset="0"/>
                <a:cs typeface="Calibri" pitchFamily="34" charset="0"/>
              </a:rPr>
              <a:t>Dolly Yang</a:t>
            </a:r>
            <a:br>
              <a:rPr lang="en-GB" altLang="en-US" sz="4400" b="1" dirty="0" smtClean="0">
                <a:latin typeface="Berlin Sans FB Demi" pitchFamily="34" charset="0"/>
                <a:ea typeface="Calibri" pitchFamily="34" charset="0"/>
                <a:cs typeface="Calibri" pitchFamily="34" charset="0"/>
              </a:rPr>
            </a:br>
            <a:r>
              <a:rPr lang="en-GB" altLang="en-US" sz="4400" b="1" dirty="0" smtClean="0">
                <a:latin typeface="Berlin Sans FB Demi" pitchFamily="34" charset="0"/>
                <a:ea typeface="Calibri" pitchFamily="34" charset="0"/>
                <a:cs typeface="Calibri" pitchFamily="34" charset="0"/>
                <a:hlinkClick r:id="rId3"/>
              </a:rPr>
              <a:t>d.yang@tsd.uwtsd.ac.uk</a:t>
            </a:r>
            <a:r>
              <a:rPr lang="en-GB" altLang="en-US" sz="4400" b="1" dirty="0" smtClean="0">
                <a:latin typeface="Berlin Sans FB Dem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en-GB" altLang="en-US" sz="4400" b="1" dirty="0" smtClean="0">
                <a:latin typeface="Berlin Sans FB Demi" pitchFamily="34" charset="0"/>
                <a:ea typeface="Calibri" pitchFamily="34" charset="0"/>
                <a:cs typeface="Calibri" pitchFamily="34" charset="0"/>
              </a:rPr>
            </a:br>
            <a:r>
              <a:rPr lang="en-GB" altLang="en-US" sz="4400" b="1" dirty="0" smtClean="0">
                <a:latin typeface="Berlin Sans FB Demi" pitchFamily="34" charset="0"/>
                <a:ea typeface="Calibri" pitchFamily="34" charset="0"/>
                <a:cs typeface="Calibri" pitchFamily="34" charset="0"/>
              </a:rPr>
              <a:t>01570 424773</a:t>
            </a:r>
            <a:br>
              <a:rPr lang="en-GB" altLang="en-US" sz="4400" b="1" dirty="0" smtClean="0">
                <a:latin typeface="Berlin Sans FB Demi" pitchFamily="34" charset="0"/>
                <a:ea typeface="Calibri" pitchFamily="34" charset="0"/>
                <a:cs typeface="Calibri" pitchFamily="34" charset="0"/>
              </a:rPr>
            </a:br>
            <a:endParaRPr lang="en-GB" altLang="en-US" sz="7200" b="1" dirty="0" smtClean="0">
              <a:latin typeface="Berlin Sans FB Demi" pitchFamily="34" charset="0"/>
              <a:ea typeface="Calibri" pitchFamily="34" charset="0"/>
              <a:cs typeface="Calibri" pitchFamily="34" charset="0"/>
            </a:endParaRPr>
          </a:p>
        </p:txBody>
      </p:sp>
      <p:pic>
        <p:nvPicPr>
          <p:cNvPr id="25603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2138" y="1700213"/>
            <a:ext cx="2886075" cy="271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70328" y="711935"/>
            <a:ext cx="7809693" cy="3960439"/>
          </a:xfrm>
          <a:prstGeom prst="rect">
            <a:avLst/>
          </a:prstGeom>
          <a:noFill/>
        </p:spPr>
        <p:txBody>
          <a:bodyPr spcFirstLastPara="1">
            <a:prstTxWarp prst="textArchUp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en-US" sz="5400" b="1" dirty="0">
              <a:solidFill>
                <a:srgbClr val="FFFFFF"/>
              </a:solidFill>
              <a:latin typeface="Arial"/>
              <a:ea typeface="Calibri" pitchFamily="34" charset="0"/>
              <a:cs typeface="Calibri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en-US" sz="5400" b="1" dirty="0">
              <a:solidFill>
                <a:srgbClr val="FFFFFF"/>
              </a:solidFill>
              <a:latin typeface="Arial"/>
              <a:ea typeface="Calibri" pitchFamily="34" charset="0"/>
              <a:cs typeface="Calibri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en-US" sz="6000" b="1" dirty="0">
                <a:solidFill>
                  <a:schemeClr val="tx2"/>
                </a:solidFill>
                <a:latin typeface="Berlin Sans FB Demi" pitchFamily="34" charset="0"/>
                <a:ea typeface="Calibri" pitchFamily="34" charset="0"/>
                <a:cs typeface="Calibri" pitchFamily="34" charset="0"/>
              </a:rPr>
              <a:t>Thank You</a:t>
            </a:r>
            <a:endParaRPr lang="en-GB" sz="6000" b="1" dirty="0">
              <a:solidFill>
                <a:schemeClr val="tx2"/>
              </a:solidFill>
              <a:latin typeface="Berlin Sans FB Dem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64929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E86E0A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ridotss">
  <a:themeElements>
    <a:clrScheme name="Custom 3">
      <a:dk1>
        <a:srgbClr val="FFFFFF"/>
      </a:dk1>
      <a:lt1>
        <a:srgbClr val="FFFFFF"/>
      </a:lt1>
      <a:dk2>
        <a:srgbClr val="000000"/>
      </a:dk2>
      <a:lt2>
        <a:srgbClr val="333333"/>
      </a:lt2>
      <a:accent1>
        <a:srgbClr val="DDDDDD"/>
      </a:accent1>
      <a:accent2>
        <a:srgbClr val="808080"/>
      </a:accent2>
      <a:accent3>
        <a:srgbClr val="FFFFFF"/>
      </a:accent3>
      <a:accent4>
        <a:srgbClr val="DADADA"/>
      </a:accent4>
      <a:accent5>
        <a:srgbClr val="EBEBEB"/>
      </a:accent5>
      <a:accent6>
        <a:srgbClr val="737373"/>
      </a:accent6>
      <a:hlink>
        <a:srgbClr val="FFFFFF"/>
      </a:hlink>
      <a:folHlink>
        <a:srgbClr val="FFFFFF"/>
      </a:folHlink>
    </a:clrScheme>
    <a:fontScheme name="Tridotss">
      <a:majorFont>
        <a:latin typeface="Arial"/>
        <a:ea typeface=""/>
        <a:cs typeface=""/>
      </a:majorFont>
      <a:minorFont>
        <a:latin typeface="Trebuchet M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tx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1" i="1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Comic Sans MS" pitchFamily="66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tx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1" i="1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Comic Sans MS" pitchFamily="66" charset="0"/>
          </a:defRPr>
        </a:defPPr>
      </a:lstStyle>
    </a:lnDef>
  </a:objectDefaults>
  <a:extraClrSchemeLst>
    <a:extraClrScheme>
      <a:clrScheme name="Tridotss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ridotss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8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000000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Tridotss">
  <a:themeElements>
    <a:clrScheme name="Custom 3">
      <a:dk1>
        <a:srgbClr val="FFFFFF"/>
      </a:dk1>
      <a:lt1>
        <a:srgbClr val="FFFFFF"/>
      </a:lt1>
      <a:dk2>
        <a:srgbClr val="000000"/>
      </a:dk2>
      <a:lt2>
        <a:srgbClr val="333333"/>
      </a:lt2>
      <a:accent1>
        <a:srgbClr val="DDDDDD"/>
      </a:accent1>
      <a:accent2>
        <a:srgbClr val="808080"/>
      </a:accent2>
      <a:accent3>
        <a:srgbClr val="FFFFFF"/>
      </a:accent3>
      <a:accent4>
        <a:srgbClr val="DADADA"/>
      </a:accent4>
      <a:accent5>
        <a:srgbClr val="EBEBEB"/>
      </a:accent5>
      <a:accent6>
        <a:srgbClr val="737373"/>
      </a:accent6>
      <a:hlink>
        <a:srgbClr val="FFFFFF"/>
      </a:hlink>
      <a:folHlink>
        <a:srgbClr val="FFFFFF"/>
      </a:folHlink>
    </a:clrScheme>
    <a:fontScheme name="Tridotss">
      <a:majorFont>
        <a:latin typeface="Arial"/>
        <a:ea typeface=""/>
        <a:cs typeface=""/>
      </a:majorFont>
      <a:minorFont>
        <a:latin typeface="Trebuchet M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tx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1" i="1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Comic Sans MS" pitchFamily="66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tx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1" i="1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Comic Sans MS" pitchFamily="66" charset="0"/>
          </a:defRPr>
        </a:defPPr>
      </a:lstStyle>
    </a:lnDef>
  </a:objectDefaults>
  <a:extraClrSchemeLst>
    <a:extraClrScheme>
      <a:clrScheme name="Tridotss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ridotss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8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000000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2_Tridotss">
  <a:themeElements>
    <a:clrScheme name="Custom 3">
      <a:dk1>
        <a:srgbClr val="FFFFFF"/>
      </a:dk1>
      <a:lt1>
        <a:srgbClr val="FFFFFF"/>
      </a:lt1>
      <a:dk2>
        <a:srgbClr val="000000"/>
      </a:dk2>
      <a:lt2>
        <a:srgbClr val="333333"/>
      </a:lt2>
      <a:accent1>
        <a:srgbClr val="DDDDDD"/>
      </a:accent1>
      <a:accent2>
        <a:srgbClr val="808080"/>
      </a:accent2>
      <a:accent3>
        <a:srgbClr val="FFFFFF"/>
      </a:accent3>
      <a:accent4>
        <a:srgbClr val="DADADA"/>
      </a:accent4>
      <a:accent5>
        <a:srgbClr val="EBEBEB"/>
      </a:accent5>
      <a:accent6>
        <a:srgbClr val="737373"/>
      </a:accent6>
      <a:hlink>
        <a:srgbClr val="FFFFFF"/>
      </a:hlink>
      <a:folHlink>
        <a:srgbClr val="FFFFFF"/>
      </a:folHlink>
    </a:clrScheme>
    <a:fontScheme name="Tridotss">
      <a:majorFont>
        <a:latin typeface="Arial"/>
        <a:ea typeface=""/>
        <a:cs typeface=""/>
      </a:majorFont>
      <a:minorFont>
        <a:latin typeface="Trebuchet M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tx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1" i="1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Comic Sans MS" pitchFamily="66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tx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1" i="1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Comic Sans MS" pitchFamily="66" charset="0"/>
          </a:defRPr>
        </a:defPPr>
      </a:lstStyle>
    </a:lnDef>
  </a:objectDefaults>
  <a:extraClrSchemeLst>
    <a:extraClrScheme>
      <a:clrScheme name="Tridotss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ridotss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8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000000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747</TotalTime>
  <Words>230</Words>
  <Application>Microsoft Office PowerPoint</Application>
  <PresentationFormat>On-screen Show (4:3)</PresentationFormat>
  <Paragraphs>92</Paragraphs>
  <Slides>21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4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Office Theme</vt:lpstr>
      <vt:lpstr>Tridotss</vt:lpstr>
      <vt:lpstr>1_Tridotss</vt:lpstr>
      <vt:lpstr>2_Tridotss</vt:lpstr>
      <vt:lpstr> Information  Literacy  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  Dolly Yang d.yang@tsd.uwtsd.ac.uk 01570 424773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Library  SKILLS</dc:title>
  <dc:creator>Windows User</dc:creator>
  <cp:lastModifiedBy>Administrator</cp:lastModifiedBy>
  <cp:revision>51</cp:revision>
  <cp:lastPrinted>2014-10-07T13:16:54Z</cp:lastPrinted>
  <dcterms:created xsi:type="dcterms:W3CDTF">2014-10-02T15:04:14Z</dcterms:created>
  <dcterms:modified xsi:type="dcterms:W3CDTF">2014-10-08T13:39:10Z</dcterms:modified>
</cp:coreProperties>
</file>