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4"/>
  </p:sldMasterIdLst>
  <p:sldIdLst>
    <p:sldId id="256" r:id="rId5"/>
    <p:sldId id="259" r:id="rId6"/>
    <p:sldId id="257" r:id="rId7"/>
    <p:sldId id="260" r:id="rId8"/>
    <p:sldId id="261" r:id="rId9"/>
    <p:sldId id="262" r:id="rId10"/>
    <p:sldId id="264" r:id="rId11"/>
    <p:sldId id="265" r:id="rId12"/>
    <p:sldId id="258" r:id="rId13"/>
    <p:sldId id="263" r:id="rId14"/>
    <p:sldId id="267"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94" autoAdjust="0"/>
    <p:restoredTop sz="94660"/>
  </p:normalViewPr>
  <p:slideViewPr>
    <p:cSldViewPr snapToGrid="0">
      <p:cViewPr varScale="1">
        <p:scale>
          <a:sx n="67" d="100"/>
          <a:sy n="67" d="100"/>
        </p:scale>
        <p:origin x="84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41B595-366B-43E2-A22E-EA6A78C03F06}"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313960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341B595-366B-43E2-A22E-EA6A78C03F06}"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071149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337272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41B595-366B-43E2-A22E-EA6A78C03F06}"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072575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41B595-366B-43E2-A22E-EA6A78C03F06}" type="datetimeFigureOut">
              <a:rPr lang="en-US" smtClean="0"/>
              <a:t>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050610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341B595-366B-43E2-A22E-EA6A78C03F06}" type="datetimeFigureOut">
              <a:rPr lang="en-US" smtClean="0"/>
              <a:t>2/8/2023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050788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341B595-366B-43E2-A22E-EA6A78C03F06}" type="datetimeFigureOut">
              <a:rPr lang="en-US" smtClean="0"/>
              <a:t>2/8/2023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601667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341B595-366B-43E2-A22E-EA6A78C03F06}" type="datetimeFigureOut">
              <a:rPr lang="en-US" smtClean="0"/>
              <a:t>2/8/2023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688735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41B595-366B-43E2-A22E-EA6A78C03F06}"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117717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41B595-366B-43E2-A22E-EA6A78C03F06}"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828031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94390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724539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097453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341B595-366B-43E2-A22E-EA6A78C03F06}" type="datetimeFigureOut">
              <a:rPr lang="en-US" smtClean="0"/>
              <a:t>2/8/2023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9060166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341B595-366B-43E2-A22E-EA6A78C03F06}" type="datetimeFigureOut">
              <a:rPr lang="en-US" smtClean="0"/>
              <a:t>2/8/2023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8553920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41B595-366B-43E2-A22E-EA6A78C03F06}"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1147938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41B595-366B-43E2-A22E-EA6A78C03F06}"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63142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341B595-366B-43E2-A22E-EA6A78C03F06}" type="datetimeFigureOut">
              <a:rPr lang="en-US" smtClean="0"/>
              <a:t>2/8/2023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101920478"/>
      </p:ext>
    </p:extLst>
  </p:cSld>
  <p:clrMap bg1="dk1" tx1="lt1" bg2="dk2" tx2="lt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 id="2147483852" r:id="rId13"/>
    <p:sldLayoutId id="2147483853" r:id="rId14"/>
    <p:sldLayoutId id="2147483854" r:id="rId15"/>
    <p:sldLayoutId id="2147483855" r:id="rId16"/>
    <p:sldLayoutId id="214748385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torontosom.ca/blog/a-brief-history-of-hilton-hotels" TargetMode="External"/><Relationship Id="rId2" Type="http://schemas.openxmlformats.org/officeDocument/2006/relationships/image" Target="../media/image24.jpeg"/><Relationship Id="rId1" Type="http://schemas.openxmlformats.org/officeDocument/2006/relationships/slideLayout" Target="../slideLayouts/slideLayout1.xml"/><Relationship Id="rId6" Type="http://schemas.openxmlformats.org/officeDocument/2006/relationships/hyperlink" Target="https://ebookcentral.proquest.com/lib/trinity/detail.action?docID=6354742" TargetMode="External"/><Relationship Id="rId5" Type="http://schemas.openxmlformats.org/officeDocument/2006/relationships/hyperlink" Target="http://www.investopedia.com/articles/investing/061015/top-5-most-profitable-hotel-companies.asp" TargetMode="External"/><Relationship Id="rId4" Type="http://schemas.openxmlformats.org/officeDocument/2006/relationships/hyperlink" Target="https://stories.hilton.com/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3E4D2F-238B-53CF-CB7D-8E80407FF6FE}"/>
              </a:ext>
            </a:extLst>
          </p:cNvPr>
          <p:cNvPicPr>
            <a:picLocks noChangeAspect="1"/>
          </p:cNvPicPr>
          <p:nvPr/>
        </p:nvPicPr>
        <p:blipFill rotWithShape="1">
          <a:blip r:embed="rId2"/>
          <a:srcRect t="5858"/>
          <a:stretch/>
        </p:blipFill>
        <p:spPr>
          <a:xfrm>
            <a:off x="20" y="-4"/>
            <a:ext cx="12191980" cy="6858004"/>
          </a:xfrm>
          <a:prstGeom prst="rect">
            <a:avLst/>
          </a:prstGeom>
          <a:noFill/>
        </p:spPr>
      </p:pic>
      <p:sp>
        <p:nvSpPr>
          <p:cNvPr id="2" name="Title 1">
            <a:extLst>
              <a:ext uri="{FF2B5EF4-FFF2-40B4-BE49-F238E27FC236}">
                <a16:creationId xmlns:a16="http://schemas.microsoft.com/office/drawing/2014/main" id="{134443BB-090E-313F-779C-3941AB38E620}"/>
              </a:ext>
            </a:extLst>
          </p:cNvPr>
          <p:cNvSpPr>
            <a:spLocks noGrp="1"/>
          </p:cNvSpPr>
          <p:nvPr>
            <p:ph type="ctrTitle"/>
          </p:nvPr>
        </p:nvSpPr>
        <p:spPr>
          <a:xfrm>
            <a:off x="647700" y="1327354"/>
            <a:ext cx="5448300" cy="3435145"/>
          </a:xfrm>
        </p:spPr>
        <p:txBody>
          <a:bodyPr>
            <a:normAutofit/>
          </a:bodyPr>
          <a:lstStyle/>
          <a:p>
            <a:r>
              <a:rPr lang="en-GB"/>
              <a:t>Hilton world-wide</a:t>
            </a:r>
          </a:p>
        </p:txBody>
      </p:sp>
      <p:sp>
        <p:nvSpPr>
          <p:cNvPr id="24" name="Subtitle 2">
            <a:extLst>
              <a:ext uri="{FF2B5EF4-FFF2-40B4-BE49-F238E27FC236}">
                <a16:creationId xmlns:a16="http://schemas.microsoft.com/office/drawing/2014/main" id="{6008F35F-D16F-4570-858B-EF57288370AE}"/>
              </a:ext>
            </a:extLst>
          </p:cNvPr>
          <p:cNvSpPr>
            <a:spLocks noGrp="1"/>
          </p:cNvSpPr>
          <p:nvPr>
            <p:ph type="subTitle" idx="1"/>
          </p:nvPr>
        </p:nvSpPr>
        <p:spPr>
          <a:xfrm>
            <a:off x="647700" y="897148"/>
            <a:ext cx="10386171" cy="5072332"/>
          </a:xfrm>
        </p:spPr>
        <p:txBody>
          <a:bodyPr>
            <a:normAutofit/>
          </a:bodyPr>
          <a:lstStyle/>
          <a:p>
            <a:pPr algn="l"/>
            <a:endParaRPr lang="en-US" dirty="0">
              <a:solidFill>
                <a:schemeClr val="bg1"/>
              </a:solidFill>
              <a:effectLst>
                <a:outerShdw blurRad="38100" dist="38100" dir="2700000" algn="tl">
                  <a:srgbClr val="000000">
                    <a:alpha val="43137"/>
                  </a:srgbClr>
                </a:outerShdw>
              </a:effectLst>
            </a:endParaRPr>
          </a:p>
        </p:txBody>
      </p:sp>
      <p:sp>
        <p:nvSpPr>
          <p:cNvPr id="25" name="Date Placeholder 5">
            <a:extLst>
              <a:ext uri="{FF2B5EF4-FFF2-40B4-BE49-F238E27FC236}">
                <a16:creationId xmlns:a16="http://schemas.microsoft.com/office/drawing/2014/main" id="{D473ED7E-BC30-4C26-8A9B-4B3EBD2A9855}"/>
              </a:ext>
            </a:extLst>
          </p:cNvPr>
          <p:cNvSpPr>
            <a:spLocks noGrp="1"/>
          </p:cNvSpPr>
          <p:nvPr>
            <p:ph type="dt" sz="half" idx="10"/>
          </p:nvPr>
        </p:nvSpPr>
        <p:spPr/>
        <p:txBody>
          <a:bodyPr/>
          <a:lstStyle/>
          <a:p>
            <a:pPr>
              <a:spcAft>
                <a:spcPts val="600"/>
              </a:spcAft>
            </a:pPr>
            <a:fld id="{1BA06C13-DAD5-438A-AB32-F56C545BFF95}" type="datetime1">
              <a:rPr lang="en-US" smtClean="0">
                <a:solidFill>
                  <a:srgbClr val="FFFFFF"/>
                </a:solidFill>
                <a:effectLst>
                  <a:outerShdw blurRad="38100" dist="38100" dir="2700000" algn="tl">
                    <a:srgbClr val="000000">
                      <a:alpha val="43137"/>
                    </a:srgbClr>
                  </a:outerShdw>
                </a:effectLst>
              </a:rPr>
              <a:pPr>
                <a:spcAft>
                  <a:spcPts val="600"/>
                </a:spcAft>
              </a:pPr>
              <a:t>2/8/2023</a:t>
            </a:fld>
            <a:endParaRPr lang="en-US">
              <a:solidFill>
                <a:srgbClr val="FFFFFF"/>
              </a:solidFill>
              <a:effectLst>
                <a:outerShdw blurRad="38100" dist="38100" dir="2700000" algn="tl">
                  <a:srgbClr val="000000">
                    <a:alpha val="43137"/>
                  </a:srgbClr>
                </a:outerShdw>
              </a:effectLst>
            </a:endParaRPr>
          </a:p>
        </p:txBody>
      </p:sp>
      <p:sp>
        <p:nvSpPr>
          <p:cNvPr id="26" name="Footer Placeholder 6">
            <a:extLst>
              <a:ext uri="{FF2B5EF4-FFF2-40B4-BE49-F238E27FC236}">
                <a16:creationId xmlns:a16="http://schemas.microsoft.com/office/drawing/2014/main" id="{26821172-B493-47F7-94BD-54EC7A32DC85}"/>
              </a:ext>
            </a:extLst>
          </p:cNvPr>
          <p:cNvSpPr>
            <a:spLocks noGrp="1"/>
          </p:cNvSpPr>
          <p:nvPr>
            <p:ph type="ftr" sz="quarter" idx="11"/>
          </p:nvPr>
        </p:nvSpPr>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27" name="Slide Number Placeholder 9">
            <a:extLst>
              <a:ext uri="{FF2B5EF4-FFF2-40B4-BE49-F238E27FC236}">
                <a16:creationId xmlns:a16="http://schemas.microsoft.com/office/drawing/2014/main" id="{1414B732-7187-427B-B84B-E95823CFE97C}"/>
              </a:ext>
            </a:extLst>
          </p:cNvPr>
          <p:cNvSpPr>
            <a:spLocks noGrp="1"/>
          </p:cNvSpPr>
          <p:nvPr>
            <p:ph type="sldNum" sz="quarter" idx="12"/>
          </p:nvPr>
        </p:nvSpPr>
        <p:spPr/>
        <p:txBody>
          <a:bodyPr/>
          <a:lstStyle/>
          <a:p>
            <a:pPr>
              <a:spcAft>
                <a:spcPts val="600"/>
              </a:spcAft>
            </a:pPr>
            <a:fld id="{45C5C030-0550-4584-9C82-E35DF7DBC581}" type="slidenum">
              <a:rPr lang="en-US" smtClean="0">
                <a:solidFill>
                  <a:srgbClr val="FFFFFF"/>
                </a:solidFill>
                <a:effectLst>
                  <a:outerShdw blurRad="38100" dist="38100" dir="2700000" algn="tl">
                    <a:srgbClr val="000000">
                      <a:alpha val="43137"/>
                    </a:srgbClr>
                  </a:outerShdw>
                </a:effectLst>
              </a:rPr>
              <a:pPr>
                <a:spcAft>
                  <a:spcPts val="600"/>
                </a:spcAft>
              </a:pPr>
              <a:t>1</a:t>
            </a:fld>
            <a:endParaRPr lang="en-US">
              <a:solidFill>
                <a:srgbClr val="FFFFFF"/>
              </a:solidFill>
              <a:effectLst>
                <a:outerShdw blurRad="38100" dist="38100" dir="2700000" algn="tl">
                  <a:srgbClr val="000000">
                    <a:alpha val="43137"/>
                  </a:srgbClr>
                </a:outerShdw>
              </a:effectLst>
            </a:endParaRPr>
          </a:p>
        </p:txBody>
      </p:sp>
      <p:graphicFrame>
        <p:nvGraphicFramePr>
          <p:cNvPr id="8" name="Table 8">
            <a:extLst>
              <a:ext uri="{FF2B5EF4-FFF2-40B4-BE49-F238E27FC236}">
                <a16:creationId xmlns:a16="http://schemas.microsoft.com/office/drawing/2014/main" id="{7AC61F74-14DB-1262-2654-C17536226213}"/>
              </a:ext>
            </a:extLst>
          </p:cNvPr>
          <p:cNvGraphicFramePr>
            <a:graphicFrameLocks noGrp="1"/>
          </p:cNvGraphicFramePr>
          <p:nvPr>
            <p:extLst>
              <p:ext uri="{D42A27DB-BD31-4B8C-83A1-F6EECF244321}">
                <p14:modId xmlns:p14="http://schemas.microsoft.com/office/powerpoint/2010/main" val="3350818177"/>
              </p:ext>
            </p:extLst>
          </p:nvPr>
        </p:nvGraphicFramePr>
        <p:xfrm>
          <a:off x="647699" y="655607"/>
          <a:ext cx="10386170" cy="4754592"/>
        </p:xfrm>
        <a:graphic>
          <a:graphicData uri="http://schemas.openxmlformats.org/drawingml/2006/table">
            <a:tbl>
              <a:tblPr firstRow="1" bandRow="1">
                <a:tableStyleId>{5C22544A-7EE6-4342-B048-85BDC9FD1C3A}</a:tableStyleId>
              </a:tblPr>
              <a:tblGrid>
                <a:gridCol w="5193085">
                  <a:extLst>
                    <a:ext uri="{9D8B030D-6E8A-4147-A177-3AD203B41FA5}">
                      <a16:colId xmlns:a16="http://schemas.microsoft.com/office/drawing/2014/main" val="1148860721"/>
                    </a:ext>
                  </a:extLst>
                </a:gridCol>
                <a:gridCol w="5193085">
                  <a:extLst>
                    <a:ext uri="{9D8B030D-6E8A-4147-A177-3AD203B41FA5}">
                      <a16:colId xmlns:a16="http://schemas.microsoft.com/office/drawing/2014/main" val="3905933650"/>
                    </a:ext>
                  </a:extLst>
                </a:gridCol>
              </a:tblGrid>
              <a:tr h="792432">
                <a:tc>
                  <a:txBody>
                    <a:bodyPr/>
                    <a:lstStyle/>
                    <a:p>
                      <a:pPr algn="l"/>
                      <a:r>
                        <a:rPr lang="en-GB" sz="2400" dirty="0">
                          <a:latin typeface="Arial" panose="020B0604020202020204" pitchFamily="34" charset="0"/>
                          <a:cs typeface="Arial" panose="020B0604020202020204" pitchFamily="34" charset="0"/>
                        </a:rPr>
                        <a:t>Student name:</a:t>
                      </a:r>
                    </a:p>
                  </a:txBody>
                  <a:tcPr/>
                </a:tc>
                <a:tc>
                  <a:txBody>
                    <a:bodyPr/>
                    <a:lstStyle/>
                    <a:p>
                      <a:pPr algn="l"/>
                      <a:r>
                        <a:rPr lang="en-GB" sz="2400" dirty="0">
                          <a:latin typeface="Arial" panose="020B0604020202020204" pitchFamily="34" charset="0"/>
                          <a:cs typeface="Arial" panose="020B0604020202020204" pitchFamily="34" charset="0"/>
                        </a:rPr>
                        <a:t>Abdul Alim Miah</a:t>
                      </a:r>
                    </a:p>
                  </a:txBody>
                  <a:tcPr/>
                </a:tc>
                <a:extLst>
                  <a:ext uri="{0D108BD9-81ED-4DB2-BD59-A6C34878D82A}">
                    <a16:rowId xmlns:a16="http://schemas.microsoft.com/office/drawing/2014/main" val="2052670563"/>
                  </a:ext>
                </a:extLst>
              </a:tr>
              <a:tr h="792432">
                <a:tc>
                  <a:txBody>
                    <a:bodyPr/>
                    <a:lstStyle/>
                    <a:p>
                      <a:pPr algn="l"/>
                      <a:r>
                        <a:rPr lang="en-GB" sz="2400" dirty="0">
                          <a:latin typeface="Arial" panose="020B0604020202020204" pitchFamily="34" charset="0"/>
                          <a:cs typeface="Arial" panose="020B0604020202020204" pitchFamily="34" charset="0"/>
                        </a:rPr>
                        <a:t>Student ID number: </a:t>
                      </a:r>
                    </a:p>
                  </a:txBody>
                  <a:tcPr/>
                </a:tc>
                <a:tc>
                  <a:txBody>
                    <a:bodyPr/>
                    <a:lstStyle/>
                    <a:p>
                      <a:pPr algn="l"/>
                      <a:r>
                        <a:rPr lang="en-GB" sz="2400" dirty="0">
                          <a:latin typeface="Arial" panose="020B0604020202020204" pitchFamily="34" charset="0"/>
                          <a:cs typeface="Arial" panose="020B0604020202020204" pitchFamily="34" charset="0"/>
                        </a:rPr>
                        <a:t>2120983</a:t>
                      </a:r>
                    </a:p>
                  </a:txBody>
                  <a:tcPr/>
                </a:tc>
                <a:extLst>
                  <a:ext uri="{0D108BD9-81ED-4DB2-BD59-A6C34878D82A}">
                    <a16:rowId xmlns:a16="http://schemas.microsoft.com/office/drawing/2014/main" val="755008449"/>
                  </a:ext>
                </a:extLst>
              </a:tr>
              <a:tr h="792432">
                <a:tc>
                  <a:txBody>
                    <a:bodyPr/>
                    <a:lstStyle/>
                    <a:p>
                      <a:pPr algn="l"/>
                      <a:r>
                        <a:rPr lang="en-GB" sz="2400" dirty="0">
                          <a:latin typeface="Arial" panose="020B0604020202020204" pitchFamily="34" charset="0"/>
                          <a:cs typeface="Arial" panose="020B0604020202020204" pitchFamily="34" charset="0"/>
                        </a:rPr>
                        <a:t>Programme: </a:t>
                      </a:r>
                    </a:p>
                  </a:txBody>
                  <a:tcPr/>
                </a:tc>
                <a:tc>
                  <a:txBody>
                    <a:bodyPr/>
                    <a:lstStyle/>
                    <a:p>
                      <a:pPr algn="l"/>
                      <a:r>
                        <a:rPr lang="en-GB" sz="2400" dirty="0">
                          <a:latin typeface="Arial" panose="020B0604020202020204" pitchFamily="34" charset="0"/>
                          <a:cs typeface="Arial" panose="020B0604020202020204" pitchFamily="34" charset="0"/>
                        </a:rPr>
                        <a:t>International Hotel Management </a:t>
                      </a:r>
                    </a:p>
                  </a:txBody>
                  <a:tcPr/>
                </a:tc>
                <a:extLst>
                  <a:ext uri="{0D108BD9-81ED-4DB2-BD59-A6C34878D82A}">
                    <a16:rowId xmlns:a16="http://schemas.microsoft.com/office/drawing/2014/main" val="3664864296"/>
                  </a:ext>
                </a:extLst>
              </a:tr>
              <a:tr h="792432">
                <a:tc>
                  <a:txBody>
                    <a:bodyPr/>
                    <a:lstStyle/>
                    <a:p>
                      <a:pPr algn="l"/>
                      <a:r>
                        <a:rPr lang="en-GB" sz="2400" dirty="0">
                          <a:latin typeface="Arial" panose="020B0604020202020204" pitchFamily="34" charset="0"/>
                          <a:cs typeface="Arial" panose="020B0604020202020204" pitchFamily="34" charset="0"/>
                        </a:rPr>
                        <a:t>Module: </a:t>
                      </a:r>
                    </a:p>
                  </a:txBody>
                  <a:tcPr/>
                </a:tc>
                <a:tc>
                  <a:txBody>
                    <a:bodyPr/>
                    <a:lstStyle/>
                    <a:p>
                      <a:pPr algn="l"/>
                      <a:r>
                        <a:rPr lang="en-GB" sz="2400" dirty="0">
                          <a:latin typeface="Arial" panose="020B0604020202020204" pitchFamily="34" charset="0"/>
                          <a:cs typeface="Arial" panose="020B0604020202020204" pitchFamily="34" charset="0"/>
                        </a:rPr>
                        <a:t>Hospitality and Guest Services</a:t>
                      </a:r>
                    </a:p>
                  </a:txBody>
                  <a:tcPr/>
                </a:tc>
                <a:extLst>
                  <a:ext uri="{0D108BD9-81ED-4DB2-BD59-A6C34878D82A}">
                    <a16:rowId xmlns:a16="http://schemas.microsoft.com/office/drawing/2014/main" val="1392328888"/>
                  </a:ext>
                </a:extLst>
              </a:tr>
              <a:tr h="792432">
                <a:tc>
                  <a:txBody>
                    <a:bodyPr/>
                    <a:lstStyle/>
                    <a:p>
                      <a:pPr algn="l"/>
                      <a:r>
                        <a:rPr lang="en-GB" sz="2400" dirty="0">
                          <a:latin typeface="Arial" panose="020B0604020202020204" pitchFamily="34" charset="0"/>
                          <a:cs typeface="Arial" panose="020B0604020202020204" pitchFamily="34" charset="0"/>
                        </a:rPr>
                        <a:t>Module code: </a:t>
                      </a:r>
                    </a:p>
                  </a:txBody>
                  <a:tcPr/>
                </a:tc>
                <a:tc>
                  <a:txBody>
                    <a:bodyPr/>
                    <a:lstStyle/>
                    <a:p>
                      <a:pPr algn="l"/>
                      <a:r>
                        <a:rPr lang="en-GB" sz="2400" dirty="0">
                          <a:latin typeface="Arial" panose="020B0604020202020204" pitchFamily="34" charset="0"/>
                          <a:cs typeface="Arial" panose="020B0604020202020204" pitchFamily="34" charset="0"/>
                        </a:rPr>
                        <a:t>BMIH4003 </a:t>
                      </a:r>
                    </a:p>
                  </a:txBody>
                  <a:tcPr/>
                </a:tc>
                <a:extLst>
                  <a:ext uri="{0D108BD9-81ED-4DB2-BD59-A6C34878D82A}">
                    <a16:rowId xmlns:a16="http://schemas.microsoft.com/office/drawing/2014/main" val="428711353"/>
                  </a:ext>
                </a:extLst>
              </a:tr>
              <a:tr h="792432">
                <a:tc>
                  <a:txBody>
                    <a:bodyPr/>
                    <a:lstStyle/>
                    <a:p>
                      <a:pPr algn="l"/>
                      <a:r>
                        <a:rPr lang="en-GB" sz="2400" dirty="0">
                          <a:latin typeface="Arial" panose="020B0604020202020204" pitchFamily="34" charset="0"/>
                          <a:cs typeface="Arial" panose="020B0604020202020204" pitchFamily="34" charset="0"/>
                        </a:rPr>
                        <a:t>Assignment Title: </a:t>
                      </a:r>
                    </a:p>
                  </a:txBody>
                  <a:tcPr/>
                </a:tc>
                <a:tc>
                  <a:txBody>
                    <a:bodyPr/>
                    <a:lstStyle/>
                    <a:p>
                      <a:pPr algn="l"/>
                      <a:r>
                        <a:rPr lang="en-GB" sz="2400" dirty="0">
                          <a:latin typeface="Arial" panose="020B0604020202020204" pitchFamily="34" charset="0"/>
                          <a:cs typeface="Arial" panose="020B0604020202020204" pitchFamily="34" charset="0"/>
                        </a:rPr>
                        <a:t>Presentation</a:t>
                      </a:r>
                    </a:p>
                  </a:txBody>
                  <a:tcPr/>
                </a:tc>
                <a:extLst>
                  <a:ext uri="{0D108BD9-81ED-4DB2-BD59-A6C34878D82A}">
                    <a16:rowId xmlns:a16="http://schemas.microsoft.com/office/drawing/2014/main" val="1412504040"/>
                  </a:ext>
                </a:extLst>
              </a:tr>
            </a:tbl>
          </a:graphicData>
        </a:graphic>
      </p:graphicFrame>
      <p:graphicFrame>
        <p:nvGraphicFramePr>
          <p:cNvPr id="9" name="Table 9">
            <a:extLst>
              <a:ext uri="{FF2B5EF4-FFF2-40B4-BE49-F238E27FC236}">
                <a16:creationId xmlns:a16="http://schemas.microsoft.com/office/drawing/2014/main" id="{0B322969-E33E-D26B-3700-2E8C9368D05B}"/>
              </a:ext>
            </a:extLst>
          </p:cNvPr>
          <p:cNvGraphicFramePr>
            <a:graphicFrameLocks noGrp="1"/>
          </p:cNvGraphicFramePr>
          <p:nvPr>
            <p:extLst>
              <p:ext uri="{D42A27DB-BD31-4B8C-83A1-F6EECF244321}">
                <p14:modId xmlns:p14="http://schemas.microsoft.com/office/powerpoint/2010/main" val="1763157590"/>
              </p:ext>
            </p:extLst>
          </p:nvPr>
        </p:nvGraphicFramePr>
        <p:xfrm>
          <a:off x="647699" y="5340471"/>
          <a:ext cx="10386170" cy="822960"/>
        </p:xfrm>
        <a:graphic>
          <a:graphicData uri="http://schemas.openxmlformats.org/drawingml/2006/table">
            <a:tbl>
              <a:tblPr firstRow="1" bandRow="1">
                <a:tableStyleId>{5C22544A-7EE6-4342-B048-85BDC9FD1C3A}</a:tableStyleId>
              </a:tblPr>
              <a:tblGrid>
                <a:gridCol w="5193085">
                  <a:extLst>
                    <a:ext uri="{9D8B030D-6E8A-4147-A177-3AD203B41FA5}">
                      <a16:colId xmlns:a16="http://schemas.microsoft.com/office/drawing/2014/main" val="804471133"/>
                    </a:ext>
                  </a:extLst>
                </a:gridCol>
                <a:gridCol w="5193085">
                  <a:extLst>
                    <a:ext uri="{9D8B030D-6E8A-4147-A177-3AD203B41FA5}">
                      <a16:colId xmlns:a16="http://schemas.microsoft.com/office/drawing/2014/main" val="49259885"/>
                    </a:ext>
                  </a:extLst>
                </a:gridCol>
              </a:tblGrid>
              <a:tr h="696202">
                <a:tc>
                  <a:txBody>
                    <a:bodyPr/>
                    <a:lstStyle/>
                    <a:p>
                      <a:r>
                        <a:rPr lang="en-GB" sz="2400" dirty="0">
                          <a:latin typeface="Arial" panose="020B0604020202020204" pitchFamily="34" charset="0"/>
                          <a:cs typeface="Arial" panose="020B0604020202020204" pitchFamily="34" charset="0"/>
                        </a:rPr>
                        <a:t>Lecturers: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400">
                          <a:latin typeface="Arial" panose="020B0604020202020204" pitchFamily="34" charset="0"/>
                          <a:cs typeface="Arial" panose="020B0604020202020204" pitchFamily="34" charset="0"/>
                        </a:rPr>
                        <a:t>Charlotte Joyner</a:t>
                      </a:r>
                      <a:endParaRPr lang="en-GB" sz="24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68944106"/>
                  </a:ext>
                </a:extLst>
              </a:tr>
            </a:tbl>
          </a:graphicData>
        </a:graphic>
      </p:graphicFrame>
    </p:spTree>
    <p:extLst>
      <p:ext uri="{BB962C8B-B14F-4D97-AF65-F5344CB8AC3E}">
        <p14:creationId xmlns:p14="http://schemas.microsoft.com/office/powerpoint/2010/main" val="1781242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943A143F-AC6B-8708-0F72-F10A6F3290FC}"/>
              </a:ext>
            </a:extLst>
          </p:cNvPr>
          <p:cNvPicPr>
            <a:picLocks noChangeAspect="1"/>
          </p:cNvPicPr>
          <p:nvPr/>
        </p:nvPicPr>
        <p:blipFill rotWithShape="1">
          <a:blip r:embed="rId2"/>
          <a:srcRect t="16844" b="20941"/>
          <a:stretch/>
        </p:blipFill>
        <p:spPr>
          <a:xfrm>
            <a:off x="1" y="1063414"/>
            <a:ext cx="12192000" cy="4716284"/>
          </a:xfrm>
          <a:prstGeom prst="rect">
            <a:avLst/>
          </a:prstGeom>
          <a:noFill/>
        </p:spPr>
      </p:pic>
      <p:sp>
        <p:nvSpPr>
          <p:cNvPr id="22" name="Title 1">
            <a:extLst>
              <a:ext uri="{FF2B5EF4-FFF2-40B4-BE49-F238E27FC236}">
                <a16:creationId xmlns:a16="http://schemas.microsoft.com/office/drawing/2014/main" id="{789AB4A6-63E1-4A8F-AEA3-70E04AC0EBC4}"/>
              </a:ext>
            </a:extLst>
          </p:cNvPr>
          <p:cNvSpPr>
            <a:spLocks noGrp="1"/>
          </p:cNvSpPr>
          <p:nvPr>
            <p:ph type="ctrTitle"/>
          </p:nvPr>
        </p:nvSpPr>
        <p:spPr>
          <a:xfrm>
            <a:off x="0" y="1"/>
            <a:ext cx="11904453" cy="1063413"/>
          </a:xfrm>
        </p:spPr>
        <p:txBody>
          <a:bodyPr anchor="t">
            <a:normAutofit fontScale="90000"/>
          </a:bodyPr>
          <a:lstStyle/>
          <a:p>
            <a:r>
              <a:rPr lang="en-US" dirty="0">
                <a:solidFill>
                  <a:srgbClr val="FFFFFF"/>
                </a:solidFill>
                <a:latin typeface="Arial" panose="020B0604020202020204" pitchFamily="34" charset="0"/>
                <a:cs typeface="Arial" panose="020B0604020202020204" pitchFamily="34" charset="0"/>
              </a:rPr>
              <a:t>Contents											 </a:t>
            </a:r>
            <a:r>
              <a:rPr lang="en-US" sz="2800" dirty="0">
                <a:solidFill>
                  <a:srgbClr val="FFFFFF"/>
                </a:solidFill>
                <a:latin typeface="Arial" panose="020B0604020202020204" pitchFamily="34" charset="0"/>
                <a:cs typeface="Arial" panose="020B0604020202020204" pitchFamily="34" charset="0"/>
              </a:rPr>
              <a:t>Slide</a:t>
            </a:r>
            <a:r>
              <a:rPr lang="en-US" dirty="0">
                <a:solidFill>
                  <a:srgbClr val="FFFFFF"/>
                </a:solidFill>
                <a:latin typeface="Arial" panose="020B0604020202020204" pitchFamily="34" charset="0"/>
                <a:cs typeface="Arial" panose="020B0604020202020204" pitchFamily="34" charset="0"/>
              </a:rPr>
              <a:t> </a:t>
            </a:r>
          </a:p>
        </p:txBody>
      </p:sp>
      <p:sp>
        <p:nvSpPr>
          <p:cNvPr id="24" name="Subtitle 2">
            <a:extLst>
              <a:ext uri="{FF2B5EF4-FFF2-40B4-BE49-F238E27FC236}">
                <a16:creationId xmlns:a16="http://schemas.microsoft.com/office/drawing/2014/main" id="{6008F35F-D16F-4570-858B-EF57288370AE}"/>
              </a:ext>
            </a:extLst>
          </p:cNvPr>
          <p:cNvSpPr>
            <a:spLocks noGrp="1"/>
          </p:cNvSpPr>
          <p:nvPr>
            <p:ph type="subTitle" idx="1"/>
          </p:nvPr>
        </p:nvSpPr>
        <p:spPr>
          <a:xfrm>
            <a:off x="0" y="-16202"/>
            <a:ext cx="12192001" cy="6874201"/>
          </a:xfrm>
        </p:spPr>
        <p:txBody>
          <a:bodyPr anchor="ctr">
            <a:normAutofit/>
          </a:bodyPr>
          <a:lstStyle/>
          <a:p>
            <a:r>
              <a:rPr lang="en-GB" sz="1800" dirty="0">
                <a:solidFill>
                  <a:schemeClr val="bg1"/>
                </a:solidFill>
                <a:latin typeface="Arial" panose="020B0604020202020204" pitchFamily="34" charset="0"/>
                <a:cs typeface="Arial" panose="020B0604020202020204" pitchFamily="34" charset="0"/>
              </a:rPr>
              <a:t>Cover page																01</a:t>
            </a:r>
          </a:p>
          <a:p>
            <a:r>
              <a:rPr lang="en-GB" sz="1800" dirty="0">
                <a:solidFill>
                  <a:schemeClr val="bg1"/>
                </a:solidFill>
                <a:latin typeface="Arial" panose="020B0604020202020204" pitchFamily="34" charset="0"/>
                <a:cs typeface="Arial" panose="020B0604020202020204" pitchFamily="34" charset="0"/>
              </a:rPr>
              <a:t>Contents																	02</a:t>
            </a:r>
          </a:p>
          <a:p>
            <a:r>
              <a:rPr lang="en-GB" sz="1800" dirty="0">
                <a:solidFill>
                  <a:schemeClr val="bg1"/>
                </a:solidFill>
                <a:latin typeface="Arial" panose="020B0604020202020204" pitchFamily="34" charset="0"/>
                <a:cs typeface="Arial" panose="020B0604020202020204" pitchFamily="34" charset="0"/>
              </a:rPr>
              <a:t>What is hotel?															03</a:t>
            </a:r>
          </a:p>
          <a:p>
            <a:r>
              <a:rPr lang="en-GB" sz="1800" dirty="0">
                <a:solidFill>
                  <a:schemeClr val="bg1"/>
                </a:solidFill>
                <a:latin typeface="Arial" panose="020B0604020202020204" pitchFamily="34" charset="0"/>
                <a:cs typeface="Arial" panose="020B0604020202020204" pitchFamily="34" charset="0"/>
              </a:rPr>
              <a:t>The founder																04</a:t>
            </a:r>
          </a:p>
          <a:p>
            <a:r>
              <a:rPr lang="en-GB" sz="1800" dirty="0">
                <a:solidFill>
                  <a:schemeClr val="bg1"/>
                </a:solidFill>
                <a:latin typeface="Arial" panose="020B0604020202020204" pitchFamily="34" charset="0"/>
                <a:cs typeface="Arial" panose="020B0604020202020204" pitchFamily="34" charset="0"/>
              </a:rPr>
              <a:t>Historical success														05</a:t>
            </a:r>
          </a:p>
          <a:p>
            <a:r>
              <a:rPr lang="en-GB" sz="1800" dirty="0">
                <a:solidFill>
                  <a:schemeClr val="bg1"/>
                </a:solidFill>
                <a:latin typeface="Arial" panose="020B0604020202020204" pitchFamily="34" charset="0"/>
                <a:cs typeface="Arial" panose="020B0604020202020204" pitchFamily="34" charset="0"/>
              </a:rPr>
              <a:t>HISTORICAL JOURNEY														06</a:t>
            </a:r>
          </a:p>
          <a:p>
            <a:r>
              <a:rPr lang="en-GB" sz="1800" dirty="0">
                <a:solidFill>
                  <a:schemeClr val="bg1"/>
                </a:solidFill>
                <a:latin typeface="Arial" panose="020B0604020202020204" pitchFamily="34" charset="0"/>
                <a:cs typeface="Arial" panose="020B0604020202020204" pitchFamily="34" charset="0"/>
              </a:rPr>
              <a:t>HISTORICAL JOURNEY														07</a:t>
            </a:r>
          </a:p>
          <a:p>
            <a:r>
              <a:rPr lang="en-GB" sz="1800" dirty="0">
                <a:solidFill>
                  <a:schemeClr val="bg1"/>
                </a:solidFill>
                <a:latin typeface="Arial" panose="020B0604020202020204" pitchFamily="34" charset="0"/>
                <a:cs typeface="Arial" panose="020B0604020202020204" pitchFamily="34" charset="0"/>
              </a:rPr>
              <a:t>CONSUMERS																08</a:t>
            </a:r>
          </a:p>
          <a:p>
            <a:r>
              <a:rPr lang="en-GB" sz="1800" dirty="0">
                <a:solidFill>
                  <a:schemeClr val="bg1"/>
                </a:solidFill>
                <a:latin typeface="Arial" panose="020B0604020202020204" pitchFamily="34" charset="0"/>
                <a:cs typeface="Arial" panose="020B0604020202020204" pitchFamily="34" charset="0"/>
              </a:rPr>
              <a:t>Service Quality in Food and Beverage Departments					09</a:t>
            </a:r>
          </a:p>
          <a:p>
            <a:r>
              <a:rPr lang="en-GB" sz="1800" dirty="0">
                <a:solidFill>
                  <a:schemeClr val="bg1"/>
                </a:solidFill>
                <a:latin typeface="Arial" panose="020B0604020202020204" pitchFamily="34" charset="0"/>
                <a:cs typeface="Arial" panose="020B0604020202020204" pitchFamily="34" charset="0"/>
              </a:rPr>
              <a:t>SERVQUAL management framework 										10</a:t>
            </a:r>
          </a:p>
          <a:p>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the importance of hospitality											11</a:t>
            </a:r>
            <a:endParaRPr lang="en-US" sz="28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1800" dirty="0">
                <a:solidFill>
                  <a:schemeClr val="bg1"/>
                </a:solidFill>
                <a:latin typeface="Arial" panose="020B0604020202020204" pitchFamily="34" charset="0"/>
                <a:cs typeface="Arial" panose="020B0604020202020204" pitchFamily="34" charset="0"/>
              </a:rPr>
              <a:t>Reference list															12</a:t>
            </a:r>
          </a:p>
        </p:txBody>
      </p:sp>
      <p:sp>
        <p:nvSpPr>
          <p:cNvPr id="12" name="Date Placeholder 4">
            <a:extLst>
              <a:ext uri="{FF2B5EF4-FFF2-40B4-BE49-F238E27FC236}">
                <a16:creationId xmlns:a16="http://schemas.microsoft.com/office/drawing/2014/main" id="{42EE2823-64C3-46F2-B7A9-6E319F62FD8E}"/>
              </a:ext>
            </a:extLst>
          </p:cNvPr>
          <p:cNvSpPr>
            <a:spLocks noGrp="1"/>
          </p:cNvSpPr>
          <p:nvPr>
            <p:ph type="dt" sz="half" idx="10"/>
          </p:nvPr>
        </p:nvSpPr>
        <p:spPr/>
        <p:txBody>
          <a:bodyPr>
            <a:normAutofit/>
          </a:bodyPr>
          <a:lstStyle/>
          <a:p>
            <a:pPr>
              <a:spcAft>
                <a:spcPts val="600"/>
              </a:spcAft>
            </a:pPr>
            <a:fld id="{6872999A-D3BE-4D10-A67D-D9BB4396FA64}" type="datetime1">
              <a:rPr lang="en-US" smtClean="0"/>
              <a:pPr>
                <a:spcAft>
                  <a:spcPts val="600"/>
                </a:spcAft>
              </a:pPr>
              <a:t>2/8/2023</a:t>
            </a:fld>
            <a:endParaRPr lang="en-US"/>
          </a:p>
        </p:txBody>
      </p:sp>
      <p:sp>
        <p:nvSpPr>
          <p:cNvPr id="14" name="Footer Placeholder 5">
            <a:extLst>
              <a:ext uri="{FF2B5EF4-FFF2-40B4-BE49-F238E27FC236}">
                <a16:creationId xmlns:a16="http://schemas.microsoft.com/office/drawing/2014/main" id="{B6705707-AF6D-4CBD-86B0-20EFADB83EA0}"/>
              </a:ext>
            </a:extLst>
          </p:cNvPr>
          <p:cNvSpPr>
            <a:spLocks noGrp="1"/>
          </p:cNvSpPr>
          <p:nvPr>
            <p:ph type="ftr" sz="quarter" idx="11"/>
          </p:nvPr>
        </p:nvSpPr>
        <p:spPr/>
        <p:txBody>
          <a:bodyPr>
            <a:normAutofit/>
          </a:bodyPr>
          <a:lstStyle/>
          <a:p>
            <a:pPr>
              <a:spcAft>
                <a:spcPts val="600"/>
              </a:spcAft>
            </a:pPr>
            <a:r>
              <a:rPr lang="en-US" dirty="0"/>
              <a:t>Sample Footer Text</a:t>
            </a:r>
          </a:p>
        </p:txBody>
      </p:sp>
      <p:sp>
        <p:nvSpPr>
          <p:cNvPr id="16" name="Slide Number Placeholder 6">
            <a:extLst>
              <a:ext uri="{FF2B5EF4-FFF2-40B4-BE49-F238E27FC236}">
                <a16:creationId xmlns:a16="http://schemas.microsoft.com/office/drawing/2014/main" id="{036C6F61-652F-4469-BD8B-84DD42CCD6C7}"/>
              </a:ext>
            </a:extLst>
          </p:cNvPr>
          <p:cNvSpPr>
            <a:spLocks noGrp="1"/>
          </p:cNvSpPr>
          <p:nvPr>
            <p:ph type="sldNum" sz="quarter" idx="12"/>
          </p:nvPr>
        </p:nvSpPr>
        <p:spPr/>
        <p:txBody>
          <a:bodyPr>
            <a:normAutofit/>
          </a:bodyPr>
          <a:lstStyle/>
          <a:p>
            <a:pPr>
              <a:spcAft>
                <a:spcPts val="600"/>
              </a:spcAft>
            </a:pPr>
            <a:fld id="{45C5C030-0550-4584-9C82-E35DF7DBC581}" type="slidenum">
              <a:rPr lang="en-US" smtClean="0"/>
              <a:pPr>
                <a:spcAft>
                  <a:spcPts val="600"/>
                </a:spcAft>
              </a:pPr>
              <a:t>2</a:t>
            </a:fld>
            <a:endParaRPr lang="en-US"/>
          </a:p>
        </p:txBody>
      </p:sp>
    </p:spTree>
    <p:extLst>
      <p:ext uri="{BB962C8B-B14F-4D97-AF65-F5344CB8AC3E}">
        <p14:creationId xmlns:p14="http://schemas.microsoft.com/office/powerpoint/2010/main" val="164888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ide view of a bed with side table and on it is an alarm clock and a white lamp">
            <a:extLst>
              <a:ext uri="{FF2B5EF4-FFF2-40B4-BE49-F238E27FC236}">
                <a16:creationId xmlns:a16="http://schemas.microsoft.com/office/drawing/2014/main" id="{176CD2EC-C5B8-F6CA-745F-8613499090EA}"/>
              </a:ext>
            </a:extLst>
          </p:cNvPr>
          <p:cNvPicPr>
            <a:picLocks noChangeAspect="1"/>
          </p:cNvPicPr>
          <p:nvPr/>
        </p:nvPicPr>
        <p:blipFill rotWithShape="1">
          <a:blip r:embed="rId2"/>
          <a:srcRect l="28430" r="-1" b="-1"/>
          <a:stretch/>
        </p:blipFill>
        <p:spPr>
          <a:xfrm>
            <a:off x="0" y="0"/>
            <a:ext cx="7353280" cy="6857990"/>
          </a:xfrm>
          <a:prstGeom prst="rect">
            <a:avLst/>
          </a:prstGeom>
          <a:noFill/>
        </p:spPr>
      </p:pic>
      <p:sp>
        <p:nvSpPr>
          <p:cNvPr id="2" name="Title 1">
            <a:extLst>
              <a:ext uri="{FF2B5EF4-FFF2-40B4-BE49-F238E27FC236}">
                <a16:creationId xmlns:a16="http://schemas.microsoft.com/office/drawing/2014/main" id="{180BEB82-F97D-11BB-080B-840B295381C4}"/>
              </a:ext>
            </a:extLst>
          </p:cNvPr>
          <p:cNvSpPr>
            <a:spLocks noGrp="1"/>
          </p:cNvSpPr>
          <p:nvPr>
            <p:ph type="title"/>
          </p:nvPr>
        </p:nvSpPr>
        <p:spPr>
          <a:xfrm>
            <a:off x="233632" y="2305620"/>
            <a:ext cx="5131997" cy="1524509"/>
          </a:xfrm>
        </p:spPr>
        <p:txBody>
          <a:bodyPr anchor="b">
            <a:normAutofit fontScale="90000"/>
          </a:bodyPr>
          <a:lstStyle/>
          <a:p>
            <a:r>
              <a:rPr lang="en-GB" sz="6000" dirty="0">
                <a:solidFill>
                  <a:schemeClr val="bg1"/>
                </a:solidFill>
                <a:latin typeface="Arial" panose="020B0604020202020204" pitchFamily="34" charset="0"/>
                <a:cs typeface="Arial" panose="020B0604020202020204" pitchFamily="34" charset="0"/>
              </a:rPr>
              <a:t>What is hotel?</a:t>
            </a:r>
            <a:br>
              <a:rPr lang="en-GB" dirty="0">
                <a:solidFill>
                  <a:schemeClr val="bg1"/>
                </a:solidFill>
                <a:latin typeface="Arial" panose="020B0604020202020204" pitchFamily="34" charset="0"/>
                <a:cs typeface="Arial" panose="020B0604020202020204" pitchFamily="34" charset="0"/>
              </a:rPr>
            </a:br>
            <a:endParaRPr lang="en-GB" dirty="0">
              <a:solidFill>
                <a:schemeClr val="bg1"/>
              </a:solidFill>
              <a:latin typeface="Arial" panose="020B0604020202020204" pitchFamily="34" charset="0"/>
              <a:cs typeface="Arial" panose="020B0604020202020204" pitchFamily="34" charset="0"/>
            </a:endParaRPr>
          </a:p>
        </p:txBody>
      </p:sp>
      <p:sp>
        <p:nvSpPr>
          <p:cNvPr id="21" name="Content Placeholder 2">
            <a:extLst>
              <a:ext uri="{FF2B5EF4-FFF2-40B4-BE49-F238E27FC236}">
                <a16:creationId xmlns:a16="http://schemas.microsoft.com/office/drawing/2014/main" id="{AB4C57A9-731E-47F5-8948-023B83570A9F}"/>
              </a:ext>
            </a:extLst>
          </p:cNvPr>
          <p:cNvSpPr>
            <a:spLocks noGrp="1"/>
          </p:cNvSpPr>
          <p:nvPr>
            <p:ph idx="1"/>
          </p:nvPr>
        </p:nvSpPr>
        <p:spPr>
          <a:xfrm>
            <a:off x="8336527" y="2118716"/>
            <a:ext cx="3162300" cy="3333135"/>
          </a:xfrm>
        </p:spPr>
        <p:txBody>
          <a:bodyPr>
            <a:normAutofit/>
          </a:bodyPr>
          <a:lstStyle/>
          <a:p>
            <a:r>
              <a:rPr lang="en-US" sz="2200" dirty="0">
                <a:latin typeface="Arial" panose="020B0604020202020204" pitchFamily="34" charset="0"/>
                <a:cs typeface="Arial" panose="020B0604020202020204" pitchFamily="34" charset="0"/>
              </a:rPr>
              <a:t>It is a place where visitors can temporarily reside</a:t>
            </a:r>
          </a:p>
          <a:p>
            <a:r>
              <a:rPr lang="en-US" sz="2200" dirty="0">
                <a:latin typeface="Arial" panose="020B0604020202020204" pitchFamily="34" charset="0"/>
                <a:cs typeface="Arial" panose="020B0604020202020204" pitchFamily="34" charset="0"/>
              </a:rPr>
              <a:t>It can also be used for conferences, lectures and ceremonies such as nuptial ceremony. </a:t>
            </a:r>
          </a:p>
        </p:txBody>
      </p:sp>
      <p:sp>
        <p:nvSpPr>
          <p:cNvPr id="11" name="Date Placeholder 5">
            <a:extLst>
              <a:ext uri="{FF2B5EF4-FFF2-40B4-BE49-F238E27FC236}">
                <a16:creationId xmlns:a16="http://schemas.microsoft.com/office/drawing/2014/main" id="{3D1D4B3D-57E1-48DC-8893-7A0F4B7B45A8}"/>
              </a:ext>
            </a:extLst>
          </p:cNvPr>
          <p:cNvSpPr>
            <a:spLocks noGrp="1"/>
          </p:cNvSpPr>
          <p:nvPr>
            <p:ph type="dt" sz="half" idx="10"/>
          </p:nvPr>
        </p:nvSpPr>
        <p:spPr>
          <a:xfrm>
            <a:off x="11190739" y="6521418"/>
            <a:ext cx="990599" cy="304799"/>
          </a:xfrm>
        </p:spPr>
        <p:txBody>
          <a:bodyPr>
            <a:normAutofit/>
          </a:bodyPr>
          <a:lstStyle/>
          <a:p>
            <a:pPr>
              <a:spcAft>
                <a:spcPts val="600"/>
              </a:spcAft>
            </a:pPr>
            <a:fld id="{4D85EDA0-5BD1-4C5E-8715-49920AB01A7C}" type="datetime1">
              <a:rPr lang="en-US" smtClean="0">
                <a:solidFill>
                  <a:srgbClr val="FFFFFF"/>
                </a:solidFill>
                <a:effectLst>
                  <a:outerShdw blurRad="38100" dist="38100" dir="2700000" algn="tl">
                    <a:srgbClr val="000000">
                      <a:alpha val="43137"/>
                    </a:srgbClr>
                  </a:outerShdw>
                </a:effectLst>
              </a:rPr>
              <a:pPr>
                <a:spcAft>
                  <a:spcPts val="600"/>
                </a:spcAft>
              </a:pPr>
              <a:t>2/8/2023</a:t>
            </a:fld>
            <a:endParaRPr lang="en-US" dirty="0">
              <a:solidFill>
                <a:srgbClr val="FFFFFF"/>
              </a:solidFill>
              <a:effectLst>
                <a:outerShdw blurRad="38100" dist="38100" dir="2700000" algn="tl">
                  <a:srgbClr val="000000">
                    <a:alpha val="43137"/>
                  </a:srgbClr>
                </a:outerShdw>
              </a:effectLst>
            </a:endParaRPr>
          </a:p>
        </p:txBody>
      </p:sp>
      <p:sp>
        <p:nvSpPr>
          <p:cNvPr id="13" name="Footer Placeholder 6">
            <a:extLst>
              <a:ext uri="{FF2B5EF4-FFF2-40B4-BE49-F238E27FC236}">
                <a16:creationId xmlns:a16="http://schemas.microsoft.com/office/drawing/2014/main" id="{8DDD8900-A83D-4240-8B92-6791F8BFF28F}"/>
              </a:ext>
            </a:extLst>
          </p:cNvPr>
          <p:cNvSpPr>
            <a:spLocks noGrp="1"/>
          </p:cNvSpPr>
          <p:nvPr>
            <p:ph type="ftr" sz="quarter" idx="11"/>
          </p:nvPr>
        </p:nvSpPr>
        <p:spPr>
          <a:xfrm>
            <a:off x="7353280" y="6507151"/>
            <a:ext cx="3859795" cy="304801"/>
          </a:xfrm>
        </p:spPr>
        <p:txBody>
          <a:bodyPr>
            <a:normAutofit/>
          </a:bodyPr>
          <a:lstStyle/>
          <a:p>
            <a:pPr>
              <a:spcAft>
                <a:spcPts val="600"/>
              </a:spcAft>
            </a:pPr>
            <a:r>
              <a:rPr lang="en-US" dirty="0">
                <a:effectLst>
                  <a:outerShdw blurRad="38100" dist="38100" dir="2700000" algn="tl">
                    <a:srgbClr val="000000">
                      <a:alpha val="43137"/>
                    </a:srgbClr>
                  </a:outerShdw>
                </a:effectLst>
              </a:rPr>
              <a:t>Sample Footer Text</a:t>
            </a:r>
          </a:p>
        </p:txBody>
      </p:sp>
      <p:sp>
        <p:nvSpPr>
          <p:cNvPr id="15" name="Slide Number Placeholder 9">
            <a:extLst>
              <a:ext uri="{FF2B5EF4-FFF2-40B4-BE49-F238E27FC236}">
                <a16:creationId xmlns:a16="http://schemas.microsoft.com/office/drawing/2014/main" id="{189828D3-A563-4315-9B1D-6D0BE69B2F92}"/>
              </a:ext>
            </a:extLst>
          </p:cNvPr>
          <p:cNvSpPr>
            <a:spLocks noGrp="1"/>
          </p:cNvSpPr>
          <p:nvPr>
            <p:ph type="sldNum" sz="quarter" idx="12"/>
          </p:nvPr>
        </p:nvSpPr>
        <p:spPr/>
        <p:txBody>
          <a:bodyPr>
            <a:normAutofit/>
          </a:bodyPr>
          <a:lstStyle/>
          <a:p>
            <a:pPr>
              <a:spcAft>
                <a:spcPts val="600"/>
              </a:spcAft>
            </a:pPr>
            <a:fld id="{45C5C030-0550-4584-9C82-E35DF7DBC581}" type="slidenum">
              <a:rPr lang="en-US" smtClean="0">
                <a:effectLst>
                  <a:outerShdw blurRad="38100" dist="38100" dir="2700000" algn="tl">
                    <a:srgbClr val="000000">
                      <a:alpha val="43137"/>
                    </a:srgbClr>
                  </a:outerShdw>
                </a:effectLst>
              </a:rPr>
              <a:pPr>
                <a:spcAft>
                  <a:spcPts val="600"/>
                </a:spcAft>
              </a:pPr>
              <a:t>3</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6286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3960F5F-40AD-6483-65D7-560D32DBAA8B}"/>
              </a:ext>
            </a:extLst>
          </p:cNvPr>
          <p:cNvPicPr>
            <a:picLocks noChangeAspect="1"/>
          </p:cNvPicPr>
          <p:nvPr/>
        </p:nvPicPr>
        <p:blipFill rotWithShape="1">
          <a:blip r:embed="rId2"/>
          <a:srcRect t="2970" b="13974"/>
          <a:stretch/>
        </p:blipFill>
        <p:spPr>
          <a:xfrm>
            <a:off x="15663" y="20037"/>
            <a:ext cx="12191979" cy="5063112"/>
          </a:xfrm>
          <a:prstGeom prst="rect">
            <a:avLst/>
          </a:prstGeom>
          <a:noFill/>
        </p:spPr>
      </p:pic>
      <p:sp>
        <p:nvSpPr>
          <p:cNvPr id="9" name="Title 1">
            <a:extLst>
              <a:ext uri="{FF2B5EF4-FFF2-40B4-BE49-F238E27FC236}">
                <a16:creationId xmlns:a16="http://schemas.microsoft.com/office/drawing/2014/main" id="{789AB4A6-63E1-4A8F-AEA3-70E04AC0EBC4}"/>
              </a:ext>
            </a:extLst>
          </p:cNvPr>
          <p:cNvSpPr>
            <a:spLocks noGrp="1"/>
          </p:cNvSpPr>
          <p:nvPr>
            <p:ph type="ctrTitle"/>
          </p:nvPr>
        </p:nvSpPr>
        <p:spPr>
          <a:xfrm>
            <a:off x="-15642" y="-12526"/>
            <a:ext cx="12207642" cy="597621"/>
          </a:xfrm>
        </p:spPr>
        <p:txBody>
          <a:bodyPr anchor="t">
            <a:normAutofit fontScale="90000"/>
          </a:bodyPr>
          <a:lstStyle/>
          <a:p>
            <a:pPr algn="ctr"/>
            <a:r>
              <a:rPr lang="en-US" sz="3600" b="1" dirty="0"/>
              <a:t>The Founder </a:t>
            </a:r>
            <a:br>
              <a:rPr lang="en-US" sz="3600" b="1" dirty="0"/>
            </a:br>
            <a:endParaRPr lang="en-US" dirty="0">
              <a:solidFill>
                <a:srgbClr val="FFFFFF"/>
              </a:solidFill>
            </a:endParaRPr>
          </a:p>
        </p:txBody>
      </p:sp>
      <p:sp>
        <p:nvSpPr>
          <p:cNvPr id="11" name="Subtitle 2">
            <a:extLst>
              <a:ext uri="{FF2B5EF4-FFF2-40B4-BE49-F238E27FC236}">
                <a16:creationId xmlns:a16="http://schemas.microsoft.com/office/drawing/2014/main" id="{6008F35F-D16F-4570-858B-EF57288370AE}"/>
              </a:ext>
            </a:extLst>
          </p:cNvPr>
          <p:cNvSpPr>
            <a:spLocks noGrp="1"/>
          </p:cNvSpPr>
          <p:nvPr>
            <p:ph type="subTitle" idx="1"/>
          </p:nvPr>
        </p:nvSpPr>
        <p:spPr>
          <a:xfrm>
            <a:off x="121679" y="5009156"/>
            <a:ext cx="11932999" cy="1902641"/>
          </a:xfrm>
        </p:spPr>
        <p:txBody>
          <a:bodyPr anchor="ctr">
            <a:normAutofit/>
          </a:bodyPr>
          <a:lstStyle/>
          <a:p>
            <a:pPr algn="ctr"/>
            <a:r>
              <a:rPr lang="en-GB" sz="2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global hospitality services are offered by Hilton Worldwide, a corporate company. It operates hotel properties under many brand names and manages, franchises, and owns them. Hilton Garden Inn, Canopy by Hilton, Curio Collection by Hilton, and Waldorf Astoria Hotels &amp; Resorts are just a few of the brands in its portfolio.</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Date Placeholder 5">
            <a:extLst>
              <a:ext uri="{FF2B5EF4-FFF2-40B4-BE49-F238E27FC236}">
                <a16:creationId xmlns:a16="http://schemas.microsoft.com/office/drawing/2014/main" id="{04E35474-1A9A-4F0C-82BB-186980BFD465}"/>
              </a:ext>
            </a:extLst>
          </p:cNvPr>
          <p:cNvSpPr>
            <a:spLocks noGrp="1"/>
          </p:cNvSpPr>
          <p:nvPr>
            <p:ph type="dt" sz="half" idx="10"/>
          </p:nvPr>
        </p:nvSpPr>
        <p:spPr/>
        <p:txBody>
          <a:bodyPr/>
          <a:lstStyle/>
          <a:p>
            <a:pPr>
              <a:spcAft>
                <a:spcPts val="600"/>
              </a:spcAft>
            </a:pPr>
            <a:fld id="{8E6DEBA7-A3D8-401F-9E79-02A0784FB941}" type="datetime1">
              <a:rPr lang="en-US" smtClean="0"/>
              <a:pPr>
                <a:spcAft>
                  <a:spcPts val="600"/>
                </a:spcAft>
              </a:pPr>
              <a:t>2/8/2023</a:t>
            </a:fld>
            <a:endParaRPr lang="en-US"/>
          </a:p>
        </p:txBody>
      </p:sp>
      <p:sp>
        <p:nvSpPr>
          <p:cNvPr id="15" name="Footer Placeholder 6">
            <a:extLst>
              <a:ext uri="{FF2B5EF4-FFF2-40B4-BE49-F238E27FC236}">
                <a16:creationId xmlns:a16="http://schemas.microsoft.com/office/drawing/2014/main" id="{11199D09-9DAC-4D8F-8067-411B9B5FC8AE}"/>
              </a:ext>
            </a:extLst>
          </p:cNvPr>
          <p:cNvSpPr>
            <a:spLocks noGrp="1"/>
          </p:cNvSpPr>
          <p:nvPr>
            <p:ph type="ftr" sz="quarter" idx="11"/>
          </p:nvPr>
        </p:nvSpPr>
        <p:spPr/>
        <p:txBody>
          <a:bodyPr/>
          <a:lstStyle/>
          <a:p>
            <a:pPr>
              <a:spcAft>
                <a:spcPts val="600"/>
              </a:spcAft>
            </a:pPr>
            <a:r>
              <a:rPr lang="en-US" dirty="0"/>
              <a:t>Sample Footer Text</a:t>
            </a:r>
          </a:p>
        </p:txBody>
      </p:sp>
      <p:sp>
        <p:nvSpPr>
          <p:cNvPr id="17" name="Slide Number Placeholder 8">
            <a:extLst>
              <a:ext uri="{FF2B5EF4-FFF2-40B4-BE49-F238E27FC236}">
                <a16:creationId xmlns:a16="http://schemas.microsoft.com/office/drawing/2014/main" id="{4643FDF9-4F10-41D0-B36B-A0E7E18109B1}"/>
              </a:ext>
            </a:extLst>
          </p:cNvPr>
          <p:cNvSpPr>
            <a:spLocks noGrp="1"/>
          </p:cNvSpPr>
          <p:nvPr>
            <p:ph type="sldNum" sz="quarter" idx="12"/>
          </p:nvPr>
        </p:nvSpPr>
        <p:spPr/>
        <p:txBody>
          <a:bodyPr/>
          <a:lstStyle/>
          <a:p>
            <a:pPr>
              <a:spcAft>
                <a:spcPts val="600"/>
              </a:spcAft>
            </a:pPr>
            <a:fld id="{45C5C030-0550-4584-9C82-E35DF7DBC581}" type="slidenum">
              <a:rPr lang="en-US" smtClean="0"/>
              <a:pPr>
                <a:spcAft>
                  <a:spcPts val="600"/>
                </a:spcAft>
              </a:pPr>
              <a:t>4</a:t>
            </a:fld>
            <a:endParaRPr lang="en-US"/>
          </a:p>
        </p:txBody>
      </p:sp>
      <p:sp>
        <p:nvSpPr>
          <p:cNvPr id="4" name="Rectangle 2">
            <a:extLst>
              <a:ext uri="{FF2B5EF4-FFF2-40B4-BE49-F238E27FC236}">
                <a16:creationId xmlns:a16="http://schemas.microsoft.com/office/drawing/2014/main" id="{41323D0D-7DFC-5ED4-C98B-F569BE286746}"/>
              </a:ext>
            </a:extLst>
          </p:cNvPr>
          <p:cNvSpPr>
            <a:spLocks noChangeArrowheads="1"/>
          </p:cNvSpPr>
          <p:nvPr/>
        </p:nvSpPr>
        <p:spPr bwMode="auto">
          <a:xfrm>
            <a:off x="-1314447" y="1687679"/>
            <a:ext cx="16302035" cy="5976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025" name="Picture 1">
            <a:extLst>
              <a:ext uri="{FF2B5EF4-FFF2-40B4-BE49-F238E27FC236}">
                <a16:creationId xmlns:a16="http://schemas.microsoft.com/office/drawing/2014/main" id="{50F566A4-E6D6-E87F-864F-A015895B6B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01" y="1134406"/>
            <a:ext cx="5401142" cy="389454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a:extLst>
              <a:ext uri="{FF2B5EF4-FFF2-40B4-BE49-F238E27FC236}">
                <a16:creationId xmlns:a16="http://schemas.microsoft.com/office/drawing/2014/main" id="{3596EF7D-F658-6033-A67F-88480F4DB9F9}"/>
              </a:ext>
            </a:extLst>
          </p:cNvPr>
          <p:cNvSpPr>
            <a:spLocks noChangeArrowheads="1"/>
          </p:cNvSpPr>
          <p:nvPr/>
        </p:nvSpPr>
        <p:spPr bwMode="auto">
          <a:xfrm>
            <a:off x="15664" y="675086"/>
            <a:ext cx="12191978"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111111"/>
                </a:solidFill>
                <a:effectLst/>
                <a:latin typeface="Arial" panose="020B0604020202020204" pitchFamily="34" charset="0"/>
                <a:ea typeface="Times New Roman" panose="02020603050405020304" pitchFamily="18" charset="0"/>
                <a:cs typeface="Arial" panose="020B0604020202020204" pitchFamily="34" charset="0"/>
              </a:rPr>
              <a:t>Conrad Hilton founded Hilton Hotels and Resorts, which manages nearly 600 opulent hotels in 78 nations.</a:t>
            </a:r>
          </a:p>
        </p:txBody>
      </p:sp>
      <p:pic>
        <p:nvPicPr>
          <p:cNvPr id="2" name="Picture 1" descr="Graphical user interface, application&#10;&#10;Description automatically generated">
            <a:extLst>
              <a:ext uri="{FF2B5EF4-FFF2-40B4-BE49-F238E27FC236}">
                <a16:creationId xmlns:a16="http://schemas.microsoft.com/office/drawing/2014/main" id="{36A754DA-F58B-02EF-7CF7-BD9647F4D78F}"/>
              </a:ext>
            </a:extLst>
          </p:cNvPr>
          <p:cNvPicPr>
            <a:picLocks noChangeAspect="1"/>
          </p:cNvPicPr>
          <p:nvPr/>
        </p:nvPicPr>
        <p:blipFill rotWithShape="1">
          <a:blip r:embed="rId4"/>
          <a:srcRect t="31634" r="52749" b="14139"/>
          <a:stretch/>
        </p:blipFill>
        <p:spPr bwMode="auto">
          <a:xfrm>
            <a:off x="5644481" y="1134407"/>
            <a:ext cx="6418018" cy="389454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2012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072DCF5-1ABE-1D9F-5B85-3867E3EA83F6}"/>
              </a:ext>
            </a:extLst>
          </p:cNvPr>
          <p:cNvPicPr>
            <a:picLocks noChangeAspect="1"/>
          </p:cNvPicPr>
          <p:nvPr/>
        </p:nvPicPr>
        <p:blipFill rotWithShape="1">
          <a:blip r:embed="rId2"/>
          <a:srcRect t="10254" b="33496"/>
          <a:stretch/>
        </p:blipFill>
        <p:spPr>
          <a:xfrm>
            <a:off x="-550758" y="-18424"/>
            <a:ext cx="12742757" cy="6857990"/>
          </a:xfrm>
          <a:prstGeom prst="rect">
            <a:avLst/>
          </a:prstGeom>
          <a:noFill/>
        </p:spPr>
      </p:pic>
      <p:sp>
        <p:nvSpPr>
          <p:cNvPr id="3" name="Title 2">
            <a:extLst>
              <a:ext uri="{FF2B5EF4-FFF2-40B4-BE49-F238E27FC236}">
                <a16:creationId xmlns:a16="http://schemas.microsoft.com/office/drawing/2014/main" id="{A9688B7E-2A48-8481-301A-AC985736DF15}"/>
              </a:ext>
            </a:extLst>
          </p:cNvPr>
          <p:cNvSpPr>
            <a:spLocks noGrp="1"/>
          </p:cNvSpPr>
          <p:nvPr>
            <p:ph type="ctrTitle"/>
          </p:nvPr>
        </p:nvSpPr>
        <p:spPr>
          <a:xfrm>
            <a:off x="-431426" y="295729"/>
            <a:ext cx="487666" cy="6047921"/>
          </a:xfrm>
        </p:spPr>
        <p:txBody>
          <a:bodyPr vert="horz" lIns="91440" tIns="45720" rIns="91440" bIns="45720" rtlCol="0" anchor="b">
            <a:normAutofit fontScale="90000"/>
          </a:bodyPr>
          <a:lstStyle/>
          <a:p>
            <a:pPr algn="ctr"/>
            <a:r>
              <a:rPr lang="en-GB" sz="2400" b="1" dirty="0">
                <a:solidFill>
                  <a:schemeClr val="bg2">
                    <a:lumMod val="50000"/>
                  </a:schemeClr>
                </a:solidFill>
                <a:latin typeface="Arial" panose="020B0604020202020204" pitchFamily="34" charset="0"/>
                <a:cs typeface="Arial" panose="020B0604020202020204" pitchFamily="34" charset="0"/>
              </a:rPr>
              <a:t>H</a:t>
            </a: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I</a:t>
            </a: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S</a:t>
            </a: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TO</a:t>
            </a: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R</a:t>
            </a: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I</a:t>
            </a: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C</a:t>
            </a: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A</a:t>
            </a: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L</a:t>
            </a:r>
            <a:br>
              <a:rPr lang="en-GB" sz="2400" b="1" dirty="0">
                <a:solidFill>
                  <a:schemeClr val="bg2">
                    <a:lumMod val="50000"/>
                  </a:schemeClr>
                </a:solidFill>
                <a:latin typeface="Arial" panose="020B0604020202020204" pitchFamily="34" charset="0"/>
                <a:cs typeface="Arial" panose="020B0604020202020204" pitchFamily="34" charset="0"/>
              </a:rPr>
            </a:b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S</a:t>
            </a: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U</a:t>
            </a: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CC</a:t>
            </a: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E</a:t>
            </a: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S</a:t>
            </a:r>
            <a:br>
              <a:rPr lang="en-GB" sz="2400" b="1" dirty="0">
                <a:solidFill>
                  <a:schemeClr val="bg2">
                    <a:lumMod val="50000"/>
                  </a:schemeClr>
                </a:solidFill>
                <a:latin typeface="Arial" panose="020B0604020202020204" pitchFamily="34" charset="0"/>
                <a:cs typeface="Arial" panose="020B0604020202020204" pitchFamily="34" charset="0"/>
              </a:rPr>
            </a:br>
            <a:r>
              <a:rPr lang="en-GB" sz="2400" b="1" dirty="0">
                <a:solidFill>
                  <a:schemeClr val="bg2">
                    <a:lumMod val="50000"/>
                  </a:schemeClr>
                </a:solidFill>
                <a:latin typeface="Arial" panose="020B0604020202020204" pitchFamily="34" charset="0"/>
                <a:cs typeface="Arial" panose="020B0604020202020204" pitchFamily="34" charset="0"/>
              </a:rPr>
              <a:t>S</a:t>
            </a:r>
          </a:p>
        </p:txBody>
      </p:sp>
      <p:sp>
        <p:nvSpPr>
          <p:cNvPr id="11" name="Subtitle 2">
            <a:extLst>
              <a:ext uri="{FF2B5EF4-FFF2-40B4-BE49-F238E27FC236}">
                <a16:creationId xmlns:a16="http://schemas.microsoft.com/office/drawing/2014/main" id="{6008F35F-D16F-4570-858B-EF57288370AE}"/>
              </a:ext>
            </a:extLst>
          </p:cNvPr>
          <p:cNvSpPr>
            <a:spLocks noGrp="1"/>
          </p:cNvSpPr>
          <p:nvPr>
            <p:ph type="subTitle" idx="1"/>
          </p:nvPr>
        </p:nvSpPr>
        <p:spPr>
          <a:xfrm>
            <a:off x="6207165" y="1603950"/>
            <a:ext cx="5998370" cy="757011"/>
          </a:xfrm>
        </p:spPr>
        <p:txBody>
          <a:bodyPr>
            <a:normAutofit/>
          </a:bodyPr>
          <a:lstStyle/>
          <a:p>
            <a:r>
              <a:rPr lang="en-GB" sz="12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Years later, he expanded the Hilton brand's presence in Texas, opening hotels in Dallas, Abilene, El Paso, and Waco, which was the first to have air conditioning and cold running water</a:t>
            </a:r>
            <a:endParaRPr lang="en-US" sz="12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3" name="Date Placeholder 5">
            <a:extLst>
              <a:ext uri="{FF2B5EF4-FFF2-40B4-BE49-F238E27FC236}">
                <a16:creationId xmlns:a16="http://schemas.microsoft.com/office/drawing/2014/main" id="{8FEC7935-71D6-461E-AB51-B32890794346}"/>
              </a:ext>
            </a:extLst>
          </p:cNvPr>
          <p:cNvSpPr>
            <a:spLocks noGrp="1"/>
          </p:cNvSpPr>
          <p:nvPr>
            <p:ph type="dt" sz="half" idx="10"/>
          </p:nvPr>
        </p:nvSpPr>
        <p:spPr/>
        <p:txBody>
          <a:bodyPr/>
          <a:lstStyle/>
          <a:p>
            <a:pPr>
              <a:spcAft>
                <a:spcPts val="600"/>
              </a:spcAft>
            </a:pPr>
            <a:fld id="{C44DFF69-10F2-434E-93A5-92B891A14D33}" type="datetime1">
              <a:rPr lang="en-US" smtClean="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pPr>
                <a:spcAft>
                  <a:spcPts val="600"/>
                </a:spcAft>
              </a:pPr>
              <a:t>2/8/2023</a:t>
            </a:fld>
            <a:endParaRPr lang="en-US">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5" name="Footer Placeholder 6">
            <a:extLst>
              <a:ext uri="{FF2B5EF4-FFF2-40B4-BE49-F238E27FC236}">
                <a16:creationId xmlns:a16="http://schemas.microsoft.com/office/drawing/2014/main" id="{4D9C2E7B-C261-4427-8970-90F1E8DC223B}"/>
              </a:ext>
            </a:extLst>
          </p:cNvPr>
          <p:cNvSpPr>
            <a:spLocks noGrp="1"/>
          </p:cNvSpPr>
          <p:nvPr>
            <p:ph type="ftr" sz="quarter" idx="11"/>
          </p:nvPr>
        </p:nvSpPr>
        <p:spPr/>
        <p:txBody>
          <a:bodyPr/>
          <a:lstStyle/>
          <a:p>
            <a:pPr>
              <a:spcAft>
                <a:spcPts val="600"/>
              </a:spcAft>
            </a:pPr>
            <a:r>
              <a:rPr lang="en-US"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Sample Footer Text</a:t>
            </a:r>
          </a:p>
        </p:txBody>
      </p:sp>
      <p:sp>
        <p:nvSpPr>
          <p:cNvPr id="17" name="Slide Number Placeholder 9">
            <a:extLst>
              <a:ext uri="{FF2B5EF4-FFF2-40B4-BE49-F238E27FC236}">
                <a16:creationId xmlns:a16="http://schemas.microsoft.com/office/drawing/2014/main" id="{A443A0C7-3A61-432A-81C6-40FB2C602720}"/>
              </a:ext>
            </a:extLst>
          </p:cNvPr>
          <p:cNvSpPr>
            <a:spLocks noGrp="1"/>
          </p:cNvSpPr>
          <p:nvPr>
            <p:ph type="sldNum" sz="quarter" idx="12"/>
          </p:nvPr>
        </p:nvSpPr>
        <p:spPr/>
        <p:txBody>
          <a:bodyPr/>
          <a:lstStyle/>
          <a:p>
            <a:pPr>
              <a:spcAft>
                <a:spcPts val="600"/>
              </a:spcAft>
            </a:pPr>
            <a:fld id="{45C5C030-0550-4584-9C82-E35DF7DBC581}" type="slidenum">
              <a:rPr lang="en-US" smtClean="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pPr>
                <a:spcAft>
                  <a:spcPts val="600"/>
                </a:spcAft>
              </a:pPr>
              <a:t>5</a:t>
            </a:fld>
            <a:endParaRPr lang="en-US">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 name="Rectangle 2">
            <a:extLst>
              <a:ext uri="{FF2B5EF4-FFF2-40B4-BE49-F238E27FC236}">
                <a16:creationId xmlns:a16="http://schemas.microsoft.com/office/drawing/2014/main" id="{861801AF-7F63-35C7-12F1-872669495067}"/>
              </a:ext>
            </a:extLst>
          </p:cNvPr>
          <p:cNvSpPr>
            <a:spLocks noChangeArrowheads="1"/>
          </p:cNvSpPr>
          <p:nvPr/>
        </p:nvSpPr>
        <p:spPr bwMode="auto">
          <a:xfrm>
            <a:off x="-171429" y="11234"/>
            <a:ext cx="73152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latin typeface="Arial" panose="020B0604020202020204" pitchFamily="34" charset="0"/>
              <a:cs typeface="Arial" panose="020B0604020202020204" pitchFamily="34" charset="0"/>
            </a:endParaRPr>
          </a:p>
        </p:txBody>
      </p:sp>
      <p:pic>
        <p:nvPicPr>
          <p:cNvPr id="2049" name="Picture 2" descr="A picture containing building, sky, outdoor, house&#10;&#10;Description automatically generated">
            <a:extLst>
              <a:ext uri="{FF2B5EF4-FFF2-40B4-BE49-F238E27FC236}">
                <a16:creationId xmlns:a16="http://schemas.microsoft.com/office/drawing/2014/main" id="{D943174F-6DF5-3EA4-BE61-9B89AA6F7B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472" y="4650828"/>
            <a:ext cx="5764730" cy="142854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AB62752-E5D9-B02E-8392-2193466E8B9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07165" y="70141"/>
            <a:ext cx="5804935" cy="1428544"/>
          </a:xfrm>
          <a:prstGeom prst="rect">
            <a:avLst/>
          </a:prstGeom>
          <a:noFill/>
          <a:ln>
            <a:noFill/>
          </a:ln>
        </p:spPr>
      </p:pic>
      <p:pic>
        <p:nvPicPr>
          <p:cNvPr id="7" name="Picture 6" descr="A tall building with a flag on top&#10;&#10;Description automatically generated with low confidence">
            <a:extLst>
              <a:ext uri="{FF2B5EF4-FFF2-40B4-BE49-F238E27FC236}">
                <a16:creationId xmlns:a16="http://schemas.microsoft.com/office/drawing/2014/main" id="{AA070AE6-F69F-6F97-E29A-9D4D913EBBEB}"/>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3639" y="2360961"/>
            <a:ext cx="5783393" cy="1426232"/>
          </a:xfrm>
          <a:prstGeom prst="rect">
            <a:avLst/>
          </a:prstGeom>
          <a:noFill/>
          <a:ln>
            <a:noFill/>
          </a:ln>
        </p:spPr>
      </p:pic>
      <p:sp>
        <p:nvSpPr>
          <p:cNvPr id="10" name="TextBox 9">
            <a:extLst>
              <a:ext uri="{FF2B5EF4-FFF2-40B4-BE49-F238E27FC236}">
                <a16:creationId xmlns:a16="http://schemas.microsoft.com/office/drawing/2014/main" id="{74AD888A-C8AB-6330-D763-039708CABAFC}"/>
              </a:ext>
            </a:extLst>
          </p:cNvPr>
          <p:cNvSpPr txBox="1"/>
          <p:nvPr/>
        </p:nvSpPr>
        <p:spPr>
          <a:xfrm>
            <a:off x="119472" y="3839661"/>
            <a:ext cx="6012380" cy="830997"/>
          </a:xfrm>
          <a:prstGeom prst="rect">
            <a:avLst/>
          </a:prstGeom>
          <a:noFill/>
        </p:spPr>
        <p:txBody>
          <a:bodyPr wrap="square">
            <a:spAutoFit/>
          </a:bodyPr>
          <a:lstStyle/>
          <a:p>
            <a:r>
              <a:rPr lang="en-GB" sz="16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1925 the first official Hilton hotel opened. The Dallas Hilton held the distinction of being the initial establishment to use the Hilton name in an official capacity.</a:t>
            </a:r>
            <a:endParaRPr lang="en-GB" sz="16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132AAB32-1373-F773-990B-80539C3DCA03}"/>
              </a:ext>
            </a:extLst>
          </p:cNvPr>
          <p:cNvSpPr txBox="1"/>
          <p:nvPr/>
        </p:nvSpPr>
        <p:spPr>
          <a:xfrm>
            <a:off x="6189328" y="3819831"/>
            <a:ext cx="6193630" cy="830997"/>
          </a:xfrm>
          <a:prstGeom prst="rect">
            <a:avLst/>
          </a:prstGeom>
          <a:noFill/>
        </p:spPr>
        <p:txBody>
          <a:bodyPr wrap="square">
            <a:spAutoFit/>
          </a:bodyPr>
          <a:lstStyle/>
          <a:p>
            <a:r>
              <a:rPr kumimoji="0" lang="en-GB" altLang="en-US" sz="1600" b="0" i="0" u="none" strike="noStrike" cap="none" normalizeH="0" baseline="0" dirty="0">
                <a:ln>
                  <a:noFill/>
                </a:ln>
                <a:solidFill>
                  <a:srgbClr val="111111"/>
                </a:solidFill>
                <a:effectLst/>
                <a:latin typeface="Arial" panose="020B0604020202020204" pitchFamily="34" charset="0"/>
                <a:ea typeface="Times New Roman" panose="02020603050405020304" pitchFamily="18" charset="0"/>
                <a:cs typeface="Arial" panose="020B0604020202020204" pitchFamily="34" charset="0"/>
              </a:rPr>
              <a:t>1943 With the acquisition of the Roosevelt and Plaza hotels in New York City, Hilton establishes itself as the country's first coast-to-coast hotel network</a:t>
            </a:r>
            <a:endParaRPr lang="en-GB" sz="1600" dirty="0">
              <a:latin typeface="Arial" panose="020B0604020202020204" pitchFamily="34" charset="0"/>
              <a:cs typeface="Arial" panose="020B0604020202020204" pitchFamily="34" charset="0"/>
            </a:endParaRPr>
          </a:p>
        </p:txBody>
      </p:sp>
      <p:pic>
        <p:nvPicPr>
          <p:cNvPr id="16" name="Picture 7" descr="A black and white photo of a building with a fountain in front&#10;&#10;Description automatically generated with low confidence">
            <a:extLst>
              <a:ext uri="{FF2B5EF4-FFF2-40B4-BE49-F238E27FC236}">
                <a16:creationId xmlns:a16="http://schemas.microsoft.com/office/drawing/2014/main" id="{33216364-9A42-C80F-7D09-DD330BC8AE9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34184" y="2310580"/>
            <a:ext cx="7150896" cy="1526993"/>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30AC227B-E7B7-54D9-7D58-783655477998}"/>
              </a:ext>
            </a:extLst>
          </p:cNvPr>
          <p:cNvSpPr txBox="1"/>
          <p:nvPr/>
        </p:nvSpPr>
        <p:spPr>
          <a:xfrm>
            <a:off x="230099" y="1673619"/>
            <a:ext cx="6329362" cy="584775"/>
          </a:xfrm>
          <a:prstGeom prst="rect">
            <a:avLst/>
          </a:prstGeom>
          <a:noFill/>
        </p:spPr>
        <p:txBody>
          <a:bodyPr wrap="square">
            <a:spAutoFit/>
          </a:bodyPr>
          <a:lstStyle/>
          <a:p>
            <a:r>
              <a:rPr kumimoji="0" lang="en-GB" altLang="en-US" sz="1600" i="0" u="none" strike="noStrike" cap="none" normalizeH="0" baseline="0" dirty="0">
                <a:ln>
                  <a:noFill/>
                </a:ln>
                <a:solidFill>
                  <a:srgbClr val="111111"/>
                </a:solidFill>
                <a:effectLst/>
                <a:latin typeface="Arial" panose="020B0604020202020204" pitchFamily="34" charset="0"/>
                <a:ea typeface="Times New Roman" panose="02020603050405020304" pitchFamily="18" charset="0"/>
                <a:cs typeface="Arial" panose="020B0604020202020204" pitchFamily="34" charset="0"/>
              </a:rPr>
              <a:t>After purchasing the 40-room Mobley Hotel in 1919, Conrad constructed the first Hilton hotel in </a:t>
            </a:r>
            <a:r>
              <a:rPr kumimoji="0" lang="en-GB" altLang="en-US" sz="1200" i="0" u="none" strike="noStrike" cap="none" normalizeH="0" baseline="0" dirty="0">
                <a:ln>
                  <a:noFill/>
                </a:ln>
                <a:solidFill>
                  <a:srgbClr val="111111"/>
                </a:solidFill>
                <a:effectLst/>
                <a:latin typeface="Arial" panose="020B0604020202020204" pitchFamily="34" charset="0"/>
                <a:ea typeface="Times New Roman" panose="02020603050405020304" pitchFamily="18" charset="0"/>
                <a:cs typeface="Arial" panose="020B0604020202020204" pitchFamily="34" charset="0"/>
              </a:rPr>
              <a:t>Cisco</a:t>
            </a:r>
            <a:r>
              <a:rPr kumimoji="0" lang="en-GB" altLang="en-US" sz="1600" i="0" u="none" strike="noStrike" cap="none" normalizeH="0" baseline="0" dirty="0">
                <a:ln>
                  <a:noFill/>
                </a:ln>
                <a:solidFill>
                  <a:srgbClr val="111111"/>
                </a:solidFill>
                <a:effectLst/>
                <a:latin typeface="Arial" panose="020B0604020202020204" pitchFamily="34" charset="0"/>
                <a:ea typeface="Times New Roman" panose="02020603050405020304" pitchFamily="18" charset="0"/>
                <a:cs typeface="Arial" panose="020B0604020202020204" pitchFamily="34" charset="0"/>
              </a:rPr>
              <a:t>, Texas.</a:t>
            </a:r>
            <a:endParaRPr lang="en-GB" sz="16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B2FE1508-D041-F380-59C9-2B99FF903796}"/>
              </a:ext>
            </a:extLst>
          </p:cNvPr>
          <p:cNvSpPr txBox="1"/>
          <p:nvPr/>
        </p:nvSpPr>
        <p:spPr>
          <a:xfrm>
            <a:off x="127865" y="6160069"/>
            <a:ext cx="6329362" cy="605935"/>
          </a:xfrm>
          <a:prstGeom prst="rect">
            <a:avLst/>
          </a:prstGeom>
          <a:noFill/>
        </p:spPr>
        <p:txBody>
          <a:bodyPr wrap="square">
            <a:spAutoFit/>
          </a:bodyPr>
          <a:lstStyle/>
          <a:p>
            <a:pPr>
              <a:lnSpc>
                <a:spcPct val="107000"/>
              </a:lnSpc>
              <a:spcAft>
                <a:spcPts val="1125"/>
              </a:spcAft>
            </a:pPr>
            <a:r>
              <a:rPr lang="en-GB" sz="16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1947 The first hotel in the world to provide televisions in guest rooms, The Roosevelt Hilton in New York City makes history.</a:t>
            </a:r>
            <a:endParaRPr lang="en-GB" sz="14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21" name="Picture 20" descr="A picture containing text&#10;&#10;Description automatically generated">
            <a:extLst>
              <a:ext uri="{FF2B5EF4-FFF2-40B4-BE49-F238E27FC236}">
                <a16:creationId xmlns:a16="http://schemas.microsoft.com/office/drawing/2014/main" id="{05D24ABF-8099-1484-4EFB-FB0DFB6A7EE9}"/>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9472" y="116387"/>
            <a:ext cx="5784832" cy="1426231"/>
          </a:xfrm>
          <a:prstGeom prst="rect">
            <a:avLst/>
          </a:prstGeom>
          <a:noFill/>
          <a:ln>
            <a:noFill/>
          </a:ln>
        </p:spPr>
      </p:pic>
      <p:pic>
        <p:nvPicPr>
          <p:cNvPr id="22" name="Picture 21" descr="Timeline&#10;&#10;Description automatically generated">
            <a:extLst>
              <a:ext uri="{FF2B5EF4-FFF2-40B4-BE49-F238E27FC236}">
                <a16:creationId xmlns:a16="http://schemas.microsoft.com/office/drawing/2014/main" id="{0FA13180-07EE-3E11-C937-DBC351BE7D04}"/>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228275" y="4650829"/>
            <a:ext cx="5784832" cy="1398040"/>
          </a:xfrm>
          <a:prstGeom prst="rect">
            <a:avLst/>
          </a:prstGeom>
          <a:noFill/>
          <a:ln>
            <a:noFill/>
          </a:ln>
        </p:spPr>
      </p:pic>
      <p:sp>
        <p:nvSpPr>
          <p:cNvPr id="24" name="TextBox 23">
            <a:extLst>
              <a:ext uri="{FF2B5EF4-FFF2-40B4-BE49-F238E27FC236}">
                <a16:creationId xmlns:a16="http://schemas.microsoft.com/office/drawing/2014/main" id="{2F6ACF9B-9FE2-62FE-9B3D-7FF711E7705A}"/>
              </a:ext>
            </a:extLst>
          </p:cNvPr>
          <p:cNvSpPr txBox="1"/>
          <p:nvPr/>
        </p:nvSpPr>
        <p:spPr>
          <a:xfrm>
            <a:off x="6199723" y="6067303"/>
            <a:ext cx="5841936" cy="772263"/>
          </a:xfrm>
          <a:prstGeom prst="rect">
            <a:avLst/>
          </a:prstGeom>
          <a:noFill/>
        </p:spPr>
        <p:txBody>
          <a:bodyPr wrap="square">
            <a:spAutoFit/>
          </a:bodyPr>
          <a:lstStyle/>
          <a:p>
            <a:pPr>
              <a:lnSpc>
                <a:spcPct val="107000"/>
              </a:lnSpc>
              <a:spcAft>
                <a:spcPts val="1125"/>
              </a:spcAft>
            </a:pPr>
            <a:r>
              <a:rPr lang="en-GB" sz="14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1948 On August 15, Hilton introduces the Inter-Hilton Hotel Reservation System, the first hotel chain to provide a multi-hotel reservation system. This marks the start of the current reservations system.</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82909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2BF92F5-4D43-F4AB-D0D5-DA7B5AB42174}"/>
              </a:ext>
            </a:extLst>
          </p:cNvPr>
          <p:cNvPicPr>
            <a:picLocks noChangeAspect="1"/>
          </p:cNvPicPr>
          <p:nvPr/>
        </p:nvPicPr>
        <p:blipFill rotWithShape="1">
          <a:blip r:embed="rId2"/>
          <a:srcRect t="18565" b="13634"/>
          <a:stretch/>
        </p:blipFill>
        <p:spPr>
          <a:xfrm>
            <a:off x="0" y="12707"/>
            <a:ext cx="10425087" cy="904634"/>
          </a:xfrm>
          <a:prstGeom prst="rect">
            <a:avLst/>
          </a:prstGeom>
          <a:noFill/>
        </p:spPr>
      </p:pic>
      <p:sp>
        <p:nvSpPr>
          <p:cNvPr id="9" name="Title 1">
            <a:extLst>
              <a:ext uri="{FF2B5EF4-FFF2-40B4-BE49-F238E27FC236}">
                <a16:creationId xmlns:a16="http://schemas.microsoft.com/office/drawing/2014/main" id="{789AB4A6-63E1-4A8F-AEA3-70E04AC0EBC4}"/>
              </a:ext>
            </a:extLst>
          </p:cNvPr>
          <p:cNvSpPr>
            <a:spLocks noGrp="1"/>
          </p:cNvSpPr>
          <p:nvPr>
            <p:ph type="ctrTitle"/>
          </p:nvPr>
        </p:nvSpPr>
        <p:spPr>
          <a:xfrm flipH="1">
            <a:off x="5055082" y="17933"/>
            <a:ext cx="2214566" cy="585786"/>
          </a:xfrm>
        </p:spPr>
        <p:txBody>
          <a:bodyPr anchor="t">
            <a:normAutofit/>
          </a:bodyPr>
          <a:lstStyle/>
          <a:p>
            <a:r>
              <a:rPr lang="en-US" sz="2200" b="1" dirty="0">
                <a:solidFill>
                  <a:srgbClr val="FFC000"/>
                </a:solidFill>
                <a:latin typeface="Arial" panose="020B0604020202020204" pitchFamily="34" charset="0"/>
                <a:cs typeface="Arial" panose="020B0604020202020204" pitchFamily="34" charset="0"/>
              </a:rPr>
              <a:t>HISTORICAL </a:t>
            </a:r>
            <a:endParaRPr lang="en-US" sz="1200" b="1" dirty="0">
              <a:solidFill>
                <a:srgbClr val="FFC000"/>
              </a:solidFill>
              <a:latin typeface="Arial" panose="020B0604020202020204" pitchFamily="34" charset="0"/>
              <a:cs typeface="Arial" panose="020B0604020202020204" pitchFamily="34" charset="0"/>
            </a:endParaRPr>
          </a:p>
        </p:txBody>
      </p:sp>
      <p:sp>
        <p:nvSpPr>
          <p:cNvPr id="11" name="Subtitle 2">
            <a:extLst>
              <a:ext uri="{FF2B5EF4-FFF2-40B4-BE49-F238E27FC236}">
                <a16:creationId xmlns:a16="http://schemas.microsoft.com/office/drawing/2014/main" id="{6008F35F-D16F-4570-858B-EF57288370AE}"/>
              </a:ext>
            </a:extLst>
          </p:cNvPr>
          <p:cNvSpPr>
            <a:spLocks noGrp="1"/>
          </p:cNvSpPr>
          <p:nvPr>
            <p:ph type="subTitle" idx="1"/>
          </p:nvPr>
        </p:nvSpPr>
        <p:spPr>
          <a:xfrm>
            <a:off x="6849516" y="-74716"/>
            <a:ext cx="1997851" cy="546679"/>
          </a:xfrm>
        </p:spPr>
        <p:txBody>
          <a:bodyPr anchor="ctr">
            <a:noAutofit/>
          </a:bodyPr>
          <a:lstStyle/>
          <a:p>
            <a:r>
              <a:rPr lang="en-US" sz="2600" b="1" dirty="0">
                <a:solidFill>
                  <a:srgbClr val="FF9900"/>
                </a:solidFill>
              </a:rPr>
              <a:t>Journey</a:t>
            </a:r>
          </a:p>
        </p:txBody>
      </p:sp>
      <p:sp>
        <p:nvSpPr>
          <p:cNvPr id="13" name="Date Placeholder 5">
            <a:extLst>
              <a:ext uri="{FF2B5EF4-FFF2-40B4-BE49-F238E27FC236}">
                <a16:creationId xmlns:a16="http://schemas.microsoft.com/office/drawing/2014/main" id="{04E35474-1A9A-4F0C-82BB-186980BFD465}"/>
              </a:ext>
            </a:extLst>
          </p:cNvPr>
          <p:cNvSpPr>
            <a:spLocks noGrp="1"/>
          </p:cNvSpPr>
          <p:nvPr>
            <p:ph type="dt" sz="half" idx="10"/>
          </p:nvPr>
        </p:nvSpPr>
        <p:spPr>
          <a:xfrm>
            <a:off x="511593" y="6491207"/>
            <a:ext cx="3006492" cy="365125"/>
          </a:xfrm>
        </p:spPr>
        <p:txBody>
          <a:bodyPr/>
          <a:lstStyle/>
          <a:p>
            <a:pPr>
              <a:spcAft>
                <a:spcPts val="600"/>
              </a:spcAft>
            </a:pPr>
            <a:fld id="{8E6DEBA7-A3D8-401F-9E79-02A0784FB941}" type="datetime1">
              <a:rPr lang="en-US" smtClean="0"/>
              <a:pPr>
                <a:spcAft>
                  <a:spcPts val="600"/>
                </a:spcAft>
              </a:pPr>
              <a:t>2/8/2023</a:t>
            </a:fld>
            <a:endParaRPr lang="en-US"/>
          </a:p>
        </p:txBody>
      </p:sp>
      <p:sp>
        <p:nvSpPr>
          <p:cNvPr id="15" name="Footer Placeholder 6">
            <a:extLst>
              <a:ext uri="{FF2B5EF4-FFF2-40B4-BE49-F238E27FC236}">
                <a16:creationId xmlns:a16="http://schemas.microsoft.com/office/drawing/2014/main" id="{11199D09-9DAC-4D8F-8067-411B9B5FC8AE}"/>
              </a:ext>
            </a:extLst>
          </p:cNvPr>
          <p:cNvSpPr>
            <a:spLocks noGrp="1"/>
          </p:cNvSpPr>
          <p:nvPr>
            <p:ph type="ftr" sz="quarter" idx="11"/>
          </p:nvPr>
        </p:nvSpPr>
        <p:spPr/>
        <p:txBody>
          <a:bodyPr/>
          <a:lstStyle/>
          <a:p>
            <a:pPr>
              <a:spcAft>
                <a:spcPts val="600"/>
              </a:spcAft>
            </a:pPr>
            <a:r>
              <a:rPr lang="en-US" dirty="0"/>
              <a:t>Sample Footer Text</a:t>
            </a:r>
          </a:p>
        </p:txBody>
      </p:sp>
      <p:sp>
        <p:nvSpPr>
          <p:cNvPr id="17" name="Slide Number Placeholder 8">
            <a:extLst>
              <a:ext uri="{FF2B5EF4-FFF2-40B4-BE49-F238E27FC236}">
                <a16:creationId xmlns:a16="http://schemas.microsoft.com/office/drawing/2014/main" id="{4643FDF9-4F10-41D0-B36B-A0E7E18109B1}"/>
              </a:ext>
            </a:extLst>
          </p:cNvPr>
          <p:cNvSpPr>
            <a:spLocks noGrp="1"/>
          </p:cNvSpPr>
          <p:nvPr>
            <p:ph type="sldNum" sz="quarter" idx="12"/>
          </p:nvPr>
        </p:nvSpPr>
        <p:spPr/>
        <p:txBody>
          <a:bodyPr/>
          <a:lstStyle/>
          <a:p>
            <a:pPr>
              <a:spcAft>
                <a:spcPts val="600"/>
              </a:spcAft>
            </a:pPr>
            <a:fld id="{45C5C030-0550-4584-9C82-E35DF7DBC581}" type="slidenum">
              <a:rPr lang="en-US" smtClean="0"/>
              <a:pPr>
                <a:spcAft>
                  <a:spcPts val="600"/>
                </a:spcAft>
              </a:pPr>
              <a:t>6</a:t>
            </a:fld>
            <a:endParaRPr lang="en-US"/>
          </a:p>
        </p:txBody>
      </p:sp>
      <p:sp>
        <p:nvSpPr>
          <p:cNvPr id="16" name="TextBox 15">
            <a:extLst>
              <a:ext uri="{FF2B5EF4-FFF2-40B4-BE49-F238E27FC236}">
                <a16:creationId xmlns:a16="http://schemas.microsoft.com/office/drawing/2014/main" id="{3EAD763F-1D35-CBFC-C497-141E151EB19C}"/>
              </a:ext>
            </a:extLst>
          </p:cNvPr>
          <p:cNvSpPr txBox="1"/>
          <p:nvPr/>
        </p:nvSpPr>
        <p:spPr>
          <a:xfrm>
            <a:off x="1766913" y="269113"/>
            <a:ext cx="10632532" cy="369332"/>
          </a:xfrm>
          <a:prstGeom prst="rect">
            <a:avLst/>
          </a:prstGeom>
          <a:noFill/>
        </p:spPr>
        <p:txBody>
          <a:bodyPr wrap="square">
            <a:spAutoFit/>
          </a:bodyPr>
          <a:lstStyle/>
          <a:p>
            <a:r>
              <a:rPr lang="en-GB" sz="1800" dirty="0">
                <a:solidFill>
                  <a:srgbClr val="111111"/>
                </a:solidFill>
                <a:effectLst/>
                <a:latin typeface="Arial" panose="020B0604020202020204" pitchFamily="34" charset="0"/>
                <a:ea typeface="Times New Roman" panose="02020603050405020304" pitchFamily="18" charset="0"/>
              </a:rPr>
              <a:t>.</a:t>
            </a:r>
            <a:endParaRPr lang="en-GB" dirty="0"/>
          </a:p>
        </p:txBody>
      </p:sp>
      <p:sp>
        <p:nvSpPr>
          <p:cNvPr id="18" name="Rectangle 5">
            <a:extLst>
              <a:ext uri="{FF2B5EF4-FFF2-40B4-BE49-F238E27FC236}">
                <a16:creationId xmlns:a16="http://schemas.microsoft.com/office/drawing/2014/main" id="{229F6734-A5FC-01A7-694E-A380B45A814F}"/>
              </a:ext>
            </a:extLst>
          </p:cNvPr>
          <p:cNvSpPr>
            <a:spLocks noChangeArrowheads="1"/>
          </p:cNvSpPr>
          <p:nvPr/>
        </p:nvSpPr>
        <p:spPr bwMode="auto">
          <a:xfrm>
            <a:off x="207445" y="2161387"/>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9" name="Rectangle 6">
            <a:extLst>
              <a:ext uri="{FF2B5EF4-FFF2-40B4-BE49-F238E27FC236}">
                <a16:creationId xmlns:a16="http://schemas.microsoft.com/office/drawing/2014/main" id="{813708B4-0C51-6C91-D7C4-19FAC8CBE500}"/>
              </a:ext>
            </a:extLst>
          </p:cNvPr>
          <p:cNvSpPr>
            <a:spLocks noChangeArrowheads="1"/>
          </p:cNvSpPr>
          <p:nvPr/>
        </p:nvSpPr>
        <p:spPr bwMode="auto">
          <a:xfrm>
            <a:off x="4882962" y="7046538"/>
            <a:ext cx="184731"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6AE9D2FD-9E99-FF08-6690-475FEA69E61E}"/>
              </a:ext>
            </a:extLst>
          </p:cNvPr>
          <p:cNvSpPr txBox="1"/>
          <p:nvPr/>
        </p:nvSpPr>
        <p:spPr>
          <a:xfrm>
            <a:off x="0" y="1064303"/>
            <a:ext cx="12192000" cy="4069063"/>
          </a:xfrm>
          <a:prstGeom prst="rect">
            <a:avLst/>
          </a:prstGeom>
          <a:noFill/>
        </p:spPr>
        <p:txBody>
          <a:bodyPr wrap="square">
            <a:spAutoFit/>
          </a:bodyPr>
          <a:lstStyle/>
          <a:p>
            <a:pPr>
              <a:lnSpc>
                <a:spcPct val="90000"/>
              </a:lnSpc>
              <a:spcAft>
                <a:spcPts val="1125"/>
              </a:spcAft>
            </a:pPr>
            <a:r>
              <a:rPr lang="en-GB" sz="1400" dirty="0">
                <a:effectLst/>
                <a:latin typeface="Arial" panose="020B0604020202020204" pitchFamily="34" charset="0"/>
                <a:cs typeface="Arial" panose="020B0604020202020204" pitchFamily="34" charset="0"/>
              </a:rPr>
              <a:t>1949, Hilton launched the first international hotel network with the opening of the Caribe Hilton Hotel in Puerto Rico.</a:t>
            </a:r>
          </a:p>
          <a:p>
            <a:pPr>
              <a:lnSpc>
                <a:spcPct val="90000"/>
              </a:lnSpc>
              <a:spcAft>
                <a:spcPts val="1125"/>
              </a:spcAft>
            </a:pPr>
            <a:r>
              <a:rPr lang="en-GB" sz="1400" dirty="0">
                <a:effectLst/>
                <a:latin typeface="Arial" panose="020B0604020202020204" pitchFamily="34" charset="0"/>
                <a:cs typeface="Arial" panose="020B0604020202020204" pitchFamily="34" charset="0"/>
              </a:rPr>
              <a:t>1954 Conrad Hilton purchases the Statler Hotel for $111 million.</a:t>
            </a:r>
          </a:p>
          <a:p>
            <a:pPr>
              <a:lnSpc>
                <a:spcPct val="90000"/>
              </a:lnSpc>
              <a:spcAft>
                <a:spcPts val="1125"/>
              </a:spcAft>
            </a:pPr>
            <a:r>
              <a:rPr lang="en-GB" sz="1400" dirty="0">
                <a:effectLst/>
                <a:latin typeface="Arial" panose="020B0604020202020204" pitchFamily="34" charset="0"/>
                <a:cs typeface="Arial" panose="020B0604020202020204" pitchFamily="34" charset="0"/>
              </a:rPr>
              <a:t>1955, Hilton establishes HILCRON</a:t>
            </a:r>
            <a:r>
              <a:rPr lang="en-GB" sz="1400" dirty="0">
                <a:latin typeface="Arial" panose="020B0604020202020204" pitchFamily="34" charset="0"/>
                <a:cs typeface="Arial" panose="020B0604020202020204" pitchFamily="34" charset="0"/>
              </a:rPr>
              <a:t>.</a:t>
            </a:r>
            <a:endParaRPr lang="en-GB" sz="1400" dirty="0">
              <a:effectLst/>
              <a:latin typeface="Arial" panose="020B0604020202020204" pitchFamily="34" charset="0"/>
              <a:cs typeface="Arial" panose="020B0604020202020204" pitchFamily="34" charset="0"/>
            </a:endParaRPr>
          </a:p>
          <a:p>
            <a:pPr>
              <a:lnSpc>
                <a:spcPct val="90000"/>
              </a:lnSpc>
              <a:spcAft>
                <a:spcPts val="1125"/>
              </a:spcAft>
            </a:pPr>
            <a:r>
              <a:rPr lang="en-GB" sz="1400" dirty="0">
                <a:effectLst/>
                <a:latin typeface="Arial" panose="020B0604020202020204" pitchFamily="34" charset="0"/>
                <a:cs typeface="Arial" panose="020B0604020202020204" pitchFamily="34" charset="0"/>
              </a:rPr>
              <a:t>It's because of Hilton's multimillion-dollar marketing campaign that air conditioning is now a given at all hotels.</a:t>
            </a:r>
          </a:p>
          <a:p>
            <a:pPr>
              <a:lnSpc>
                <a:spcPct val="90000"/>
              </a:lnSpc>
              <a:spcAft>
                <a:spcPts val="1125"/>
              </a:spcAft>
            </a:pPr>
            <a:r>
              <a:rPr lang="en-GB" sz="1400" dirty="0">
                <a:effectLst/>
                <a:latin typeface="Arial" panose="020B0604020202020204" pitchFamily="34" charset="0"/>
                <a:cs typeface="Arial" panose="020B0604020202020204" pitchFamily="34" charset="0"/>
              </a:rPr>
              <a:t>First contemporary hotel in post-World War II Europe.</a:t>
            </a:r>
          </a:p>
          <a:p>
            <a:pPr>
              <a:lnSpc>
                <a:spcPct val="90000"/>
              </a:lnSpc>
              <a:spcAft>
                <a:spcPts val="1125"/>
              </a:spcAft>
            </a:pPr>
            <a:r>
              <a:rPr lang="en-GB" sz="1400" dirty="0">
                <a:effectLst/>
                <a:latin typeface="Arial" panose="020B0604020202020204" pitchFamily="34" charset="0"/>
                <a:cs typeface="Arial" panose="020B0604020202020204" pitchFamily="34" charset="0"/>
              </a:rPr>
              <a:t>1958 Barron Hilton NY'. launches the Hilton Carte Blanche credit card, the company's top travel and leisure card.</a:t>
            </a:r>
          </a:p>
          <a:p>
            <a:pPr>
              <a:lnSpc>
                <a:spcPct val="90000"/>
              </a:lnSpc>
              <a:spcAft>
                <a:spcPts val="1125"/>
              </a:spcAft>
            </a:pPr>
            <a:r>
              <a:rPr lang="en-GB" sz="1400" dirty="0">
                <a:effectLst/>
                <a:latin typeface="Arial" panose="020B0604020202020204" pitchFamily="34" charset="0"/>
                <a:cs typeface="Arial" panose="020B0604020202020204" pitchFamily="34" charset="0"/>
              </a:rPr>
              <a:t>1959 Hilton founded the 380-room San Francisco Airport Hilton, pioneering the concept of an airport hotel.</a:t>
            </a:r>
          </a:p>
          <a:p>
            <a:pPr>
              <a:lnSpc>
                <a:spcPct val="90000"/>
              </a:lnSpc>
              <a:spcAft>
                <a:spcPts val="1125"/>
              </a:spcAft>
            </a:pPr>
            <a:r>
              <a:rPr lang="en-GB" sz="1400" dirty="0">
                <a:effectLst/>
                <a:latin typeface="Arial" panose="020B0604020202020204" pitchFamily="34" charset="0"/>
                <a:cs typeface="Arial" panose="020B0604020202020204" pitchFamily="34" charset="0"/>
              </a:rPr>
              <a:t>1963 Conrad Hilton, the first hotelier to receive such recognition, was featured on the cover of Time. </a:t>
            </a:r>
          </a:p>
          <a:p>
            <a:pPr>
              <a:lnSpc>
                <a:spcPct val="90000"/>
              </a:lnSpc>
              <a:spcAft>
                <a:spcPts val="1125"/>
              </a:spcAft>
            </a:pPr>
            <a:r>
              <a:rPr lang="en-GB" sz="1400" dirty="0">
                <a:effectLst/>
                <a:latin typeface="Arial" panose="020B0604020202020204" pitchFamily="34" charset="0"/>
                <a:cs typeface="Arial" panose="020B0604020202020204" pitchFamily="34" charset="0"/>
              </a:rPr>
              <a:t>Conrad Hilton buys "The Greatest of Them All, the pioneer hotel `Waldorf Astoria in New York, </a:t>
            </a:r>
          </a:p>
          <a:p>
            <a:pPr>
              <a:lnSpc>
                <a:spcPct val="107000"/>
              </a:lnSpc>
              <a:spcAft>
                <a:spcPts val="1125"/>
              </a:spcAft>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1964, Conrad Hilton becomes the president of Hilton International, a new business. </a:t>
            </a:r>
          </a:p>
          <a:p>
            <a:pPr>
              <a:lnSpc>
                <a:spcPct val="107000"/>
              </a:lnSpc>
              <a:spcAft>
                <a:spcPts val="1125"/>
              </a:spcAft>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1965, Lady Hilton was the first hotel concept created specifically for female guests. </a:t>
            </a:r>
          </a:p>
          <a:p>
            <a:pPr>
              <a:lnSpc>
                <a:spcPct val="107000"/>
              </a:lnSpc>
              <a:spcAft>
                <a:spcPts val="1125"/>
              </a:spcAft>
            </a:pPr>
            <a:r>
              <a:rPr lang="en-GB" sz="1400" dirty="0">
                <a:latin typeface="Arial" panose="020B0604020202020204" pitchFamily="34" charset="0"/>
                <a:ea typeface="Times New Roman" panose="02020603050405020304" pitchFamily="18" charset="0"/>
                <a:cs typeface="Times New Roman" panose="02020603050405020304" pitchFamily="18" charset="0"/>
              </a:rPr>
              <a:t>1966</a:t>
            </a:r>
            <a:r>
              <a:rPr lang="en-GB" sz="1400" dirty="0">
                <a:effectLst/>
                <a:latin typeface="Arial" panose="020B0604020202020204" pitchFamily="34" charset="0"/>
                <a:ea typeface="Times New Roman" panose="02020603050405020304" pitchFamily="18" charset="0"/>
                <a:cs typeface="Times New Roman" panose="02020603050405020304" pitchFamily="18" charset="0"/>
              </a:rPr>
              <a:t> Conrad Hilton's son Barron succeeds him as CEO of the domestic Hilton Hotels Corporation.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AC40A44A-AFC9-B02E-2933-BDCA0B9E1880}"/>
              </a:ext>
            </a:extLst>
          </p:cNvPr>
          <p:cNvSpPr txBox="1"/>
          <p:nvPr/>
        </p:nvSpPr>
        <p:spPr>
          <a:xfrm>
            <a:off x="0" y="5133366"/>
            <a:ext cx="12192000" cy="1054391"/>
          </a:xfrm>
          <a:prstGeom prst="rect">
            <a:avLst/>
          </a:prstGeom>
          <a:noFill/>
        </p:spPr>
        <p:txBody>
          <a:bodyPr wrap="square">
            <a:spAutoFit/>
          </a:bodyPr>
          <a:lstStyle/>
          <a:p>
            <a:pPr>
              <a:lnSpc>
                <a:spcPct val="107000"/>
              </a:lnSpc>
              <a:spcAft>
                <a:spcPts val="1125"/>
              </a:spcAft>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1967 Trans World Airlines buys Hilton International. Conrad Hilton steps down as president to become the chairman.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1969 Opening of the first DoubleTree hotel in Scottsdale, Arizona</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1400" dirty="0">
                <a:effectLst/>
                <a:latin typeface="Arial" panose="020B0604020202020204" pitchFamily="34" charset="0"/>
                <a:ea typeface="Times New Roman" panose="02020603050405020304" pitchFamily="18" charset="0"/>
                <a:cs typeface="Times New Roman" panose="02020603050405020304" pitchFamily="18" charset="0"/>
              </a:rPr>
              <a:t>1970 Flamingo Hotel and the Las Vegas International, Hilton becomes the first NYSE-listed corporation to join the domestic casino industry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90759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1237FCF-0B6B-9694-BAE2-E8D9820F749A}"/>
              </a:ext>
            </a:extLst>
          </p:cNvPr>
          <p:cNvSpPr txBox="1"/>
          <p:nvPr/>
        </p:nvSpPr>
        <p:spPr>
          <a:xfrm>
            <a:off x="0" y="674808"/>
            <a:ext cx="12364550" cy="5448300"/>
          </a:xfrm>
        </p:spPr>
        <p:txBody>
          <a:bodyPr>
            <a:noAutofit/>
          </a:bodyPr>
          <a:lstStyle/>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1973, The company established a centralised single reservations system.</a:t>
            </a: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1979 Conrad Hilton endures till his death at the age of 91.</a:t>
            </a: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1981 Conrad Hotels was established.</a:t>
            </a: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1984 Openings of the first Embassy Suites in Kansas City-Overland Park, Missouri, and the first Hampton Inn in Memphis, Tennessee</a:t>
            </a: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1987 Hilton's guest loyalty programme, </a:t>
            </a:r>
          </a:p>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1989 First Homewood Suites hotel opens in Omaha, Nebraska, </a:t>
            </a: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1990 The Hilton Garden Inn brand has officially introduced at four locations. Later, it rises to far more than 500.properties.</a:t>
            </a: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1995 the introduction of website Hilton.com.</a:t>
            </a: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2006 Hilton Hotels Corporation repurchases Hilton International</a:t>
            </a:r>
          </a:p>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2007 Hilton Hotels Corporation successfully merged with an affiliate of The Blackstone Group's corporate and real estate private equity funds.</a:t>
            </a: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2007 Hilton Worldwide welcomes Christopher J. </a:t>
            </a:r>
            <a:r>
              <a:rPr lang="en-GB" sz="1350" dirty="0" err="1">
                <a:effectLst/>
                <a:latin typeface="Arial" panose="020B0604020202020204" pitchFamily="34" charset="0"/>
                <a:ea typeface="Times New Roman" panose="02020603050405020304" pitchFamily="18" charset="0"/>
                <a:cs typeface="Times New Roman" panose="02020603050405020304" pitchFamily="18" charset="0"/>
              </a:rPr>
              <a:t>Nassetta</a:t>
            </a:r>
            <a:r>
              <a:rPr lang="en-GB" sz="1350" dirty="0">
                <a:effectLst/>
                <a:latin typeface="Arial" panose="020B0604020202020204" pitchFamily="34" charset="0"/>
                <a:ea typeface="Times New Roman" panose="02020603050405020304" pitchFamily="18" charset="0"/>
                <a:cs typeface="Times New Roman" panose="02020603050405020304" pitchFamily="18" charset="0"/>
              </a:rPr>
              <a:t> as President and CEO.</a:t>
            </a: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2009 Hilton Hotels expands to 76 international locations.</a:t>
            </a: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Consequently, it became the world's biggest full-service hotel brand. The Beverly Hills, California-based Hilton Hotels Corporation changes its name to Hilton Worldwide and relocates its corporate headquarters to McLean, Virginia.</a:t>
            </a: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125"/>
              </a:spcAft>
            </a:pPr>
            <a:r>
              <a:rPr lang="en-GB" sz="1350" dirty="0">
                <a:effectLst/>
                <a:latin typeface="Arial" panose="020B0604020202020204" pitchFamily="34" charset="0"/>
                <a:ea typeface="Times New Roman" panose="02020603050405020304" pitchFamily="18" charset="0"/>
                <a:cs typeface="Times New Roman" panose="02020603050405020304" pitchFamily="18" charset="0"/>
              </a:rPr>
              <a:t>2013, Hilton resumed trading on the New York Stock Exchange with the same ticker symbol, HLT.</a:t>
            </a:r>
            <a:endParaRPr lang="en-GB" sz="13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2" name="Subtitle 2">
            <a:extLst>
              <a:ext uri="{FF2B5EF4-FFF2-40B4-BE49-F238E27FC236}">
                <a16:creationId xmlns:a16="http://schemas.microsoft.com/office/drawing/2014/main" id="{74721122-89F8-4D30-96AD-AD3C42036C47}"/>
              </a:ext>
            </a:extLst>
          </p:cNvPr>
          <p:cNvSpPr>
            <a:spLocks noGrp="1"/>
          </p:cNvSpPr>
          <p:nvPr>
            <p:ph type="subTitle" idx="1"/>
          </p:nvPr>
        </p:nvSpPr>
        <p:spPr>
          <a:xfrm>
            <a:off x="2497539" y="29024"/>
            <a:ext cx="6324599" cy="533410"/>
          </a:xfrm>
        </p:spPr>
        <p:txBody>
          <a:bodyPr>
            <a:normAutofit/>
          </a:bodyPr>
          <a:lstStyle/>
          <a:p>
            <a:pPr algn="ctr"/>
            <a:r>
              <a:rPr lang="en-US" sz="2400" b="1" dirty="0">
                <a:latin typeface="Arial" panose="020B0604020202020204" pitchFamily="34" charset="0"/>
                <a:cs typeface="Arial" panose="020B0604020202020204" pitchFamily="34" charset="0"/>
              </a:rPr>
              <a:t>Historical Journey </a:t>
            </a:r>
          </a:p>
        </p:txBody>
      </p:sp>
      <p:sp>
        <p:nvSpPr>
          <p:cNvPr id="13" name="Date Placeholder 5">
            <a:extLst>
              <a:ext uri="{FF2B5EF4-FFF2-40B4-BE49-F238E27FC236}">
                <a16:creationId xmlns:a16="http://schemas.microsoft.com/office/drawing/2014/main" id="{04E35474-1A9A-4F0C-82BB-186980BFD465}"/>
              </a:ext>
            </a:extLst>
          </p:cNvPr>
          <p:cNvSpPr>
            <a:spLocks noGrp="1"/>
          </p:cNvSpPr>
          <p:nvPr>
            <p:ph type="dt" sz="half" idx="10"/>
          </p:nvPr>
        </p:nvSpPr>
        <p:spPr/>
        <p:txBody>
          <a:bodyPr>
            <a:normAutofit/>
          </a:bodyPr>
          <a:lstStyle/>
          <a:p>
            <a:pPr>
              <a:spcAft>
                <a:spcPts val="600"/>
              </a:spcAft>
            </a:pPr>
            <a:fld id="{8E6DEBA7-A3D8-401F-9E79-02A0784FB941}" type="datetime1">
              <a:rPr lang="en-US" smtClean="0"/>
              <a:pPr>
                <a:spcAft>
                  <a:spcPts val="600"/>
                </a:spcAft>
              </a:pPr>
              <a:t>2/8/2023</a:t>
            </a:fld>
            <a:endParaRPr lang="en-US"/>
          </a:p>
        </p:txBody>
      </p:sp>
      <p:sp>
        <p:nvSpPr>
          <p:cNvPr id="15" name="Footer Placeholder 6">
            <a:extLst>
              <a:ext uri="{FF2B5EF4-FFF2-40B4-BE49-F238E27FC236}">
                <a16:creationId xmlns:a16="http://schemas.microsoft.com/office/drawing/2014/main" id="{11199D09-9DAC-4D8F-8067-411B9B5FC8AE}"/>
              </a:ext>
            </a:extLst>
          </p:cNvPr>
          <p:cNvSpPr>
            <a:spLocks noGrp="1"/>
          </p:cNvSpPr>
          <p:nvPr>
            <p:ph type="ftr" sz="quarter" idx="11"/>
          </p:nvPr>
        </p:nvSpPr>
        <p:spPr/>
        <p:txBody>
          <a:bodyPr>
            <a:normAutofit/>
          </a:bodyPr>
          <a:lstStyle/>
          <a:p>
            <a:pPr>
              <a:spcAft>
                <a:spcPts val="600"/>
              </a:spcAft>
            </a:pPr>
            <a:r>
              <a:rPr lang="en-US" dirty="0"/>
              <a:t>Sample Footer Text</a:t>
            </a:r>
          </a:p>
        </p:txBody>
      </p:sp>
      <p:sp>
        <p:nvSpPr>
          <p:cNvPr id="17" name="Slide Number Placeholder 8">
            <a:extLst>
              <a:ext uri="{FF2B5EF4-FFF2-40B4-BE49-F238E27FC236}">
                <a16:creationId xmlns:a16="http://schemas.microsoft.com/office/drawing/2014/main" id="{4643FDF9-4F10-41D0-B36B-A0E7E18109B1}"/>
              </a:ext>
            </a:extLst>
          </p:cNvPr>
          <p:cNvSpPr>
            <a:spLocks noGrp="1"/>
          </p:cNvSpPr>
          <p:nvPr>
            <p:ph type="sldNum" sz="quarter" idx="12"/>
          </p:nvPr>
        </p:nvSpPr>
        <p:spPr/>
        <p:txBody>
          <a:bodyPr>
            <a:normAutofit/>
          </a:bodyPr>
          <a:lstStyle/>
          <a:p>
            <a:pPr>
              <a:spcAft>
                <a:spcPts val="600"/>
              </a:spcAft>
            </a:pPr>
            <a:fld id="{45C5C030-0550-4584-9C82-E35DF7DBC581}" type="slidenum">
              <a:rPr lang="en-US" smtClean="0"/>
              <a:pPr>
                <a:spcAft>
                  <a:spcPts val="600"/>
                </a:spcAft>
              </a:pPr>
              <a:t>7</a:t>
            </a:fld>
            <a:endParaRPr lang="en-US"/>
          </a:p>
        </p:txBody>
      </p:sp>
      <p:pic>
        <p:nvPicPr>
          <p:cNvPr id="5" name="Picture 4">
            <a:extLst>
              <a:ext uri="{FF2B5EF4-FFF2-40B4-BE49-F238E27FC236}">
                <a16:creationId xmlns:a16="http://schemas.microsoft.com/office/drawing/2014/main" id="{19061BC2-EC3A-DC2D-AF3C-AB80E1805F04}"/>
              </a:ext>
            </a:extLst>
          </p:cNvPr>
          <p:cNvPicPr>
            <a:picLocks noChangeAspect="1"/>
          </p:cNvPicPr>
          <p:nvPr/>
        </p:nvPicPr>
        <p:blipFill rotWithShape="1">
          <a:blip r:embed="rId2"/>
          <a:srcRect t="23962" b="14286"/>
          <a:stretch/>
        </p:blipFill>
        <p:spPr>
          <a:xfrm>
            <a:off x="0" y="5940544"/>
            <a:ext cx="12192000" cy="990599"/>
          </a:xfrm>
          <a:prstGeom prst="rect">
            <a:avLst/>
          </a:prstGeom>
          <a:noFill/>
        </p:spPr>
      </p:pic>
    </p:spTree>
    <p:extLst>
      <p:ext uri="{BB962C8B-B14F-4D97-AF65-F5344CB8AC3E}">
        <p14:creationId xmlns:p14="http://schemas.microsoft.com/office/powerpoint/2010/main" val="4281448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872E263-0B23-3A78-B884-2974EC509CFE}"/>
              </a:ext>
            </a:extLst>
          </p:cNvPr>
          <p:cNvPicPr>
            <a:picLocks noChangeAspect="1"/>
          </p:cNvPicPr>
          <p:nvPr/>
        </p:nvPicPr>
        <p:blipFill rotWithShape="1">
          <a:blip r:embed="rId2"/>
          <a:srcRect t="481" b="8747"/>
          <a:stretch/>
        </p:blipFill>
        <p:spPr>
          <a:xfrm>
            <a:off x="0" y="970893"/>
            <a:ext cx="12191979" cy="4899002"/>
          </a:xfrm>
          <a:prstGeom prst="rect">
            <a:avLst/>
          </a:prstGeom>
          <a:noFill/>
        </p:spPr>
      </p:pic>
      <p:sp>
        <p:nvSpPr>
          <p:cNvPr id="9" name="Title 1">
            <a:extLst>
              <a:ext uri="{FF2B5EF4-FFF2-40B4-BE49-F238E27FC236}">
                <a16:creationId xmlns:a16="http://schemas.microsoft.com/office/drawing/2014/main" id="{789AB4A6-63E1-4A8F-AEA3-70E04AC0EBC4}"/>
              </a:ext>
            </a:extLst>
          </p:cNvPr>
          <p:cNvSpPr>
            <a:spLocks noGrp="1"/>
          </p:cNvSpPr>
          <p:nvPr>
            <p:ph type="ctrTitle"/>
          </p:nvPr>
        </p:nvSpPr>
        <p:spPr>
          <a:xfrm rot="10800000" flipH="1" flipV="1">
            <a:off x="253597" y="-108346"/>
            <a:ext cx="5615160" cy="1096451"/>
          </a:xfrm>
        </p:spPr>
        <p:txBody>
          <a:bodyPr anchor="t">
            <a:normAutofit fontScale="90000"/>
          </a:bodyPr>
          <a:lstStyle/>
          <a:p>
            <a:r>
              <a:rPr lang="en-US" dirty="0"/>
              <a:t>Consumer</a:t>
            </a:r>
            <a:endParaRPr lang="en-US" dirty="0">
              <a:solidFill>
                <a:srgbClr val="FFFFFF"/>
              </a:solidFill>
            </a:endParaRPr>
          </a:p>
        </p:txBody>
      </p:sp>
      <p:sp>
        <p:nvSpPr>
          <p:cNvPr id="8" name="Subtitle 7">
            <a:extLst>
              <a:ext uri="{FF2B5EF4-FFF2-40B4-BE49-F238E27FC236}">
                <a16:creationId xmlns:a16="http://schemas.microsoft.com/office/drawing/2014/main" id="{7AA5A6F8-1E29-1E41-C488-D870149297AA}"/>
              </a:ext>
            </a:extLst>
          </p:cNvPr>
          <p:cNvSpPr>
            <a:spLocks noGrp="1"/>
          </p:cNvSpPr>
          <p:nvPr>
            <p:ph type="subTitle" idx="1"/>
          </p:nvPr>
        </p:nvSpPr>
        <p:spPr>
          <a:xfrm>
            <a:off x="962001" y="6785769"/>
            <a:ext cx="10071870" cy="447884"/>
          </a:xfrm>
        </p:spPr>
        <p:txBody>
          <a:bodyPr>
            <a:normAutofit/>
          </a:bodyPr>
          <a:lstStyle/>
          <a:p>
            <a:endParaRPr lang="en-GB" sz="100" dirty="0"/>
          </a:p>
        </p:txBody>
      </p:sp>
      <p:sp>
        <p:nvSpPr>
          <p:cNvPr id="13" name="Date Placeholder 5">
            <a:extLst>
              <a:ext uri="{FF2B5EF4-FFF2-40B4-BE49-F238E27FC236}">
                <a16:creationId xmlns:a16="http://schemas.microsoft.com/office/drawing/2014/main" id="{04E35474-1A9A-4F0C-82BB-186980BFD465}"/>
              </a:ext>
            </a:extLst>
          </p:cNvPr>
          <p:cNvSpPr>
            <a:spLocks noGrp="1"/>
          </p:cNvSpPr>
          <p:nvPr>
            <p:ph type="dt" sz="half" idx="10"/>
          </p:nvPr>
        </p:nvSpPr>
        <p:spPr>
          <a:xfrm>
            <a:off x="0" y="6420644"/>
            <a:ext cx="3006492" cy="365125"/>
          </a:xfrm>
        </p:spPr>
        <p:txBody>
          <a:bodyPr/>
          <a:lstStyle/>
          <a:p>
            <a:pPr>
              <a:spcAft>
                <a:spcPts val="600"/>
              </a:spcAft>
            </a:pPr>
            <a:fld id="{8E6DEBA7-A3D8-401F-9E79-02A0784FB941}" type="datetime1">
              <a:rPr lang="en-US" smtClean="0"/>
              <a:pPr>
                <a:spcAft>
                  <a:spcPts val="600"/>
                </a:spcAft>
              </a:pPr>
              <a:t>2/8/2023</a:t>
            </a:fld>
            <a:endParaRPr lang="en-US" dirty="0"/>
          </a:p>
        </p:txBody>
      </p:sp>
      <p:sp>
        <p:nvSpPr>
          <p:cNvPr id="15" name="Footer Placeholder 6">
            <a:extLst>
              <a:ext uri="{FF2B5EF4-FFF2-40B4-BE49-F238E27FC236}">
                <a16:creationId xmlns:a16="http://schemas.microsoft.com/office/drawing/2014/main" id="{11199D09-9DAC-4D8F-8067-411B9B5FC8AE}"/>
              </a:ext>
            </a:extLst>
          </p:cNvPr>
          <p:cNvSpPr>
            <a:spLocks noGrp="1"/>
          </p:cNvSpPr>
          <p:nvPr>
            <p:ph type="ftr" sz="quarter" idx="11"/>
          </p:nvPr>
        </p:nvSpPr>
        <p:spPr/>
        <p:txBody>
          <a:bodyPr/>
          <a:lstStyle/>
          <a:p>
            <a:pPr>
              <a:spcAft>
                <a:spcPts val="600"/>
              </a:spcAft>
            </a:pPr>
            <a:r>
              <a:rPr lang="en-US" dirty="0"/>
              <a:t>Sample Footer Text</a:t>
            </a:r>
          </a:p>
        </p:txBody>
      </p:sp>
      <p:sp>
        <p:nvSpPr>
          <p:cNvPr id="17" name="Slide Number Placeholder 8">
            <a:extLst>
              <a:ext uri="{FF2B5EF4-FFF2-40B4-BE49-F238E27FC236}">
                <a16:creationId xmlns:a16="http://schemas.microsoft.com/office/drawing/2014/main" id="{4643FDF9-4F10-41D0-B36B-A0E7E18109B1}"/>
              </a:ext>
            </a:extLst>
          </p:cNvPr>
          <p:cNvSpPr>
            <a:spLocks noGrp="1"/>
          </p:cNvSpPr>
          <p:nvPr>
            <p:ph type="sldNum" sz="quarter" idx="12"/>
          </p:nvPr>
        </p:nvSpPr>
        <p:spPr/>
        <p:txBody>
          <a:bodyPr/>
          <a:lstStyle/>
          <a:p>
            <a:pPr>
              <a:spcAft>
                <a:spcPts val="600"/>
              </a:spcAft>
            </a:pPr>
            <a:fld id="{45C5C030-0550-4584-9C82-E35DF7DBC581}" type="slidenum">
              <a:rPr lang="en-US" smtClean="0"/>
              <a:pPr>
                <a:spcAft>
                  <a:spcPts val="600"/>
                </a:spcAft>
              </a:pPr>
              <a:t>8</a:t>
            </a:fld>
            <a:endParaRPr lang="en-US" dirty="0"/>
          </a:p>
        </p:txBody>
      </p:sp>
      <p:sp>
        <p:nvSpPr>
          <p:cNvPr id="3" name="TextBox 2">
            <a:extLst>
              <a:ext uri="{FF2B5EF4-FFF2-40B4-BE49-F238E27FC236}">
                <a16:creationId xmlns:a16="http://schemas.microsoft.com/office/drawing/2014/main" id="{47382128-D407-FFDF-73AB-43BEE0910CB5}"/>
              </a:ext>
            </a:extLst>
          </p:cNvPr>
          <p:cNvSpPr txBox="1"/>
          <p:nvPr/>
        </p:nvSpPr>
        <p:spPr>
          <a:xfrm>
            <a:off x="211040" y="1614166"/>
            <a:ext cx="11573790" cy="4189993"/>
          </a:xfrm>
          <a:prstGeom prst="rect">
            <a:avLst/>
          </a:prstGeom>
          <a:noFill/>
        </p:spPr>
        <p:txBody>
          <a:bodyPr wrap="square">
            <a:spAutoFit/>
          </a:bodyPr>
          <a:lstStyle/>
          <a:p>
            <a:pPr>
              <a:lnSpc>
                <a:spcPts val="2700"/>
              </a:lnSpc>
            </a:pPr>
            <a:r>
              <a:rPr lang="en-GB" sz="2000" b="1" u="sng" dirty="0">
                <a:solidFill>
                  <a:srgbClr val="000000"/>
                </a:solidFill>
                <a:latin typeface="Arial" panose="020B0604020202020204" pitchFamily="34" charset="0"/>
                <a:ea typeface="Calibri" panose="020F0502020204030204" pitchFamily="34" charset="0"/>
                <a:cs typeface="Arial" panose="020B0604020202020204" pitchFamily="34" charset="0"/>
              </a:rPr>
              <a:t>Hotel brand’s main consumers</a:t>
            </a:r>
            <a:r>
              <a:rPr lang="en-GB" sz="2000" u="sng" dirty="0">
                <a:solidFill>
                  <a:srgbClr val="000000"/>
                </a:solidFill>
                <a:latin typeface="Arial" panose="020B0604020202020204" pitchFamily="34" charset="0"/>
                <a:ea typeface="Calibri" panose="020F0502020204030204" pitchFamily="34" charset="0"/>
                <a:cs typeface="Arial" panose="020B0604020202020204" pitchFamily="34" charset="0"/>
              </a:rPr>
              <a:t>: </a:t>
            </a:r>
          </a:p>
          <a:p>
            <a:pPr marL="342900" indent="-342900">
              <a:lnSpc>
                <a:spcPts val="2700"/>
              </a:lnSpc>
              <a:buFont typeface="Arial" panose="020B0604020202020204" pitchFamily="34" charset="0"/>
              <a:buChar char="•"/>
            </a:pP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Business travellers</a:t>
            </a:r>
          </a:p>
          <a:p>
            <a:pPr marL="342900" indent="-342900">
              <a:lnSpc>
                <a:spcPts val="2700"/>
              </a:lnSpc>
              <a:buFont typeface="Arial" panose="020B0604020202020204" pitchFamily="34" charset="0"/>
              <a:buChar char="•"/>
            </a:pP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Leisure and pleasure guest</a:t>
            </a:r>
          </a:p>
          <a:p>
            <a:pPr marL="342900" indent="-342900">
              <a:lnSpc>
                <a:spcPts val="2700"/>
              </a:lnSpc>
              <a:buFont typeface="Arial" panose="020B0604020202020204" pitchFamily="34" charset="0"/>
              <a:buChar char="•"/>
            </a:pP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Vocational guest, local guest and family gatherings.</a:t>
            </a:r>
          </a:p>
          <a:p>
            <a:endParaRPr lang="en-GB" sz="20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lnSpc>
                <a:spcPts val="2700"/>
              </a:lnSpc>
            </a:pPr>
            <a:r>
              <a:rPr lang="en-GB" sz="2000" b="1" u="sng" dirty="0">
                <a:solidFill>
                  <a:srgbClr val="000000"/>
                </a:solidFill>
                <a:latin typeface="Arial" panose="020B0604020202020204" pitchFamily="34" charset="0"/>
                <a:ea typeface="Calibri" panose="020F0502020204030204" pitchFamily="34" charset="0"/>
                <a:cs typeface="Arial" panose="020B0604020202020204" pitchFamily="34" charset="0"/>
              </a:rPr>
              <a:t>Nature, scope, and facilities for guest: </a:t>
            </a:r>
          </a:p>
          <a:p>
            <a:pPr marL="342900" indent="-342900">
              <a:lnSpc>
                <a:spcPts val="2700"/>
              </a:lnSpc>
              <a:buFont typeface="Arial" panose="020B0604020202020204" pitchFamily="34" charset="0"/>
              <a:buChar char="•"/>
            </a:pP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Organise meeting rooms </a:t>
            </a:r>
          </a:p>
          <a:p>
            <a:pPr marL="342900" indent="-342900">
              <a:lnSpc>
                <a:spcPts val="2700"/>
              </a:lnSpc>
              <a:buFont typeface="Arial" panose="020B0604020202020204" pitchFamily="34" charset="0"/>
              <a:buChar char="•"/>
            </a:pP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WI-FI Connectivity</a:t>
            </a:r>
          </a:p>
          <a:p>
            <a:pPr marL="342900" indent="-342900">
              <a:lnSpc>
                <a:spcPts val="2700"/>
              </a:lnSpc>
              <a:buFont typeface="Arial" panose="020B0604020202020204" pitchFamily="34" charset="0"/>
              <a:buChar char="•"/>
            </a:pP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Work top or office desk </a:t>
            </a:r>
          </a:p>
          <a:p>
            <a:pPr marL="342900" indent="-342900">
              <a:lnSpc>
                <a:spcPts val="2700"/>
              </a:lnSpc>
              <a:buFont typeface="Arial" panose="020B0604020202020204" pitchFamily="34" charset="0"/>
              <a:buChar char="•"/>
            </a:pPr>
            <a:r>
              <a:rPr lang="en-GB" sz="2000" dirty="0">
                <a:solidFill>
                  <a:srgbClr val="000000"/>
                </a:solidFill>
                <a:latin typeface="Arial" panose="020B0604020202020204" pitchFamily="34" charset="0"/>
                <a:ea typeface="Calibri" panose="020F0502020204030204" pitchFamily="34" charset="0"/>
                <a:cs typeface="Arial" panose="020B0604020202020204" pitchFamily="34" charset="0"/>
              </a:rPr>
              <a:t>Many more activities.</a:t>
            </a:r>
          </a:p>
          <a:p>
            <a:pPr marL="285750" indent="-285750">
              <a:lnSpc>
                <a:spcPts val="2700"/>
              </a:lnSpc>
              <a:buFont typeface="Arial" panose="020B0604020202020204" pitchFamily="34" charset="0"/>
              <a:buChar char="•"/>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ts val="2700"/>
              </a:lnSpc>
              <a:buFont typeface="Arial" panose="020B0604020202020204" pitchFamily="34" charset="0"/>
              <a:buChar char="•"/>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11275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20FD2CF0-26F8-4AFC-AF86-A70CEE15E4F4}"/>
              </a:ext>
            </a:extLst>
          </p:cNvPr>
          <p:cNvSpPr>
            <a:spLocks noGrp="1"/>
          </p:cNvSpPr>
          <p:nvPr>
            <p:ph type="title"/>
          </p:nvPr>
        </p:nvSpPr>
        <p:spPr>
          <a:xfrm>
            <a:off x="648930" y="629267"/>
            <a:ext cx="6188190" cy="870922"/>
          </a:xfrm>
        </p:spPr>
        <p:txBody>
          <a:bodyPr>
            <a:normAutofit/>
          </a:bodyPr>
          <a:lstStyle/>
          <a:p>
            <a:r>
              <a:rPr lang="en-GB" sz="2500" dirty="0"/>
              <a:t>Service Quality in Food and Beverage Departments</a:t>
            </a:r>
            <a:endParaRPr lang="en-US" sz="2500" dirty="0">
              <a:solidFill>
                <a:srgbClr val="EBEBEB"/>
              </a:solidFill>
            </a:endParaRPr>
          </a:p>
        </p:txBody>
      </p:sp>
      <p:sp>
        <p:nvSpPr>
          <p:cNvPr id="10" name="Content Placeholder 2">
            <a:extLst>
              <a:ext uri="{FF2B5EF4-FFF2-40B4-BE49-F238E27FC236}">
                <a16:creationId xmlns:a16="http://schemas.microsoft.com/office/drawing/2014/main" id="{AB4C57A9-731E-47F5-8948-023B83570A9F}"/>
              </a:ext>
            </a:extLst>
          </p:cNvPr>
          <p:cNvSpPr>
            <a:spLocks noGrp="1"/>
          </p:cNvSpPr>
          <p:nvPr>
            <p:ph idx="1"/>
          </p:nvPr>
        </p:nvSpPr>
        <p:spPr>
          <a:xfrm>
            <a:off x="631756" y="1854820"/>
            <a:ext cx="6188189" cy="3785419"/>
          </a:xfrm>
        </p:spPr>
        <p:txBody>
          <a:bodyPr>
            <a:normAutofit lnSpcReduction="10000"/>
          </a:bodyPr>
          <a:lstStyle/>
          <a:p>
            <a:pPr marL="0" indent="0">
              <a:spcBef>
                <a:spcPts val="2250"/>
              </a:spcBef>
              <a:spcAft>
                <a:spcPts val="800"/>
              </a:spcAft>
              <a:buNone/>
            </a:pPr>
            <a:r>
              <a:rPr lang="en-GB" b="1" dirty="0">
                <a:solidFill>
                  <a:srgbClr val="FFFFFF"/>
                </a:solidFill>
                <a:effectLst/>
                <a:latin typeface="Arial" panose="020B0604020202020204" pitchFamily="34" charset="0"/>
                <a:ea typeface="Calibri" panose="020F0502020204030204" pitchFamily="34" charset="0"/>
              </a:rPr>
              <a:t>Provision to service methods: </a:t>
            </a:r>
          </a:p>
          <a:p>
            <a:pPr marL="342900" indent="-342900">
              <a:spcBef>
                <a:spcPts val="2250"/>
              </a:spcBef>
              <a:spcAft>
                <a:spcPts val="800"/>
              </a:spcAft>
              <a:buAutoNum type="arabicPeriod"/>
            </a:pPr>
            <a:r>
              <a:rPr lang="en-GB" dirty="0">
                <a:solidFill>
                  <a:srgbClr val="FFFFFF"/>
                </a:solidFill>
                <a:effectLst/>
                <a:latin typeface="Arial" panose="020B0604020202020204" pitchFamily="34" charset="0"/>
                <a:ea typeface="Calibri" panose="020F0502020204030204" pitchFamily="34" charset="0"/>
              </a:rPr>
              <a:t>Table Service </a:t>
            </a:r>
          </a:p>
          <a:p>
            <a:pPr marL="342900" indent="-342900">
              <a:spcBef>
                <a:spcPts val="2250"/>
              </a:spcBef>
              <a:spcAft>
                <a:spcPts val="800"/>
              </a:spcAft>
              <a:buAutoNum type="arabicPeriod"/>
            </a:pPr>
            <a:r>
              <a:rPr lang="en-GB" dirty="0">
                <a:solidFill>
                  <a:srgbClr val="FFFFFF"/>
                </a:solidFill>
                <a:effectLst/>
                <a:latin typeface="Arial" panose="020B0604020202020204" pitchFamily="34" charset="0"/>
                <a:ea typeface="Calibri" panose="020F0502020204030204" pitchFamily="34" charset="0"/>
              </a:rPr>
              <a:t>2. Assisted Service </a:t>
            </a:r>
          </a:p>
          <a:p>
            <a:pPr marL="342900" indent="-342900">
              <a:spcBef>
                <a:spcPts val="2250"/>
              </a:spcBef>
              <a:spcAft>
                <a:spcPts val="800"/>
              </a:spcAft>
              <a:buAutoNum type="arabicPeriod"/>
            </a:pPr>
            <a:r>
              <a:rPr lang="en-GB" dirty="0">
                <a:solidFill>
                  <a:srgbClr val="FFFFFF"/>
                </a:solidFill>
                <a:effectLst/>
                <a:latin typeface="Arial" panose="020B0604020202020204" pitchFamily="34" charset="0"/>
                <a:ea typeface="Calibri" panose="020F0502020204030204" pitchFamily="34" charset="0"/>
              </a:rPr>
              <a:t>3. Self Service </a:t>
            </a:r>
          </a:p>
          <a:p>
            <a:pPr marL="342900" indent="-342900">
              <a:spcBef>
                <a:spcPts val="2250"/>
              </a:spcBef>
              <a:spcAft>
                <a:spcPts val="800"/>
              </a:spcAft>
              <a:buAutoNum type="arabicPeriod"/>
            </a:pPr>
            <a:r>
              <a:rPr lang="en-GB" dirty="0">
                <a:solidFill>
                  <a:srgbClr val="FFFFFF"/>
                </a:solidFill>
                <a:effectLst/>
                <a:latin typeface="Arial" panose="020B0604020202020204" pitchFamily="34" charset="0"/>
                <a:ea typeface="Calibri" panose="020F0502020204030204" pitchFamily="34" charset="0"/>
              </a:rPr>
              <a:t>4. Single Point of Service </a:t>
            </a:r>
          </a:p>
          <a:p>
            <a:pPr marL="342900" indent="-342900">
              <a:spcBef>
                <a:spcPts val="2250"/>
              </a:spcBef>
              <a:spcAft>
                <a:spcPts val="800"/>
              </a:spcAft>
              <a:buAutoNum type="arabicPeriod"/>
            </a:pPr>
            <a:r>
              <a:rPr lang="en-GB" dirty="0">
                <a:solidFill>
                  <a:srgbClr val="FFFFFF"/>
                </a:solidFill>
                <a:effectLst/>
                <a:latin typeface="Arial" panose="020B0604020202020204" pitchFamily="34" charset="0"/>
                <a:ea typeface="Calibri" panose="020F0502020204030204" pitchFamily="34" charset="0"/>
              </a:rPr>
              <a:t>5. Specialised Service</a:t>
            </a:r>
          </a:p>
        </p:txBody>
      </p:sp>
      <p:sp>
        <p:nvSpPr>
          <p:cNvPr id="2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4" name="Footer Placeholder 4">
            <a:extLst>
              <a:ext uri="{FF2B5EF4-FFF2-40B4-BE49-F238E27FC236}">
                <a16:creationId xmlns:a16="http://schemas.microsoft.com/office/drawing/2014/main" id="{F3140B11-86AA-4429-93F1-8F5BA11DF5DE}"/>
              </a:ext>
            </a:extLst>
          </p:cNvPr>
          <p:cNvSpPr>
            <a:spLocks noGrp="1"/>
          </p:cNvSpPr>
          <p:nvPr>
            <p:ph type="ftr" sz="quarter" idx="11"/>
          </p:nvPr>
        </p:nvSpPr>
        <p:spPr>
          <a:xfrm>
            <a:off x="636915" y="6355080"/>
            <a:ext cx="3859795" cy="304801"/>
          </a:xfrm>
        </p:spPr>
        <p:txBody>
          <a:bodyPr>
            <a:normAutofit/>
          </a:bodyPr>
          <a:lstStyle/>
          <a:p>
            <a:pPr>
              <a:spcAft>
                <a:spcPts val="600"/>
              </a:spcAft>
            </a:pPr>
            <a:r>
              <a:rPr lang="en-US">
                <a:solidFill>
                  <a:srgbClr val="FFFFFF">
                    <a:alpha val="60000"/>
                  </a:srgbClr>
                </a:solidFill>
              </a:rPr>
              <a:t>Sample Footer Text</a:t>
            </a:r>
          </a:p>
        </p:txBody>
      </p:sp>
      <p:sp>
        <p:nvSpPr>
          <p:cNvPr id="12" name="Date Placeholder 3">
            <a:extLst>
              <a:ext uri="{FF2B5EF4-FFF2-40B4-BE49-F238E27FC236}">
                <a16:creationId xmlns:a16="http://schemas.microsoft.com/office/drawing/2014/main" id="{14B3EDAC-C2D3-495A-9FC8-21EE73F1C4A9}"/>
              </a:ext>
            </a:extLst>
          </p:cNvPr>
          <p:cNvSpPr>
            <a:spLocks noGrp="1"/>
          </p:cNvSpPr>
          <p:nvPr>
            <p:ph type="dt" sz="half" idx="10"/>
          </p:nvPr>
        </p:nvSpPr>
        <p:spPr>
          <a:xfrm>
            <a:off x="4846917" y="6355080"/>
            <a:ext cx="1990201" cy="304799"/>
          </a:xfrm>
        </p:spPr>
        <p:txBody>
          <a:bodyPr anchor="t">
            <a:normAutofit/>
          </a:bodyPr>
          <a:lstStyle/>
          <a:p>
            <a:pPr algn="r">
              <a:spcAft>
                <a:spcPts val="600"/>
              </a:spcAft>
            </a:pPr>
            <a:fld id="{85E8DAB6-4768-4B6F-86B0-EB9BDF480EE3}" type="datetime1">
              <a:rPr lang="en-US">
                <a:solidFill>
                  <a:schemeClr val="tx1">
                    <a:alpha val="60000"/>
                  </a:schemeClr>
                </a:solidFill>
              </a:rPr>
              <a:pPr algn="r">
                <a:spcAft>
                  <a:spcPts val="600"/>
                </a:spcAft>
              </a:pPr>
              <a:t>2/8/2023</a:t>
            </a:fld>
            <a:endParaRPr lang="en-US">
              <a:solidFill>
                <a:schemeClr val="tx1">
                  <a:alpha val="60000"/>
                </a:schemeClr>
              </a:solidFill>
            </a:endParaRPr>
          </a:p>
        </p:txBody>
      </p:sp>
      <p:pic>
        <p:nvPicPr>
          <p:cNvPr id="18" name="Picture 17">
            <a:extLst>
              <a:ext uri="{FF2B5EF4-FFF2-40B4-BE49-F238E27FC236}">
                <a16:creationId xmlns:a16="http://schemas.microsoft.com/office/drawing/2014/main" id="{708A52B9-1A30-7AF5-9E84-FE654147D45E}"/>
              </a:ext>
            </a:extLst>
          </p:cNvPr>
          <p:cNvPicPr>
            <a:picLocks noChangeAspect="1"/>
          </p:cNvPicPr>
          <p:nvPr/>
        </p:nvPicPr>
        <p:blipFill rotWithShape="1">
          <a:blip r:embed="rId3"/>
          <a:srcRect l="4982" r="54309"/>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16" name="Slide Number Placeholder 5">
            <a:extLst>
              <a:ext uri="{FF2B5EF4-FFF2-40B4-BE49-F238E27FC236}">
                <a16:creationId xmlns:a16="http://schemas.microsoft.com/office/drawing/2014/main" id="{55C80F08-A8D5-418B-999E-B0112B346F0B}"/>
              </a:ext>
            </a:extLst>
          </p:cNvPr>
          <p:cNvSpPr>
            <a:spLocks noGrp="1"/>
          </p:cNvSpPr>
          <p:nvPr>
            <p:ph type="sldNum" sz="quarter" idx="12"/>
          </p:nvPr>
        </p:nvSpPr>
        <p:spPr>
          <a:xfrm>
            <a:off x="10352540" y="295729"/>
            <a:ext cx="838199" cy="767687"/>
          </a:xfrm>
        </p:spPr>
        <p:txBody>
          <a:bodyPr>
            <a:normAutofit/>
          </a:bodyPr>
          <a:lstStyle/>
          <a:p>
            <a:pPr>
              <a:spcAft>
                <a:spcPts val="600"/>
              </a:spcAft>
            </a:pPr>
            <a:fld id="{45C5C030-0550-4584-9C82-E35DF7DBC581}" type="slidenum">
              <a:rPr lang="en-US">
                <a:solidFill>
                  <a:srgbClr val="FFFFFF"/>
                </a:solidFill>
              </a:rPr>
              <a:pPr>
                <a:spcAft>
                  <a:spcPts val="600"/>
                </a:spcAft>
              </a:pPr>
              <a:t>9</a:t>
            </a:fld>
            <a:endParaRPr lang="en-US">
              <a:solidFill>
                <a:srgbClr val="FFFFFF"/>
              </a:solidFill>
            </a:endParaRPr>
          </a:p>
        </p:txBody>
      </p:sp>
    </p:spTree>
    <p:extLst>
      <p:ext uri="{BB962C8B-B14F-4D97-AF65-F5344CB8AC3E}">
        <p14:creationId xmlns:p14="http://schemas.microsoft.com/office/powerpoint/2010/main" val="14312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9" name="Picture 4" descr="A bright light in the dark&#10;&#10;Description automatically generated with low confidence">
            <a:extLst>
              <a:ext uri="{FF2B5EF4-FFF2-40B4-BE49-F238E27FC236}">
                <a16:creationId xmlns:a16="http://schemas.microsoft.com/office/drawing/2014/main" id="{6C429BCC-F1BD-1E9C-6B07-1DBF6411F206}"/>
              </a:ext>
            </a:extLst>
          </p:cNvPr>
          <p:cNvPicPr>
            <a:picLocks noChangeAspect="1"/>
          </p:cNvPicPr>
          <p:nvPr/>
        </p:nvPicPr>
        <p:blipFill rotWithShape="1">
          <a:blip r:embed="rId3">
            <a:duotone>
              <a:prstClr val="black"/>
              <a:schemeClr val="accent5">
                <a:tint val="45000"/>
                <a:satMod val="400000"/>
              </a:schemeClr>
            </a:duotone>
            <a:alphaModFix amt="25000"/>
          </a:blip>
          <a:srcRect t="18182" r="9091"/>
          <a:stretch/>
        </p:blipFill>
        <p:spPr>
          <a:xfrm>
            <a:off x="0" y="0"/>
            <a:ext cx="12192000" cy="6857990"/>
          </a:xfrm>
          <a:prstGeom prst="rect">
            <a:avLst/>
          </a:prstGeom>
          <a:noFill/>
        </p:spPr>
      </p:pic>
      <p:sp>
        <p:nvSpPr>
          <p:cNvPr id="29" name="Subtitle 2">
            <a:extLst>
              <a:ext uri="{FF2B5EF4-FFF2-40B4-BE49-F238E27FC236}">
                <a16:creationId xmlns:a16="http://schemas.microsoft.com/office/drawing/2014/main" id="{6008F35F-D16F-4570-858B-EF57288370AE}"/>
              </a:ext>
            </a:extLst>
          </p:cNvPr>
          <p:cNvSpPr>
            <a:spLocks noGrp="1"/>
          </p:cNvSpPr>
          <p:nvPr>
            <p:ph type="subTitle" idx="1"/>
          </p:nvPr>
        </p:nvSpPr>
        <p:spPr>
          <a:xfrm>
            <a:off x="576198" y="679572"/>
            <a:ext cx="8825658" cy="861420"/>
          </a:xfrm>
        </p:spPr>
        <p:txBody>
          <a:bodyPr>
            <a:normAutofit/>
          </a:bodyPr>
          <a:lstStyle/>
          <a:p>
            <a:r>
              <a:rPr lang="en-GB" sz="3000" dirty="0">
                <a:latin typeface="Arial" panose="020B0604020202020204" pitchFamily="34" charset="0"/>
                <a:cs typeface="Arial" panose="020B0604020202020204" pitchFamily="34" charset="0"/>
              </a:rPr>
              <a:t>SERVQUAL management framework</a:t>
            </a:r>
          </a:p>
          <a:p>
            <a:endParaRPr lang="en-US" sz="3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2" name="Date Placeholder 5">
            <a:extLst>
              <a:ext uri="{FF2B5EF4-FFF2-40B4-BE49-F238E27FC236}">
                <a16:creationId xmlns:a16="http://schemas.microsoft.com/office/drawing/2014/main" id="{04E35474-1A9A-4F0C-82BB-186980BFD465}"/>
              </a:ext>
            </a:extLst>
          </p:cNvPr>
          <p:cNvSpPr>
            <a:spLocks noGrp="1"/>
          </p:cNvSpPr>
          <p:nvPr>
            <p:ph type="dt" sz="half" idx="10"/>
          </p:nvPr>
        </p:nvSpPr>
        <p:spPr/>
        <p:txBody>
          <a:bodyPr>
            <a:normAutofit/>
          </a:bodyPr>
          <a:lstStyle/>
          <a:p>
            <a:pPr>
              <a:spcAft>
                <a:spcPts val="600"/>
              </a:spcAft>
            </a:pPr>
            <a:fld id="{8E6DEBA7-A3D8-401F-9E79-02A0784FB941}" type="datetime1">
              <a:rPr lang="en-US" smtClean="0"/>
              <a:pPr>
                <a:spcAft>
                  <a:spcPts val="600"/>
                </a:spcAft>
              </a:pPr>
              <a:t>2/8/2023</a:t>
            </a:fld>
            <a:endParaRPr lang="en-US"/>
          </a:p>
        </p:txBody>
      </p:sp>
      <p:sp>
        <p:nvSpPr>
          <p:cNvPr id="23" name="Footer Placeholder 6">
            <a:extLst>
              <a:ext uri="{FF2B5EF4-FFF2-40B4-BE49-F238E27FC236}">
                <a16:creationId xmlns:a16="http://schemas.microsoft.com/office/drawing/2014/main" id="{11199D09-9DAC-4D8F-8067-411B9B5FC8AE}"/>
              </a:ext>
            </a:extLst>
          </p:cNvPr>
          <p:cNvSpPr>
            <a:spLocks noGrp="1"/>
          </p:cNvSpPr>
          <p:nvPr>
            <p:ph type="ftr" sz="quarter" idx="11"/>
          </p:nvPr>
        </p:nvSpPr>
        <p:spPr/>
        <p:txBody>
          <a:bodyPr>
            <a:normAutofit/>
          </a:bodyPr>
          <a:lstStyle/>
          <a:p>
            <a:pPr>
              <a:spcAft>
                <a:spcPts val="600"/>
              </a:spcAft>
            </a:pPr>
            <a:r>
              <a:rPr lang="en-US" dirty="0"/>
              <a:t>Sample Footer Text</a:t>
            </a:r>
          </a:p>
        </p:txBody>
      </p:sp>
      <p:sp>
        <p:nvSpPr>
          <p:cNvPr id="24" name="Slide Number Placeholder 8">
            <a:extLst>
              <a:ext uri="{FF2B5EF4-FFF2-40B4-BE49-F238E27FC236}">
                <a16:creationId xmlns:a16="http://schemas.microsoft.com/office/drawing/2014/main" id="{4643FDF9-4F10-41D0-B36B-A0E7E18109B1}"/>
              </a:ext>
            </a:extLst>
          </p:cNvPr>
          <p:cNvSpPr>
            <a:spLocks noGrp="1"/>
          </p:cNvSpPr>
          <p:nvPr>
            <p:ph type="sldNum" sz="quarter" idx="12"/>
          </p:nvPr>
        </p:nvSpPr>
        <p:spPr>
          <a:prstGeom prst="ellipse">
            <a:avLst/>
          </a:prstGeom>
        </p:spPr>
        <p:txBody>
          <a:bodyPr>
            <a:normAutofit/>
          </a:bodyPr>
          <a:lstStyle/>
          <a:p>
            <a:pPr>
              <a:spcAft>
                <a:spcPts val="600"/>
              </a:spcAft>
            </a:pPr>
            <a:fld id="{45C5C030-0550-4584-9C82-E35DF7DBC581}" type="slidenum">
              <a:rPr lang="en-US"/>
              <a:pPr>
                <a:spcAft>
                  <a:spcPts val="600"/>
                </a:spcAft>
              </a:pPr>
              <a:t>10</a:t>
            </a:fld>
            <a:endParaRPr lang="en-US"/>
          </a:p>
        </p:txBody>
      </p:sp>
      <p:sp>
        <p:nvSpPr>
          <p:cNvPr id="7" name="TextBox 6">
            <a:extLst>
              <a:ext uri="{FF2B5EF4-FFF2-40B4-BE49-F238E27FC236}">
                <a16:creationId xmlns:a16="http://schemas.microsoft.com/office/drawing/2014/main" id="{20295E52-84ED-510D-A5CF-9F698506698E}"/>
              </a:ext>
            </a:extLst>
          </p:cNvPr>
          <p:cNvSpPr txBox="1"/>
          <p:nvPr/>
        </p:nvSpPr>
        <p:spPr>
          <a:xfrm>
            <a:off x="139023" y="160337"/>
            <a:ext cx="11845532" cy="4114800"/>
          </a:xfrm>
        </p:spPr>
        <p:txBody>
          <a:bodyPr anchor="t">
            <a:noAutofit/>
          </a:bodyPr>
          <a:lstStyle/>
          <a:p>
            <a:pPr>
              <a:lnSpc>
                <a:spcPct val="90000"/>
              </a:lnSpc>
              <a:spcAft>
                <a:spcPts val="1125"/>
              </a:spcAft>
            </a:pPr>
            <a:endParaRPr lang="en-GB" dirty="0">
              <a:solidFill>
                <a:schemeClr val="bg1"/>
              </a:solidFill>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EB8CCC9-934E-C825-E193-F3DEBCD87092}"/>
              </a:ext>
            </a:extLst>
          </p:cNvPr>
          <p:cNvSpPr txBox="1"/>
          <p:nvPr/>
        </p:nvSpPr>
        <p:spPr>
          <a:xfrm>
            <a:off x="645394" y="1943100"/>
            <a:ext cx="6193630" cy="477054"/>
          </a:xfrm>
          <a:prstGeom prst="rect">
            <a:avLst/>
          </a:prstGeom>
          <a:noFill/>
        </p:spPr>
        <p:txBody>
          <a:bodyPr wrap="square">
            <a:spAutoFit/>
          </a:bodyPr>
          <a:lstStyle/>
          <a:p>
            <a:pPr marL="0" indent="0">
              <a:buNone/>
            </a:pPr>
            <a:r>
              <a:rPr lang="en-GB" sz="2500" b="1" dirty="0">
                <a:solidFill>
                  <a:srgbClr val="FFFFFF"/>
                </a:solidFill>
                <a:latin typeface="Arial" panose="020B0604020202020204" pitchFamily="34" charset="0"/>
                <a:cs typeface="Arial" panose="020B0604020202020204" pitchFamily="34" charset="0"/>
              </a:rPr>
              <a:t>Service Quality Dimensions:</a:t>
            </a:r>
            <a:endParaRPr lang="en-US" sz="2500" b="1" dirty="0">
              <a:solidFill>
                <a:srgbClr val="FFFFFF"/>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97BCCD7-DBF6-8440-4E78-220A0F27EDA7}"/>
              </a:ext>
            </a:extLst>
          </p:cNvPr>
          <p:cNvSpPr txBox="1"/>
          <p:nvPr/>
        </p:nvSpPr>
        <p:spPr>
          <a:xfrm>
            <a:off x="645393" y="2541680"/>
            <a:ext cx="9853145" cy="2015936"/>
          </a:xfrm>
          <a:prstGeom prst="rect">
            <a:avLst/>
          </a:prstGeom>
          <a:noFill/>
        </p:spPr>
        <p:txBody>
          <a:bodyPr wrap="square">
            <a:spAutoFit/>
          </a:bodyPr>
          <a:lstStyle/>
          <a:p>
            <a:r>
              <a:rPr lang="en-GB" sz="2500" dirty="0">
                <a:latin typeface="Arial" panose="020B0604020202020204" pitchFamily="34" charset="0"/>
                <a:cs typeface="Arial" panose="020B0604020202020204" pitchFamily="34" charset="0"/>
              </a:rPr>
              <a:t>Tangibility</a:t>
            </a:r>
          </a:p>
          <a:p>
            <a:r>
              <a:rPr lang="en-GB" sz="2500" dirty="0">
                <a:latin typeface="Arial" panose="020B0604020202020204" pitchFamily="34" charset="0"/>
                <a:cs typeface="Arial" panose="020B0604020202020204" pitchFamily="34" charset="0"/>
              </a:rPr>
              <a:t>Reliability</a:t>
            </a:r>
          </a:p>
          <a:p>
            <a:r>
              <a:rPr lang="en-GB" sz="2500" dirty="0">
                <a:latin typeface="Arial" panose="020B0604020202020204" pitchFamily="34" charset="0"/>
                <a:cs typeface="Arial" panose="020B0604020202020204" pitchFamily="34" charset="0"/>
              </a:rPr>
              <a:t>Responsiveness			Service Quality 			Guest Satisfaction</a:t>
            </a:r>
          </a:p>
          <a:p>
            <a:r>
              <a:rPr lang="en-GB" sz="2500" dirty="0">
                <a:latin typeface="Arial" panose="020B0604020202020204" pitchFamily="34" charset="0"/>
                <a:cs typeface="Arial" panose="020B0604020202020204" pitchFamily="34" charset="0"/>
              </a:rPr>
              <a:t>Assurance </a:t>
            </a:r>
          </a:p>
          <a:p>
            <a:r>
              <a:rPr lang="en-GB" sz="2500" dirty="0">
                <a:latin typeface="Arial" panose="020B0604020202020204" pitchFamily="34" charset="0"/>
                <a:cs typeface="Arial" panose="020B0604020202020204" pitchFamily="34" charset="0"/>
              </a:rPr>
              <a:t>Empathy </a:t>
            </a:r>
          </a:p>
        </p:txBody>
      </p:sp>
    </p:spTree>
    <p:extLst>
      <p:ext uri="{BB962C8B-B14F-4D97-AF65-F5344CB8AC3E}">
        <p14:creationId xmlns:p14="http://schemas.microsoft.com/office/powerpoint/2010/main" val="2773773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9" name="Picture 4" descr="A bright light in the dark&#10;&#10;Description automatically generated with low confidence">
            <a:extLst>
              <a:ext uri="{FF2B5EF4-FFF2-40B4-BE49-F238E27FC236}">
                <a16:creationId xmlns:a16="http://schemas.microsoft.com/office/drawing/2014/main" id="{6C429BCC-F1BD-1E9C-6B07-1DBF6411F206}"/>
              </a:ext>
            </a:extLst>
          </p:cNvPr>
          <p:cNvPicPr>
            <a:picLocks noChangeAspect="1"/>
          </p:cNvPicPr>
          <p:nvPr/>
        </p:nvPicPr>
        <p:blipFill rotWithShape="1">
          <a:blip r:embed="rId3">
            <a:duotone>
              <a:prstClr val="black"/>
              <a:schemeClr val="accent5">
                <a:tint val="45000"/>
                <a:satMod val="400000"/>
              </a:schemeClr>
            </a:duotone>
            <a:alphaModFix amt="25000"/>
          </a:blip>
          <a:srcRect t="18182" r="9091"/>
          <a:stretch/>
        </p:blipFill>
        <p:spPr>
          <a:xfrm>
            <a:off x="0" y="0"/>
            <a:ext cx="12192000" cy="6857990"/>
          </a:xfrm>
          <a:prstGeom prst="rect">
            <a:avLst/>
          </a:prstGeom>
          <a:noFill/>
        </p:spPr>
      </p:pic>
      <p:sp>
        <p:nvSpPr>
          <p:cNvPr id="29" name="Subtitle 2">
            <a:extLst>
              <a:ext uri="{FF2B5EF4-FFF2-40B4-BE49-F238E27FC236}">
                <a16:creationId xmlns:a16="http://schemas.microsoft.com/office/drawing/2014/main" id="{6008F35F-D16F-4570-858B-EF57288370AE}"/>
              </a:ext>
            </a:extLst>
          </p:cNvPr>
          <p:cNvSpPr>
            <a:spLocks noGrp="1"/>
          </p:cNvSpPr>
          <p:nvPr>
            <p:ph type="subTitle" idx="1"/>
          </p:nvPr>
        </p:nvSpPr>
        <p:spPr>
          <a:xfrm>
            <a:off x="576198" y="679572"/>
            <a:ext cx="8825658" cy="861420"/>
          </a:xfrm>
        </p:spPr>
        <p:txBody>
          <a:bodyPr>
            <a:normAutofit/>
          </a:bodyPr>
          <a:lstStyle/>
          <a:p>
            <a:r>
              <a:rPr lang="en-GB" sz="3600" b="1" dirty="0">
                <a:effectLst/>
                <a:latin typeface="Arial" panose="020B0604020202020204" pitchFamily="34" charset="0"/>
                <a:ea typeface="Calibri" panose="020F0502020204030204" pitchFamily="34" charset="0"/>
                <a:cs typeface="Arial" panose="020B0604020202020204" pitchFamily="34" charset="0"/>
              </a:rPr>
              <a:t>the importance of hospitality</a:t>
            </a:r>
            <a:endParaRPr lang="en-US" sz="4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2" name="Date Placeholder 5">
            <a:extLst>
              <a:ext uri="{FF2B5EF4-FFF2-40B4-BE49-F238E27FC236}">
                <a16:creationId xmlns:a16="http://schemas.microsoft.com/office/drawing/2014/main" id="{04E35474-1A9A-4F0C-82BB-186980BFD465}"/>
              </a:ext>
            </a:extLst>
          </p:cNvPr>
          <p:cNvSpPr>
            <a:spLocks noGrp="1"/>
          </p:cNvSpPr>
          <p:nvPr>
            <p:ph type="dt" sz="half" idx="10"/>
          </p:nvPr>
        </p:nvSpPr>
        <p:spPr/>
        <p:txBody>
          <a:bodyPr>
            <a:normAutofit/>
          </a:bodyPr>
          <a:lstStyle/>
          <a:p>
            <a:pPr>
              <a:spcAft>
                <a:spcPts val="600"/>
              </a:spcAft>
            </a:pPr>
            <a:fld id="{8E6DEBA7-A3D8-401F-9E79-02A0784FB941}" type="datetime1">
              <a:rPr lang="en-US" smtClean="0"/>
              <a:pPr>
                <a:spcAft>
                  <a:spcPts val="600"/>
                </a:spcAft>
              </a:pPr>
              <a:t>2/9/2023</a:t>
            </a:fld>
            <a:endParaRPr lang="en-US"/>
          </a:p>
        </p:txBody>
      </p:sp>
      <p:sp>
        <p:nvSpPr>
          <p:cNvPr id="23" name="Footer Placeholder 6">
            <a:extLst>
              <a:ext uri="{FF2B5EF4-FFF2-40B4-BE49-F238E27FC236}">
                <a16:creationId xmlns:a16="http://schemas.microsoft.com/office/drawing/2014/main" id="{11199D09-9DAC-4D8F-8067-411B9B5FC8AE}"/>
              </a:ext>
            </a:extLst>
          </p:cNvPr>
          <p:cNvSpPr>
            <a:spLocks noGrp="1"/>
          </p:cNvSpPr>
          <p:nvPr>
            <p:ph type="ftr" sz="quarter" idx="11"/>
          </p:nvPr>
        </p:nvSpPr>
        <p:spPr/>
        <p:txBody>
          <a:bodyPr>
            <a:normAutofit/>
          </a:bodyPr>
          <a:lstStyle/>
          <a:p>
            <a:pPr>
              <a:spcAft>
                <a:spcPts val="600"/>
              </a:spcAft>
            </a:pPr>
            <a:r>
              <a:rPr lang="en-US" dirty="0"/>
              <a:t>Sample Footer Text</a:t>
            </a:r>
          </a:p>
        </p:txBody>
      </p:sp>
      <p:sp>
        <p:nvSpPr>
          <p:cNvPr id="24" name="Slide Number Placeholder 8">
            <a:extLst>
              <a:ext uri="{FF2B5EF4-FFF2-40B4-BE49-F238E27FC236}">
                <a16:creationId xmlns:a16="http://schemas.microsoft.com/office/drawing/2014/main" id="{4643FDF9-4F10-41D0-B36B-A0E7E18109B1}"/>
              </a:ext>
            </a:extLst>
          </p:cNvPr>
          <p:cNvSpPr>
            <a:spLocks noGrp="1"/>
          </p:cNvSpPr>
          <p:nvPr>
            <p:ph type="sldNum" sz="quarter" idx="12"/>
          </p:nvPr>
        </p:nvSpPr>
        <p:spPr>
          <a:prstGeom prst="ellipse">
            <a:avLst/>
          </a:prstGeom>
        </p:spPr>
        <p:txBody>
          <a:bodyPr>
            <a:normAutofit/>
          </a:bodyPr>
          <a:lstStyle/>
          <a:p>
            <a:pPr>
              <a:spcAft>
                <a:spcPts val="600"/>
              </a:spcAft>
            </a:pPr>
            <a:fld id="{45C5C030-0550-4584-9C82-E35DF7DBC581}" type="slidenum">
              <a:rPr lang="en-US"/>
              <a:pPr>
                <a:spcAft>
                  <a:spcPts val="600"/>
                </a:spcAft>
              </a:pPr>
              <a:t>11</a:t>
            </a:fld>
            <a:endParaRPr lang="en-US"/>
          </a:p>
        </p:txBody>
      </p:sp>
      <p:sp>
        <p:nvSpPr>
          <p:cNvPr id="7" name="TextBox 6">
            <a:extLst>
              <a:ext uri="{FF2B5EF4-FFF2-40B4-BE49-F238E27FC236}">
                <a16:creationId xmlns:a16="http://schemas.microsoft.com/office/drawing/2014/main" id="{20295E52-84ED-510D-A5CF-9F698506698E}"/>
              </a:ext>
            </a:extLst>
          </p:cNvPr>
          <p:cNvSpPr txBox="1"/>
          <p:nvPr/>
        </p:nvSpPr>
        <p:spPr>
          <a:xfrm>
            <a:off x="139023" y="160337"/>
            <a:ext cx="11845532" cy="4114800"/>
          </a:xfrm>
        </p:spPr>
        <p:txBody>
          <a:bodyPr anchor="t">
            <a:noAutofit/>
          </a:bodyPr>
          <a:lstStyle/>
          <a:p>
            <a:pPr>
              <a:lnSpc>
                <a:spcPct val="90000"/>
              </a:lnSpc>
              <a:spcAft>
                <a:spcPts val="1125"/>
              </a:spcAft>
            </a:pPr>
            <a:endParaRPr lang="en-GB" dirty="0">
              <a:solidFill>
                <a:schemeClr val="bg1"/>
              </a:solidFill>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EB8CCC9-934E-C825-E193-F3DEBCD87092}"/>
              </a:ext>
            </a:extLst>
          </p:cNvPr>
          <p:cNvSpPr txBox="1"/>
          <p:nvPr/>
        </p:nvSpPr>
        <p:spPr>
          <a:xfrm>
            <a:off x="645393" y="1943100"/>
            <a:ext cx="8198569" cy="523220"/>
          </a:xfrm>
          <a:prstGeom prst="rect">
            <a:avLst/>
          </a:prstGeom>
          <a:noFill/>
        </p:spPr>
        <p:txBody>
          <a:bodyPr wrap="square">
            <a:spAutoFit/>
          </a:bodyPr>
          <a:lstStyle/>
          <a:p>
            <a:pPr marL="0" indent="0">
              <a:buNone/>
            </a:pPr>
            <a:r>
              <a:rPr lang="en-GB" sz="2800" b="1" dirty="0">
                <a:latin typeface="Arial" panose="020B0604020202020204" pitchFamily="34" charset="0"/>
                <a:ea typeface="Calibri" panose="020F0502020204030204" pitchFamily="34" charset="0"/>
                <a:cs typeface="Arial" panose="020B0604020202020204" pitchFamily="34" charset="0"/>
              </a:rPr>
              <a:t>H</a:t>
            </a:r>
            <a:r>
              <a:rPr lang="en-GB" sz="2800" b="1" dirty="0">
                <a:effectLst/>
                <a:latin typeface="Arial" panose="020B0604020202020204" pitchFamily="34" charset="0"/>
                <a:ea typeface="Calibri" panose="020F0502020204030204" pitchFamily="34" charset="0"/>
                <a:cs typeface="Arial" panose="020B0604020202020204" pitchFamily="34" charset="0"/>
              </a:rPr>
              <a:t>ow hotels meet/exceed guest expectations:</a:t>
            </a:r>
            <a:endParaRPr lang="en-US" sz="2500" b="1" dirty="0">
              <a:solidFill>
                <a:srgbClr val="FFFFFF"/>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97BCCD7-DBF6-8440-4E78-220A0F27EDA7}"/>
              </a:ext>
            </a:extLst>
          </p:cNvPr>
          <p:cNvSpPr txBox="1"/>
          <p:nvPr/>
        </p:nvSpPr>
        <p:spPr>
          <a:xfrm>
            <a:off x="645393" y="2541680"/>
            <a:ext cx="9853145" cy="1317412"/>
          </a:xfrm>
          <a:prstGeom prst="rect">
            <a:avLst/>
          </a:prstGeom>
          <a:noFill/>
        </p:spPr>
        <p:txBody>
          <a:bodyPr wrap="square">
            <a:spAutoFit/>
          </a:bodyPr>
          <a:lstStyle/>
          <a:p>
            <a:pPr marL="342900" indent="-342900">
              <a:lnSpc>
                <a:spcPts val="27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Greeting guest with warm welcoming </a:t>
            </a:r>
            <a:endParaRPr lang="en-GB" sz="2000" dirty="0">
              <a:latin typeface="Arial" panose="020B0604020202020204" pitchFamily="34" charset="0"/>
              <a:ea typeface="Calibri" panose="020F0502020204030204" pitchFamily="34" charset="0"/>
              <a:cs typeface="Arial" panose="020B0604020202020204" pitchFamily="34" charset="0"/>
            </a:endParaRPr>
          </a:p>
          <a:p>
            <a:pPr marL="342900" indent="-342900">
              <a:lnSpc>
                <a:spcPts val="27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P</a:t>
            </a:r>
            <a:r>
              <a:rPr lang="en-GB" sz="2000" dirty="0">
                <a:effectLst/>
                <a:latin typeface="Arial" panose="020B0604020202020204" pitchFamily="34" charset="0"/>
                <a:ea typeface="Calibri" panose="020F0502020204030204" pitchFamily="34" charset="0"/>
                <a:cs typeface="Arial" panose="020B0604020202020204" pitchFamily="34" charset="0"/>
              </a:rPr>
              <a:t>roviding waiting lounge </a:t>
            </a:r>
          </a:p>
          <a:p>
            <a:pPr marL="342900" indent="-342900">
              <a:lnSpc>
                <a:spcPts val="27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Facilitate bar and dining area </a:t>
            </a:r>
            <a:endParaRPr lang="en-GB" sz="20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82784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F95508F0-0F37-AA87-DEA0-DAD62A260F4A}"/>
              </a:ext>
            </a:extLst>
          </p:cNvPr>
          <p:cNvPicPr>
            <a:picLocks noChangeAspect="1"/>
          </p:cNvPicPr>
          <p:nvPr/>
        </p:nvPicPr>
        <p:blipFill rotWithShape="1">
          <a:blip r:embed="rId2"/>
          <a:srcRect b="15730"/>
          <a:stretch/>
        </p:blipFill>
        <p:spPr>
          <a:xfrm>
            <a:off x="0" y="4002232"/>
            <a:ext cx="12192000" cy="2855768"/>
          </a:xfrm>
          <a:prstGeom prst="rect">
            <a:avLst/>
          </a:prstGeom>
          <a:noFill/>
        </p:spPr>
      </p:pic>
      <p:sp>
        <p:nvSpPr>
          <p:cNvPr id="2" name="Title 1">
            <a:extLst>
              <a:ext uri="{FF2B5EF4-FFF2-40B4-BE49-F238E27FC236}">
                <a16:creationId xmlns:a16="http://schemas.microsoft.com/office/drawing/2014/main" id="{667F09AC-CA88-3075-7227-822749D9B30D}"/>
              </a:ext>
            </a:extLst>
          </p:cNvPr>
          <p:cNvSpPr>
            <a:spLocks noGrp="1"/>
          </p:cNvSpPr>
          <p:nvPr>
            <p:ph type="ctrTitle"/>
          </p:nvPr>
        </p:nvSpPr>
        <p:spPr>
          <a:xfrm>
            <a:off x="609893" y="0"/>
            <a:ext cx="6825154" cy="1784492"/>
          </a:xfrm>
        </p:spPr>
        <p:txBody>
          <a:bodyPr anchor="t">
            <a:normAutofit/>
          </a:bodyPr>
          <a:lstStyle/>
          <a:p>
            <a:r>
              <a:rPr lang="en-GB" sz="3200" dirty="0"/>
              <a:t>Reference list</a:t>
            </a:r>
          </a:p>
        </p:txBody>
      </p:sp>
      <p:sp>
        <p:nvSpPr>
          <p:cNvPr id="9" name="Subtitle 2">
            <a:extLst>
              <a:ext uri="{FF2B5EF4-FFF2-40B4-BE49-F238E27FC236}">
                <a16:creationId xmlns:a16="http://schemas.microsoft.com/office/drawing/2014/main" id="{6008F35F-D16F-4570-858B-EF57288370AE}"/>
              </a:ext>
            </a:extLst>
          </p:cNvPr>
          <p:cNvSpPr>
            <a:spLocks noGrp="1"/>
          </p:cNvSpPr>
          <p:nvPr>
            <p:ph type="subTitle" idx="1"/>
          </p:nvPr>
        </p:nvSpPr>
        <p:spPr>
          <a:xfrm>
            <a:off x="218526" y="892246"/>
            <a:ext cx="10972213" cy="3859795"/>
          </a:xfrm>
        </p:spPr>
        <p:txBody>
          <a:bodyPr anchor="ctr">
            <a:normAutofit/>
          </a:bodyPr>
          <a:lstStyle/>
          <a:p>
            <a:pPr>
              <a:lnSpc>
                <a:spcPct val="107000"/>
              </a:lnSpc>
              <a:spcAft>
                <a:spcPts val="1125"/>
              </a:spcAft>
            </a:pPr>
            <a:r>
              <a:rPr lang="en-GB" sz="1600"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https://www.torontosom.ca/blog/a-brief-history-of-hilton-hotels</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1125"/>
              </a:spcAft>
            </a:pPr>
            <a:r>
              <a:rPr lang="en-GB" sz="1600"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https://stories.hilton.com/history</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1125"/>
              </a:spcAft>
            </a:pPr>
            <a:r>
              <a:rPr lang="en-GB" sz="1600" dirty="0">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www.investopedia.com/articles/investing/061015/top-5-most-profitable-hotel-companies.asp</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1125"/>
              </a:spcAft>
            </a:pPr>
            <a:r>
              <a:rPr lang="en-GB" sz="1600" dirty="0">
                <a:effectLst/>
                <a:latin typeface="Arial" panose="020B0604020202020204" pitchFamily="34" charset="0"/>
                <a:ea typeface="Calibri" panose="020F0502020204030204" pitchFamily="34" charset="0"/>
                <a:cs typeface="Arial" panose="020B0604020202020204" pitchFamily="34" charset="0"/>
              </a:rPr>
              <a:t>Cousins, John, and Suzanne Weekes. Food and Beverage Service, 10th Edition, Hodder Education Group, 2020. ProQuest eBook Central, </a:t>
            </a:r>
            <a:r>
              <a:rPr lang="en-GB" sz="1600" dirty="0">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https://ebookcentral.proquest.com/lib/trinity/detail.action?docID=6354742</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1125"/>
              </a:spcAft>
            </a:pPr>
            <a:r>
              <a:rPr lang="en-GB" sz="1600" dirty="0">
                <a:latin typeface="Arial" panose="020B0604020202020204" pitchFamily="34" charset="0"/>
                <a:cs typeface="Arial" panose="020B0604020202020204" pitchFamily="34" charset="0"/>
              </a:rPr>
              <a:t>Carman, J. M. (1990). Consumer perceptions of service quality: an assessment of the SERVQUAL dimensions. Journal of Retailing, 66(1), 33-55.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1125"/>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endParaRPr lang="en-US" sz="1600" dirty="0">
              <a:solidFill>
                <a:srgbClr val="FFFF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1" name="Date Placeholder 5">
            <a:extLst>
              <a:ext uri="{FF2B5EF4-FFF2-40B4-BE49-F238E27FC236}">
                <a16:creationId xmlns:a16="http://schemas.microsoft.com/office/drawing/2014/main" id="{FBD5702B-85CD-4C5D-9158-7DADF244CC32}"/>
              </a:ext>
            </a:extLst>
          </p:cNvPr>
          <p:cNvSpPr>
            <a:spLocks noGrp="1"/>
          </p:cNvSpPr>
          <p:nvPr>
            <p:ph type="dt" sz="half" idx="10"/>
          </p:nvPr>
        </p:nvSpPr>
        <p:spPr>
          <a:xfrm rot="5400000">
            <a:off x="11104545" y="6213962"/>
            <a:ext cx="990599" cy="304799"/>
          </a:xfrm>
        </p:spPr>
        <p:txBody>
          <a:bodyPr/>
          <a:lstStyle/>
          <a:p>
            <a:pPr>
              <a:spcAft>
                <a:spcPts val="600"/>
              </a:spcAft>
            </a:pPr>
            <a:fld id="{93DA5B69-27A3-4DB0-AF84-C3A59228EAF1}" type="datetime1">
              <a:rPr lang="en-US" smtClean="0">
                <a:solidFill>
                  <a:srgbClr val="FFFFFF"/>
                </a:solidFill>
                <a:effectLst>
                  <a:outerShdw blurRad="38100" dist="38100" dir="2700000" algn="tl">
                    <a:srgbClr val="000000">
                      <a:alpha val="43137"/>
                    </a:srgbClr>
                  </a:outerShdw>
                </a:effectLst>
              </a:rPr>
              <a:pPr>
                <a:spcAft>
                  <a:spcPts val="600"/>
                </a:spcAft>
              </a:pPr>
              <a:t>2/8/2023</a:t>
            </a:fld>
            <a:endParaRPr lang="en-US" dirty="0">
              <a:solidFill>
                <a:srgbClr val="FFFFFF"/>
              </a:solidFill>
              <a:effectLst>
                <a:outerShdw blurRad="38100" dist="38100" dir="2700000" algn="tl">
                  <a:srgbClr val="000000">
                    <a:alpha val="43137"/>
                  </a:srgbClr>
                </a:outerShdw>
              </a:effectLst>
            </a:endParaRPr>
          </a:p>
        </p:txBody>
      </p:sp>
      <p:sp>
        <p:nvSpPr>
          <p:cNvPr id="13" name="Footer Placeholder 6">
            <a:extLst>
              <a:ext uri="{FF2B5EF4-FFF2-40B4-BE49-F238E27FC236}">
                <a16:creationId xmlns:a16="http://schemas.microsoft.com/office/drawing/2014/main" id="{B78AD7F8-ACC0-407F-990A-E36B6C1AC780}"/>
              </a:ext>
            </a:extLst>
          </p:cNvPr>
          <p:cNvSpPr>
            <a:spLocks noGrp="1"/>
          </p:cNvSpPr>
          <p:nvPr>
            <p:ph type="ftr" sz="quarter" idx="11"/>
          </p:nvPr>
        </p:nvSpPr>
        <p:spPr>
          <a:xfrm rot="5400000">
            <a:off x="10071916" y="7207613"/>
            <a:ext cx="3859795" cy="304801"/>
          </a:xfrm>
        </p:spPr>
        <p:txBody>
          <a:bodyPr/>
          <a:lstStyle/>
          <a:p>
            <a:pPr>
              <a:spcAft>
                <a:spcPts val="600"/>
              </a:spcAft>
            </a:pPr>
            <a:r>
              <a:rPr lang="en-US" dirty="0">
                <a:solidFill>
                  <a:srgbClr val="FFFFFF"/>
                </a:solidFill>
                <a:effectLst>
                  <a:outerShdw blurRad="38100" dist="38100" dir="2700000" algn="tl">
                    <a:srgbClr val="000000">
                      <a:alpha val="43137"/>
                    </a:srgbClr>
                  </a:outerShdw>
                </a:effectLst>
              </a:rPr>
              <a:t>Sample Footer Text</a:t>
            </a:r>
          </a:p>
        </p:txBody>
      </p:sp>
      <p:sp>
        <p:nvSpPr>
          <p:cNvPr id="15" name="Slide Number Placeholder 9">
            <a:extLst>
              <a:ext uri="{FF2B5EF4-FFF2-40B4-BE49-F238E27FC236}">
                <a16:creationId xmlns:a16="http://schemas.microsoft.com/office/drawing/2014/main" id="{D0DF349C-9565-4AD7-B54F-8DDC45C0D470}"/>
              </a:ext>
            </a:extLst>
          </p:cNvPr>
          <p:cNvSpPr>
            <a:spLocks noGrp="1"/>
          </p:cNvSpPr>
          <p:nvPr>
            <p:ph type="sldNum" sz="quarter" idx="12"/>
          </p:nvPr>
        </p:nvSpPr>
        <p:spPr/>
        <p:txBody>
          <a:bodyPr/>
          <a:lstStyle/>
          <a:p>
            <a:pPr>
              <a:spcAft>
                <a:spcPts val="600"/>
              </a:spcAft>
            </a:pPr>
            <a:fld id="{45C5C030-0550-4584-9C82-E35DF7DBC581}" type="slidenum">
              <a:rPr lang="en-US" smtClean="0">
                <a:solidFill>
                  <a:srgbClr val="FFFFFF"/>
                </a:solidFill>
                <a:effectLst>
                  <a:outerShdw blurRad="38100" dist="38100" dir="2700000" algn="tl">
                    <a:srgbClr val="000000">
                      <a:alpha val="43137"/>
                    </a:srgbClr>
                  </a:outerShdw>
                </a:effectLst>
              </a:rPr>
              <a:pPr>
                <a:spcAft>
                  <a:spcPts val="600"/>
                </a:spcAft>
              </a:pPr>
              <a:t>12</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014519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7" ma:contentTypeDescription="Create a new document." ma:contentTypeScope="" ma:versionID="f4940c8e81c57abe7094c43de8ff5cf2">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22c02a576804ded532f8555b015e190c"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07E18C3A-7695-4E06-9F2D-9384929A57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42E2C1-DB09-4BE3-A115-48E7711CD22A}">
  <ds:schemaRefs>
    <ds:schemaRef ds:uri="http://schemas.microsoft.com/sharepoint/v3/contenttype/forms"/>
  </ds:schemaRefs>
</ds:datastoreItem>
</file>

<file path=customXml/itemProps3.xml><?xml version="1.0" encoding="utf-8"?>
<ds:datastoreItem xmlns:ds="http://schemas.openxmlformats.org/officeDocument/2006/customXml" ds:itemID="{17C9619A-5994-45DC-B912-DDA2BF4807AF}">
  <ds:schemaRefs>
    <ds:schemaRef ds:uri="http://schemas.microsoft.com/office/2006/documentManagement/types"/>
    <ds:schemaRef ds:uri="http://schemas.microsoft.com/office/infopath/2007/PartnerControls"/>
    <ds:schemaRef ds:uri="0338428b-3fc8-4989-9d03-78e16c931d9f"/>
    <ds:schemaRef ds:uri="http://purl.org/dc/elements/1.1/"/>
    <ds:schemaRef ds:uri="http://schemas.microsoft.com/office/2006/metadata/properties"/>
    <ds:schemaRef ds:uri="http://purl.org/dc/terms/"/>
    <ds:schemaRef ds:uri="4055ddc6-ee7b-4b5b-b8fb-52871646f80e"/>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Ion</Template>
  <TotalTime>895</TotalTime>
  <Words>1318</Words>
  <Application>Microsoft Office PowerPoint</Application>
  <PresentationFormat>Widescreen</PresentationFormat>
  <Paragraphs>146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vt:lpstr>
      <vt:lpstr>Hilton world-wide</vt:lpstr>
      <vt:lpstr>Contents            Slide </vt:lpstr>
      <vt:lpstr>What is hotel? </vt:lpstr>
      <vt:lpstr>The Founder  </vt:lpstr>
      <vt:lpstr>H I S TO R I C A L  S U CC E S S</vt:lpstr>
      <vt:lpstr>HISTORICAL </vt:lpstr>
      <vt:lpstr>PowerPoint Presentation</vt:lpstr>
      <vt:lpstr>Consumer</vt:lpstr>
      <vt:lpstr>Service Quality in Food and Beverage Departments</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Hilton world-wide</dc:title>
  <dc:creator>Abdul Alim</dc:creator>
  <cp:lastModifiedBy>Abdul Alim</cp:lastModifiedBy>
  <cp:revision>19</cp:revision>
  <dcterms:created xsi:type="dcterms:W3CDTF">2023-01-22T02:18:10Z</dcterms:created>
  <dcterms:modified xsi:type="dcterms:W3CDTF">2023-02-09T05:20:34Z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