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Oval 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Oval 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76279" y="1792223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/>
                </a:solidFill>
              </a:defRPr>
            </a:lvl1pPr>
          </a:lstStyle>
          <a:p>
            <a:fld id="{C25FF67A-27FD-497B-B2B6-F74B909FBA10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63575" y="3226820"/>
            <a:ext cx="3859795" cy="304801"/>
          </a:xfrm>
        </p:spPr>
        <p:txBody>
          <a:bodyPr anchor="b"/>
          <a:lstStyle>
            <a:lvl1pPr>
              <a:defRPr b="0" i="0">
                <a:solidFill>
                  <a:schemeClr val="bg1"/>
                </a:solidFill>
              </a:defRPr>
            </a:lvl1pPr>
          </a:lstStyle>
          <a:p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1008" y="292608"/>
            <a:ext cx="838199" cy="767687"/>
          </a:xfrm>
        </p:spPr>
        <p:txBody>
          <a:bodyPr/>
          <a:lstStyle>
            <a:lvl1pPr>
              <a:defRPr sz="2800" b="0" i="0"/>
            </a:lvl1pPr>
          </a:lstStyle>
          <a:p>
            <a:fld id="{C7A600AC-7A51-4740-ABC9-4C91D71AA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347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Placeholder 1"/>
          <p:cNvSpPr>
            <a:spLocks noGrp="1"/>
          </p:cNvSpPr>
          <p:nvPr>
            <p:ph type="title"/>
          </p:nvPr>
        </p:nvSpPr>
        <p:spPr>
          <a:xfrm>
            <a:off x="1154954" y="947920"/>
            <a:ext cx="8761413" cy="7284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FF67A-27FD-497B-B2B6-F74B909FBA10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600AC-7A51-4740-ABC9-4C91D71AA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480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677644"/>
            <a:ext cx="4351023" cy="2283823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FF67A-27FD-497B-B2B6-F74B909FBA10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600AC-7A51-4740-ABC9-4C91D71AA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2686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1368" y="2603500"/>
            <a:ext cx="4828744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1" y="2603500"/>
            <a:ext cx="4825159" cy="3377705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FF67A-27FD-497B-B2B6-F74B909FBA10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600AC-7A51-4740-ABC9-4C91D71AA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8148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36063"/>
            <a:ext cx="482515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212326"/>
            <a:ext cx="4825158" cy="2807476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1" y="2603499"/>
            <a:ext cx="4825160" cy="60882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212327"/>
            <a:ext cx="4825159" cy="2807474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FF67A-27FD-497B-B2B6-F74B909FBA10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600AC-7A51-4740-ABC9-4C91D71AA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7497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FF67A-27FD-497B-B2B6-F74B909FBA10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600AC-7A51-4740-ABC9-4C91D71AA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8472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FF67A-27FD-497B-B2B6-F74B909FBA10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600AC-7A51-4740-ABC9-4C91D71AA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67243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5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FF67A-27FD-497B-B2B6-F74B909FBA10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600AC-7A51-4740-ABC9-4C91D71AA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13977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8" name="Rectangle 7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693332"/>
            <a:ext cx="3860259" cy="173566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2" y="1143000"/>
            <a:ext cx="3227192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5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FF67A-27FD-497B-B2B6-F74B909FBA10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600AC-7A51-4740-ABC9-4C91D71AA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4706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9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965945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6" y="5532683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FF67A-27FD-497B-B2B6-F74B909FBA10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600AC-7A51-4740-ABC9-4C91D71AA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189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9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063416"/>
            <a:ext cx="8825659" cy="1379755"/>
          </a:xfrm>
        </p:spPr>
        <p:txBody>
          <a:bodyPr anchor="ctr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FF67A-27FD-497B-B2B6-F74B909FBA10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600AC-7A51-4740-ABC9-4C91D71AA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85646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6" name="Rectangle 15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1" name="TextBox 10"/>
          <p:cNvSpPr txBox="1"/>
          <p:nvPr/>
        </p:nvSpPr>
        <p:spPr bwMode="gray">
          <a:xfrm>
            <a:off x="898295" y="603589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705137" y="2613787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cs typeface="Arial"/>
              </a:defRPr>
            </a:lvl1pPr>
          </a:lstStyle>
          <a:p>
            <a:pPr lvl="0"/>
            <a:r>
              <a:rPr lang="en-US" sz="9600" dirty="0"/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980517"/>
            <a:ext cx="8460983" cy="2705034"/>
          </a:xfrm>
        </p:spPr>
        <p:txBody>
          <a:bodyPr anchor="ctr"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86515"/>
            <a:ext cx="7725772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14393"/>
            <a:ext cx="8825659" cy="1012664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FF67A-27FD-497B-B2B6-F74B909FBA10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4" name="Rectangle 23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600AC-7A51-4740-ABC9-4C91D71AA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07810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2404477"/>
            <a:ext cx="8825659" cy="178870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8587" y="5024967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FF67A-27FD-497B-B2B6-F74B909FBA10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600AC-7A51-4740-ABC9-4C91D71AA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69560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1154954" y="947920"/>
            <a:ext cx="8761413" cy="7284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10999"/>
            <a:ext cx="312916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4" y="3187261"/>
            <a:ext cx="3129168" cy="283979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10999"/>
            <a:ext cx="31453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87261"/>
            <a:ext cx="3145380" cy="283979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6701" y="2603500"/>
            <a:ext cx="3157448" cy="576261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6700" y="3187261"/>
            <a:ext cx="3161029" cy="2839794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22" name="Straight Connector 21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FF67A-27FD-497B-B2B6-F74B909FBA10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600AC-7A51-4740-ABC9-4C91D71AA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6043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ctr"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20744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2" y="2611246"/>
            <a:ext cx="2691242" cy="1583764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3" y="5109107"/>
            <a:ext cx="3020745" cy="91794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5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3" y="2642840"/>
            <a:ext cx="2691242" cy="155217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68865" y="5109107"/>
            <a:ext cx="3050438" cy="92140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3434" y="4532845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18992"/>
            <a:ext cx="2691242" cy="157601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3434" y="5109107"/>
            <a:ext cx="3054127" cy="89634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21" name="Straight Connector 20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FF67A-27FD-497B-B2B6-F74B909FBA10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600AC-7A51-4740-ABC9-4C91D71AA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32977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Placeholder 1"/>
          <p:cNvSpPr>
            <a:spLocks noGrp="1"/>
          </p:cNvSpPr>
          <p:nvPr>
            <p:ph type="title"/>
          </p:nvPr>
        </p:nvSpPr>
        <p:spPr>
          <a:xfrm>
            <a:off x="1154954" y="947920"/>
            <a:ext cx="8761413" cy="7284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FF67A-27FD-497B-B2B6-F74B909FBA10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600AC-7A51-4740-ABC9-4C91D71AA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982708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3" name="Rectangle 12"/>
            <p:cNvSpPr/>
            <p:nvPr/>
          </p:nvSpPr>
          <p:spPr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2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97430"/>
            <a:ext cx="1409965" cy="4729626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97429"/>
            <a:ext cx="6247546" cy="472962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FF67A-27FD-497B-B2B6-F74B909FBA10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A600AC-7A51-4740-ABC9-4C91D71AA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25599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5" name="Rectangle 14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42000"/>
                    <a:hueMod val="42000"/>
                    <a:satMod val="124000"/>
                    <a:lumMod val="62000"/>
                  </a:schemeClr>
                  <a:schemeClr val="dk2">
                    <a:tint val="96000"/>
                    <a:satMod val="130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Oval 40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9" name="Oval 3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1587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4000"/>
                  </a:schemeClr>
                </a:gs>
                <a:gs pos="73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8" name="Oval 3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49" name="Oval 48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1000"/>
                  </a:schemeClr>
                </a:gs>
                <a:gs pos="75000">
                  <a:schemeClr val="accent1">
                    <a:lumMod val="60000"/>
                    <a:lumOff val="40000"/>
                    <a:alpha val="0"/>
                  </a:schemeClr>
                </a:gs>
                <a:gs pos="36000">
                  <a:schemeClr val="accent1">
                    <a:lumMod val="60000"/>
                    <a:lumOff val="40000"/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5239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lumMod val="60000"/>
                    <a:lumOff val="40000"/>
                    <a:alpha val="10000"/>
                  </a:schemeClr>
                </a:gs>
                <a:gs pos="66000">
                  <a:schemeClr val="accent1">
                    <a:lumMod val="60000"/>
                    <a:lumOff val="40000"/>
                    <a:alpha val="0"/>
                  </a:schemeClr>
                </a:gs>
                <a:gs pos="31000">
                  <a:schemeClr val="accent1">
                    <a:lumMod val="60000"/>
                    <a:lumOff val="40000"/>
                    <a:alpha val="5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6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9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47920"/>
            <a:ext cx="8761413" cy="72848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9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0938" y="6394407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C25FF67A-27FD-497B-B2B6-F74B909FBA10}" type="datetimeFigureOut">
              <a:rPr lang="en-GB" smtClean="0"/>
              <a:t>26/01/2019</a:t>
            </a:fld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1044372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C7A600AC-7A51-4740-ABC9-4C91D71AA2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4208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316A0E-248B-42D7-BF16-3A39B44052A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Evaluation Activity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859253-4002-4EFD-B9E5-EF07D33CDCB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/>
              <a:t>Health Providers </a:t>
            </a:r>
          </a:p>
        </p:txBody>
      </p:sp>
    </p:spTree>
    <p:extLst>
      <p:ext uri="{BB962C8B-B14F-4D97-AF65-F5344CB8AC3E}">
        <p14:creationId xmlns:p14="http://schemas.microsoft.com/office/powerpoint/2010/main" val="246606362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DE3EBF-8AD1-46BC-8132-593BBBDAE4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 is either …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DB3278-5529-424B-A803-DA165AA251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  <a:p>
            <a:r>
              <a:rPr lang="en-GB" dirty="0"/>
              <a:t>Private Sector where profit is normally the main goal and owned by a person e.g.  Private hospitals, care homes</a:t>
            </a:r>
          </a:p>
          <a:p>
            <a:r>
              <a:rPr lang="en-GB" dirty="0"/>
              <a:t>Public Sector which is government owned e.g. NHS hospitals and hospices, GP surgeries </a:t>
            </a:r>
          </a:p>
          <a:p>
            <a:r>
              <a:rPr lang="en-GB" dirty="0"/>
              <a:t>Third Sector or Not-for-profit basis e.g. a charity, local groups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64679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B2EAA4-AEA9-4E0D-B83A-1FDB658F63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Copy the following table 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DBFA196-6A6C-42AD-80F0-D2DA89A2D1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6058611"/>
              </p:ext>
            </p:extLst>
          </p:nvPr>
        </p:nvGraphicFramePr>
        <p:xfrm>
          <a:off x="1155700" y="2603500"/>
          <a:ext cx="8761412" cy="3662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90353">
                  <a:extLst>
                    <a:ext uri="{9D8B030D-6E8A-4147-A177-3AD203B41FA5}">
                      <a16:colId xmlns:a16="http://schemas.microsoft.com/office/drawing/2014/main" val="274974092"/>
                    </a:ext>
                  </a:extLst>
                </a:gridCol>
                <a:gridCol w="2190353">
                  <a:extLst>
                    <a:ext uri="{9D8B030D-6E8A-4147-A177-3AD203B41FA5}">
                      <a16:colId xmlns:a16="http://schemas.microsoft.com/office/drawing/2014/main" val="897290744"/>
                    </a:ext>
                  </a:extLst>
                </a:gridCol>
                <a:gridCol w="2190353">
                  <a:extLst>
                    <a:ext uri="{9D8B030D-6E8A-4147-A177-3AD203B41FA5}">
                      <a16:colId xmlns:a16="http://schemas.microsoft.com/office/drawing/2014/main" val="134018575"/>
                    </a:ext>
                  </a:extLst>
                </a:gridCol>
                <a:gridCol w="2190353">
                  <a:extLst>
                    <a:ext uri="{9D8B030D-6E8A-4147-A177-3AD203B41FA5}">
                      <a16:colId xmlns:a16="http://schemas.microsoft.com/office/drawing/2014/main" val="2814366879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Type of Company</a:t>
                      </a:r>
                    </a:p>
                  </a:txBody>
                  <a:tcPr marL="76186" marR="76186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Pros for…</a:t>
                      </a:r>
                    </a:p>
                  </a:txBody>
                  <a:tcPr marL="76186" marR="76186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Cons for …</a:t>
                      </a:r>
                    </a:p>
                  </a:txBody>
                  <a:tcPr marL="76186" marR="76186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Conclusion</a:t>
                      </a:r>
                    </a:p>
                  </a:txBody>
                  <a:tcPr marL="76186" marR="76186"/>
                </a:tc>
                <a:extLst>
                  <a:ext uri="{0D108BD9-81ED-4DB2-BD59-A6C34878D82A}">
                    <a16:rowId xmlns:a16="http://schemas.microsoft.com/office/drawing/2014/main" val="15789510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Public</a:t>
                      </a:r>
                    </a:p>
                  </a:txBody>
                  <a:tcPr marL="76186" marR="76186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Employee</a:t>
                      </a:r>
                    </a:p>
                    <a:p>
                      <a:r>
                        <a:rPr lang="en-GB" dirty="0"/>
                        <a:t>Employer</a:t>
                      </a:r>
                    </a:p>
                    <a:p>
                      <a:r>
                        <a:rPr lang="en-GB" dirty="0"/>
                        <a:t>Service User</a:t>
                      </a:r>
                    </a:p>
                  </a:txBody>
                  <a:tcPr marL="76186" marR="76186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Employee</a:t>
                      </a:r>
                    </a:p>
                    <a:p>
                      <a:r>
                        <a:rPr lang="en-GB" dirty="0"/>
                        <a:t>Employer</a:t>
                      </a:r>
                    </a:p>
                    <a:p>
                      <a:r>
                        <a:rPr lang="en-GB" dirty="0"/>
                        <a:t>Service User</a:t>
                      </a:r>
                    </a:p>
                    <a:p>
                      <a:endParaRPr lang="en-GB" dirty="0"/>
                    </a:p>
                  </a:txBody>
                  <a:tcPr marL="76186" marR="76186"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marL="76186" marR="76186"/>
                </a:tc>
                <a:extLst>
                  <a:ext uri="{0D108BD9-81ED-4DB2-BD59-A6C34878D82A}">
                    <a16:rowId xmlns:a16="http://schemas.microsoft.com/office/drawing/2014/main" val="16065779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Private</a:t>
                      </a:r>
                    </a:p>
                  </a:txBody>
                  <a:tcPr marL="76186" marR="76186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Employee</a:t>
                      </a:r>
                    </a:p>
                    <a:p>
                      <a:r>
                        <a:rPr lang="en-GB" dirty="0"/>
                        <a:t>Employer</a:t>
                      </a:r>
                    </a:p>
                    <a:p>
                      <a:r>
                        <a:rPr lang="en-GB" dirty="0"/>
                        <a:t>Service User</a:t>
                      </a:r>
                    </a:p>
                  </a:txBody>
                  <a:tcPr marL="76186" marR="76186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Employee</a:t>
                      </a:r>
                    </a:p>
                    <a:p>
                      <a:r>
                        <a:rPr lang="en-GB" dirty="0"/>
                        <a:t>Employer</a:t>
                      </a:r>
                    </a:p>
                    <a:p>
                      <a:r>
                        <a:rPr lang="en-GB" dirty="0"/>
                        <a:t>Service User</a:t>
                      </a:r>
                    </a:p>
                  </a:txBody>
                  <a:tcPr marL="76186" marR="76186"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marL="76186" marR="76186"/>
                </a:tc>
                <a:extLst>
                  <a:ext uri="{0D108BD9-81ED-4DB2-BD59-A6C34878D82A}">
                    <a16:rowId xmlns:a16="http://schemas.microsoft.com/office/drawing/2014/main" val="158899406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Third</a:t>
                      </a:r>
                    </a:p>
                  </a:txBody>
                  <a:tcPr marL="76186" marR="76186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Employee</a:t>
                      </a:r>
                    </a:p>
                    <a:p>
                      <a:r>
                        <a:rPr lang="en-GB" dirty="0"/>
                        <a:t>Employer</a:t>
                      </a:r>
                    </a:p>
                    <a:p>
                      <a:r>
                        <a:rPr lang="en-GB" dirty="0"/>
                        <a:t>Service User</a:t>
                      </a:r>
                    </a:p>
                    <a:p>
                      <a:endParaRPr lang="en-GB" dirty="0"/>
                    </a:p>
                  </a:txBody>
                  <a:tcPr marL="76186" marR="76186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Employee</a:t>
                      </a:r>
                    </a:p>
                    <a:p>
                      <a:r>
                        <a:rPr lang="en-GB" dirty="0"/>
                        <a:t>Employer</a:t>
                      </a:r>
                    </a:p>
                    <a:p>
                      <a:r>
                        <a:rPr lang="en-GB" dirty="0"/>
                        <a:t>Service User</a:t>
                      </a:r>
                    </a:p>
                  </a:txBody>
                  <a:tcPr marL="76186" marR="76186"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 marL="76186" marR="76186"/>
                </a:tc>
                <a:extLst>
                  <a:ext uri="{0D108BD9-81ED-4DB2-BD59-A6C34878D82A}">
                    <a16:rowId xmlns:a16="http://schemas.microsoft.com/office/drawing/2014/main" val="406391772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604262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B7334D-D3C8-4760-9D58-A38BFF02B7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220A4-143C-43E1-AC80-A394B013D0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Complete the table </a:t>
            </a:r>
          </a:p>
          <a:p>
            <a:r>
              <a:rPr lang="en-GB" dirty="0"/>
              <a:t>Evaluate the pros and cons for each health provider </a:t>
            </a:r>
          </a:p>
        </p:txBody>
      </p:sp>
    </p:spTree>
    <p:extLst>
      <p:ext uri="{BB962C8B-B14F-4D97-AF65-F5344CB8AC3E}">
        <p14:creationId xmlns:p14="http://schemas.microsoft.com/office/powerpoint/2010/main" val="308449696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EE5818"/>
      </a:dk2>
      <a:lt2>
        <a:srgbClr val="EBEBEB"/>
      </a:lt2>
      <a:accent1>
        <a:srgbClr val="F5A408"/>
      </a:accent1>
      <a:accent2>
        <a:srgbClr val="FA731A"/>
      </a:accent2>
      <a:accent3>
        <a:srgbClr val="AB9281"/>
      </a:accent3>
      <a:accent4>
        <a:srgbClr val="A18CD0"/>
      </a:accent4>
      <a:accent5>
        <a:srgbClr val="8EBBD2"/>
      </a:accent5>
      <a:accent6>
        <a:srgbClr val="ACC995"/>
      </a:accent6>
      <a:hlink>
        <a:srgbClr val="FAC96A"/>
      </a:hlink>
      <a:folHlink>
        <a:srgbClr val="FCDB9B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04000"/>
                <a:satMod val="128000"/>
                <a:lumMod val="10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68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2000"/>
                <a:hueMod val="42000"/>
                <a:satMod val="124000"/>
                <a:lumMod val="62000"/>
              </a:schemeClr>
              <a:schemeClr val="phClr">
                <a:tint val="96000"/>
                <a:satMod val="13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F1C4790-FE3C-4020-8CA7-00621DA7BBB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9</TotalTime>
  <Words>117</Words>
  <Application>Microsoft Office PowerPoint</Application>
  <PresentationFormat>Widescreen</PresentationFormat>
  <Paragraphs>36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Century Gothic</vt:lpstr>
      <vt:lpstr>Wingdings 3</vt:lpstr>
      <vt:lpstr>Ion Boardroom</vt:lpstr>
      <vt:lpstr>Evaluation Activity </vt:lpstr>
      <vt:lpstr>Health is either … </vt:lpstr>
      <vt:lpstr>Copy the following table </vt:lpstr>
      <vt:lpstr>Task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Evaluation Activity </dc:title>
  <dc:creator>Tania Davies</dc:creator>
  <cp:lastModifiedBy>Tania Davies</cp:lastModifiedBy>
  <cp:revision>2</cp:revision>
  <dcterms:created xsi:type="dcterms:W3CDTF">2019-01-26T15:41:29Z</dcterms:created>
  <dcterms:modified xsi:type="dcterms:W3CDTF">2019-01-26T15:50:45Z</dcterms:modified>
</cp:coreProperties>
</file>