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76" d="100"/>
          <a:sy n="76" d="100"/>
        </p:scale>
        <p:origin x="917"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2933535-AC69-4A55-AB69-51677DCF6802}"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0384D8-A2EE-430D-B750-D0CCDF18FB0E}" type="slidenum">
              <a:rPr lang="en-GB" smtClean="0"/>
              <a:t>‹#›</a:t>
            </a:fld>
            <a:endParaRPr lang="en-GB"/>
          </a:p>
        </p:txBody>
      </p:sp>
    </p:spTree>
    <p:extLst>
      <p:ext uri="{BB962C8B-B14F-4D97-AF65-F5344CB8AC3E}">
        <p14:creationId xmlns:p14="http://schemas.microsoft.com/office/powerpoint/2010/main" val="4301193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62933535-AC69-4A55-AB69-51677DCF6802}"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0384D8-A2EE-430D-B750-D0CCDF18FB0E}" type="slidenum">
              <a:rPr lang="en-GB" smtClean="0"/>
              <a:t>‹#›</a:t>
            </a:fld>
            <a:endParaRPr lang="en-GB"/>
          </a:p>
        </p:txBody>
      </p:sp>
    </p:spTree>
    <p:extLst>
      <p:ext uri="{BB962C8B-B14F-4D97-AF65-F5344CB8AC3E}">
        <p14:creationId xmlns:p14="http://schemas.microsoft.com/office/powerpoint/2010/main" val="19499958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2933535-AC69-4A55-AB69-51677DCF6802}"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0384D8-A2EE-430D-B750-D0CCDF18FB0E}" type="slidenum">
              <a:rPr lang="en-GB" smtClean="0"/>
              <a:t>‹#›</a:t>
            </a:fld>
            <a:endParaRPr lang="en-GB"/>
          </a:p>
        </p:txBody>
      </p:sp>
    </p:spTree>
    <p:extLst>
      <p:ext uri="{BB962C8B-B14F-4D97-AF65-F5344CB8AC3E}">
        <p14:creationId xmlns:p14="http://schemas.microsoft.com/office/powerpoint/2010/main" val="8938826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2933535-AC69-4A55-AB69-51677DCF6802}" type="datetimeFigureOut">
              <a:rPr lang="en-GB" smtClean="0"/>
              <a:t>03/12/2025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0384D8-A2EE-430D-B750-D0CCDF18FB0E}" type="slidenum">
              <a:rPr lang="en-GB" smtClean="0"/>
              <a:t>‹#›</a:t>
            </a:fld>
            <a:endParaRPr lang="en-GB"/>
          </a:p>
        </p:txBody>
      </p:sp>
    </p:spTree>
    <p:extLst>
      <p:ext uri="{BB962C8B-B14F-4D97-AF65-F5344CB8AC3E}">
        <p14:creationId xmlns:p14="http://schemas.microsoft.com/office/powerpoint/2010/main" val="8913757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2933535-AC69-4A55-AB69-51677DCF6802}" type="datetimeFigureOut">
              <a:rPr lang="en-GB" smtClean="0"/>
              <a:t>03/12/2025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D0384D8-A2EE-430D-B750-D0CCDF18FB0E}" type="slidenum">
              <a:rPr lang="en-GB" smtClean="0"/>
              <a:t>‹#›</a:t>
            </a:fld>
            <a:endParaRPr lang="en-GB"/>
          </a:p>
        </p:txBody>
      </p:sp>
    </p:spTree>
    <p:extLst>
      <p:ext uri="{BB962C8B-B14F-4D97-AF65-F5344CB8AC3E}">
        <p14:creationId xmlns:p14="http://schemas.microsoft.com/office/powerpoint/2010/main" val="8279866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62933535-AC69-4A55-AB69-51677DCF6802}" type="datetimeFigureOut">
              <a:rPr lang="en-GB" smtClean="0"/>
              <a:t>03/12/2025</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BD0384D8-A2EE-430D-B750-D0CCDF18FB0E}" type="slidenum">
              <a:rPr lang="en-GB" smtClean="0"/>
              <a:t>‹#›</a:t>
            </a:fld>
            <a:endParaRPr lang="en-GB"/>
          </a:p>
        </p:txBody>
      </p:sp>
    </p:spTree>
    <p:extLst>
      <p:ext uri="{BB962C8B-B14F-4D97-AF65-F5344CB8AC3E}">
        <p14:creationId xmlns:p14="http://schemas.microsoft.com/office/powerpoint/2010/main" val="36665743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62933535-AC69-4A55-AB69-51677DCF6802}" type="datetimeFigureOut">
              <a:rPr lang="en-GB" smtClean="0"/>
              <a:t>03/12/2025</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BD0384D8-A2EE-430D-B750-D0CCDF18FB0E}" type="slidenum">
              <a:rPr lang="en-GB" smtClean="0"/>
              <a:t>‹#›</a:t>
            </a:fld>
            <a:endParaRPr lang="en-GB"/>
          </a:p>
        </p:txBody>
      </p:sp>
    </p:spTree>
    <p:extLst>
      <p:ext uri="{BB962C8B-B14F-4D97-AF65-F5344CB8AC3E}">
        <p14:creationId xmlns:p14="http://schemas.microsoft.com/office/powerpoint/2010/main" val="8784418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62933535-AC69-4A55-AB69-51677DCF6802}" type="datetimeFigureOut">
              <a:rPr lang="en-GB" smtClean="0"/>
              <a:t>03/12/2025</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BD0384D8-A2EE-430D-B750-D0CCDF18FB0E}" type="slidenum">
              <a:rPr lang="en-GB" smtClean="0"/>
              <a:t>‹#›</a:t>
            </a:fld>
            <a:endParaRPr lang="en-GB"/>
          </a:p>
        </p:txBody>
      </p:sp>
    </p:spTree>
    <p:extLst>
      <p:ext uri="{BB962C8B-B14F-4D97-AF65-F5344CB8AC3E}">
        <p14:creationId xmlns:p14="http://schemas.microsoft.com/office/powerpoint/2010/main" val="40798268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2933535-AC69-4A55-AB69-51677DCF6802}" type="datetimeFigureOut">
              <a:rPr lang="en-GB" smtClean="0"/>
              <a:t>03/12/2025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0384D8-A2EE-430D-B750-D0CCDF18FB0E}" type="slidenum">
              <a:rPr lang="en-GB" smtClean="0"/>
              <a:t>‹#›</a:t>
            </a:fld>
            <a:endParaRPr lang="en-GB"/>
          </a:p>
        </p:txBody>
      </p:sp>
    </p:spTree>
    <p:extLst>
      <p:ext uri="{BB962C8B-B14F-4D97-AF65-F5344CB8AC3E}">
        <p14:creationId xmlns:p14="http://schemas.microsoft.com/office/powerpoint/2010/main" val="32087157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2933535-AC69-4A55-AB69-51677DCF6802}" type="datetimeFigureOut">
              <a:rPr lang="en-GB" smtClean="0"/>
              <a:t>03/12/2025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0384D8-A2EE-430D-B750-D0CCDF18FB0E}" type="slidenum">
              <a:rPr lang="en-GB" smtClean="0"/>
              <a:t>‹#›</a:t>
            </a:fld>
            <a:endParaRPr lang="en-GB"/>
          </a:p>
        </p:txBody>
      </p:sp>
    </p:spTree>
    <p:extLst>
      <p:ext uri="{BB962C8B-B14F-4D97-AF65-F5344CB8AC3E}">
        <p14:creationId xmlns:p14="http://schemas.microsoft.com/office/powerpoint/2010/main" val="26390670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62933535-AC69-4A55-AB69-51677DCF6802}"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0384D8-A2EE-430D-B750-D0CCDF18FB0E}" type="slidenum">
              <a:rPr lang="en-GB" smtClean="0"/>
              <a:t>‹#›</a:t>
            </a:fld>
            <a:endParaRPr lang="en-GB"/>
          </a:p>
        </p:txBody>
      </p:sp>
    </p:spTree>
    <p:extLst>
      <p:ext uri="{BB962C8B-B14F-4D97-AF65-F5344CB8AC3E}">
        <p14:creationId xmlns:p14="http://schemas.microsoft.com/office/powerpoint/2010/main" val="25331880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62933535-AC69-4A55-AB69-51677DCF6802}"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0384D8-A2EE-430D-B750-D0CCDF18FB0E}"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1951707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2933535-AC69-4A55-AB69-51677DCF6802}"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0384D8-A2EE-430D-B750-D0CCDF18FB0E}" type="slidenum">
              <a:rPr lang="en-GB" smtClean="0"/>
              <a:t>‹#›</a:t>
            </a:fld>
            <a:endParaRPr lang="en-GB"/>
          </a:p>
        </p:txBody>
      </p:sp>
    </p:spTree>
    <p:extLst>
      <p:ext uri="{BB962C8B-B14F-4D97-AF65-F5344CB8AC3E}">
        <p14:creationId xmlns:p14="http://schemas.microsoft.com/office/powerpoint/2010/main" val="38982345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2933535-AC69-4A55-AB69-51677DCF6802}" type="datetimeFigureOut">
              <a:rPr lang="en-GB" smtClean="0"/>
              <a:t>03/12/2025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0384D8-A2EE-430D-B750-D0CCDF18FB0E}" type="slidenum">
              <a:rPr lang="en-GB" smtClean="0"/>
              <a:t>‹#›</a:t>
            </a:fld>
            <a:endParaRPr lang="en-GB"/>
          </a:p>
        </p:txBody>
      </p:sp>
    </p:spTree>
    <p:extLst>
      <p:ext uri="{BB962C8B-B14F-4D97-AF65-F5344CB8AC3E}">
        <p14:creationId xmlns:p14="http://schemas.microsoft.com/office/powerpoint/2010/main" val="3594941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2933535-AC69-4A55-AB69-51677DCF6802}" type="datetimeFigureOut">
              <a:rPr lang="en-GB" smtClean="0"/>
              <a:t>03/12/2025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0384D8-A2EE-430D-B750-D0CCDF18FB0E}" type="slidenum">
              <a:rPr lang="en-GB" smtClean="0"/>
              <a:t>‹#›</a:t>
            </a:fld>
            <a:endParaRPr lang="en-GB"/>
          </a:p>
        </p:txBody>
      </p:sp>
    </p:spTree>
    <p:extLst>
      <p:ext uri="{BB962C8B-B14F-4D97-AF65-F5344CB8AC3E}">
        <p14:creationId xmlns:p14="http://schemas.microsoft.com/office/powerpoint/2010/main" val="38949387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2933535-AC69-4A55-AB69-51677DCF6802}"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0384D8-A2EE-430D-B750-D0CCDF18FB0E}" type="slidenum">
              <a:rPr lang="en-GB" smtClean="0"/>
              <a:t>‹#›</a:t>
            </a:fld>
            <a:endParaRPr lang="en-GB"/>
          </a:p>
        </p:txBody>
      </p:sp>
    </p:spTree>
    <p:extLst>
      <p:ext uri="{BB962C8B-B14F-4D97-AF65-F5344CB8AC3E}">
        <p14:creationId xmlns:p14="http://schemas.microsoft.com/office/powerpoint/2010/main" val="11016953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2933535-AC69-4A55-AB69-51677DCF6802}"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0384D8-A2EE-430D-B750-D0CCDF18FB0E}" type="slidenum">
              <a:rPr lang="en-GB" smtClean="0"/>
              <a:t>‹#›</a:t>
            </a:fld>
            <a:endParaRPr lang="en-GB"/>
          </a:p>
        </p:txBody>
      </p:sp>
    </p:spTree>
    <p:extLst>
      <p:ext uri="{BB962C8B-B14F-4D97-AF65-F5344CB8AC3E}">
        <p14:creationId xmlns:p14="http://schemas.microsoft.com/office/powerpoint/2010/main" val="10618260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2933535-AC69-4A55-AB69-51677DCF6802}" type="datetimeFigureOut">
              <a:rPr lang="en-GB" smtClean="0"/>
              <a:t>03/12/2025</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BD0384D8-A2EE-430D-B750-D0CCDF18FB0E}" type="slidenum">
              <a:rPr lang="en-GB" smtClean="0"/>
              <a:t>‹#›</a:t>
            </a:fld>
            <a:endParaRPr lang="en-GB"/>
          </a:p>
        </p:txBody>
      </p:sp>
    </p:spTree>
    <p:extLst>
      <p:ext uri="{BB962C8B-B14F-4D97-AF65-F5344CB8AC3E}">
        <p14:creationId xmlns:p14="http://schemas.microsoft.com/office/powerpoint/2010/main" val="371988135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jpeg"/></Relationships>
</file>

<file path=ppt/slides/_rels/slide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1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image" Target="../media/image2.png"/><Relationship Id="rId7" Type="http://schemas.openxmlformats.org/officeDocument/2006/relationships/image" Target="../media/image23.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1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16.xml.rels><?xml version="1.0" encoding="UTF-8" standalone="yes"?>
<Relationships xmlns="http://schemas.openxmlformats.org/package/2006/relationships"><Relationship Id="rId3" Type="http://schemas.openxmlformats.org/officeDocument/2006/relationships/hyperlink" Target="https://www.pearson.com/se/Nordics-Higher-Education/subject-catalogue/marketing/Chaffey-Digital-Marketing-8e.html?utm_source=chatgpt.com" TargetMode="External"/><Relationship Id="rId2" Type="http://schemas.openxmlformats.org/officeDocument/2006/relationships/hyperlink" Target="https://www.taylorfrancis.com/books/mono/10.4324/9781351016551/customer-relationship-management-francis-buttle-stan-maklan?utm_source=chatgpt.com" TargetMode="External"/><Relationship Id="rId1" Type="http://schemas.openxmlformats.org/officeDocument/2006/relationships/slideLayout" Target="../slideLayouts/slideLayout2.xml"/><Relationship Id="rId5" Type="http://schemas.openxmlformats.org/officeDocument/2006/relationships/image" Target="../media/image31.jpeg"/><Relationship Id="rId4" Type="http://schemas.openxmlformats.org/officeDocument/2006/relationships/hyperlink" Target="https://www.sciencedirect.com/science/article/pii/S0007681309001232?utm_source=chatgpt.com"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eblibrary.mila.edu.my/upload/ebook/management%20_and_business/2018_Book_CustomerRelationshipManagement.pdf?utm_source=chatgpt.com" TargetMode="External"/><Relationship Id="rId7" Type="http://schemas.openxmlformats.org/officeDocument/2006/relationships/image" Target="../media/image31.jpeg"/><Relationship Id="rId2" Type="http://schemas.openxmlformats.org/officeDocument/2006/relationships/hyperlink" Target="https://www.sciencedirect.com/science/article/pii/S0007681311000061?utm_source=chatgpt.com" TargetMode="External"/><Relationship Id="rId1" Type="http://schemas.openxmlformats.org/officeDocument/2006/relationships/slideLayout" Target="../slideLayouts/slideLayout2.xml"/><Relationship Id="rId6" Type="http://schemas.openxmlformats.org/officeDocument/2006/relationships/hyperlink" Target="https://corporate.marksandspencer.com/newsroom/press-releases/12-days-sparks-ms-gives-away-thousands-daily-treats-offers-and-prizes?utm_source=chatgpt.com" TargetMode="External"/><Relationship Id="rId5" Type="http://schemas.openxmlformats.org/officeDocument/2006/relationships/hyperlink" Target="https://www.marksandspencer.com/mysparks/about?utm_source=chatgpt.com" TargetMode="External"/><Relationship Id="rId4" Type="http://schemas.openxmlformats.org/officeDocument/2006/relationships/hyperlink" Target="https://www.sciencedirect.com/science/article/pii/S0263237313001576?utm_source=chatgpt.com"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ideas.repec.org/a/eee/jbrese/v122y2021icp889-901.html?utm_source=chatgpt.com" TargetMode="External"/><Relationship Id="rId3" Type="http://schemas.openxmlformats.org/officeDocument/2006/relationships/hyperlink" Target="https://corporate.marksandspencer.com/sites/marksandspencer/files/2025-05/Marks-and-Spencer-Group-plc-Annual-Report-and-Financial-Statements-2025_INTERACTIVE_FINAL.pdf?utm_source=chatgpt.com" TargetMode="External"/><Relationship Id="rId7" Type="http://schemas.openxmlformats.org/officeDocument/2006/relationships/hyperlink" Target="https://www.sciencedirect.com/science/article/pii/S0148296313001720?utm_source=chatgpt.com" TargetMode="External"/><Relationship Id="rId2" Type="http://schemas.openxmlformats.org/officeDocument/2006/relationships/hyperlink" Target="https://corporate.marksandspencer.com/media/press-releases/ms-joins-tiktok-shop-making-its-most-loved-products-instantly-shoppable?utm_source=chatgpt.com" TargetMode="External"/><Relationship Id="rId1" Type="http://schemas.openxmlformats.org/officeDocument/2006/relationships/slideLayout" Target="../slideLayouts/slideLayout2.xml"/><Relationship Id="rId6" Type="http://schemas.openxmlformats.org/officeDocument/2006/relationships/hyperlink" Target="https://www.cambridge.org/core/books/strategic-customer-management/7C4D36EC74B457D8A8B43DB31229B9F0?utm_source=chatgpt.com" TargetMode="External"/><Relationship Id="rId5" Type="http://schemas.openxmlformats.org/officeDocument/2006/relationships/hyperlink" Target="https://www.marketingweek.com/ms-social-media-tv-marketing-virality/?utm_source=chatgpt.com" TargetMode="External"/><Relationship Id="rId10" Type="http://schemas.openxmlformats.org/officeDocument/2006/relationships/image" Target="../media/image31.jpeg"/><Relationship Id="rId4" Type="http://schemas.openxmlformats.org/officeDocument/2006/relationships/hyperlink" Target="https://www.marksandspencer.com/mysparks/scan-and-shop?utm_source=chatgpt.com" TargetMode="External"/><Relationship Id="rId9" Type="http://schemas.openxmlformats.org/officeDocument/2006/relationships/hyperlink" Target="https://www.theguardian.com/business/2025/jul/17/marks-spencer-reinstates-loyalty-scheme-offers-staff-thank-you-discount-after-cyber-attack?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43FFD3D3-1D40-76A5-1A26-92C7B9C23C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9091" r="23298"/>
          <a:stretch>
            <a:fillRect/>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9425979-9AE1-D60B-BCAD-0F57C9D8C025}"/>
              </a:ext>
            </a:extLst>
          </p:cNvPr>
          <p:cNvSpPr>
            <a:spLocks noGrp="1"/>
          </p:cNvSpPr>
          <p:nvPr>
            <p:ph type="ctrTitle"/>
          </p:nvPr>
        </p:nvSpPr>
        <p:spPr>
          <a:xfrm>
            <a:off x="477981" y="1122363"/>
            <a:ext cx="4023360" cy="3204134"/>
          </a:xfrm>
        </p:spPr>
        <p:txBody>
          <a:bodyPr anchor="b">
            <a:normAutofit fontScale="90000"/>
          </a:bodyPr>
          <a:lstStyle/>
          <a:p>
            <a:pPr algn="l"/>
            <a:r>
              <a:rPr lang="en-GB" sz="3700" dirty="0">
                <a:solidFill>
                  <a:schemeClr val="tx1"/>
                </a:solidFill>
              </a:rPr>
              <a:t>Critical assessment of the effectiveness of these digital strategies at ‘M&amp;S Food’ </a:t>
            </a:r>
          </a:p>
        </p:txBody>
      </p:sp>
      <p:sp>
        <p:nvSpPr>
          <p:cNvPr id="3" name="Subtitle 2">
            <a:extLst>
              <a:ext uri="{FF2B5EF4-FFF2-40B4-BE49-F238E27FC236}">
                <a16:creationId xmlns:a16="http://schemas.microsoft.com/office/drawing/2014/main" id="{21EBE2F7-3591-837C-C8B3-EA67DD5B8FE5}"/>
              </a:ext>
            </a:extLst>
          </p:cNvPr>
          <p:cNvSpPr>
            <a:spLocks noGrp="1"/>
          </p:cNvSpPr>
          <p:nvPr>
            <p:ph type="subTitle" idx="1"/>
          </p:nvPr>
        </p:nvSpPr>
        <p:spPr>
          <a:xfrm>
            <a:off x="477980" y="4872922"/>
            <a:ext cx="4023359" cy="1208141"/>
          </a:xfrm>
        </p:spPr>
        <p:txBody>
          <a:bodyPr>
            <a:normAutofit/>
          </a:bodyPr>
          <a:lstStyle/>
          <a:p>
            <a:pPr algn="l"/>
            <a:r>
              <a:rPr lang="en-GB" sz="2000" dirty="0">
                <a:solidFill>
                  <a:schemeClr val="tx1"/>
                </a:solidFill>
              </a:rPr>
              <a:t>Constantin Tanasa</a:t>
            </a:r>
          </a:p>
          <a:p>
            <a:pPr algn="l"/>
            <a:r>
              <a:rPr lang="en-GB" sz="2000" dirty="0">
                <a:solidFill>
                  <a:schemeClr val="tx1"/>
                </a:solidFill>
              </a:rPr>
              <a:t> (2332158)</a:t>
            </a:r>
          </a:p>
        </p:txBody>
      </p:sp>
    </p:spTree>
    <p:extLst>
      <p:ext uri="{BB962C8B-B14F-4D97-AF65-F5344CB8AC3E}">
        <p14:creationId xmlns:p14="http://schemas.microsoft.com/office/powerpoint/2010/main" val="1874977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1FFAD-81E0-858C-AD77-E369EBB8F738}"/>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4000"/>
              <a:t>Introduction </a:t>
            </a:r>
          </a:p>
        </p:txBody>
      </p:sp>
      <p:pic>
        <p:nvPicPr>
          <p:cNvPr id="2050" name="Picture 2">
            <a:extLst>
              <a:ext uri="{FF2B5EF4-FFF2-40B4-BE49-F238E27FC236}">
                <a16:creationId xmlns:a16="http://schemas.microsoft.com/office/drawing/2014/main" id="{D8F895D8-CBD1-34F6-9C64-553C20E4081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r="20689"/>
          <a:stretch>
            <a:fillRect/>
          </a:stretch>
        </p:blipFill>
        <p:spPr bwMode="auto">
          <a:xfrm>
            <a:off x="-2324845" y="137662"/>
            <a:ext cx="8322522" cy="685799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CF7FD28-EDB9-C8BF-523A-115888D83CA5}"/>
              </a:ext>
            </a:extLst>
          </p:cNvPr>
          <p:cNvSpPr txBox="1"/>
          <p:nvPr/>
        </p:nvSpPr>
        <p:spPr>
          <a:xfrm>
            <a:off x="7531610" y="2434201"/>
            <a:ext cx="3822189" cy="3742762"/>
          </a:xfrm>
          <a:prstGeom prst="rect">
            <a:avLst/>
          </a:prstGeom>
        </p:spPr>
        <p:txBody>
          <a:bodyPr vert="horz" lIns="91440" tIns="45720" rIns="91440" bIns="45720" rtlCol="0">
            <a:normAutofit/>
          </a:bodyPr>
          <a:lstStyle/>
          <a:p>
            <a:pPr lvl="0" indent="-228600">
              <a:lnSpc>
                <a:spcPct val="90000"/>
              </a:lnSpc>
              <a:spcAft>
                <a:spcPts val="600"/>
              </a:spcAft>
              <a:buFont typeface="Arial" panose="020B0604020202020204" pitchFamily="34" charset="0"/>
              <a:buChar char="•"/>
            </a:pPr>
            <a:r>
              <a:rPr lang="en-US" sz="1900" dirty="0"/>
              <a:t>Define </a:t>
            </a:r>
            <a:r>
              <a:rPr lang="en-US" sz="1900" b="1" dirty="0"/>
              <a:t>digital media</a:t>
            </a:r>
            <a:r>
              <a:rPr lang="en-US" sz="1900" dirty="0"/>
              <a:t> and </a:t>
            </a:r>
            <a:r>
              <a:rPr lang="en-US" sz="1900" b="1" dirty="0"/>
              <a:t>social media</a:t>
            </a:r>
            <a:r>
              <a:rPr lang="en-US" sz="1900" dirty="0"/>
              <a:t> specifically within a </a:t>
            </a:r>
            <a:r>
              <a:rPr lang="en-US" sz="1900" b="1" dirty="0"/>
              <a:t>CRM</a:t>
            </a:r>
            <a:r>
              <a:rPr lang="en-US" sz="1900" dirty="0"/>
              <a:t> lens.</a:t>
            </a:r>
          </a:p>
          <a:p>
            <a:pPr lvl="0" indent="-228600">
              <a:lnSpc>
                <a:spcPct val="90000"/>
              </a:lnSpc>
              <a:spcAft>
                <a:spcPts val="600"/>
              </a:spcAft>
              <a:buFont typeface="Arial" panose="020B0604020202020204" pitchFamily="34" charset="0"/>
              <a:buChar char="•"/>
            </a:pPr>
            <a:r>
              <a:rPr lang="en-US" sz="1900" dirty="0"/>
              <a:t>Show </a:t>
            </a:r>
            <a:r>
              <a:rPr lang="en-US" sz="1900" b="1" dirty="0"/>
              <a:t>how M&amp;S Food is currently using digital and social channels</a:t>
            </a:r>
            <a:r>
              <a:rPr lang="en-US" sz="1900" dirty="0"/>
              <a:t> to manage relationships, shape customer experience and drive performance.</a:t>
            </a:r>
          </a:p>
          <a:p>
            <a:pPr lvl="0" indent="-228600">
              <a:lnSpc>
                <a:spcPct val="90000"/>
              </a:lnSpc>
              <a:spcAft>
                <a:spcPts val="600"/>
              </a:spcAft>
              <a:buFont typeface="Arial" panose="020B0604020202020204" pitchFamily="34" charset="0"/>
              <a:buChar char="•"/>
            </a:pPr>
            <a:r>
              <a:rPr lang="en-US" sz="1900" dirty="0"/>
              <a:t>Offer a </a:t>
            </a:r>
            <a:r>
              <a:rPr lang="en-US" sz="1900" b="1" dirty="0"/>
              <a:t>balanced critique</a:t>
            </a:r>
            <a:r>
              <a:rPr lang="en-US" sz="1900" dirty="0"/>
              <a:t> of these strategies and highlight where capability and risk still need to be managed.</a:t>
            </a:r>
          </a:p>
        </p:txBody>
      </p:sp>
    </p:spTree>
    <p:extLst>
      <p:ext uri="{BB962C8B-B14F-4D97-AF65-F5344CB8AC3E}">
        <p14:creationId xmlns:p14="http://schemas.microsoft.com/office/powerpoint/2010/main" val="24052746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A6879-0DB4-0294-E21A-628929CAC806}"/>
              </a:ext>
            </a:extLst>
          </p:cNvPr>
          <p:cNvSpPr>
            <a:spLocks noGrp="1"/>
          </p:cNvSpPr>
          <p:nvPr>
            <p:ph type="title"/>
          </p:nvPr>
        </p:nvSpPr>
        <p:spPr>
          <a:xfrm>
            <a:off x="371094" y="1161288"/>
            <a:ext cx="3438144" cy="1239012"/>
          </a:xfrm>
        </p:spPr>
        <p:txBody>
          <a:bodyPr vert="horz" lIns="91440" tIns="45720" rIns="91440" bIns="45720" rtlCol="0" anchor="ctr">
            <a:normAutofit fontScale="90000"/>
          </a:bodyPr>
          <a:lstStyle/>
          <a:p>
            <a:r>
              <a:rPr lang="en-US" sz="2600" b="1" kern="1200">
                <a:solidFill>
                  <a:schemeClr val="tx1"/>
                </a:solidFill>
                <a:latin typeface="+mj-lt"/>
                <a:ea typeface="+mj-ea"/>
                <a:cs typeface="+mj-cs"/>
              </a:rPr>
              <a:t>Digital and Social Media in the Context of CRM</a:t>
            </a:r>
            <a:endParaRPr lang="en-US" sz="2600" kern="1200">
              <a:solidFill>
                <a:schemeClr val="tx1"/>
              </a:solidFill>
              <a:latin typeface="+mj-lt"/>
              <a:ea typeface="+mj-ea"/>
              <a:cs typeface="+mj-cs"/>
            </a:endParaRPr>
          </a:p>
        </p:txBody>
      </p:sp>
      <p:pic>
        <p:nvPicPr>
          <p:cNvPr id="3074" name="Picture 2">
            <a:extLst>
              <a:ext uri="{FF2B5EF4-FFF2-40B4-BE49-F238E27FC236}">
                <a16:creationId xmlns:a16="http://schemas.microsoft.com/office/drawing/2014/main" id="{4A38EAC3-0BAE-79F6-2712-6A25D1B2690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901184" y="1523714"/>
            <a:ext cx="6922008" cy="391115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934BB7C-CA19-CE73-4371-DC902DBA7E62}"/>
              </a:ext>
            </a:extLst>
          </p:cNvPr>
          <p:cNvSpPr txBox="1"/>
          <p:nvPr/>
        </p:nvSpPr>
        <p:spPr>
          <a:xfrm>
            <a:off x="371094" y="2718054"/>
            <a:ext cx="3438906" cy="3207258"/>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400"/>
              <a:t>Customer Relationship Management (CRM) is best understood as a </a:t>
            </a:r>
            <a:r>
              <a:rPr lang="en-US" sz="1400" b="1"/>
              <a:t>strategic, enterprise-wide approach</a:t>
            </a:r>
            <a:r>
              <a:rPr lang="en-US" sz="1400"/>
              <a:t> to building profitable, long-term relationships with carefully selected customers, enabled by data and technology (Payne and Frow, 2013; Buttle and Maklan, 2019). It integrates processes, people, technology and analytics to support acquisition, development and retention of customers, rather than being just a database or a piece of software.</a:t>
            </a:r>
          </a:p>
        </p:txBody>
      </p:sp>
    </p:spTree>
    <p:extLst>
      <p:ext uri="{BB962C8B-B14F-4D97-AF65-F5344CB8AC3E}">
        <p14:creationId xmlns:p14="http://schemas.microsoft.com/office/powerpoint/2010/main" val="9810230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E818712-CEF5-E602-E4DC-2496E82261A3}"/>
              </a:ext>
            </a:extLst>
          </p:cNvPr>
          <p:cNvSpPr txBox="1"/>
          <p:nvPr/>
        </p:nvSpPr>
        <p:spPr>
          <a:xfrm>
            <a:off x="897769" y="1909192"/>
            <a:ext cx="4586513" cy="364771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dirty="0"/>
              <a:t>Modern CRM increasingly relies on </a:t>
            </a:r>
            <a:r>
              <a:rPr lang="en-US" sz="2000" b="1" dirty="0"/>
              <a:t>digital data</a:t>
            </a:r>
            <a:r>
              <a:rPr lang="en-US" sz="2000" dirty="0"/>
              <a:t> and </a:t>
            </a:r>
            <a:r>
              <a:rPr lang="en-US" sz="2000" b="1" dirty="0"/>
              <a:t>interactive channels</a:t>
            </a:r>
            <a:r>
              <a:rPr lang="en-US" sz="2000" dirty="0"/>
              <a:t>. Kumar and Reinartz (2018) </a:t>
            </a:r>
            <a:r>
              <a:rPr lang="en-US" sz="2000" dirty="0" err="1"/>
              <a:t>emphasise</a:t>
            </a:r>
            <a:r>
              <a:rPr lang="en-US" sz="2000" dirty="0"/>
              <a:t> that </a:t>
            </a:r>
            <a:r>
              <a:rPr lang="en-US" sz="2000" dirty="0" err="1"/>
              <a:t>digitalised</a:t>
            </a:r>
            <a:r>
              <a:rPr lang="en-US" sz="2000" dirty="0"/>
              <a:t> CRM allows firms to use customer information to drive targeted communications, </a:t>
            </a:r>
            <a:r>
              <a:rPr lang="en-US" sz="2000" dirty="0" err="1"/>
              <a:t>personalised</a:t>
            </a:r>
            <a:r>
              <a:rPr lang="en-US" sz="2000" dirty="0"/>
              <a:t> offers and lifecycle management at scale.</a:t>
            </a:r>
          </a:p>
        </p:txBody>
      </p:sp>
      <p:pic>
        <p:nvPicPr>
          <p:cNvPr id="4098" name="Picture 2">
            <a:extLst>
              <a:ext uri="{FF2B5EF4-FFF2-40B4-BE49-F238E27FC236}">
                <a16:creationId xmlns:a16="http://schemas.microsoft.com/office/drawing/2014/main" id="{B0DEEC89-7761-346F-E8A7-8C0693E1279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627684" y="1251894"/>
            <a:ext cx="5666547" cy="40199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66878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5126" name="Freeform: Shape 5128">
            <a:extLst>
              <a:ext uri="{FF2B5EF4-FFF2-40B4-BE49-F238E27FC236}">
                <a16:creationId xmlns:a16="http://schemas.microsoft.com/office/drawing/2014/main" id="{A10049FB-9EB9-40A5-B47A-F88DBA1048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solidFill>
            <a:srgbClr val="FFFFFF"/>
          </a:solidFill>
          <a:ln>
            <a:noFill/>
          </a:ln>
        </p:spPr>
        <p:txBody>
          <a:bodyPr/>
          <a:lstStyle/>
          <a:p>
            <a:endParaRPr lang="en-GB"/>
          </a:p>
        </p:txBody>
      </p:sp>
      <p:sp>
        <p:nvSpPr>
          <p:cNvPr id="5128" name="Freeform 7">
            <a:extLst>
              <a:ext uri="{FF2B5EF4-FFF2-40B4-BE49-F238E27FC236}">
                <a16:creationId xmlns:a16="http://schemas.microsoft.com/office/drawing/2014/main" id="{9053E132-12E5-44D2-AA0E-9353E65AC0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903D8479-029D-1777-FD0F-39A51F37FA21}"/>
              </a:ext>
            </a:extLst>
          </p:cNvPr>
          <p:cNvSpPr>
            <a:spLocks noGrp="1"/>
          </p:cNvSpPr>
          <p:nvPr>
            <p:ph type="title"/>
          </p:nvPr>
        </p:nvSpPr>
        <p:spPr>
          <a:xfrm>
            <a:off x="646111" y="452718"/>
            <a:ext cx="9404723" cy="1180711"/>
          </a:xfrm>
        </p:spPr>
        <p:txBody>
          <a:bodyPr vert="horz" lIns="91440" tIns="45720" rIns="91440" bIns="45720" rtlCol="0" anchor="t">
            <a:normAutofit/>
          </a:bodyPr>
          <a:lstStyle/>
          <a:p>
            <a:pPr>
              <a:lnSpc>
                <a:spcPct val="90000"/>
              </a:lnSpc>
            </a:pPr>
            <a:r>
              <a:rPr lang="en-US" sz="3900"/>
              <a:t>Digital media in a CRM context</a:t>
            </a:r>
            <a:br>
              <a:rPr lang="en-US" sz="3900"/>
            </a:br>
            <a:endParaRPr lang="en-US" sz="3900"/>
          </a:p>
        </p:txBody>
      </p:sp>
      <p:sp>
        <p:nvSpPr>
          <p:cNvPr id="4" name="TextBox 3">
            <a:extLst>
              <a:ext uri="{FF2B5EF4-FFF2-40B4-BE49-F238E27FC236}">
                <a16:creationId xmlns:a16="http://schemas.microsoft.com/office/drawing/2014/main" id="{8BF088FD-355E-71EF-3D81-5865C7FD9464}"/>
              </a:ext>
            </a:extLst>
          </p:cNvPr>
          <p:cNvSpPr txBox="1"/>
          <p:nvPr/>
        </p:nvSpPr>
        <p:spPr>
          <a:xfrm>
            <a:off x="643855" y="2548281"/>
            <a:ext cx="5114093" cy="3654389"/>
          </a:xfrm>
          <a:prstGeom prst="rect">
            <a:avLst/>
          </a:prstGeom>
        </p:spPr>
        <p:txBody>
          <a:bodyPr vert="horz" lIns="91440" tIns="45720" rIns="91440" bIns="45720" rtlCol="0">
            <a:normAutofit/>
          </a:bodyPr>
          <a:lstStyle/>
          <a:p>
            <a:pPr indent="-228600">
              <a:spcBef>
                <a:spcPts val="1000"/>
              </a:spcBef>
              <a:buClr>
                <a:schemeClr val="bg2">
                  <a:lumMod val="40000"/>
                  <a:lumOff val="60000"/>
                </a:schemeClr>
              </a:buClr>
              <a:buSzPct val="80000"/>
              <a:buFont typeface="Wingdings 3" charset="2"/>
              <a:buChar char=""/>
            </a:pPr>
            <a:r>
              <a:rPr lang="en-US">
                <a:solidFill>
                  <a:schemeClr val="bg1"/>
                </a:solidFill>
                <a:latin typeface="+mj-lt"/>
                <a:ea typeface="+mj-ea"/>
                <a:cs typeface="+mj-cs"/>
              </a:rPr>
              <a:t>Within CRM, digital media refers to all electronically delivered channels and content that can be tracked, personalised and automated – for example websites, mobile apps, email, push notifications, search, live shopping and online advertising (Chaffey and Ellis-Chadwick, 2022)</a:t>
            </a:r>
          </a:p>
        </p:txBody>
      </p:sp>
      <p:pic>
        <p:nvPicPr>
          <p:cNvPr id="5122" name="Picture 2">
            <a:extLst>
              <a:ext uri="{FF2B5EF4-FFF2-40B4-BE49-F238E27FC236}">
                <a16:creationId xmlns:a16="http://schemas.microsoft.com/office/drawing/2014/main" id="{7B30DC57-A8D0-52D2-4398-17A8FBEF866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6215682" y="2548281"/>
            <a:ext cx="2380311" cy="3662018"/>
          </a:xfrm>
          <a:prstGeom prst="rect">
            <a:avLst/>
          </a:prstGeom>
          <a:noFill/>
          <a:effectLst/>
          <a:extLst>
            <a:ext uri="{909E8E84-426E-40DD-AFC4-6F175D3DCCD1}">
              <a14:hiddenFill xmlns:a14="http://schemas.microsoft.com/office/drawing/2010/main">
                <a:solidFill>
                  <a:srgbClr val="FFFFFF"/>
                </a:solidFill>
              </a14:hiddenFill>
            </a:ext>
          </a:extLst>
        </p:spPr>
      </p:pic>
      <p:pic>
        <p:nvPicPr>
          <p:cNvPr id="5124" name="Picture 4">
            <a:extLst>
              <a:ext uri="{FF2B5EF4-FFF2-40B4-BE49-F238E27FC236}">
                <a16:creationId xmlns:a16="http://schemas.microsoft.com/office/drawing/2014/main" id="{5185F7E3-4950-7066-0F24-B45CE85E919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915701" y="3183622"/>
            <a:ext cx="2627842" cy="2391336"/>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23126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5DC15-662D-E052-E037-95D0BAF256B7}"/>
              </a:ext>
            </a:extLst>
          </p:cNvPr>
          <p:cNvSpPr>
            <a:spLocks noGrp="1"/>
          </p:cNvSpPr>
          <p:nvPr>
            <p:ph type="title"/>
          </p:nvPr>
        </p:nvSpPr>
        <p:spPr>
          <a:xfrm>
            <a:off x="646112" y="452718"/>
            <a:ext cx="4165580" cy="1400530"/>
          </a:xfrm>
        </p:spPr>
        <p:txBody>
          <a:bodyPr>
            <a:normAutofit/>
          </a:bodyPr>
          <a:lstStyle/>
          <a:p>
            <a:pPr>
              <a:lnSpc>
                <a:spcPct val="90000"/>
              </a:lnSpc>
            </a:pPr>
            <a:r>
              <a:rPr lang="en-GB" sz="2900" b="1"/>
              <a:t>Social media in a CRM context</a:t>
            </a:r>
            <a:br>
              <a:rPr lang="en-GB" sz="2900"/>
            </a:br>
            <a:endParaRPr lang="en-GB" sz="2900"/>
          </a:p>
        </p:txBody>
      </p:sp>
      <p:sp>
        <p:nvSpPr>
          <p:cNvPr id="6166" name="Freeform: Shape 6165">
            <a:extLst>
              <a:ext uri="{FF2B5EF4-FFF2-40B4-BE49-F238E27FC236}">
                <a16:creationId xmlns:a16="http://schemas.microsoft.com/office/drawing/2014/main" id="{01F06C3F-35EE-478B-B96B-1247519C7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7191 h 6985200"/>
              <a:gd name="connsiteX6" fmla="*/ 1 w 6858001"/>
              <a:gd name="connsiteY6" fmla="*/ 887191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7191"/>
                </a:lnTo>
                <a:lnTo>
                  <a:pt x="1" y="887191"/>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solidFill>
            <a:srgbClr val="FFFFFF"/>
          </a:solidFill>
          <a:ln>
            <a:noFill/>
          </a:ln>
        </p:spPr>
        <p:txBody>
          <a:bodyPr/>
          <a:lstStyle/>
          <a:p>
            <a:endParaRPr lang="en-GB"/>
          </a:p>
        </p:txBody>
      </p:sp>
      <p:sp>
        <p:nvSpPr>
          <p:cNvPr id="6168" name="Freeform 23">
            <a:extLst>
              <a:ext uri="{FF2B5EF4-FFF2-40B4-BE49-F238E27FC236}">
                <a16:creationId xmlns:a16="http://schemas.microsoft.com/office/drawing/2014/main" id="{72742D7C-18EF-4DDC-B3B1-7D394C348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6146" name="Picture 2" descr="A group of icons on a yellow background&#10;&#10;AI-generated content may be incorrect.">
            <a:extLst>
              <a:ext uri="{FF2B5EF4-FFF2-40B4-BE49-F238E27FC236}">
                <a16:creationId xmlns:a16="http://schemas.microsoft.com/office/drawing/2014/main" id="{AEA11A66-ECF7-63B0-5860-84016C42333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4410" y="817879"/>
            <a:ext cx="5449471" cy="2901842"/>
          </a:xfrm>
          <a:prstGeom prst="rect">
            <a:avLst/>
          </a:prstGeom>
          <a:noFill/>
          <a:effectLst/>
          <a:extLst>
            <a:ext uri="{909E8E84-426E-40DD-AFC4-6F175D3DCCD1}">
              <a14:hiddenFill xmlns:a14="http://schemas.microsoft.com/office/drawing/2010/main">
                <a:solidFill>
                  <a:srgbClr val="FFFFFF"/>
                </a:solidFill>
              </a14:hiddenFill>
            </a:ext>
          </a:extLst>
        </p:spPr>
      </p:pic>
      <p:sp>
        <p:nvSpPr>
          <p:cNvPr id="6170" name="Rectangle 6169">
            <a:extLst>
              <a:ext uri="{FF2B5EF4-FFF2-40B4-BE49-F238E27FC236}">
                <a16:creationId xmlns:a16="http://schemas.microsoft.com/office/drawing/2014/main" id="{5DFB004C-C794-45CE-846D-166C532D64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154" name="Content Placeholder 6153">
            <a:extLst>
              <a:ext uri="{FF2B5EF4-FFF2-40B4-BE49-F238E27FC236}">
                <a16:creationId xmlns:a16="http://schemas.microsoft.com/office/drawing/2014/main" id="{F15BD2B3-894C-F5B7-8295-1FEE1A97A6EC}"/>
              </a:ext>
            </a:extLst>
          </p:cNvPr>
          <p:cNvSpPr>
            <a:spLocks noGrp="1"/>
          </p:cNvSpPr>
          <p:nvPr>
            <p:ph idx="1"/>
          </p:nvPr>
        </p:nvSpPr>
        <p:spPr>
          <a:xfrm>
            <a:off x="646113" y="2052918"/>
            <a:ext cx="4165146" cy="4195481"/>
          </a:xfrm>
        </p:spPr>
        <p:txBody>
          <a:bodyPr>
            <a:normAutofit/>
          </a:bodyPr>
          <a:lstStyle/>
          <a:p>
            <a:r>
              <a:rPr lang="en-GB" dirty="0"/>
              <a:t>Kaplan and Haenlein (2010, p.61) define </a:t>
            </a:r>
            <a:r>
              <a:rPr lang="en-GB" b="1" dirty="0"/>
              <a:t>social media</a:t>
            </a:r>
            <a:r>
              <a:rPr lang="en-GB" dirty="0"/>
              <a:t> as “a group of internet-based applications that build on the ideological and technological foundations of Web 2.0, and that allow the creation and exchange of user-generated content”</a:t>
            </a:r>
            <a:endParaRPr lang="en-US" dirty="0"/>
          </a:p>
        </p:txBody>
      </p:sp>
      <p:pic>
        <p:nvPicPr>
          <p:cNvPr id="6150" name="Picture 6" descr="A blue and white poster with text and icons&#10;&#10;AI-generated content may be incorrect.">
            <a:extLst>
              <a:ext uri="{FF2B5EF4-FFF2-40B4-BE49-F238E27FC236}">
                <a16:creationId xmlns:a16="http://schemas.microsoft.com/office/drawing/2014/main" id="{3F49D8A3-E099-56AE-D8B6-BF243596709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867645" y="4085841"/>
            <a:ext cx="1081278" cy="2162557"/>
          </a:xfrm>
          <a:prstGeom prst="rect">
            <a:avLst/>
          </a:prstGeom>
          <a:noFill/>
          <a:effectLst/>
          <a:extLst>
            <a:ext uri="{909E8E84-426E-40DD-AFC4-6F175D3DCCD1}">
              <a14:hiddenFill xmlns:a14="http://schemas.microsoft.com/office/drawing/2010/main">
                <a:solidFill>
                  <a:srgbClr val="FFFFFF"/>
                </a:solidFill>
              </a14:hiddenFill>
            </a:ext>
          </a:extLst>
        </p:spPr>
      </p:pic>
      <p:pic>
        <p:nvPicPr>
          <p:cNvPr id="6148" name="Picture 4" descr="A collection of colorful square icons&#10;&#10;AI-generated content may be incorrect.">
            <a:extLst>
              <a:ext uri="{FF2B5EF4-FFF2-40B4-BE49-F238E27FC236}">
                <a16:creationId xmlns:a16="http://schemas.microsoft.com/office/drawing/2014/main" id="{1F854908-9D0D-0ED9-10EF-33D046D13F52}"/>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9146921" y="4085841"/>
            <a:ext cx="2166167" cy="2162557"/>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16439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12" name="Rectangle 7211">
            <a:extLst>
              <a:ext uri="{FF2B5EF4-FFF2-40B4-BE49-F238E27FC236}">
                <a16:creationId xmlns:a16="http://schemas.microsoft.com/office/drawing/2014/main" id="{9362849A-570D-49DB-954C-63F144E88A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7214" name="Rectangle 7213">
            <a:extLst>
              <a:ext uri="{FF2B5EF4-FFF2-40B4-BE49-F238E27FC236}">
                <a16:creationId xmlns:a16="http://schemas.microsoft.com/office/drawing/2014/main" id="{1CA42011-E478-428B-9D15-A98E338BF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216" name="Freeform 7">
            <a:extLst>
              <a:ext uri="{FF2B5EF4-FFF2-40B4-BE49-F238E27FC236}">
                <a16:creationId xmlns:a16="http://schemas.microsoft.com/office/drawing/2014/main" id="{9ED2773C-FE51-4632-BA46-036BDCDA6E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useBgFill="1">
        <p:nvSpPr>
          <p:cNvPr id="7218" name="Freeform: Shape 7217">
            <a:extLst>
              <a:ext uri="{FF2B5EF4-FFF2-40B4-BE49-F238E27FC236}">
                <a16:creationId xmlns:a16="http://schemas.microsoft.com/office/drawing/2014/main" id="{E02F9158-C4C2-46A8-BE73-A4F77E139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pic>
        <p:nvPicPr>
          <p:cNvPr id="7174" name="Picture 6">
            <a:extLst>
              <a:ext uri="{FF2B5EF4-FFF2-40B4-BE49-F238E27FC236}">
                <a16:creationId xmlns:a16="http://schemas.microsoft.com/office/drawing/2014/main" id="{7EF7F0FA-4AFC-3F4B-5C27-CE49582D1C1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53484" y="3233161"/>
            <a:ext cx="5451627" cy="2292258"/>
          </a:xfrm>
          <a:prstGeom prst="rect">
            <a:avLst/>
          </a:prstGeom>
          <a:noFill/>
          <a:effectLst/>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A973690C-6EBD-5941-EA87-B5B01E096CB7}"/>
              </a:ext>
            </a:extLst>
          </p:cNvPr>
          <p:cNvSpPr>
            <a:spLocks noGrp="1"/>
          </p:cNvSpPr>
          <p:nvPr>
            <p:ph idx="1"/>
          </p:nvPr>
        </p:nvSpPr>
        <p:spPr>
          <a:xfrm>
            <a:off x="6421089" y="2548281"/>
            <a:ext cx="5122606" cy="3658689"/>
          </a:xfrm>
        </p:spPr>
        <p:txBody>
          <a:bodyPr>
            <a:normAutofit/>
          </a:bodyPr>
          <a:lstStyle/>
          <a:p>
            <a:pPr lvl="0">
              <a:lnSpc>
                <a:spcPct val="90000"/>
              </a:lnSpc>
            </a:pPr>
            <a:r>
              <a:rPr lang="en-GB" sz="1700" b="1"/>
              <a:t>Digital media</a:t>
            </a:r>
            <a:r>
              <a:rPr lang="en-GB" sz="1700"/>
              <a:t> give M&amp;S Food the tools to </a:t>
            </a:r>
            <a:r>
              <a:rPr lang="en-GB" sz="1700" b="1"/>
              <a:t>collect, connect and activate data</a:t>
            </a:r>
            <a:r>
              <a:rPr lang="en-GB" sz="1700"/>
              <a:t> across channels.</a:t>
            </a:r>
          </a:p>
          <a:p>
            <a:pPr lvl="0">
              <a:lnSpc>
                <a:spcPct val="90000"/>
              </a:lnSpc>
            </a:pPr>
            <a:r>
              <a:rPr lang="en-GB" sz="1700" b="1"/>
              <a:t>Social media</a:t>
            </a:r>
            <a:r>
              <a:rPr lang="en-GB" sz="1700"/>
              <a:t> provide </a:t>
            </a:r>
            <a:r>
              <a:rPr lang="en-GB" sz="1700" b="1"/>
              <a:t>conversational spaces</a:t>
            </a:r>
            <a:r>
              <a:rPr lang="en-GB" sz="1700"/>
              <a:t> where customers co-create the brand narrative and where advocacy, complaints and ideas emerge in real time.</a:t>
            </a:r>
          </a:p>
          <a:p>
            <a:pPr>
              <a:lnSpc>
                <a:spcPct val="90000"/>
              </a:lnSpc>
            </a:pPr>
            <a:r>
              <a:rPr lang="en-GB" sz="1700"/>
              <a:t>Together, when joined to CRM platforms and analytics, they allow M&amp;S Food to move from transactional marketing to </a:t>
            </a:r>
            <a:r>
              <a:rPr lang="en-GB" sz="1700" b="1"/>
              <a:t>continuous, relationship-based engagement</a:t>
            </a:r>
            <a:endParaRPr lang="en-GB" sz="1700"/>
          </a:p>
        </p:txBody>
      </p:sp>
    </p:spTree>
    <p:extLst>
      <p:ext uri="{BB962C8B-B14F-4D97-AF65-F5344CB8AC3E}">
        <p14:creationId xmlns:p14="http://schemas.microsoft.com/office/powerpoint/2010/main" val="1808188805"/>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498C9-E795-6135-2874-8060895648F6}"/>
              </a:ext>
            </a:extLst>
          </p:cNvPr>
          <p:cNvSpPr>
            <a:spLocks noGrp="1"/>
          </p:cNvSpPr>
          <p:nvPr>
            <p:ph type="title"/>
          </p:nvPr>
        </p:nvSpPr>
        <p:spPr>
          <a:xfrm>
            <a:off x="646111" y="609601"/>
            <a:ext cx="4793473" cy="1675975"/>
          </a:xfrm>
        </p:spPr>
        <p:txBody>
          <a:bodyPr>
            <a:normAutofit/>
          </a:bodyPr>
          <a:lstStyle/>
          <a:p>
            <a:pPr>
              <a:lnSpc>
                <a:spcPct val="90000"/>
              </a:lnSpc>
            </a:pPr>
            <a:r>
              <a:rPr lang="en-GB" sz="2600" b="1"/>
              <a:t>How M&amp;S Food Uses Digital and Social Media for CRM</a:t>
            </a:r>
            <a:br>
              <a:rPr lang="en-GB" sz="2600"/>
            </a:br>
            <a:endParaRPr lang="en-GB" sz="2600"/>
          </a:p>
        </p:txBody>
      </p:sp>
      <p:pic>
        <p:nvPicPr>
          <p:cNvPr id="8196" name="Picture 4" descr="Social CRM Process from Jacob Morgan (Morgan, Chan and Mackenzie, 2011) |  Download Scientific Diagram">
            <a:extLst>
              <a:ext uri="{FF2B5EF4-FFF2-40B4-BE49-F238E27FC236}">
                <a16:creationId xmlns:a16="http://schemas.microsoft.com/office/drawing/2014/main" id="{28FFFB71-3A8A-B9C6-2EAF-0A7CF9301E7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6993" r="2" b="10808"/>
          <a:stretch>
            <a:fillRect/>
          </a:stretch>
        </p:blipFill>
        <p:spPr bwMode="auto">
          <a:xfrm>
            <a:off x="6094412" y="609137"/>
            <a:ext cx="5449888" cy="2766290"/>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8212" name="Rectangle 8211">
            <a:extLst>
              <a:ext uri="{FF2B5EF4-FFF2-40B4-BE49-F238E27FC236}">
                <a16:creationId xmlns:a16="http://schemas.microsoft.com/office/drawing/2014/main" id="{AC546BE4-C7A3-4A47-9FA5-0866D5E656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00" name="Content Placeholder 8199">
            <a:extLst>
              <a:ext uri="{FF2B5EF4-FFF2-40B4-BE49-F238E27FC236}">
                <a16:creationId xmlns:a16="http://schemas.microsoft.com/office/drawing/2014/main" id="{A632B608-DBC6-031B-E6D7-76258AD31422}"/>
              </a:ext>
            </a:extLst>
          </p:cNvPr>
          <p:cNvSpPr>
            <a:spLocks noGrp="1"/>
          </p:cNvSpPr>
          <p:nvPr>
            <p:ph idx="1"/>
          </p:nvPr>
        </p:nvSpPr>
        <p:spPr>
          <a:xfrm>
            <a:off x="642175" y="2484544"/>
            <a:ext cx="4799145" cy="3763855"/>
          </a:xfrm>
        </p:spPr>
        <p:txBody>
          <a:bodyPr>
            <a:normAutofit/>
          </a:bodyPr>
          <a:lstStyle/>
          <a:p>
            <a:r>
              <a:rPr lang="en-GB" dirty="0"/>
              <a:t>M&amp;S relaunched </a:t>
            </a:r>
            <a:r>
              <a:rPr lang="en-GB" b="1" dirty="0"/>
              <a:t>Sparks</a:t>
            </a:r>
            <a:r>
              <a:rPr lang="en-GB" dirty="0"/>
              <a:t> in 2020 as a </a:t>
            </a:r>
            <a:r>
              <a:rPr lang="en-GB" b="1" dirty="0"/>
              <a:t>digital-first loyalty scheme</a:t>
            </a:r>
            <a:r>
              <a:rPr lang="en-GB" dirty="0"/>
              <a:t>, positioning it explicitly around personalisation rather than points. Customers access Sparks primarily through the M&amp;S app and online account, and receive </a:t>
            </a:r>
            <a:r>
              <a:rPr lang="en-GB" b="1" dirty="0"/>
              <a:t>tailored offers, birthday treats and charity donations every time they shop</a:t>
            </a:r>
            <a:r>
              <a:rPr lang="en-GB" dirty="0"/>
              <a:t> (Marks &amp; Spencer, n.d.; Marks &amp; Spencer, 2022).</a:t>
            </a:r>
            <a:endParaRPr lang="en-US" dirty="0"/>
          </a:p>
        </p:txBody>
      </p:sp>
      <p:pic>
        <p:nvPicPr>
          <p:cNvPr id="8194" name="Picture 2" descr="Social CRM | Smart Insights">
            <a:extLst>
              <a:ext uri="{FF2B5EF4-FFF2-40B4-BE49-F238E27FC236}">
                <a16:creationId xmlns:a16="http://schemas.microsoft.com/office/drawing/2014/main" id="{D85FED90-2841-12C4-B712-0EB0C913F98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3142" r="2" b="16361"/>
          <a:stretch>
            <a:fillRect/>
          </a:stretch>
        </p:blipFill>
        <p:spPr bwMode="auto">
          <a:xfrm>
            <a:off x="6094412" y="3482108"/>
            <a:ext cx="5449888" cy="2766290"/>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34048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C8EC9-E785-272B-911C-69CFFB648B92}"/>
              </a:ext>
            </a:extLst>
          </p:cNvPr>
          <p:cNvSpPr>
            <a:spLocks noGrp="1"/>
          </p:cNvSpPr>
          <p:nvPr>
            <p:ph type="title"/>
          </p:nvPr>
        </p:nvSpPr>
        <p:spPr>
          <a:xfrm>
            <a:off x="646111" y="609601"/>
            <a:ext cx="4793473" cy="1675975"/>
          </a:xfrm>
        </p:spPr>
        <p:txBody>
          <a:bodyPr vert="horz" lIns="91440" tIns="45720" rIns="91440" bIns="45720" rtlCol="0" anchor="t">
            <a:normAutofit/>
          </a:bodyPr>
          <a:lstStyle/>
          <a:p>
            <a:pPr>
              <a:lnSpc>
                <a:spcPct val="90000"/>
              </a:lnSpc>
            </a:pPr>
            <a:r>
              <a:rPr lang="en-US" sz="3600"/>
              <a:t>Enhancing customer experience and engagement</a:t>
            </a:r>
          </a:p>
        </p:txBody>
      </p:sp>
      <p:pic>
        <p:nvPicPr>
          <p:cNvPr id="9220" name="Picture 4">
            <a:extLst>
              <a:ext uri="{FF2B5EF4-FFF2-40B4-BE49-F238E27FC236}">
                <a16:creationId xmlns:a16="http://schemas.microsoft.com/office/drawing/2014/main" id="{C3699F65-C74A-C00D-5FF0-A7BB27D8F6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6379" b="15856"/>
          <a:stretch>
            <a:fillRect/>
          </a:stretch>
        </p:blipFill>
        <p:spPr bwMode="auto">
          <a:xfrm>
            <a:off x="6094412" y="609137"/>
            <a:ext cx="5449888" cy="2766290"/>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9225" name="Rectangle 9224">
            <a:extLst>
              <a:ext uri="{FF2B5EF4-FFF2-40B4-BE49-F238E27FC236}">
                <a16:creationId xmlns:a16="http://schemas.microsoft.com/office/drawing/2014/main" id="{AC546BE4-C7A3-4A47-9FA5-0866D5E656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1066AA33-BB75-4DB0-8148-6CE93E19FD2A}"/>
              </a:ext>
            </a:extLst>
          </p:cNvPr>
          <p:cNvSpPr txBox="1"/>
          <p:nvPr/>
        </p:nvSpPr>
        <p:spPr>
          <a:xfrm>
            <a:off x="642175" y="2484544"/>
            <a:ext cx="4799145" cy="3763855"/>
          </a:xfrm>
          <a:prstGeom prst="rect">
            <a:avLst/>
          </a:prstGeom>
        </p:spPr>
        <p:txBody>
          <a:bodyPr vert="horz" lIns="91440" tIns="45720" rIns="91440" bIns="45720" rtlCol="0">
            <a:normAutofit/>
          </a:bodyPr>
          <a:lstStyle/>
          <a:p>
            <a:pPr>
              <a:spcBef>
                <a:spcPts val="1000"/>
              </a:spcBef>
              <a:buClr>
                <a:schemeClr val="bg2">
                  <a:lumMod val="40000"/>
                  <a:lumOff val="60000"/>
                </a:schemeClr>
              </a:buClr>
              <a:buSzPct val="80000"/>
              <a:buFont typeface="Wingdings 3" charset="2"/>
              <a:buChar char=""/>
            </a:pPr>
            <a:r>
              <a:rPr lang="en-US">
                <a:latin typeface="+mj-lt"/>
                <a:ea typeface="+mj-ea"/>
                <a:cs typeface="+mj-cs"/>
              </a:rPr>
              <a:t>Lemon and Verhoef (2016) argue that customer experience now unfolds across multiple online and offline touchpoints, and firms must integrate these into a coherent customer journey. For M&amp;S Food, digital and social channels play a central role in this integration.</a:t>
            </a:r>
          </a:p>
        </p:txBody>
      </p:sp>
      <p:pic>
        <p:nvPicPr>
          <p:cNvPr id="9218" name="Picture 2">
            <a:extLst>
              <a:ext uri="{FF2B5EF4-FFF2-40B4-BE49-F238E27FC236}">
                <a16:creationId xmlns:a16="http://schemas.microsoft.com/office/drawing/2014/main" id="{5DDE5144-AF59-E76A-C9C6-9F0518FD7912}"/>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t="20283" r="-17" b="-17"/>
          <a:stretch>
            <a:fillRect/>
          </a:stretch>
        </p:blipFill>
        <p:spPr bwMode="auto">
          <a:xfrm>
            <a:off x="6094412" y="3482108"/>
            <a:ext cx="5449888" cy="2766290"/>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94278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0281" name="Rectangle 10280">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588FBFED-09B5-BB76-2BCD-D7F42D1EF7EC}"/>
              </a:ext>
            </a:extLst>
          </p:cNvPr>
          <p:cNvSpPr>
            <a:spLocks noGrp="1"/>
          </p:cNvSpPr>
          <p:nvPr>
            <p:ph type="title"/>
          </p:nvPr>
        </p:nvSpPr>
        <p:spPr>
          <a:xfrm>
            <a:off x="648930" y="629266"/>
            <a:ext cx="6188190" cy="1622321"/>
          </a:xfrm>
        </p:spPr>
        <p:txBody>
          <a:bodyPr vert="horz" lIns="91440" tIns="45720" rIns="91440" bIns="45720" rtlCol="0">
            <a:normAutofit/>
          </a:bodyPr>
          <a:lstStyle/>
          <a:p>
            <a:pPr>
              <a:lnSpc>
                <a:spcPct val="90000"/>
              </a:lnSpc>
            </a:pPr>
            <a:r>
              <a:rPr lang="en-US" sz="3600">
                <a:solidFill>
                  <a:srgbClr val="EBEBEB"/>
                </a:solidFill>
              </a:rPr>
              <a:t>Social media content and experiential engagement</a:t>
            </a:r>
            <a:br>
              <a:rPr lang="en-US" sz="3600">
                <a:solidFill>
                  <a:srgbClr val="EBEBEB"/>
                </a:solidFill>
              </a:rPr>
            </a:br>
            <a:endParaRPr lang="en-US" sz="3600">
              <a:solidFill>
                <a:srgbClr val="EBEBEB"/>
              </a:solidFill>
            </a:endParaRPr>
          </a:p>
        </p:txBody>
      </p:sp>
      <p:sp>
        <p:nvSpPr>
          <p:cNvPr id="10269" name="Content Placeholder 10268">
            <a:extLst>
              <a:ext uri="{FF2B5EF4-FFF2-40B4-BE49-F238E27FC236}">
                <a16:creationId xmlns:a16="http://schemas.microsoft.com/office/drawing/2014/main" id="{4B118242-95DF-AC76-6DBB-1CD7A82485D0}"/>
              </a:ext>
            </a:extLst>
          </p:cNvPr>
          <p:cNvSpPr>
            <a:spLocks noGrp="1"/>
          </p:cNvSpPr>
          <p:nvPr>
            <p:ph idx="1"/>
          </p:nvPr>
        </p:nvSpPr>
        <p:spPr>
          <a:xfrm>
            <a:off x="648930" y="2438400"/>
            <a:ext cx="6188189" cy="3785419"/>
          </a:xfrm>
        </p:spPr>
        <p:txBody>
          <a:bodyPr>
            <a:normAutofit/>
          </a:bodyPr>
          <a:lstStyle/>
          <a:p>
            <a:r>
              <a:rPr lang="en-GB" dirty="0">
                <a:solidFill>
                  <a:srgbClr val="FFFFFF"/>
                </a:solidFill>
              </a:rPr>
              <a:t>On social platforms, M&amp;S Food uses short-form video, recipe content and behind-the-scenes stories to create </a:t>
            </a:r>
            <a:r>
              <a:rPr lang="en-GB" b="1" dirty="0">
                <a:solidFill>
                  <a:srgbClr val="FFFFFF"/>
                </a:solidFill>
              </a:rPr>
              <a:t>entertaining and educational experiences</a:t>
            </a:r>
            <a:r>
              <a:rPr lang="en-GB" dirty="0">
                <a:solidFill>
                  <a:srgbClr val="FFFFFF"/>
                </a:solidFill>
              </a:rPr>
              <a:t>, particularly aimed at younger shoppers and families (Marketing Week, 2025). This aligns with Kietzmann et al.’s (2011) view, that effective social strategies harness the “conversation” and “sharing” building blocks of social media to stimulate participation rather than just viewing.</a:t>
            </a:r>
          </a:p>
          <a:p>
            <a:endParaRPr lang="en-US" dirty="0">
              <a:solidFill>
                <a:srgbClr val="FFFFFF"/>
              </a:solidFill>
            </a:endParaRPr>
          </a:p>
        </p:txBody>
      </p:sp>
      <p:sp>
        <p:nvSpPr>
          <p:cNvPr id="10283"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0242" name="Picture 2" descr="A diagram of a customer relationship&#10;&#10;AI-generated content may be incorrect.">
            <a:extLst>
              <a:ext uri="{FF2B5EF4-FFF2-40B4-BE49-F238E27FC236}">
                <a16:creationId xmlns:a16="http://schemas.microsoft.com/office/drawing/2014/main" id="{8455B78D-9563-97DB-D1C6-047AA8303C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18601"/>
          <a:stretch>
            <a:fillRect/>
          </a:stretch>
        </p:blipFill>
        <p:spPr bwMode="auto">
          <a:xfrm>
            <a:off x="7230352" y="2"/>
            <a:ext cx="4962068" cy="3428999"/>
          </a:xfrm>
          <a:custGeom>
            <a:avLst/>
            <a:gdLst/>
            <a:ahLst/>
            <a:cxnLst/>
            <a:rect l="l" t="t" r="r" b="b"/>
            <a:pathLst>
              <a:path w="4962068" h="3428999">
                <a:moveTo>
                  <a:pt x="0" y="0"/>
                </a:moveTo>
                <a:lnTo>
                  <a:pt x="1343538" y="0"/>
                </a:lnTo>
                <a:lnTo>
                  <a:pt x="1343538" y="1"/>
                </a:lnTo>
                <a:lnTo>
                  <a:pt x="4962068" y="1"/>
                </a:lnTo>
                <a:lnTo>
                  <a:pt x="4962067" y="3428999"/>
                </a:lnTo>
                <a:lnTo>
                  <a:pt x="250957" y="3428999"/>
                </a:lnTo>
                <a:lnTo>
                  <a:pt x="250957" y="3343961"/>
                </a:lnTo>
                <a:lnTo>
                  <a:pt x="251965" y="3201315"/>
                </a:lnTo>
                <a:lnTo>
                  <a:pt x="250957" y="3057297"/>
                </a:lnTo>
                <a:lnTo>
                  <a:pt x="248940" y="2911221"/>
                </a:lnTo>
                <a:lnTo>
                  <a:pt x="247091" y="2765146"/>
                </a:lnTo>
                <a:lnTo>
                  <a:pt x="243057" y="2617013"/>
                </a:lnTo>
                <a:lnTo>
                  <a:pt x="238855" y="2467509"/>
                </a:lnTo>
                <a:lnTo>
                  <a:pt x="233980" y="2318004"/>
                </a:lnTo>
                <a:lnTo>
                  <a:pt x="227089" y="2167128"/>
                </a:lnTo>
                <a:lnTo>
                  <a:pt x="218852" y="2014881"/>
                </a:lnTo>
                <a:lnTo>
                  <a:pt x="210952" y="1861947"/>
                </a:lnTo>
                <a:lnTo>
                  <a:pt x="200867" y="1709014"/>
                </a:lnTo>
                <a:lnTo>
                  <a:pt x="188764" y="1554023"/>
                </a:lnTo>
                <a:lnTo>
                  <a:pt x="176662" y="1401090"/>
                </a:lnTo>
                <a:lnTo>
                  <a:pt x="162710" y="1245413"/>
                </a:lnTo>
                <a:lnTo>
                  <a:pt x="147414" y="1089051"/>
                </a:lnTo>
                <a:lnTo>
                  <a:pt x="131278" y="934746"/>
                </a:lnTo>
                <a:lnTo>
                  <a:pt x="112452" y="778383"/>
                </a:lnTo>
                <a:lnTo>
                  <a:pt x="92281" y="622707"/>
                </a:lnTo>
                <a:lnTo>
                  <a:pt x="72278" y="466344"/>
                </a:lnTo>
                <a:lnTo>
                  <a:pt x="48914" y="310668"/>
                </a:lnTo>
                <a:lnTo>
                  <a:pt x="25045" y="155677"/>
                </a:lnTo>
                <a:close/>
              </a:path>
            </a:pathLst>
          </a:custGeom>
          <a:noFill/>
          <a:extLst>
            <a:ext uri="{909E8E84-426E-40DD-AFC4-6F175D3DCCD1}">
              <a14:hiddenFill xmlns:a14="http://schemas.microsoft.com/office/drawing/2010/main">
                <a:solidFill>
                  <a:srgbClr val="FFFFFF"/>
                </a:solidFill>
              </a14:hiddenFill>
            </a:ext>
          </a:extLst>
        </p:spPr>
      </p:pic>
      <p:pic>
        <p:nvPicPr>
          <p:cNvPr id="10246" name="Picture 6" descr="A screenshot of a computer dashboard&#10;&#10;AI-generated content may be incorrect.">
            <a:extLst>
              <a:ext uri="{FF2B5EF4-FFF2-40B4-BE49-F238E27FC236}">
                <a16:creationId xmlns:a16="http://schemas.microsoft.com/office/drawing/2014/main" id="{F706C022-C014-9D33-F40B-0561A217C61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5691" r="12891"/>
          <a:stretch>
            <a:fillRect/>
          </a:stretch>
        </p:blipFill>
        <p:spPr bwMode="auto">
          <a:xfrm>
            <a:off x="7228756" y="3409333"/>
            <a:ext cx="4963244" cy="3429002"/>
          </a:xfrm>
          <a:custGeom>
            <a:avLst/>
            <a:gdLst/>
            <a:ahLst/>
            <a:cxnLst/>
            <a:rect l="l" t="t" r="r" b="b"/>
            <a:pathLst>
              <a:path w="4963244" h="3429002">
                <a:moveTo>
                  <a:pt x="252134" y="0"/>
                </a:moveTo>
                <a:lnTo>
                  <a:pt x="4963244" y="0"/>
                </a:lnTo>
                <a:lnTo>
                  <a:pt x="4963244" y="3429002"/>
                </a:lnTo>
                <a:lnTo>
                  <a:pt x="900697" y="3429002"/>
                </a:lnTo>
                <a:lnTo>
                  <a:pt x="900697" y="3429001"/>
                </a:lnTo>
                <a:lnTo>
                  <a:pt x="0" y="3429001"/>
                </a:lnTo>
                <a:lnTo>
                  <a:pt x="5883" y="3388539"/>
                </a:lnTo>
                <a:lnTo>
                  <a:pt x="23196" y="3269895"/>
                </a:lnTo>
                <a:lnTo>
                  <a:pt x="35299" y="3183484"/>
                </a:lnTo>
                <a:lnTo>
                  <a:pt x="48073" y="3080614"/>
                </a:lnTo>
                <a:lnTo>
                  <a:pt x="63369" y="2958542"/>
                </a:lnTo>
                <a:lnTo>
                  <a:pt x="79506" y="2823439"/>
                </a:lnTo>
                <a:lnTo>
                  <a:pt x="96483" y="2671192"/>
                </a:lnTo>
                <a:lnTo>
                  <a:pt x="114469" y="2505228"/>
                </a:lnTo>
                <a:lnTo>
                  <a:pt x="132454" y="2324863"/>
                </a:lnTo>
                <a:lnTo>
                  <a:pt x="150776" y="2132839"/>
                </a:lnTo>
                <a:lnTo>
                  <a:pt x="167753" y="1925727"/>
                </a:lnTo>
                <a:lnTo>
                  <a:pt x="184058" y="1709014"/>
                </a:lnTo>
                <a:lnTo>
                  <a:pt x="198849" y="1479957"/>
                </a:lnTo>
                <a:lnTo>
                  <a:pt x="212969" y="1241299"/>
                </a:lnTo>
                <a:lnTo>
                  <a:pt x="226248" y="992353"/>
                </a:lnTo>
                <a:lnTo>
                  <a:pt x="230955" y="864794"/>
                </a:lnTo>
                <a:lnTo>
                  <a:pt x="236165" y="734493"/>
                </a:lnTo>
                <a:lnTo>
                  <a:pt x="241040" y="602134"/>
                </a:lnTo>
                <a:lnTo>
                  <a:pt x="244234" y="469088"/>
                </a:lnTo>
                <a:lnTo>
                  <a:pt x="247091" y="333300"/>
                </a:lnTo>
                <a:lnTo>
                  <a:pt x="250117" y="196140"/>
                </a:lnTo>
                <a:lnTo>
                  <a:pt x="252134" y="56237"/>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83671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4C121-968E-D2F5-B6AE-74DFE9C93EDB}"/>
              </a:ext>
            </a:extLst>
          </p:cNvPr>
          <p:cNvSpPr>
            <a:spLocks noGrp="1"/>
          </p:cNvSpPr>
          <p:nvPr>
            <p:ph type="title"/>
          </p:nvPr>
        </p:nvSpPr>
        <p:spPr>
          <a:xfrm>
            <a:off x="648930" y="629266"/>
            <a:ext cx="9252154" cy="1223983"/>
          </a:xfrm>
        </p:spPr>
        <p:txBody>
          <a:bodyPr vert="horz" lIns="91440" tIns="45720" rIns="91440" bIns="45720" rtlCol="0" anchor="t">
            <a:normAutofit/>
          </a:bodyPr>
          <a:lstStyle/>
          <a:p>
            <a:pPr>
              <a:lnSpc>
                <a:spcPct val="90000"/>
              </a:lnSpc>
            </a:pPr>
            <a:r>
              <a:rPr lang="en-US" sz="3900" b="0" i="0" kern="1200" dirty="0">
                <a:solidFill>
                  <a:schemeClr val="tx2"/>
                </a:solidFill>
                <a:latin typeface="+mj-lt"/>
                <a:ea typeface="+mj-ea"/>
                <a:cs typeface="+mj-cs"/>
              </a:rPr>
              <a:t>Supporting organisational performance</a:t>
            </a:r>
          </a:p>
        </p:txBody>
      </p:sp>
      <p:pic>
        <p:nvPicPr>
          <p:cNvPr id="11266" name="Picture 2">
            <a:extLst>
              <a:ext uri="{FF2B5EF4-FFF2-40B4-BE49-F238E27FC236}">
                <a16:creationId xmlns:a16="http://schemas.microsoft.com/office/drawing/2014/main" id="{466DF153-6C71-226D-5505-B421D663EB7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636915" y="2617035"/>
            <a:ext cx="5451627" cy="3066540"/>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EF19D6D-78D4-3E5D-28DF-4958EE735E69}"/>
              </a:ext>
            </a:extLst>
          </p:cNvPr>
          <p:cNvSpPr txBox="1"/>
          <p:nvPr/>
        </p:nvSpPr>
        <p:spPr>
          <a:xfrm>
            <a:off x="6575729" y="2052214"/>
            <a:ext cx="4415293" cy="4196185"/>
          </a:xfrm>
          <a:prstGeom prst="rect">
            <a:avLst/>
          </a:prstGeom>
        </p:spPr>
        <p:txBody>
          <a:bodyPr vert="horz" lIns="91440" tIns="45720" rIns="91440" bIns="45720" rtlCol="0">
            <a:normAutofit/>
          </a:bodyPr>
          <a:lstStyle/>
          <a:p>
            <a:pPr>
              <a:spcBef>
                <a:spcPts val="1000"/>
              </a:spcBef>
              <a:buClr>
                <a:schemeClr val="bg2">
                  <a:lumMod val="40000"/>
                  <a:lumOff val="60000"/>
                </a:schemeClr>
              </a:buClr>
              <a:buSzPct val="80000"/>
              <a:buFont typeface="Wingdings 3" charset="2"/>
              <a:buChar char=""/>
            </a:pPr>
            <a:r>
              <a:rPr lang="en-US" dirty="0">
                <a:latin typeface="+mj-lt"/>
                <a:ea typeface="+mj-ea"/>
                <a:cs typeface="+mj-cs"/>
              </a:rPr>
              <a:t>From an academic perspective, social and digital CRM are expected to contribute to performance by improving relationship quality, cross-sell, up-sell and retention (Trainor et al., 2014; Kumar and Reinartz, 2018).</a:t>
            </a:r>
          </a:p>
        </p:txBody>
      </p:sp>
    </p:spTree>
    <p:extLst>
      <p:ext uri="{BB962C8B-B14F-4D97-AF65-F5344CB8AC3E}">
        <p14:creationId xmlns:p14="http://schemas.microsoft.com/office/powerpoint/2010/main" val="3403787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2297" name="Picture 12296">
            <a:extLst>
              <a:ext uri="{FF2B5EF4-FFF2-40B4-BE49-F238E27FC236}">
                <a16:creationId xmlns:a16="http://schemas.microsoft.com/office/drawing/2014/main" id="{94DDC893-E5EF-4CDE-B040-BA5B53AADD7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299" name="Picture 12298">
            <a:extLst>
              <a:ext uri="{FF2B5EF4-FFF2-40B4-BE49-F238E27FC236}">
                <a16:creationId xmlns:a16="http://schemas.microsoft.com/office/drawing/2014/main" id="{85F1A06D-D369-4974-8208-56120C5E7A9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301" name="Oval 12300">
            <a:extLst>
              <a:ext uri="{FF2B5EF4-FFF2-40B4-BE49-F238E27FC236}">
                <a16:creationId xmlns:a16="http://schemas.microsoft.com/office/drawing/2014/main" id="{DAD27A50-88D7-4E2A-8488-F2879768AF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2303" name="Picture 12302">
            <a:extLst>
              <a:ext uri="{FF2B5EF4-FFF2-40B4-BE49-F238E27FC236}">
                <a16:creationId xmlns:a16="http://schemas.microsoft.com/office/drawing/2014/main" id="{A47C6ACD-2325-48C6-B9F3-C21563A05EA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2305" name="Picture 12304">
            <a:extLst>
              <a:ext uri="{FF2B5EF4-FFF2-40B4-BE49-F238E27FC236}">
                <a16:creationId xmlns:a16="http://schemas.microsoft.com/office/drawing/2014/main" id="{1081DF83-4F35-4560-87E6-0DE8AAAC33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2307" name="Rectangle 12306">
            <a:extLst>
              <a:ext uri="{FF2B5EF4-FFF2-40B4-BE49-F238E27FC236}">
                <a16:creationId xmlns:a16="http://schemas.microsoft.com/office/drawing/2014/main" id="{7C704F0F-1CD8-4DC1-AEE9-225958232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2290" name="Picture 2">
            <a:extLst>
              <a:ext uri="{FF2B5EF4-FFF2-40B4-BE49-F238E27FC236}">
                <a16:creationId xmlns:a16="http://schemas.microsoft.com/office/drawing/2014/main" id="{AC81EB5B-F27B-F2AE-39F5-85902B9282F5}"/>
              </a:ext>
            </a:extLst>
          </p:cNvPr>
          <p:cNvPicPr>
            <a:picLocks noGrp="1" noChangeAspect="1" noChangeArrowheads="1"/>
          </p:cNvPicPr>
          <p:nvPr>
            <p:ph idx="1"/>
          </p:nvPr>
        </p:nvPicPr>
        <p:blipFill>
          <a:blip r:embed="rId7">
            <a:extLst>
              <a:ext uri="{28A0092B-C50C-407E-A947-70E740481C1C}">
                <a14:useLocalDpi xmlns:a14="http://schemas.microsoft.com/office/drawing/2010/main" val="0"/>
              </a:ext>
            </a:extLst>
          </a:blip>
          <a:srcRect t="21845" r="-1" b="40478"/>
          <a:stretch>
            <a:fillRect/>
          </a:stretch>
        </p:blipFill>
        <p:spPr bwMode="auto">
          <a:xfrm>
            <a:off x="1" y="-5"/>
            <a:ext cx="6095999" cy="5020241"/>
          </a:xfrm>
          <a:custGeom>
            <a:avLst/>
            <a:gdLst/>
            <a:ahLst/>
            <a:cxnLst/>
            <a:rect l="l" t="t" r="r" b="b"/>
            <a:pathLst>
              <a:path w="6095999" h="5020241">
                <a:moveTo>
                  <a:pt x="0" y="0"/>
                </a:moveTo>
                <a:lnTo>
                  <a:pt x="6095999" y="0"/>
                </a:lnTo>
                <a:lnTo>
                  <a:pt x="6095999"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a:noFill/>
          <a:extLst>
            <a:ext uri="{909E8E84-426E-40DD-AFC4-6F175D3DCCD1}">
              <a14:hiddenFill xmlns:a14="http://schemas.microsoft.com/office/drawing/2010/main">
                <a:solidFill>
                  <a:srgbClr val="FFFFFF"/>
                </a:solidFill>
              </a14:hiddenFill>
            </a:ext>
          </a:extLst>
        </p:spPr>
      </p:pic>
      <p:pic>
        <p:nvPicPr>
          <p:cNvPr id="12292" name="Picture 4">
            <a:extLst>
              <a:ext uri="{FF2B5EF4-FFF2-40B4-BE49-F238E27FC236}">
                <a16:creationId xmlns:a16="http://schemas.microsoft.com/office/drawing/2014/main" id="{3FFEAD6D-B789-C496-4500-EA7BDE56DAF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l="17352" r="1850" b="3"/>
          <a:stretch>
            <a:fillRect/>
          </a:stretch>
        </p:blipFill>
        <p:spPr bwMode="auto">
          <a:xfrm>
            <a:off x="6096000" y="9403"/>
            <a:ext cx="6095696" cy="4583103"/>
          </a:xfrm>
          <a:custGeom>
            <a:avLst/>
            <a:gdLst/>
            <a:ahLst/>
            <a:cxnLst/>
            <a:rect l="l" t="t" r="r" b="b"/>
            <a:pathLst>
              <a:path w="6095696" h="4583103">
                <a:moveTo>
                  <a:pt x="0" y="0"/>
                </a:moveTo>
                <a:lnTo>
                  <a:pt x="6095696" y="0"/>
                </a:lnTo>
                <a:lnTo>
                  <a:pt x="6095696" y="4057991"/>
                </a:lnTo>
                <a:lnTo>
                  <a:pt x="5818946" y="4110187"/>
                </a:lnTo>
                <a:lnTo>
                  <a:pt x="5543413" y="4159931"/>
                </a:lnTo>
                <a:lnTo>
                  <a:pt x="5266662" y="4208624"/>
                </a:lnTo>
                <a:lnTo>
                  <a:pt x="4988691" y="4250310"/>
                </a:lnTo>
                <a:lnTo>
                  <a:pt x="4711940" y="4292347"/>
                </a:lnTo>
                <a:lnTo>
                  <a:pt x="4433969" y="4331582"/>
                </a:lnTo>
                <a:lnTo>
                  <a:pt x="4159656" y="4365211"/>
                </a:lnTo>
                <a:lnTo>
                  <a:pt x="3881685" y="4397089"/>
                </a:lnTo>
                <a:lnTo>
                  <a:pt x="3604934" y="4426165"/>
                </a:lnTo>
                <a:lnTo>
                  <a:pt x="3333059" y="4451387"/>
                </a:lnTo>
                <a:lnTo>
                  <a:pt x="3057527" y="4476609"/>
                </a:lnTo>
                <a:lnTo>
                  <a:pt x="2785652" y="4497628"/>
                </a:lnTo>
                <a:lnTo>
                  <a:pt x="2513777" y="4514092"/>
                </a:lnTo>
                <a:lnTo>
                  <a:pt x="2243122" y="4531258"/>
                </a:lnTo>
                <a:lnTo>
                  <a:pt x="1974904" y="4545620"/>
                </a:lnTo>
                <a:lnTo>
                  <a:pt x="1709125" y="4555779"/>
                </a:lnTo>
                <a:lnTo>
                  <a:pt x="1443346" y="4564537"/>
                </a:lnTo>
                <a:lnTo>
                  <a:pt x="1180006" y="4572944"/>
                </a:lnTo>
                <a:lnTo>
                  <a:pt x="920323" y="4576798"/>
                </a:lnTo>
                <a:lnTo>
                  <a:pt x="660640" y="4581001"/>
                </a:lnTo>
                <a:lnTo>
                  <a:pt x="404614" y="4583103"/>
                </a:lnTo>
                <a:lnTo>
                  <a:pt x="151027" y="4581001"/>
                </a:lnTo>
                <a:lnTo>
                  <a:pt x="0" y="4581001"/>
                </a:lnTo>
                <a:close/>
              </a:path>
            </a:pathLst>
          </a:custGeom>
          <a:noFill/>
          <a:extLst>
            <a:ext uri="{909E8E84-426E-40DD-AFC4-6F175D3DCCD1}">
              <a14:hiddenFill xmlns:a14="http://schemas.microsoft.com/office/drawing/2010/main">
                <a:solidFill>
                  <a:srgbClr val="FFFFFF"/>
                </a:solidFill>
              </a14:hiddenFill>
            </a:ext>
          </a:extLst>
        </p:spPr>
      </p:pic>
      <p:sp>
        <p:nvSpPr>
          <p:cNvPr id="12309"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sp>
        <p:nvSpPr>
          <p:cNvPr id="12311" name="Freeform: Shape 12310">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9470ED-035F-0EB2-65D3-58ACE92549CF}"/>
              </a:ext>
            </a:extLst>
          </p:cNvPr>
          <p:cNvSpPr>
            <a:spLocks noGrp="1"/>
          </p:cNvSpPr>
          <p:nvPr>
            <p:ph type="title"/>
          </p:nvPr>
        </p:nvSpPr>
        <p:spPr>
          <a:xfrm>
            <a:off x="538593" y="4634576"/>
            <a:ext cx="10407602" cy="868026"/>
          </a:xfrm>
        </p:spPr>
        <p:txBody>
          <a:bodyPr vert="horz" lIns="91440" tIns="45720" rIns="91440" bIns="45720" rtlCol="0" anchor="b">
            <a:normAutofit/>
          </a:bodyPr>
          <a:lstStyle/>
          <a:p>
            <a:pPr>
              <a:lnSpc>
                <a:spcPct val="90000"/>
              </a:lnSpc>
            </a:pPr>
            <a:r>
              <a:rPr lang="en-US" sz="2300" dirty="0">
                <a:solidFill>
                  <a:srgbClr val="EBEBEB"/>
                </a:solidFill>
              </a:rPr>
              <a:t>Critical Assessment of M&amp;S Food’s Digital and Social CRM Strategy</a:t>
            </a:r>
            <a:br>
              <a:rPr lang="en-US" sz="2300" dirty="0">
                <a:solidFill>
                  <a:srgbClr val="EBEBEB"/>
                </a:solidFill>
              </a:rPr>
            </a:br>
            <a:endParaRPr lang="en-US" sz="2300" dirty="0">
              <a:solidFill>
                <a:srgbClr val="EBEBEB"/>
              </a:solidFill>
            </a:endParaRPr>
          </a:p>
        </p:txBody>
      </p:sp>
      <p:sp>
        <p:nvSpPr>
          <p:cNvPr id="4" name="TextBox 3">
            <a:extLst>
              <a:ext uri="{FF2B5EF4-FFF2-40B4-BE49-F238E27FC236}">
                <a16:creationId xmlns:a16="http://schemas.microsoft.com/office/drawing/2014/main" id="{95FB1E80-D597-057C-AE23-3B58ACF2F330}"/>
              </a:ext>
            </a:extLst>
          </p:cNvPr>
          <p:cNvSpPr txBox="1"/>
          <p:nvPr/>
        </p:nvSpPr>
        <p:spPr>
          <a:xfrm>
            <a:off x="145732" y="5158670"/>
            <a:ext cx="10292080" cy="1477328"/>
          </a:xfrm>
          <a:prstGeom prst="rect">
            <a:avLst/>
          </a:prstGeom>
          <a:noFill/>
        </p:spPr>
        <p:txBody>
          <a:bodyPr wrap="square" rtlCol="0">
            <a:spAutoFit/>
          </a:bodyPr>
          <a:lstStyle/>
          <a:p>
            <a:pPr lvl="1"/>
            <a:r>
              <a:rPr lang="en-GB" dirty="0"/>
              <a:t>Sparks and the M&amp;S app provide a </a:t>
            </a:r>
            <a:r>
              <a:rPr lang="en-GB" b="1" dirty="0"/>
              <a:t>scalable, data-rich platform</a:t>
            </a:r>
            <a:r>
              <a:rPr lang="en-GB" dirty="0"/>
              <a:t> that aligns closely with CRM theory around segmentation and differentiated treatment (Buttle and </a:t>
            </a:r>
            <a:r>
              <a:rPr lang="en-GB" dirty="0" err="1"/>
              <a:t>Maklan</a:t>
            </a:r>
            <a:r>
              <a:rPr lang="en-GB" dirty="0"/>
              <a:t>, 2019; Kumar and Reinartz, 2018).</a:t>
            </a:r>
          </a:p>
          <a:p>
            <a:pPr lvl="1"/>
            <a:r>
              <a:rPr lang="en-GB" dirty="0"/>
              <a:t>Integration with payment, self-scan and e-commerce journeys enables </a:t>
            </a:r>
            <a:r>
              <a:rPr lang="en-GB" b="1" dirty="0"/>
              <a:t>continuous learning</a:t>
            </a:r>
            <a:r>
              <a:rPr lang="en-GB" dirty="0"/>
              <a:t> from customer behaviour.</a:t>
            </a:r>
          </a:p>
        </p:txBody>
      </p:sp>
    </p:spTree>
    <p:extLst>
      <p:ext uri="{BB962C8B-B14F-4D97-AF65-F5344CB8AC3E}">
        <p14:creationId xmlns:p14="http://schemas.microsoft.com/office/powerpoint/2010/main" val="42707573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20921-0747-C3B3-3160-DE03203DDFAE}"/>
              </a:ext>
            </a:extLst>
          </p:cNvPr>
          <p:cNvSpPr>
            <a:spLocks noGrp="1"/>
          </p:cNvSpPr>
          <p:nvPr>
            <p:ph type="title"/>
          </p:nvPr>
        </p:nvSpPr>
        <p:spPr>
          <a:xfrm>
            <a:off x="646112" y="452718"/>
            <a:ext cx="4165580" cy="1400530"/>
          </a:xfrm>
        </p:spPr>
        <p:txBody>
          <a:bodyPr>
            <a:normAutofit/>
          </a:bodyPr>
          <a:lstStyle/>
          <a:p>
            <a:pPr>
              <a:lnSpc>
                <a:spcPct val="90000"/>
              </a:lnSpc>
            </a:pPr>
            <a:r>
              <a:rPr lang="en-GB" sz="2900" b="1"/>
              <a:t>Cybersecurity and trust</a:t>
            </a:r>
            <a:br>
              <a:rPr lang="en-GB" sz="2900"/>
            </a:br>
            <a:endParaRPr lang="en-GB" sz="2900"/>
          </a:p>
        </p:txBody>
      </p:sp>
      <p:sp>
        <p:nvSpPr>
          <p:cNvPr id="13323" name="Freeform: Shape 13322">
            <a:extLst>
              <a:ext uri="{FF2B5EF4-FFF2-40B4-BE49-F238E27FC236}">
                <a16:creationId xmlns:a16="http://schemas.microsoft.com/office/drawing/2014/main" id="{DBAF956B-591A-4461-BB3C-79AA176B09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7191 h 6985200"/>
              <a:gd name="connsiteX6" fmla="*/ 1 w 6858001"/>
              <a:gd name="connsiteY6" fmla="*/ 887191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7191"/>
                </a:lnTo>
                <a:lnTo>
                  <a:pt x="1" y="887191"/>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solidFill>
            <a:srgbClr val="FFFFFF"/>
          </a:solidFill>
          <a:ln>
            <a:noFill/>
          </a:ln>
        </p:spPr>
        <p:txBody>
          <a:bodyPr/>
          <a:lstStyle/>
          <a:p>
            <a:endParaRPr lang="en-GB"/>
          </a:p>
        </p:txBody>
      </p:sp>
      <p:sp>
        <p:nvSpPr>
          <p:cNvPr id="13325" name="Freeform 23">
            <a:extLst>
              <a:ext uri="{FF2B5EF4-FFF2-40B4-BE49-F238E27FC236}">
                <a16:creationId xmlns:a16="http://schemas.microsoft.com/office/drawing/2014/main" id="{E8895FAA-0D03-43F6-9594-A8733552E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13316" name="Picture 4" descr="What is a Data Breach and How to Prevent It? | Fortinet">
            <a:extLst>
              <a:ext uri="{FF2B5EF4-FFF2-40B4-BE49-F238E27FC236}">
                <a16:creationId xmlns:a16="http://schemas.microsoft.com/office/drawing/2014/main" id="{C60831B0-856D-ABFC-2EAA-C01B8D27ADE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44182" y="647699"/>
            <a:ext cx="4949926" cy="3242202"/>
          </a:xfrm>
          <a:prstGeom prst="rect">
            <a:avLst/>
          </a:prstGeom>
          <a:noFill/>
          <a:effectLst/>
          <a:extLst>
            <a:ext uri="{909E8E84-426E-40DD-AFC4-6F175D3DCCD1}">
              <a14:hiddenFill xmlns:a14="http://schemas.microsoft.com/office/drawing/2010/main">
                <a:solidFill>
                  <a:srgbClr val="FFFFFF"/>
                </a:solidFill>
              </a14:hiddenFill>
            </a:ext>
          </a:extLst>
        </p:spPr>
      </p:pic>
      <p:sp>
        <p:nvSpPr>
          <p:cNvPr id="13327" name="Rectangle 13326">
            <a:extLst>
              <a:ext uri="{FF2B5EF4-FFF2-40B4-BE49-F238E27FC236}">
                <a16:creationId xmlns:a16="http://schemas.microsoft.com/office/drawing/2014/main" id="{918FB696-BC5E-43A4-9768-4BB5278B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320" name="Content Placeholder 13319">
            <a:extLst>
              <a:ext uri="{FF2B5EF4-FFF2-40B4-BE49-F238E27FC236}">
                <a16:creationId xmlns:a16="http://schemas.microsoft.com/office/drawing/2014/main" id="{20BEA633-963C-A50A-8288-48FF26689FB4}"/>
              </a:ext>
            </a:extLst>
          </p:cNvPr>
          <p:cNvSpPr>
            <a:spLocks noGrp="1"/>
          </p:cNvSpPr>
          <p:nvPr>
            <p:ph idx="1"/>
          </p:nvPr>
        </p:nvSpPr>
        <p:spPr>
          <a:xfrm>
            <a:off x="646113" y="2052918"/>
            <a:ext cx="4165146" cy="4195481"/>
          </a:xfrm>
        </p:spPr>
        <p:txBody>
          <a:bodyPr>
            <a:normAutofit/>
          </a:bodyPr>
          <a:lstStyle/>
          <a:p>
            <a:r>
              <a:rPr lang="en-GB" dirty="0"/>
              <a:t>The 2025 cyber-attack that disrupted online services and forced the temporary suspension of Sparks shows a major </a:t>
            </a:r>
            <a:r>
              <a:rPr lang="en-GB" b="1" dirty="0"/>
              <a:t>operational and reputational vulnerability</a:t>
            </a:r>
            <a:r>
              <a:rPr lang="en-GB" dirty="0"/>
              <a:t>. The Guardian reports that the attack is expected to cost up to £300 million in lost profits and involved theft of some customer data (The Guardian, 2025)</a:t>
            </a:r>
            <a:endParaRPr lang="en-US" dirty="0"/>
          </a:p>
        </p:txBody>
      </p:sp>
      <p:pic>
        <p:nvPicPr>
          <p:cNvPr id="13314" name="Picture 2" descr="A diagram of data breaches&#10;&#10;AI-generated content may be incorrect.">
            <a:extLst>
              <a:ext uri="{FF2B5EF4-FFF2-40B4-BE49-F238E27FC236}">
                <a16:creationId xmlns:a16="http://schemas.microsoft.com/office/drawing/2014/main" id="{C406F863-EA50-2763-9CF0-A02B037FA837}"/>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389307" y="4085841"/>
            <a:ext cx="4859677" cy="2162557"/>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09090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11B38-135E-DF71-D321-D51596D3DD7A}"/>
              </a:ext>
            </a:extLst>
          </p:cNvPr>
          <p:cNvSpPr>
            <a:spLocks noGrp="1"/>
          </p:cNvSpPr>
          <p:nvPr>
            <p:ph type="title"/>
          </p:nvPr>
        </p:nvSpPr>
        <p:spPr>
          <a:xfrm>
            <a:off x="646112" y="452718"/>
            <a:ext cx="5629222" cy="1400530"/>
          </a:xfrm>
        </p:spPr>
        <p:txBody>
          <a:bodyPr>
            <a:normAutofit/>
          </a:bodyPr>
          <a:lstStyle/>
          <a:p>
            <a:pPr>
              <a:lnSpc>
                <a:spcPct val="90000"/>
              </a:lnSpc>
            </a:pPr>
            <a:r>
              <a:rPr lang="en-GB" sz="2900" b="1"/>
              <a:t>Organisational and skills challenges</a:t>
            </a:r>
            <a:br>
              <a:rPr lang="en-GB" sz="2900"/>
            </a:br>
            <a:endParaRPr lang="en-GB" sz="2900"/>
          </a:p>
        </p:txBody>
      </p:sp>
      <p:sp>
        <p:nvSpPr>
          <p:cNvPr id="14347" name="Freeform: Shape 14346">
            <a:extLst>
              <a:ext uri="{FF2B5EF4-FFF2-40B4-BE49-F238E27FC236}">
                <a16:creationId xmlns:a16="http://schemas.microsoft.com/office/drawing/2014/main" id="{AB6AAF19-F9D3-45A5-AE5D-78BC811061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solidFill>
            <a:srgbClr val="FFFFFF"/>
          </a:solidFill>
          <a:ln>
            <a:noFill/>
          </a:ln>
        </p:spPr>
        <p:txBody>
          <a:bodyPr/>
          <a:lstStyle/>
          <a:p>
            <a:endParaRPr lang="en-GB"/>
          </a:p>
        </p:txBody>
      </p:sp>
      <p:sp>
        <p:nvSpPr>
          <p:cNvPr id="14349" name="Freeform 7">
            <a:extLst>
              <a:ext uri="{FF2B5EF4-FFF2-40B4-BE49-F238E27FC236}">
                <a16:creationId xmlns:a16="http://schemas.microsoft.com/office/drawing/2014/main" id="{7BBF43D6-A5CF-4884-BE66-F395A6C04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14342" name="Picture 6">
            <a:extLst>
              <a:ext uri="{FF2B5EF4-FFF2-40B4-BE49-F238E27FC236}">
                <a16:creationId xmlns:a16="http://schemas.microsoft.com/office/drawing/2014/main" id="{0FE611B5-337C-E360-0FBF-3D3A53E2E0F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064370" y="647699"/>
            <a:ext cx="2978883" cy="2162555"/>
          </a:xfrm>
          <a:prstGeom prst="rect">
            <a:avLst/>
          </a:prstGeom>
          <a:noFill/>
          <a:effectLst/>
          <a:extLst>
            <a:ext uri="{909E8E84-426E-40DD-AFC4-6F175D3DCCD1}">
              <a14:hiddenFill xmlns:a14="http://schemas.microsoft.com/office/drawing/2010/main">
                <a:solidFill>
                  <a:srgbClr val="FFFFFF"/>
                </a:solidFill>
              </a14:hiddenFill>
            </a:ext>
          </a:extLst>
        </p:spPr>
      </p:pic>
      <p:sp>
        <p:nvSpPr>
          <p:cNvPr id="14351" name="Rectangle 14350">
            <a:extLst>
              <a:ext uri="{FF2B5EF4-FFF2-40B4-BE49-F238E27FC236}">
                <a16:creationId xmlns:a16="http://schemas.microsoft.com/office/drawing/2014/main" id="{1D4731B7-53A1-43E4-B5FD-B33358A7FD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Content Placeholder 10">
            <a:extLst>
              <a:ext uri="{FF2B5EF4-FFF2-40B4-BE49-F238E27FC236}">
                <a16:creationId xmlns:a16="http://schemas.microsoft.com/office/drawing/2014/main" id="{908FCCC5-C66D-643E-BB2C-EA731C045E49}"/>
              </a:ext>
            </a:extLst>
          </p:cNvPr>
          <p:cNvSpPr>
            <a:spLocks noGrp="1"/>
          </p:cNvSpPr>
          <p:nvPr>
            <p:ph idx="1"/>
          </p:nvPr>
        </p:nvSpPr>
        <p:spPr>
          <a:xfrm>
            <a:off x="646112" y="2052918"/>
            <a:ext cx="5628635" cy="4195481"/>
          </a:xfrm>
        </p:spPr>
        <p:txBody>
          <a:bodyPr>
            <a:normAutofit/>
          </a:bodyPr>
          <a:lstStyle/>
          <a:p>
            <a:pPr>
              <a:lnSpc>
                <a:spcPct val="90000"/>
              </a:lnSpc>
            </a:pPr>
            <a:r>
              <a:rPr lang="en-GB" dirty="0"/>
              <a:t>Leeflang et al. (2014) show that many firms struggle with </a:t>
            </a:r>
            <a:r>
              <a:rPr lang="en-GB" b="1" dirty="0"/>
              <a:t>talent gaps, organisational structure and actionable metrics</a:t>
            </a:r>
            <a:r>
              <a:rPr lang="en-GB" dirty="0"/>
              <a:t> when scaling digital marketing. Given the complexity of M&amp;S’s social media ecosystem and data estate, there is a risk of:</a:t>
            </a:r>
          </a:p>
          <a:p>
            <a:pPr lvl="1">
              <a:lnSpc>
                <a:spcPct val="90000"/>
              </a:lnSpc>
            </a:pPr>
            <a:r>
              <a:rPr lang="en-GB" b="1" dirty="0"/>
              <a:t>Inconsistent execution</a:t>
            </a:r>
            <a:r>
              <a:rPr lang="en-GB" dirty="0"/>
              <a:t> across 600 store accounts.</a:t>
            </a:r>
          </a:p>
          <a:p>
            <a:pPr lvl="1">
              <a:lnSpc>
                <a:spcPct val="90000"/>
              </a:lnSpc>
            </a:pPr>
            <a:r>
              <a:rPr lang="en-GB" dirty="0"/>
              <a:t>Difficulty maintaining </a:t>
            </a:r>
            <a:r>
              <a:rPr lang="en-GB" b="1" dirty="0"/>
              <a:t>brand and tone controls</a:t>
            </a:r>
            <a:r>
              <a:rPr lang="en-GB" dirty="0"/>
              <a:t>.</a:t>
            </a:r>
          </a:p>
          <a:p>
            <a:pPr lvl="1">
              <a:lnSpc>
                <a:spcPct val="90000"/>
              </a:lnSpc>
            </a:pPr>
            <a:r>
              <a:rPr lang="en-GB" dirty="0"/>
              <a:t>Fragmentation of insight if data, social and CRM teams are not tightly aligned.</a:t>
            </a:r>
          </a:p>
          <a:p>
            <a:pPr>
              <a:lnSpc>
                <a:spcPct val="90000"/>
              </a:lnSpc>
            </a:pPr>
            <a:endParaRPr lang="en-US" dirty="0"/>
          </a:p>
        </p:txBody>
      </p:sp>
      <p:pic>
        <p:nvPicPr>
          <p:cNvPr id="7" name="Picture 6" descr="A diagram of a swot analysis&#10;&#10;AI-generated content may be incorrect.">
            <a:extLst>
              <a:ext uri="{FF2B5EF4-FFF2-40B4-BE49-F238E27FC236}">
                <a16:creationId xmlns:a16="http://schemas.microsoft.com/office/drawing/2014/main" id="{3A194E52-FAC2-D520-1FF4-AE7EB03CE2F8}"/>
              </a:ext>
            </a:extLst>
          </p:cNvPr>
          <p:cNvPicPr>
            <a:picLocks noChangeAspect="1"/>
          </p:cNvPicPr>
          <p:nvPr/>
        </p:nvPicPr>
        <p:blipFill>
          <a:blip r:embed="rId4"/>
          <a:stretch>
            <a:fillRect/>
          </a:stretch>
        </p:blipFill>
        <p:spPr>
          <a:xfrm>
            <a:off x="7932710" y="3006197"/>
            <a:ext cx="3242202" cy="3242202"/>
          </a:xfrm>
          <a:prstGeom prst="rect">
            <a:avLst/>
          </a:prstGeom>
          <a:effectLst/>
        </p:spPr>
      </p:pic>
    </p:spTree>
    <p:extLst>
      <p:ext uri="{BB962C8B-B14F-4D97-AF65-F5344CB8AC3E}">
        <p14:creationId xmlns:p14="http://schemas.microsoft.com/office/powerpoint/2010/main" val="26150772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F5951-2624-BDB3-2535-6135902931ED}"/>
              </a:ext>
            </a:extLst>
          </p:cNvPr>
          <p:cNvSpPr>
            <a:spLocks noGrp="1"/>
          </p:cNvSpPr>
          <p:nvPr>
            <p:ph type="title"/>
          </p:nvPr>
        </p:nvSpPr>
        <p:spPr>
          <a:xfrm>
            <a:off x="5285608" y="452718"/>
            <a:ext cx="4765226" cy="1400530"/>
          </a:xfrm>
        </p:spPr>
        <p:txBody>
          <a:bodyPr>
            <a:normAutofit/>
          </a:bodyPr>
          <a:lstStyle/>
          <a:p>
            <a:r>
              <a:rPr lang="en-GB" dirty="0"/>
              <a:t>Conclusion </a:t>
            </a:r>
          </a:p>
        </p:txBody>
      </p:sp>
      <p:pic>
        <p:nvPicPr>
          <p:cNvPr id="15366" name="Picture 6" descr="A diagram of a strategic plan&#10;&#10;AI-generated content may be incorrect.">
            <a:extLst>
              <a:ext uri="{FF2B5EF4-FFF2-40B4-BE49-F238E27FC236}">
                <a16:creationId xmlns:a16="http://schemas.microsoft.com/office/drawing/2014/main" id="{E9FC828C-9228-6426-8206-0509F9D774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4276" r="-2" b="7657"/>
          <a:stretch>
            <a:fillRect/>
          </a:stretch>
        </p:blipFill>
        <p:spPr bwMode="auto">
          <a:xfrm>
            <a:off x="-1" y="10"/>
            <a:ext cx="4634681" cy="3428990"/>
          </a:xfrm>
          <a:prstGeom prst="rect">
            <a:avLst/>
          </a:prstGeom>
          <a:noFill/>
          <a:extLst>
            <a:ext uri="{909E8E84-426E-40DD-AFC4-6F175D3DCCD1}">
              <a14:hiddenFill xmlns:a14="http://schemas.microsoft.com/office/drawing/2010/main">
                <a:solidFill>
                  <a:srgbClr val="FFFFFF"/>
                </a:solidFill>
              </a14:hiddenFill>
            </a:ext>
          </a:extLst>
        </p:spPr>
      </p:pic>
      <p:pic>
        <p:nvPicPr>
          <p:cNvPr id="5" name="Content Placeholder 4" descr="A poster of a group of people&#10;&#10;AI-generated content may be incorrect.">
            <a:extLst>
              <a:ext uri="{FF2B5EF4-FFF2-40B4-BE49-F238E27FC236}">
                <a16:creationId xmlns:a16="http://schemas.microsoft.com/office/drawing/2014/main" id="{6108E64D-51DC-0F34-185B-4BD2C55DF01A}"/>
              </a:ext>
            </a:extLst>
          </p:cNvPr>
          <p:cNvPicPr>
            <a:picLocks noChangeAspect="1"/>
          </p:cNvPicPr>
          <p:nvPr/>
        </p:nvPicPr>
        <p:blipFill>
          <a:blip r:embed="rId4"/>
          <a:srcRect t="30794" b="50342"/>
          <a:stretch>
            <a:fillRect/>
          </a:stretch>
        </p:blipFill>
        <p:spPr>
          <a:xfrm>
            <a:off x="3222" y="3429001"/>
            <a:ext cx="4634681" cy="3428538"/>
          </a:xfrm>
          <a:prstGeom prst="rect">
            <a:avLst/>
          </a:prstGeom>
        </p:spPr>
      </p:pic>
      <p:sp>
        <p:nvSpPr>
          <p:cNvPr id="15370" name="Content Placeholder 15369">
            <a:extLst>
              <a:ext uri="{FF2B5EF4-FFF2-40B4-BE49-F238E27FC236}">
                <a16:creationId xmlns:a16="http://schemas.microsoft.com/office/drawing/2014/main" id="{B3DFAA5A-40CD-9AF0-D0A6-A91008AF04A8}"/>
              </a:ext>
            </a:extLst>
          </p:cNvPr>
          <p:cNvSpPr>
            <a:spLocks noGrp="1"/>
          </p:cNvSpPr>
          <p:nvPr>
            <p:ph idx="1"/>
          </p:nvPr>
        </p:nvSpPr>
        <p:spPr>
          <a:xfrm>
            <a:off x="5285608" y="2052918"/>
            <a:ext cx="4764245" cy="4195481"/>
          </a:xfrm>
        </p:spPr>
        <p:txBody>
          <a:bodyPr>
            <a:normAutofit/>
          </a:bodyPr>
          <a:lstStyle/>
          <a:p>
            <a:pPr lvl="0">
              <a:lnSpc>
                <a:spcPct val="90000"/>
              </a:lnSpc>
            </a:pPr>
            <a:r>
              <a:rPr lang="en-GB" sz="1400" b="1"/>
              <a:t>Digital and social media are now core enablers of CRM</a:t>
            </a:r>
            <a:r>
              <a:rPr lang="en-GB" sz="1400"/>
              <a:t>, not optional add-ons. They provide M&amp;S Food with the channels and data needed to understand, serve and retain customers in a highly competitive grocery market.</a:t>
            </a:r>
          </a:p>
          <a:p>
            <a:pPr lvl="0">
              <a:lnSpc>
                <a:spcPct val="90000"/>
              </a:lnSpc>
            </a:pPr>
            <a:r>
              <a:rPr lang="en-GB" sz="1400"/>
              <a:t>M&amp;S Food has made </a:t>
            </a:r>
            <a:r>
              <a:rPr lang="en-GB" sz="1400" b="1"/>
              <a:t>substantial progress</a:t>
            </a:r>
            <a:r>
              <a:rPr lang="en-GB" sz="1400"/>
              <a:t>, particularly through the digital-first Sparks ecosystem, its ambitious social media structure, and the integration of app-based tools into the store experience. These moves are consistent with contemporary CRM and digital transformation theory (Payne and Frow, 2013; Verhoef et al., 2021).</a:t>
            </a:r>
          </a:p>
          <a:p>
            <a:pPr lvl="0">
              <a:lnSpc>
                <a:spcPct val="90000"/>
              </a:lnSpc>
            </a:pPr>
            <a:r>
              <a:rPr lang="en-GB" sz="1400"/>
              <a:t>However, the recent cyber-attack, organisational complexity and potential over-reliance on promotions show that the strategy must now focus on </a:t>
            </a:r>
            <a:r>
              <a:rPr lang="en-GB" sz="1400" b="1"/>
              <a:t>resilience, governance and long-term value</a:t>
            </a:r>
            <a:r>
              <a:rPr lang="en-GB" sz="1400"/>
              <a:t>, not just reach and short-term engagement.</a:t>
            </a:r>
          </a:p>
          <a:p>
            <a:pPr>
              <a:lnSpc>
                <a:spcPct val="90000"/>
              </a:lnSpc>
            </a:pPr>
            <a:endParaRPr lang="en-US" sz="1400"/>
          </a:p>
        </p:txBody>
      </p:sp>
    </p:spTree>
    <p:extLst>
      <p:ext uri="{BB962C8B-B14F-4D97-AF65-F5344CB8AC3E}">
        <p14:creationId xmlns:p14="http://schemas.microsoft.com/office/powerpoint/2010/main" val="29721937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93" name="Rectangle 16392">
            <a:extLst>
              <a:ext uri="{FF2B5EF4-FFF2-40B4-BE49-F238E27FC236}">
                <a16:creationId xmlns:a16="http://schemas.microsoft.com/office/drawing/2014/main" id="{5F3FC718-FDE3-4EF7-921E-A5F374EAF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6395" name="Freeform 11">
            <a:extLst>
              <a:ext uri="{FF2B5EF4-FFF2-40B4-BE49-F238E27FC236}">
                <a16:creationId xmlns:a16="http://schemas.microsoft.com/office/drawing/2014/main" id="{FAA0F719-3DC8-4F08-AD8F-5A845658CB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6397" name="Freeform: Shape 16396">
            <a:extLst>
              <a:ext uri="{FF2B5EF4-FFF2-40B4-BE49-F238E27FC236}">
                <a16:creationId xmlns:a16="http://schemas.microsoft.com/office/drawing/2014/main" id="{7DCB61BE-FA0F-4EFB-BE0E-268BAD8E3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4747655" y="-586345"/>
            <a:ext cx="6858001" cy="8030691"/>
          </a:xfrm>
          <a:custGeom>
            <a:avLst/>
            <a:gdLst>
              <a:gd name="connsiteX0" fmla="*/ 6858001 w 6858001"/>
              <a:gd name="connsiteY0" fmla="*/ 1177 h 8030691"/>
              <a:gd name="connsiteX1" fmla="*/ 6858001 w 6858001"/>
              <a:gd name="connsiteY1" fmla="*/ 1344715 h 8030691"/>
              <a:gd name="connsiteX2" fmla="*/ 6858000 w 6858001"/>
              <a:gd name="connsiteY2" fmla="*/ 1344715 h 8030691"/>
              <a:gd name="connsiteX3" fmla="*/ 6858000 w 6858001"/>
              <a:gd name="connsiteY3" fmla="*/ 8030691 h 8030691"/>
              <a:gd name="connsiteX4" fmla="*/ 0 w 6858001"/>
              <a:gd name="connsiteY4" fmla="*/ 8030690 h 8030691"/>
              <a:gd name="connsiteX5" fmla="*/ 0 w 6858001"/>
              <a:gd name="connsiteY5" fmla="*/ 477747 h 8030691"/>
              <a:gd name="connsiteX6" fmla="*/ 1 w 6858001"/>
              <a:gd name="connsiteY6" fmla="*/ 477747 h 8030691"/>
              <a:gd name="connsiteX7" fmla="*/ 1 w 6858001"/>
              <a:gd name="connsiteY7" fmla="*/ 0 h 8030691"/>
              <a:gd name="connsiteX8" fmla="*/ 40463 w 6858001"/>
              <a:gd name="connsiteY8" fmla="*/ 5883 h 8030691"/>
              <a:gd name="connsiteX9" fmla="*/ 159107 w 6858001"/>
              <a:gd name="connsiteY9" fmla="*/ 23196 h 8030691"/>
              <a:gd name="connsiteX10" fmla="*/ 245518 w 6858001"/>
              <a:gd name="connsiteY10" fmla="*/ 35299 h 8030691"/>
              <a:gd name="connsiteX11" fmla="*/ 348388 w 6858001"/>
              <a:gd name="connsiteY11" fmla="*/ 48074 h 8030691"/>
              <a:gd name="connsiteX12" fmla="*/ 470460 w 6858001"/>
              <a:gd name="connsiteY12" fmla="*/ 63370 h 8030691"/>
              <a:gd name="connsiteX13" fmla="*/ 605563 w 6858001"/>
              <a:gd name="connsiteY13" fmla="*/ 79507 h 8030691"/>
              <a:gd name="connsiteX14" fmla="*/ 757810 w 6858001"/>
              <a:gd name="connsiteY14" fmla="*/ 96484 h 8030691"/>
              <a:gd name="connsiteX15" fmla="*/ 923774 w 6858001"/>
              <a:gd name="connsiteY15" fmla="*/ 114469 h 8030691"/>
              <a:gd name="connsiteX16" fmla="*/ 1104139 w 6858001"/>
              <a:gd name="connsiteY16" fmla="*/ 132455 h 8030691"/>
              <a:gd name="connsiteX17" fmla="*/ 1296163 w 6858001"/>
              <a:gd name="connsiteY17" fmla="*/ 150776 h 8030691"/>
              <a:gd name="connsiteX18" fmla="*/ 1503275 w 6858001"/>
              <a:gd name="connsiteY18" fmla="*/ 167753 h 8030691"/>
              <a:gd name="connsiteX19" fmla="*/ 1719988 w 6858001"/>
              <a:gd name="connsiteY19" fmla="*/ 184058 h 8030691"/>
              <a:gd name="connsiteX20" fmla="*/ 1949045 w 6858001"/>
              <a:gd name="connsiteY20" fmla="*/ 198850 h 8030691"/>
              <a:gd name="connsiteX21" fmla="*/ 2187703 w 6858001"/>
              <a:gd name="connsiteY21" fmla="*/ 212969 h 8030691"/>
              <a:gd name="connsiteX22" fmla="*/ 2436649 w 6858001"/>
              <a:gd name="connsiteY22" fmla="*/ 226249 h 8030691"/>
              <a:gd name="connsiteX23" fmla="*/ 2564208 w 6858001"/>
              <a:gd name="connsiteY23" fmla="*/ 230955 h 8030691"/>
              <a:gd name="connsiteX24" fmla="*/ 2694509 w 6858001"/>
              <a:gd name="connsiteY24" fmla="*/ 236166 h 8030691"/>
              <a:gd name="connsiteX25" fmla="*/ 2826869 w 6858001"/>
              <a:gd name="connsiteY25" fmla="*/ 241040 h 8030691"/>
              <a:gd name="connsiteX26" fmla="*/ 2959914 w 6858001"/>
              <a:gd name="connsiteY26" fmla="*/ 244234 h 8030691"/>
              <a:gd name="connsiteX27" fmla="*/ 3095702 w 6858001"/>
              <a:gd name="connsiteY27" fmla="*/ 247092 h 8030691"/>
              <a:gd name="connsiteX28" fmla="*/ 3232862 w 6858001"/>
              <a:gd name="connsiteY28" fmla="*/ 250117 h 8030691"/>
              <a:gd name="connsiteX29" fmla="*/ 3372766 w 6858001"/>
              <a:gd name="connsiteY29" fmla="*/ 252134 h 8030691"/>
              <a:gd name="connsiteX30" fmla="*/ 3514040 w 6858001"/>
              <a:gd name="connsiteY30" fmla="*/ 252134 h 8030691"/>
              <a:gd name="connsiteX31" fmla="*/ 3656686 w 6858001"/>
              <a:gd name="connsiteY31" fmla="*/ 253143 h 8030691"/>
              <a:gd name="connsiteX32" fmla="*/ 3800705 w 6858001"/>
              <a:gd name="connsiteY32" fmla="*/ 252134 h 8030691"/>
              <a:gd name="connsiteX33" fmla="*/ 3946780 w 6858001"/>
              <a:gd name="connsiteY33" fmla="*/ 250117 h 8030691"/>
              <a:gd name="connsiteX34" fmla="*/ 4092856 w 6858001"/>
              <a:gd name="connsiteY34" fmla="*/ 248268 h 8030691"/>
              <a:gd name="connsiteX35" fmla="*/ 4240988 w 6858001"/>
              <a:gd name="connsiteY35" fmla="*/ 244234 h 8030691"/>
              <a:gd name="connsiteX36" fmla="*/ 4390492 w 6858001"/>
              <a:gd name="connsiteY36" fmla="*/ 240032 h 8030691"/>
              <a:gd name="connsiteX37" fmla="*/ 4539997 w 6858001"/>
              <a:gd name="connsiteY37" fmla="*/ 235157 h 8030691"/>
              <a:gd name="connsiteX38" fmla="*/ 4690873 w 6858001"/>
              <a:gd name="connsiteY38" fmla="*/ 228266 h 8030691"/>
              <a:gd name="connsiteX39" fmla="*/ 4843120 w 6858001"/>
              <a:gd name="connsiteY39" fmla="*/ 220029 h 8030691"/>
              <a:gd name="connsiteX40" fmla="*/ 4996054 w 6858001"/>
              <a:gd name="connsiteY40" fmla="*/ 212129 h 8030691"/>
              <a:gd name="connsiteX41" fmla="*/ 5148987 w 6858001"/>
              <a:gd name="connsiteY41" fmla="*/ 202044 h 8030691"/>
              <a:gd name="connsiteX42" fmla="*/ 5303978 w 6858001"/>
              <a:gd name="connsiteY42" fmla="*/ 189941 h 8030691"/>
              <a:gd name="connsiteX43" fmla="*/ 5456911 w 6858001"/>
              <a:gd name="connsiteY43" fmla="*/ 177839 h 8030691"/>
              <a:gd name="connsiteX44" fmla="*/ 5612588 w 6858001"/>
              <a:gd name="connsiteY44" fmla="*/ 163887 h 8030691"/>
              <a:gd name="connsiteX45" fmla="*/ 5768950 w 6858001"/>
              <a:gd name="connsiteY45" fmla="*/ 148591 h 8030691"/>
              <a:gd name="connsiteX46" fmla="*/ 5923255 w 6858001"/>
              <a:gd name="connsiteY46" fmla="*/ 132455 h 8030691"/>
              <a:gd name="connsiteX47" fmla="*/ 6079618 w 6858001"/>
              <a:gd name="connsiteY47" fmla="*/ 113629 h 8030691"/>
              <a:gd name="connsiteX48" fmla="*/ 6235294 w 6858001"/>
              <a:gd name="connsiteY48" fmla="*/ 93458 h 8030691"/>
              <a:gd name="connsiteX49" fmla="*/ 6391657 w 6858001"/>
              <a:gd name="connsiteY49" fmla="*/ 73455 h 8030691"/>
              <a:gd name="connsiteX50" fmla="*/ 6547333 w 6858001"/>
              <a:gd name="connsiteY50" fmla="*/ 50091 h 8030691"/>
              <a:gd name="connsiteX51" fmla="*/ 6702324 w 6858001"/>
              <a:gd name="connsiteY51" fmla="*/ 26222 h 8030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8030691">
                <a:moveTo>
                  <a:pt x="6858001" y="1177"/>
                </a:moveTo>
                <a:lnTo>
                  <a:pt x="6858001" y="1344715"/>
                </a:lnTo>
                <a:lnTo>
                  <a:pt x="6858000" y="1344715"/>
                </a:lnTo>
                <a:lnTo>
                  <a:pt x="6858000" y="8030691"/>
                </a:lnTo>
                <a:lnTo>
                  <a:pt x="0" y="8030690"/>
                </a:lnTo>
                <a:lnTo>
                  <a:pt x="0" y="477747"/>
                </a:lnTo>
                <a:lnTo>
                  <a:pt x="1" y="477747"/>
                </a:lnTo>
                <a:lnTo>
                  <a:pt x="1" y="0"/>
                </a:lnTo>
                <a:lnTo>
                  <a:pt x="40463" y="5883"/>
                </a:lnTo>
                <a:lnTo>
                  <a:pt x="159107" y="23196"/>
                </a:lnTo>
                <a:lnTo>
                  <a:pt x="245518" y="35299"/>
                </a:lnTo>
                <a:lnTo>
                  <a:pt x="348388" y="48074"/>
                </a:lnTo>
                <a:lnTo>
                  <a:pt x="470460" y="63370"/>
                </a:lnTo>
                <a:lnTo>
                  <a:pt x="605563" y="79507"/>
                </a:lnTo>
                <a:lnTo>
                  <a:pt x="757810" y="96484"/>
                </a:lnTo>
                <a:lnTo>
                  <a:pt x="923774" y="114469"/>
                </a:lnTo>
                <a:lnTo>
                  <a:pt x="1104139" y="132455"/>
                </a:lnTo>
                <a:lnTo>
                  <a:pt x="1296163" y="150776"/>
                </a:lnTo>
                <a:lnTo>
                  <a:pt x="1503275" y="167753"/>
                </a:lnTo>
                <a:lnTo>
                  <a:pt x="1719988" y="184058"/>
                </a:lnTo>
                <a:lnTo>
                  <a:pt x="1949045" y="198850"/>
                </a:lnTo>
                <a:lnTo>
                  <a:pt x="2187703" y="212969"/>
                </a:lnTo>
                <a:lnTo>
                  <a:pt x="2436649" y="226249"/>
                </a:lnTo>
                <a:lnTo>
                  <a:pt x="2564208" y="230955"/>
                </a:lnTo>
                <a:lnTo>
                  <a:pt x="2694509" y="236166"/>
                </a:lnTo>
                <a:lnTo>
                  <a:pt x="2826869" y="241040"/>
                </a:lnTo>
                <a:lnTo>
                  <a:pt x="2959914" y="244234"/>
                </a:lnTo>
                <a:lnTo>
                  <a:pt x="3095702" y="247092"/>
                </a:lnTo>
                <a:lnTo>
                  <a:pt x="3232862" y="250117"/>
                </a:lnTo>
                <a:lnTo>
                  <a:pt x="3372766" y="252134"/>
                </a:lnTo>
                <a:lnTo>
                  <a:pt x="3514040" y="252134"/>
                </a:lnTo>
                <a:lnTo>
                  <a:pt x="3656686" y="253143"/>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GB"/>
          </a:p>
        </p:txBody>
      </p:sp>
      <p:sp>
        <p:nvSpPr>
          <p:cNvPr id="16399" name="Rectangle 16398">
            <a:extLst>
              <a:ext uri="{FF2B5EF4-FFF2-40B4-BE49-F238E27FC236}">
                <a16:creationId xmlns:a16="http://schemas.microsoft.com/office/drawing/2014/main" id="{A4B31EAA-7423-46F7-9B90-4AB2B09C3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390" name="Content Placeholder 16389">
            <a:extLst>
              <a:ext uri="{FF2B5EF4-FFF2-40B4-BE49-F238E27FC236}">
                <a16:creationId xmlns:a16="http://schemas.microsoft.com/office/drawing/2014/main" id="{19345CB1-8E1B-D3F0-BC7E-2B79CBF64587}"/>
              </a:ext>
            </a:extLst>
          </p:cNvPr>
          <p:cNvSpPr>
            <a:spLocks noGrp="1"/>
          </p:cNvSpPr>
          <p:nvPr>
            <p:ph idx="1"/>
          </p:nvPr>
        </p:nvSpPr>
        <p:spPr>
          <a:xfrm>
            <a:off x="182881" y="121921"/>
            <a:ext cx="3765228" cy="5897880"/>
          </a:xfrm>
        </p:spPr>
        <p:txBody>
          <a:bodyPr>
            <a:normAutofit lnSpcReduction="10000"/>
          </a:bodyPr>
          <a:lstStyle/>
          <a:p>
            <a:pPr>
              <a:lnSpc>
                <a:spcPct val="115000"/>
              </a:lnSpc>
              <a:spcAft>
                <a:spcPts val="800"/>
              </a:spcAft>
              <a:buNone/>
            </a:pPr>
            <a:r>
              <a:rPr lang="en-GB" sz="14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Buttle, F. and </a:t>
            </a:r>
            <a:r>
              <a:rPr lang="en-GB" sz="1400" kern="0" dirty="0" err="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Maklan</a:t>
            </a:r>
            <a:r>
              <a:rPr lang="en-GB" sz="14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S. (2019) </a:t>
            </a:r>
            <a:r>
              <a:rPr lang="en-GB" sz="1400" i="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Customer Relationship Management: Concepts and Technologies</a:t>
            </a:r>
            <a:r>
              <a:rPr lang="en-GB" sz="14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4th </a:t>
            </a:r>
            <a:r>
              <a:rPr lang="en-GB" sz="1400" kern="0" dirty="0" err="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edn</a:t>
            </a:r>
            <a:r>
              <a:rPr lang="en-GB" sz="14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Abingdon: Routledge. Available at: </a:t>
            </a:r>
            <a:r>
              <a:rPr lang="en-GB" sz="1400" u="sng"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https://www.taylorfrancis.com/books/mono/10.4324/9781351016551/customer-relationship-management-francis-buttle-stan-maklan</a:t>
            </a:r>
            <a:r>
              <a:rPr lang="en-GB" sz="14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(Accessed: 25 November 2025).</a:t>
            </a:r>
            <a:endParaRPr lang="en-GB" sz="1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4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Chaffey, D. and Ellis-Chadwick, F. (2022) </a:t>
            </a:r>
            <a:r>
              <a:rPr lang="en-GB" sz="1400" i="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Digital Marketing: Strategy, Implementation and Practice</a:t>
            </a:r>
            <a:r>
              <a:rPr lang="en-GB" sz="14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8th </a:t>
            </a:r>
            <a:r>
              <a:rPr lang="en-GB" sz="1400" kern="0" dirty="0" err="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edn</a:t>
            </a:r>
            <a:r>
              <a:rPr lang="en-GB" sz="14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Harlow: Pearson. Available at: </a:t>
            </a:r>
            <a:r>
              <a:rPr lang="en-GB" sz="1400" u="sng"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https://www.pearson.com/se/Nordics-Higher-Education/subject-catalogue/marketing/Chaffey-Digital-Marketing-8e.html</a:t>
            </a:r>
            <a:r>
              <a:rPr lang="en-GB" sz="14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(Accessed: 24 November 2025).</a:t>
            </a:r>
            <a:endParaRPr lang="en-GB" sz="1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buNone/>
            </a:pPr>
            <a:r>
              <a:rPr lang="en-GB" sz="1400" kern="0" dirty="0">
                <a:solidFill>
                  <a:schemeClr val="bg1"/>
                </a:solidFill>
                <a:effectLst/>
                <a:latin typeface="Times New Roman" panose="02020603050405020304" pitchFamily="18" charset="0"/>
                <a:ea typeface="Times New Roman" panose="02020603050405020304" pitchFamily="18" charset="0"/>
              </a:rPr>
              <a:t>Kaplan, A.M. and Haenlein, M. (2010) ‘Users of the world, unite! The challenges and opportunities of social media’, </a:t>
            </a:r>
            <a:r>
              <a:rPr lang="en-GB" sz="1400" i="1" kern="0" dirty="0">
                <a:solidFill>
                  <a:schemeClr val="bg1"/>
                </a:solidFill>
                <a:effectLst/>
                <a:latin typeface="Times New Roman" panose="02020603050405020304" pitchFamily="18" charset="0"/>
                <a:ea typeface="Times New Roman" panose="02020603050405020304" pitchFamily="18" charset="0"/>
              </a:rPr>
              <a:t>Business Horizons</a:t>
            </a:r>
            <a:r>
              <a:rPr lang="en-GB" sz="1400" kern="0" dirty="0">
                <a:solidFill>
                  <a:schemeClr val="bg1"/>
                </a:solidFill>
                <a:effectLst/>
                <a:latin typeface="Times New Roman" panose="02020603050405020304" pitchFamily="18" charset="0"/>
                <a:ea typeface="Times New Roman" panose="02020603050405020304" pitchFamily="18" charset="0"/>
              </a:rPr>
              <a:t>, 53(1), pp. 59–68. Available at: </a:t>
            </a:r>
            <a:r>
              <a:rPr lang="en-GB" sz="1400" u="sng" kern="0" dirty="0">
                <a:solidFill>
                  <a:schemeClr val="bg1"/>
                </a:solidFill>
                <a:effectLst/>
                <a:latin typeface="Times New Roman" panose="02020603050405020304" pitchFamily="18" charset="0"/>
                <a:ea typeface="Times New Roman" panose="02020603050405020304" pitchFamily="18" charset="0"/>
                <a:hlinkClick r:id="rId4">
                  <a:extLst>
                    <a:ext uri="{A12FA001-AC4F-418D-AE19-62706E023703}">
                      <ahyp:hlinkClr xmlns:ahyp="http://schemas.microsoft.com/office/drawing/2018/hyperlinkcolor" val="tx"/>
                    </a:ext>
                  </a:extLst>
                </a:hlinkClick>
              </a:rPr>
              <a:t>https://www.sciencedirect.com/science/article/pii/S0007681309001232</a:t>
            </a:r>
            <a:r>
              <a:rPr lang="en-GB" sz="1400" kern="0" dirty="0">
                <a:solidFill>
                  <a:schemeClr val="bg1"/>
                </a:solidFill>
                <a:effectLst/>
                <a:latin typeface="Times New Roman" panose="02020603050405020304" pitchFamily="18" charset="0"/>
                <a:ea typeface="Times New Roman" panose="02020603050405020304" pitchFamily="18" charset="0"/>
              </a:rPr>
              <a:t> (Accessed: 24 November 2025).</a:t>
            </a:r>
            <a:endParaRPr lang="en-US" sz="1400" dirty="0">
              <a:solidFill>
                <a:schemeClr val="bg1"/>
              </a:solidFill>
            </a:endParaRPr>
          </a:p>
        </p:txBody>
      </p:sp>
      <p:pic>
        <p:nvPicPr>
          <p:cNvPr id="16386" name="Picture 2" descr="Business NH Magazine">
            <a:extLst>
              <a:ext uri="{FF2B5EF4-FFF2-40B4-BE49-F238E27FC236}">
                <a16:creationId xmlns:a16="http://schemas.microsoft.com/office/drawing/2014/main" id="{D05B0125-8353-2DC7-A892-427602DA0A9F}"/>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5525465" y="1447799"/>
            <a:ext cx="5541819" cy="4572001"/>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3902741"/>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AE6D653-99C1-F190-C4A8-D21739F69045}"/>
            </a:ext>
          </a:extLst>
        </p:cNvPr>
        <p:cNvGrpSpPr/>
        <p:nvPr/>
      </p:nvGrpSpPr>
      <p:grpSpPr>
        <a:xfrm>
          <a:off x="0" y="0"/>
          <a:ext cx="0" cy="0"/>
          <a:chOff x="0" y="0"/>
          <a:chExt cx="0" cy="0"/>
        </a:xfrm>
      </p:grpSpPr>
      <p:sp>
        <p:nvSpPr>
          <p:cNvPr id="16393" name="Rectangle 16392">
            <a:extLst>
              <a:ext uri="{FF2B5EF4-FFF2-40B4-BE49-F238E27FC236}">
                <a16:creationId xmlns:a16="http://schemas.microsoft.com/office/drawing/2014/main" id="{6E3214CD-E2FA-955B-8B51-02C91F876F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6395" name="Freeform 11">
            <a:extLst>
              <a:ext uri="{FF2B5EF4-FFF2-40B4-BE49-F238E27FC236}">
                <a16:creationId xmlns:a16="http://schemas.microsoft.com/office/drawing/2014/main" id="{3783F3E5-FB8B-BF2C-3A4D-AEB15E7B2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6397" name="Freeform: Shape 16396">
            <a:extLst>
              <a:ext uri="{FF2B5EF4-FFF2-40B4-BE49-F238E27FC236}">
                <a16:creationId xmlns:a16="http://schemas.microsoft.com/office/drawing/2014/main" id="{1C52FA31-26F7-3965-D566-D5113B720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4747655" y="-586345"/>
            <a:ext cx="6858001" cy="8030691"/>
          </a:xfrm>
          <a:custGeom>
            <a:avLst/>
            <a:gdLst>
              <a:gd name="connsiteX0" fmla="*/ 6858001 w 6858001"/>
              <a:gd name="connsiteY0" fmla="*/ 1177 h 8030691"/>
              <a:gd name="connsiteX1" fmla="*/ 6858001 w 6858001"/>
              <a:gd name="connsiteY1" fmla="*/ 1344715 h 8030691"/>
              <a:gd name="connsiteX2" fmla="*/ 6858000 w 6858001"/>
              <a:gd name="connsiteY2" fmla="*/ 1344715 h 8030691"/>
              <a:gd name="connsiteX3" fmla="*/ 6858000 w 6858001"/>
              <a:gd name="connsiteY3" fmla="*/ 8030691 h 8030691"/>
              <a:gd name="connsiteX4" fmla="*/ 0 w 6858001"/>
              <a:gd name="connsiteY4" fmla="*/ 8030690 h 8030691"/>
              <a:gd name="connsiteX5" fmla="*/ 0 w 6858001"/>
              <a:gd name="connsiteY5" fmla="*/ 477747 h 8030691"/>
              <a:gd name="connsiteX6" fmla="*/ 1 w 6858001"/>
              <a:gd name="connsiteY6" fmla="*/ 477747 h 8030691"/>
              <a:gd name="connsiteX7" fmla="*/ 1 w 6858001"/>
              <a:gd name="connsiteY7" fmla="*/ 0 h 8030691"/>
              <a:gd name="connsiteX8" fmla="*/ 40463 w 6858001"/>
              <a:gd name="connsiteY8" fmla="*/ 5883 h 8030691"/>
              <a:gd name="connsiteX9" fmla="*/ 159107 w 6858001"/>
              <a:gd name="connsiteY9" fmla="*/ 23196 h 8030691"/>
              <a:gd name="connsiteX10" fmla="*/ 245518 w 6858001"/>
              <a:gd name="connsiteY10" fmla="*/ 35299 h 8030691"/>
              <a:gd name="connsiteX11" fmla="*/ 348388 w 6858001"/>
              <a:gd name="connsiteY11" fmla="*/ 48074 h 8030691"/>
              <a:gd name="connsiteX12" fmla="*/ 470460 w 6858001"/>
              <a:gd name="connsiteY12" fmla="*/ 63370 h 8030691"/>
              <a:gd name="connsiteX13" fmla="*/ 605563 w 6858001"/>
              <a:gd name="connsiteY13" fmla="*/ 79507 h 8030691"/>
              <a:gd name="connsiteX14" fmla="*/ 757810 w 6858001"/>
              <a:gd name="connsiteY14" fmla="*/ 96484 h 8030691"/>
              <a:gd name="connsiteX15" fmla="*/ 923774 w 6858001"/>
              <a:gd name="connsiteY15" fmla="*/ 114469 h 8030691"/>
              <a:gd name="connsiteX16" fmla="*/ 1104139 w 6858001"/>
              <a:gd name="connsiteY16" fmla="*/ 132455 h 8030691"/>
              <a:gd name="connsiteX17" fmla="*/ 1296163 w 6858001"/>
              <a:gd name="connsiteY17" fmla="*/ 150776 h 8030691"/>
              <a:gd name="connsiteX18" fmla="*/ 1503275 w 6858001"/>
              <a:gd name="connsiteY18" fmla="*/ 167753 h 8030691"/>
              <a:gd name="connsiteX19" fmla="*/ 1719988 w 6858001"/>
              <a:gd name="connsiteY19" fmla="*/ 184058 h 8030691"/>
              <a:gd name="connsiteX20" fmla="*/ 1949045 w 6858001"/>
              <a:gd name="connsiteY20" fmla="*/ 198850 h 8030691"/>
              <a:gd name="connsiteX21" fmla="*/ 2187703 w 6858001"/>
              <a:gd name="connsiteY21" fmla="*/ 212969 h 8030691"/>
              <a:gd name="connsiteX22" fmla="*/ 2436649 w 6858001"/>
              <a:gd name="connsiteY22" fmla="*/ 226249 h 8030691"/>
              <a:gd name="connsiteX23" fmla="*/ 2564208 w 6858001"/>
              <a:gd name="connsiteY23" fmla="*/ 230955 h 8030691"/>
              <a:gd name="connsiteX24" fmla="*/ 2694509 w 6858001"/>
              <a:gd name="connsiteY24" fmla="*/ 236166 h 8030691"/>
              <a:gd name="connsiteX25" fmla="*/ 2826869 w 6858001"/>
              <a:gd name="connsiteY25" fmla="*/ 241040 h 8030691"/>
              <a:gd name="connsiteX26" fmla="*/ 2959914 w 6858001"/>
              <a:gd name="connsiteY26" fmla="*/ 244234 h 8030691"/>
              <a:gd name="connsiteX27" fmla="*/ 3095702 w 6858001"/>
              <a:gd name="connsiteY27" fmla="*/ 247092 h 8030691"/>
              <a:gd name="connsiteX28" fmla="*/ 3232862 w 6858001"/>
              <a:gd name="connsiteY28" fmla="*/ 250117 h 8030691"/>
              <a:gd name="connsiteX29" fmla="*/ 3372766 w 6858001"/>
              <a:gd name="connsiteY29" fmla="*/ 252134 h 8030691"/>
              <a:gd name="connsiteX30" fmla="*/ 3514040 w 6858001"/>
              <a:gd name="connsiteY30" fmla="*/ 252134 h 8030691"/>
              <a:gd name="connsiteX31" fmla="*/ 3656686 w 6858001"/>
              <a:gd name="connsiteY31" fmla="*/ 253143 h 8030691"/>
              <a:gd name="connsiteX32" fmla="*/ 3800705 w 6858001"/>
              <a:gd name="connsiteY32" fmla="*/ 252134 h 8030691"/>
              <a:gd name="connsiteX33" fmla="*/ 3946780 w 6858001"/>
              <a:gd name="connsiteY33" fmla="*/ 250117 h 8030691"/>
              <a:gd name="connsiteX34" fmla="*/ 4092856 w 6858001"/>
              <a:gd name="connsiteY34" fmla="*/ 248268 h 8030691"/>
              <a:gd name="connsiteX35" fmla="*/ 4240988 w 6858001"/>
              <a:gd name="connsiteY35" fmla="*/ 244234 h 8030691"/>
              <a:gd name="connsiteX36" fmla="*/ 4390492 w 6858001"/>
              <a:gd name="connsiteY36" fmla="*/ 240032 h 8030691"/>
              <a:gd name="connsiteX37" fmla="*/ 4539997 w 6858001"/>
              <a:gd name="connsiteY37" fmla="*/ 235157 h 8030691"/>
              <a:gd name="connsiteX38" fmla="*/ 4690873 w 6858001"/>
              <a:gd name="connsiteY38" fmla="*/ 228266 h 8030691"/>
              <a:gd name="connsiteX39" fmla="*/ 4843120 w 6858001"/>
              <a:gd name="connsiteY39" fmla="*/ 220029 h 8030691"/>
              <a:gd name="connsiteX40" fmla="*/ 4996054 w 6858001"/>
              <a:gd name="connsiteY40" fmla="*/ 212129 h 8030691"/>
              <a:gd name="connsiteX41" fmla="*/ 5148987 w 6858001"/>
              <a:gd name="connsiteY41" fmla="*/ 202044 h 8030691"/>
              <a:gd name="connsiteX42" fmla="*/ 5303978 w 6858001"/>
              <a:gd name="connsiteY42" fmla="*/ 189941 h 8030691"/>
              <a:gd name="connsiteX43" fmla="*/ 5456911 w 6858001"/>
              <a:gd name="connsiteY43" fmla="*/ 177839 h 8030691"/>
              <a:gd name="connsiteX44" fmla="*/ 5612588 w 6858001"/>
              <a:gd name="connsiteY44" fmla="*/ 163887 h 8030691"/>
              <a:gd name="connsiteX45" fmla="*/ 5768950 w 6858001"/>
              <a:gd name="connsiteY45" fmla="*/ 148591 h 8030691"/>
              <a:gd name="connsiteX46" fmla="*/ 5923255 w 6858001"/>
              <a:gd name="connsiteY46" fmla="*/ 132455 h 8030691"/>
              <a:gd name="connsiteX47" fmla="*/ 6079618 w 6858001"/>
              <a:gd name="connsiteY47" fmla="*/ 113629 h 8030691"/>
              <a:gd name="connsiteX48" fmla="*/ 6235294 w 6858001"/>
              <a:gd name="connsiteY48" fmla="*/ 93458 h 8030691"/>
              <a:gd name="connsiteX49" fmla="*/ 6391657 w 6858001"/>
              <a:gd name="connsiteY49" fmla="*/ 73455 h 8030691"/>
              <a:gd name="connsiteX50" fmla="*/ 6547333 w 6858001"/>
              <a:gd name="connsiteY50" fmla="*/ 50091 h 8030691"/>
              <a:gd name="connsiteX51" fmla="*/ 6702324 w 6858001"/>
              <a:gd name="connsiteY51" fmla="*/ 26222 h 8030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8030691">
                <a:moveTo>
                  <a:pt x="6858001" y="1177"/>
                </a:moveTo>
                <a:lnTo>
                  <a:pt x="6858001" y="1344715"/>
                </a:lnTo>
                <a:lnTo>
                  <a:pt x="6858000" y="1344715"/>
                </a:lnTo>
                <a:lnTo>
                  <a:pt x="6858000" y="8030691"/>
                </a:lnTo>
                <a:lnTo>
                  <a:pt x="0" y="8030690"/>
                </a:lnTo>
                <a:lnTo>
                  <a:pt x="0" y="477747"/>
                </a:lnTo>
                <a:lnTo>
                  <a:pt x="1" y="477747"/>
                </a:lnTo>
                <a:lnTo>
                  <a:pt x="1" y="0"/>
                </a:lnTo>
                <a:lnTo>
                  <a:pt x="40463" y="5883"/>
                </a:lnTo>
                <a:lnTo>
                  <a:pt x="159107" y="23196"/>
                </a:lnTo>
                <a:lnTo>
                  <a:pt x="245518" y="35299"/>
                </a:lnTo>
                <a:lnTo>
                  <a:pt x="348388" y="48074"/>
                </a:lnTo>
                <a:lnTo>
                  <a:pt x="470460" y="63370"/>
                </a:lnTo>
                <a:lnTo>
                  <a:pt x="605563" y="79507"/>
                </a:lnTo>
                <a:lnTo>
                  <a:pt x="757810" y="96484"/>
                </a:lnTo>
                <a:lnTo>
                  <a:pt x="923774" y="114469"/>
                </a:lnTo>
                <a:lnTo>
                  <a:pt x="1104139" y="132455"/>
                </a:lnTo>
                <a:lnTo>
                  <a:pt x="1296163" y="150776"/>
                </a:lnTo>
                <a:lnTo>
                  <a:pt x="1503275" y="167753"/>
                </a:lnTo>
                <a:lnTo>
                  <a:pt x="1719988" y="184058"/>
                </a:lnTo>
                <a:lnTo>
                  <a:pt x="1949045" y="198850"/>
                </a:lnTo>
                <a:lnTo>
                  <a:pt x="2187703" y="212969"/>
                </a:lnTo>
                <a:lnTo>
                  <a:pt x="2436649" y="226249"/>
                </a:lnTo>
                <a:lnTo>
                  <a:pt x="2564208" y="230955"/>
                </a:lnTo>
                <a:lnTo>
                  <a:pt x="2694509" y="236166"/>
                </a:lnTo>
                <a:lnTo>
                  <a:pt x="2826869" y="241040"/>
                </a:lnTo>
                <a:lnTo>
                  <a:pt x="2959914" y="244234"/>
                </a:lnTo>
                <a:lnTo>
                  <a:pt x="3095702" y="247092"/>
                </a:lnTo>
                <a:lnTo>
                  <a:pt x="3232862" y="250117"/>
                </a:lnTo>
                <a:lnTo>
                  <a:pt x="3372766" y="252134"/>
                </a:lnTo>
                <a:lnTo>
                  <a:pt x="3514040" y="252134"/>
                </a:lnTo>
                <a:lnTo>
                  <a:pt x="3656686" y="253143"/>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GB"/>
          </a:p>
        </p:txBody>
      </p:sp>
      <p:sp>
        <p:nvSpPr>
          <p:cNvPr id="16399" name="Rectangle 16398">
            <a:extLst>
              <a:ext uri="{FF2B5EF4-FFF2-40B4-BE49-F238E27FC236}">
                <a16:creationId xmlns:a16="http://schemas.microsoft.com/office/drawing/2014/main" id="{899E10C0-EFC5-F18B-F900-2AEEE3461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390" name="Content Placeholder 16389">
            <a:extLst>
              <a:ext uri="{FF2B5EF4-FFF2-40B4-BE49-F238E27FC236}">
                <a16:creationId xmlns:a16="http://schemas.microsoft.com/office/drawing/2014/main" id="{A401FD46-E615-6A6D-ECD5-19D448F342EB}"/>
              </a:ext>
            </a:extLst>
          </p:cNvPr>
          <p:cNvSpPr>
            <a:spLocks noGrp="1"/>
          </p:cNvSpPr>
          <p:nvPr>
            <p:ph idx="1"/>
          </p:nvPr>
        </p:nvSpPr>
        <p:spPr>
          <a:xfrm>
            <a:off x="182881" y="121921"/>
            <a:ext cx="3765228" cy="5897880"/>
          </a:xfrm>
        </p:spPr>
        <p:txBody>
          <a:bodyPr>
            <a:normAutofit fontScale="70000" lnSpcReduction="20000"/>
          </a:bodyPr>
          <a:lstStyle/>
          <a:p>
            <a:pPr>
              <a:lnSpc>
                <a:spcPct val="115000"/>
              </a:lnSpc>
              <a:spcAft>
                <a:spcPts val="800"/>
              </a:spcAft>
              <a:buNone/>
            </a:pPr>
            <a:r>
              <a:rPr lang="en-GB" sz="14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Kietzmann, J.H. et al. (2011) ‘Social media? Get serious! Understanding the functional building blocks of social media’, </a:t>
            </a:r>
            <a:r>
              <a:rPr lang="en-GB" sz="1400" i="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Business Horizons</a:t>
            </a:r>
            <a:r>
              <a:rPr lang="en-GB" sz="14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54(3), pp. 241–251. Available at: </a:t>
            </a:r>
            <a:r>
              <a:rPr lang="en-GB" sz="1400" u="sng"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https://www.sciencedirect.com/science/article/pii/S0007681311000061</a:t>
            </a:r>
            <a:r>
              <a:rPr lang="en-GB" sz="14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(Accessed: 26 November 2025). </a:t>
            </a:r>
            <a:endParaRPr lang="en-GB" sz="1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4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Kumar, V. and Reinartz, W. (2018) </a:t>
            </a:r>
            <a:r>
              <a:rPr lang="en-GB" sz="1400" i="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Customer Relationship Management: Concept, Strategy and Tools</a:t>
            </a:r>
            <a:r>
              <a:rPr lang="en-GB" sz="14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3rd </a:t>
            </a:r>
            <a:r>
              <a:rPr lang="en-GB" sz="1400" kern="0" dirty="0" err="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edn</a:t>
            </a:r>
            <a:r>
              <a:rPr lang="en-GB" sz="14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Cham: Springer. Available at: </a:t>
            </a:r>
            <a:r>
              <a:rPr lang="en-GB" sz="1400" u="sng"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https://weblibrary.mila.edu.my/upload/ebook/management%20_and_business/2018_Book_CustomerRelationshipManagement.pdf</a:t>
            </a:r>
            <a:r>
              <a:rPr lang="en-GB" sz="14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(Accessed: 27 November 2025).</a:t>
            </a:r>
            <a:endParaRPr lang="en-GB" sz="1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4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Leeflang, P.S.H. et al. (2014) ‘Challenges and solutions for marketing in a digital era’, </a:t>
            </a:r>
            <a:r>
              <a:rPr lang="en-GB" sz="1400" i="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European Management Journal</a:t>
            </a:r>
            <a:r>
              <a:rPr lang="en-GB" sz="14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32(1), pp. 1–12. Available at: </a:t>
            </a:r>
            <a:r>
              <a:rPr lang="en-GB" sz="1400" u="sng"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https://www.sciencedirect.com/science/article/pii/S0263237313001576</a:t>
            </a:r>
            <a:r>
              <a:rPr lang="en-GB" sz="14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(Accessed: 25 November 2025).</a:t>
            </a:r>
            <a:endParaRPr lang="en-GB" sz="1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4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Lemon, K.N. and Verhoef, P.C. (2016) ‘Understanding customer experience throughout the customer journey’, </a:t>
            </a:r>
            <a:r>
              <a:rPr lang="en-GB" sz="1400" i="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Journal of Marketing</a:t>
            </a:r>
            <a:r>
              <a:rPr lang="en-GB" sz="14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80(6), pp. 69–96. Available at: https://www.rug.nl/research/portal/files/81733365/Understanding_Customer_Experience_Throughout_the_Customer_Journey.pdf (Accessed: 28 November 2025).</a:t>
            </a:r>
            <a:endParaRPr lang="en-GB" sz="1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4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Marks &amp; Spencer (n.d.) ‘Welcome to Sparks and rewards you’ll love’. Available at: </a:t>
            </a:r>
            <a:r>
              <a:rPr lang="en-GB" sz="1400" u="sng"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https://www.marksandspencer.com/mysparks/about</a:t>
            </a:r>
            <a:r>
              <a:rPr lang="en-GB" sz="14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(Accessed: 24 November 2025).</a:t>
            </a:r>
            <a:endParaRPr lang="en-GB" sz="1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4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Marks &amp; Spencer (2022) ‘12 days of Sparks: M&amp;S gives away thousands of daily treats, offers and prizes’. Available at: </a:t>
            </a:r>
            <a:r>
              <a:rPr lang="en-GB" sz="1400" u="sng"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https://corporate.marksandspencer.com/newsroom/press-releases/12-days-sparks-ms-gives-away-thousands-daily-treats-offers-and-prizes</a:t>
            </a:r>
            <a:r>
              <a:rPr lang="en-GB" sz="14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(Accessed: 27 November 2025).</a:t>
            </a:r>
            <a:endParaRPr lang="en-GB" sz="14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endParaRPr lang="en-US" sz="1400" dirty="0">
              <a:solidFill>
                <a:schemeClr val="bg1"/>
              </a:solidFill>
            </a:endParaRPr>
          </a:p>
        </p:txBody>
      </p:sp>
      <p:pic>
        <p:nvPicPr>
          <p:cNvPr id="16386" name="Picture 2" descr="Business NH Magazine">
            <a:extLst>
              <a:ext uri="{FF2B5EF4-FFF2-40B4-BE49-F238E27FC236}">
                <a16:creationId xmlns:a16="http://schemas.microsoft.com/office/drawing/2014/main" id="{D026FD7F-EB8F-715A-EEA2-C81DDE788B39}"/>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5525465" y="1447799"/>
            <a:ext cx="5541819" cy="4572001"/>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0821801"/>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341F04F-CF5F-F82A-FD53-68E572BC030D}"/>
            </a:ext>
          </a:extLst>
        </p:cNvPr>
        <p:cNvGrpSpPr/>
        <p:nvPr/>
      </p:nvGrpSpPr>
      <p:grpSpPr>
        <a:xfrm>
          <a:off x="0" y="0"/>
          <a:ext cx="0" cy="0"/>
          <a:chOff x="0" y="0"/>
          <a:chExt cx="0" cy="0"/>
        </a:xfrm>
      </p:grpSpPr>
      <p:sp>
        <p:nvSpPr>
          <p:cNvPr id="16393" name="Rectangle 16392">
            <a:extLst>
              <a:ext uri="{FF2B5EF4-FFF2-40B4-BE49-F238E27FC236}">
                <a16:creationId xmlns:a16="http://schemas.microsoft.com/office/drawing/2014/main" id="{4A33B8AA-09AD-E67A-EE9C-65453BEC0A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6395" name="Freeform 11">
            <a:extLst>
              <a:ext uri="{FF2B5EF4-FFF2-40B4-BE49-F238E27FC236}">
                <a16:creationId xmlns:a16="http://schemas.microsoft.com/office/drawing/2014/main" id="{C14385A4-D24F-9EE3-B785-17273005E8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6397" name="Freeform: Shape 16396">
            <a:extLst>
              <a:ext uri="{FF2B5EF4-FFF2-40B4-BE49-F238E27FC236}">
                <a16:creationId xmlns:a16="http://schemas.microsoft.com/office/drawing/2014/main" id="{4080EDBE-6FB0-A2CC-E741-69662D447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4747655" y="-586345"/>
            <a:ext cx="6858001" cy="8030691"/>
          </a:xfrm>
          <a:custGeom>
            <a:avLst/>
            <a:gdLst>
              <a:gd name="connsiteX0" fmla="*/ 6858001 w 6858001"/>
              <a:gd name="connsiteY0" fmla="*/ 1177 h 8030691"/>
              <a:gd name="connsiteX1" fmla="*/ 6858001 w 6858001"/>
              <a:gd name="connsiteY1" fmla="*/ 1344715 h 8030691"/>
              <a:gd name="connsiteX2" fmla="*/ 6858000 w 6858001"/>
              <a:gd name="connsiteY2" fmla="*/ 1344715 h 8030691"/>
              <a:gd name="connsiteX3" fmla="*/ 6858000 w 6858001"/>
              <a:gd name="connsiteY3" fmla="*/ 8030691 h 8030691"/>
              <a:gd name="connsiteX4" fmla="*/ 0 w 6858001"/>
              <a:gd name="connsiteY4" fmla="*/ 8030690 h 8030691"/>
              <a:gd name="connsiteX5" fmla="*/ 0 w 6858001"/>
              <a:gd name="connsiteY5" fmla="*/ 477747 h 8030691"/>
              <a:gd name="connsiteX6" fmla="*/ 1 w 6858001"/>
              <a:gd name="connsiteY6" fmla="*/ 477747 h 8030691"/>
              <a:gd name="connsiteX7" fmla="*/ 1 w 6858001"/>
              <a:gd name="connsiteY7" fmla="*/ 0 h 8030691"/>
              <a:gd name="connsiteX8" fmla="*/ 40463 w 6858001"/>
              <a:gd name="connsiteY8" fmla="*/ 5883 h 8030691"/>
              <a:gd name="connsiteX9" fmla="*/ 159107 w 6858001"/>
              <a:gd name="connsiteY9" fmla="*/ 23196 h 8030691"/>
              <a:gd name="connsiteX10" fmla="*/ 245518 w 6858001"/>
              <a:gd name="connsiteY10" fmla="*/ 35299 h 8030691"/>
              <a:gd name="connsiteX11" fmla="*/ 348388 w 6858001"/>
              <a:gd name="connsiteY11" fmla="*/ 48074 h 8030691"/>
              <a:gd name="connsiteX12" fmla="*/ 470460 w 6858001"/>
              <a:gd name="connsiteY12" fmla="*/ 63370 h 8030691"/>
              <a:gd name="connsiteX13" fmla="*/ 605563 w 6858001"/>
              <a:gd name="connsiteY13" fmla="*/ 79507 h 8030691"/>
              <a:gd name="connsiteX14" fmla="*/ 757810 w 6858001"/>
              <a:gd name="connsiteY14" fmla="*/ 96484 h 8030691"/>
              <a:gd name="connsiteX15" fmla="*/ 923774 w 6858001"/>
              <a:gd name="connsiteY15" fmla="*/ 114469 h 8030691"/>
              <a:gd name="connsiteX16" fmla="*/ 1104139 w 6858001"/>
              <a:gd name="connsiteY16" fmla="*/ 132455 h 8030691"/>
              <a:gd name="connsiteX17" fmla="*/ 1296163 w 6858001"/>
              <a:gd name="connsiteY17" fmla="*/ 150776 h 8030691"/>
              <a:gd name="connsiteX18" fmla="*/ 1503275 w 6858001"/>
              <a:gd name="connsiteY18" fmla="*/ 167753 h 8030691"/>
              <a:gd name="connsiteX19" fmla="*/ 1719988 w 6858001"/>
              <a:gd name="connsiteY19" fmla="*/ 184058 h 8030691"/>
              <a:gd name="connsiteX20" fmla="*/ 1949045 w 6858001"/>
              <a:gd name="connsiteY20" fmla="*/ 198850 h 8030691"/>
              <a:gd name="connsiteX21" fmla="*/ 2187703 w 6858001"/>
              <a:gd name="connsiteY21" fmla="*/ 212969 h 8030691"/>
              <a:gd name="connsiteX22" fmla="*/ 2436649 w 6858001"/>
              <a:gd name="connsiteY22" fmla="*/ 226249 h 8030691"/>
              <a:gd name="connsiteX23" fmla="*/ 2564208 w 6858001"/>
              <a:gd name="connsiteY23" fmla="*/ 230955 h 8030691"/>
              <a:gd name="connsiteX24" fmla="*/ 2694509 w 6858001"/>
              <a:gd name="connsiteY24" fmla="*/ 236166 h 8030691"/>
              <a:gd name="connsiteX25" fmla="*/ 2826869 w 6858001"/>
              <a:gd name="connsiteY25" fmla="*/ 241040 h 8030691"/>
              <a:gd name="connsiteX26" fmla="*/ 2959914 w 6858001"/>
              <a:gd name="connsiteY26" fmla="*/ 244234 h 8030691"/>
              <a:gd name="connsiteX27" fmla="*/ 3095702 w 6858001"/>
              <a:gd name="connsiteY27" fmla="*/ 247092 h 8030691"/>
              <a:gd name="connsiteX28" fmla="*/ 3232862 w 6858001"/>
              <a:gd name="connsiteY28" fmla="*/ 250117 h 8030691"/>
              <a:gd name="connsiteX29" fmla="*/ 3372766 w 6858001"/>
              <a:gd name="connsiteY29" fmla="*/ 252134 h 8030691"/>
              <a:gd name="connsiteX30" fmla="*/ 3514040 w 6858001"/>
              <a:gd name="connsiteY30" fmla="*/ 252134 h 8030691"/>
              <a:gd name="connsiteX31" fmla="*/ 3656686 w 6858001"/>
              <a:gd name="connsiteY31" fmla="*/ 253143 h 8030691"/>
              <a:gd name="connsiteX32" fmla="*/ 3800705 w 6858001"/>
              <a:gd name="connsiteY32" fmla="*/ 252134 h 8030691"/>
              <a:gd name="connsiteX33" fmla="*/ 3946780 w 6858001"/>
              <a:gd name="connsiteY33" fmla="*/ 250117 h 8030691"/>
              <a:gd name="connsiteX34" fmla="*/ 4092856 w 6858001"/>
              <a:gd name="connsiteY34" fmla="*/ 248268 h 8030691"/>
              <a:gd name="connsiteX35" fmla="*/ 4240988 w 6858001"/>
              <a:gd name="connsiteY35" fmla="*/ 244234 h 8030691"/>
              <a:gd name="connsiteX36" fmla="*/ 4390492 w 6858001"/>
              <a:gd name="connsiteY36" fmla="*/ 240032 h 8030691"/>
              <a:gd name="connsiteX37" fmla="*/ 4539997 w 6858001"/>
              <a:gd name="connsiteY37" fmla="*/ 235157 h 8030691"/>
              <a:gd name="connsiteX38" fmla="*/ 4690873 w 6858001"/>
              <a:gd name="connsiteY38" fmla="*/ 228266 h 8030691"/>
              <a:gd name="connsiteX39" fmla="*/ 4843120 w 6858001"/>
              <a:gd name="connsiteY39" fmla="*/ 220029 h 8030691"/>
              <a:gd name="connsiteX40" fmla="*/ 4996054 w 6858001"/>
              <a:gd name="connsiteY40" fmla="*/ 212129 h 8030691"/>
              <a:gd name="connsiteX41" fmla="*/ 5148987 w 6858001"/>
              <a:gd name="connsiteY41" fmla="*/ 202044 h 8030691"/>
              <a:gd name="connsiteX42" fmla="*/ 5303978 w 6858001"/>
              <a:gd name="connsiteY42" fmla="*/ 189941 h 8030691"/>
              <a:gd name="connsiteX43" fmla="*/ 5456911 w 6858001"/>
              <a:gd name="connsiteY43" fmla="*/ 177839 h 8030691"/>
              <a:gd name="connsiteX44" fmla="*/ 5612588 w 6858001"/>
              <a:gd name="connsiteY44" fmla="*/ 163887 h 8030691"/>
              <a:gd name="connsiteX45" fmla="*/ 5768950 w 6858001"/>
              <a:gd name="connsiteY45" fmla="*/ 148591 h 8030691"/>
              <a:gd name="connsiteX46" fmla="*/ 5923255 w 6858001"/>
              <a:gd name="connsiteY46" fmla="*/ 132455 h 8030691"/>
              <a:gd name="connsiteX47" fmla="*/ 6079618 w 6858001"/>
              <a:gd name="connsiteY47" fmla="*/ 113629 h 8030691"/>
              <a:gd name="connsiteX48" fmla="*/ 6235294 w 6858001"/>
              <a:gd name="connsiteY48" fmla="*/ 93458 h 8030691"/>
              <a:gd name="connsiteX49" fmla="*/ 6391657 w 6858001"/>
              <a:gd name="connsiteY49" fmla="*/ 73455 h 8030691"/>
              <a:gd name="connsiteX50" fmla="*/ 6547333 w 6858001"/>
              <a:gd name="connsiteY50" fmla="*/ 50091 h 8030691"/>
              <a:gd name="connsiteX51" fmla="*/ 6702324 w 6858001"/>
              <a:gd name="connsiteY51" fmla="*/ 26222 h 8030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8030691">
                <a:moveTo>
                  <a:pt x="6858001" y="1177"/>
                </a:moveTo>
                <a:lnTo>
                  <a:pt x="6858001" y="1344715"/>
                </a:lnTo>
                <a:lnTo>
                  <a:pt x="6858000" y="1344715"/>
                </a:lnTo>
                <a:lnTo>
                  <a:pt x="6858000" y="8030691"/>
                </a:lnTo>
                <a:lnTo>
                  <a:pt x="0" y="8030690"/>
                </a:lnTo>
                <a:lnTo>
                  <a:pt x="0" y="477747"/>
                </a:lnTo>
                <a:lnTo>
                  <a:pt x="1" y="477747"/>
                </a:lnTo>
                <a:lnTo>
                  <a:pt x="1" y="0"/>
                </a:lnTo>
                <a:lnTo>
                  <a:pt x="40463" y="5883"/>
                </a:lnTo>
                <a:lnTo>
                  <a:pt x="159107" y="23196"/>
                </a:lnTo>
                <a:lnTo>
                  <a:pt x="245518" y="35299"/>
                </a:lnTo>
                <a:lnTo>
                  <a:pt x="348388" y="48074"/>
                </a:lnTo>
                <a:lnTo>
                  <a:pt x="470460" y="63370"/>
                </a:lnTo>
                <a:lnTo>
                  <a:pt x="605563" y="79507"/>
                </a:lnTo>
                <a:lnTo>
                  <a:pt x="757810" y="96484"/>
                </a:lnTo>
                <a:lnTo>
                  <a:pt x="923774" y="114469"/>
                </a:lnTo>
                <a:lnTo>
                  <a:pt x="1104139" y="132455"/>
                </a:lnTo>
                <a:lnTo>
                  <a:pt x="1296163" y="150776"/>
                </a:lnTo>
                <a:lnTo>
                  <a:pt x="1503275" y="167753"/>
                </a:lnTo>
                <a:lnTo>
                  <a:pt x="1719988" y="184058"/>
                </a:lnTo>
                <a:lnTo>
                  <a:pt x="1949045" y="198850"/>
                </a:lnTo>
                <a:lnTo>
                  <a:pt x="2187703" y="212969"/>
                </a:lnTo>
                <a:lnTo>
                  <a:pt x="2436649" y="226249"/>
                </a:lnTo>
                <a:lnTo>
                  <a:pt x="2564208" y="230955"/>
                </a:lnTo>
                <a:lnTo>
                  <a:pt x="2694509" y="236166"/>
                </a:lnTo>
                <a:lnTo>
                  <a:pt x="2826869" y="241040"/>
                </a:lnTo>
                <a:lnTo>
                  <a:pt x="2959914" y="244234"/>
                </a:lnTo>
                <a:lnTo>
                  <a:pt x="3095702" y="247092"/>
                </a:lnTo>
                <a:lnTo>
                  <a:pt x="3232862" y="250117"/>
                </a:lnTo>
                <a:lnTo>
                  <a:pt x="3372766" y="252134"/>
                </a:lnTo>
                <a:lnTo>
                  <a:pt x="3514040" y="252134"/>
                </a:lnTo>
                <a:lnTo>
                  <a:pt x="3656686" y="253143"/>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GB"/>
          </a:p>
        </p:txBody>
      </p:sp>
      <p:sp>
        <p:nvSpPr>
          <p:cNvPr id="16399" name="Rectangle 16398">
            <a:extLst>
              <a:ext uri="{FF2B5EF4-FFF2-40B4-BE49-F238E27FC236}">
                <a16:creationId xmlns:a16="http://schemas.microsoft.com/office/drawing/2014/main" id="{DC9ABB20-3AA5-BCDB-FA43-3C218FDB34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390" name="Content Placeholder 16389">
            <a:extLst>
              <a:ext uri="{FF2B5EF4-FFF2-40B4-BE49-F238E27FC236}">
                <a16:creationId xmlns:a16="http://schemas.microsoft.com/office/drawing/2014/main" id="{62C719C8-DBC8-088D-8079-6A1B3CD19623}"/>
              </a:ext>
            </a:extLst>
          </p:cNvPr>
          <p:cNvSpPr>
            <a:spLocks noGrp="1"/>
          </p:cNvSpPr>
          <p:nvPr>
            <p:ph idx="1"/>
          </p:nvPr>
        </p:nvSpPr>
        <p:spPr>
          <a:xfrm>
            <a:off x="182881" y="121920"/>
            <a:ext cx="3978428" cy="6662337"/>
          </a:xfrm>
        </p:spPr>
        <p:txBody>
          <a:bodyPr>
            <a:normAutofit lnSpcReduction="10000"/>
          </a:bodyPr>
          <a:lstStyle/>
          <a:p>
            <a:pPr>
              <a:lnSpc>
                <a:spcPct val="115000"/>
              </a:lnSpc>
              <a:spcAft>
                <a:spcPts val="800"/>
              </a:spcAft>
              <a:buNone/>
            </a:pPr>
            <a:r>
              <a:rPr lang="en-GB" sz="8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Marks &amp; Spencer (2025a) ‘M&amp;S joins TikTok Shop – making its most-loved products instantly shoppable’. Available at: </a:t>
            </a:r>
            <a:r>
              <a:rPr lang="en-GB" sz="800" u="sng"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https://corporate.marksandspencer.com/media/press-releases/ms-joins-tiktok-shop-making-its-most-loved-products-instantly-shoppable</a:t>
            </a:r>
            <a:r>
              <a:rPr lang="en-GB" sz="8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(Accessed: 28 November 2025).</a:t>
            </a:r>
            <a:endParaRPr lang="en-GB" sz="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8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Marks &amp; Spencer (2025b) </a:t>
            </a:r>
            <a:r>
              <a:rPr lang="en-GB" sz="800" i="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Marks and Spencer Group plc Annual Report &amp; Financial Statements 2025</a:t>
            </a:r>
            <a:r>
              <a:rPr lang="en-GB" sz="8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London: Marks &amp; Spencer Group plc. Available at: </a:t>
            </a:r>
            <a:r>
              <a:rPr lang="en-GB" sz="800" u="sng"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https://corporate.marksandspencer.com/sites/marksandspencer/files/2025-05/Marks-and-Spencer-Group-plc-Annual-Report-and-Financial-Statements-2025_INTERACTIVE_FINAL.pdf</a:t>
            </a:r>
            <a:r>
              <a:rPr lang="en-GB" sz="8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(Accessed: 25 November 2025).</a:t>
            </a:r>
            <a:endParaRPr lang="en-GB" sz="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8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Marks &amp; Spencer (2025c) ‘Scan &amp; Shop / Mobile Pay Go’. Available at: </a:t>
            </a:r>
            <a:r>
              <a:rPr lang="en-GB" sz="800" u="sng"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https://www.marksandspencer.com/mysparks/scan-and-shop</a:t>
            </a:r>
            <a:r>
              <a:rPr lang="en-GB" sz="8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(Accessed: 24 November 2025).</a:t>
            </a:r>
            <a:endParaRPr lang="en-GB" sz="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8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Marketing Week (2025) ‘M&amp;S on why its “vast” social media structure drives virality’. </a:t>
            </a:r>
            <a:r>
              <a:rPr lang="en-GB" sz="800" i="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Marketing Week</a:t>
            </a:r>
            <a:r>
              <a:rPr lang="en-GB" sz="8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8 September. Available at: </a:t>
            </a:r>
            <a:r>
              <a:rPr lang="en-GB" sz="800" u="sng"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https://www.marketingweek.com/ms-social-media-tv-marketing-virality/</a:t>
            </a:r>
            <a:r>
              <a:rPr lang="en-GB" sz="8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(Accessed: 26 November 2025).</a:t>
            </a:r>
            <a:endParaRPr lang="en-GB" sz="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8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Payne, A. and Frow, P. (2013) </a:t>
            </a:r>
            <a:r>
              <a:rPr lang="en-GB" sz="800" i="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Strategic Customer Management: Integrating Relationship Marketing and CRM</a:t>
            </a:r>
            <a:r>
              <a:rPr lang="en-GB" sz="8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Cambridge: Cambridge University Press. Available at: </a:t>
            </a:r>
            <a:r>
              <a:rPr lang="en-GB" sz="800" u="sng"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https://www.cambridge.org/core/books/strategic-customer-management/7C4D36EC74B457D8A8B43DB31229B9F0</a:t>
            </a:r>
            <a:r>
              <a:rPr lang="en-GB" sz="8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(Accessed: 27 November 2025).</a:t>
            </a:r>
            <a:endParaRPr lang="en-GB" sz="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8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Trainor, K.J. et al. (2014) ‘Social media technology usage and customer relationship performance: A capabilities-based examination of social CRM’, </a:t>
            </a:r>
            <a:r>
              <a:rPr lang="en-GB" sz="800" i="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Journal of Business Research</a:t>
            </a:r>
            <a:r>
              <a:rPr lang="en-GB" sz="8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67(6), pp. 1201–1208. Available at: </a:t>
            </a:r>
            <a:r>
              <a:rPr lang="en-GB" sz="800" u="sng"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https://www.sciencedirect.com/science/article/pii/S0148296313001720</a:t>
            </a:r>
            <a:r>
              <a:rPr lang="en-GB" sz="8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(Accessed: 28 November 2025).</a:t>
            </a:r>
            <a:endParaRPr lang="en-GB" sz="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8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Verhoef, P.C. et al. (2021) ‘Digital transformation: A multidisciplinary reflection and research agenda’, </a:t>
            </a:r>
            <a:r>
              <a:rPr lang="en-GB" sz="800" i="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Journal of Business Research</a:t>
            </a:r>
            <a:r>
              <a:rPr lang="en-GB" sz="8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122, pp. 889–901. Available at: </a:t>
            </a:r>
            <a:r>
              <a:rPr lang="en-GB" sz="800" u="sng"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https://ideas.repec.org/a/eee/jbrese/v122y2021icp889-901.html</a:t>
            </a:r>
            <a:r>
              <a:rPr lang="en-GB" sz="8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(Accessed: 24 November 2025).</a:t>
            </a:r>
            <a:endParaRPr lang="en-GB" sz="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8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The Guardian (2025) ‘M&amp;S reinstates Sparks loyalty scheme after cyber-attack’. </a:t>
            </a:r>
            <a:r>
              <a:rPr lang="en-GB" sz="800" i="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The Guardian</a:t>
            </a:r>
            <a:r>
              <a:rPr lang="en-GB" sz="8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17 July. Available at: </a:t>
            </a:r>
            <a:r>
              <a:rPr lang="en-GB" sz="800" u="sng"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https://www.theguardian.com/business/2025/jul/17/marks-spencer-reinstates-loyalty-scheme-offers-staff-thank-you-discount-after-cyber-attack</a:t>
            </a:r>
            <a:r>
              <a:rPr lang="en-GB" sz="8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(Accessed: 25 November 2025).</a:t>
            </a:r>
            <a:endParaRPr lang="en-GB" sz="8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8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Aft>
                <a:spcPts val="800"/>
              </a:spcAft>
              <a:buNone/>
            </a:pPr>
            <a:endParaRPr lang="en-US" sz="800" dirty="0">
              <a:solidFill>
                <a:schemeClr val="bg1"/>
              </a:solidFill>
            </a:endParaRPr>
          </a:p>
        </p:txBody>
      </p:sp>
      <p:pic>
        <p:nvPicPr>
          <p:cNvPr id="16386" name="Picture 2" descr="Business NH Magazine">
            <a:extLst>
              <a:ext uri="{FF2B5EF4-FFF2-40B4-BE49-F238E27FC236}">
                <a16:creationId xmlns:a16="http://schemas.microsoft.com/office/drawing/2014/main" id="{35783A97-44F7-9C23-D8F0-FB971490BB51}"/>
              </a:ext>
            </a:extLst>
          </p:cNvPr>
          <p:cNvPicPr>
            <a:picLocks noChangeAspect="1" noChangeArrowheads="1"/>
          </p:cNvPicPr>
          <p:nvPr/>
        </p:nvPicPr>
        <p:blipFill>
          <a:blip r:embed="rId10">
            <a:extLst>
              <a:ext uri="{28A0092B-C50C-407E-A947-70E740481C1C}">
                <a14:useLocalDpi xmlns:a14="http://schemas.microsoft.com/office/drawing/2010/main" val="0"/>
              </a:ext>
            </a:extLst>
          </a:blip>
          <a:stretch>
            <a:fillRect/>
          </a:stretch>
        </p:blipFill>
        <p:spPr bwMode="auto">
          <a:xfrm>
            <a:off x="5525465" y="1447799"/>
            <a:ext cx="5541819" cy="4572001"/>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1162245"/>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53</TotalTime>
  <Words>1907</Words>
  <Application>Microsoft Office PowerPoint</Application>
  <PresentationFormat>Widescreen</PresentationFormat>
  <Paragraphs>57</Paragraphs>
  <Slides>18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Aptos</vt:lpstr>
      <vt:lpstr>Arial</vt:lpstr>
      <vt:lpstr>Century Gothic</vt:lpstr>
      <vt:lpstr>Times New Roman</vt:lpstr>
      <vt:lpstr>Wingdings 3</vt:lpstr>
      <vt:lpstr>Ion</vt:lpstr>
      <vt:lpstr>Critical assessment of the effectiveness of these digital strategies at ‘M&amp;S Food’ </vt:lpstr>
      <vt:lpstr>Introduction </vt:lpstr>
      <vt:lpstr>Digital and Social Media in the Context of CRM</vt:lpstr>
      <vt:lpstr>PowerPoint Presentation</vt:lpstr>
      <vt:lpstr>Digital media in a CRM context </vt:lpstr>
      <vt:lpstr>Social media in a CRM context </vt:lpstr>
      <vt:lpstr>PowerPoint Presentation</vt:lpstr>
      <vt:lpstr>How M&amp;S Food Uses Digital and Social Media for CRM </vt:lpstr>
      <vt:lpstr>Enhancing customer experience and engagement</vt:lpstr>
      <vt:lpstr>Social media content and experiential engagement </vt:lpstr>
      <vt:lpstr>Supporting organisational performance</vt:lpstr>
      <vt:lpstr>Critical Assessment of M&amp;S Food’s Digital and Social CRM Strategy </vt:lpstr>
      <vt:lpstr>Cybersecurity and trust </vt:lpstr>
      <vt:lpstr>Organisational and skills challenges </vt:lpstr>
      <vt:lpstr>Conclusion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Constantin Tanasa</dc:creator>
  <cp:lastModifiedBy>Constantin Tanasa</cp:lastModifiedBy>
  <cp:revision>2</cp:revision>
  <dcterms:created xsi:type="dcterms:W3CDTF">2025-11-30T17:56:57Z</dcterms:created>
  <dcterms:modified xsi:type="dcterms:W3CDTF">2025-12-03T20:20:36Z</dcterms:modified>
</cp:coreProperties>
</file>