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2"/>
  </p:notesMasterIdLst>
  <p:sldIdLst>
    <p:sldId id="256"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613CE8-2E3A-4D3B-ADD3-1672213B310D}" v="140" dt="2025-05-11T19:43:56.7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C5D7B-1C91-4D5C-BECC-702BB43876FA}" type="datetimeFigureOut">
              <a:rPr lang="en-GB" smtClean="0"/>
              <a:t>11/05/2025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713572-22F0-469A-9BA5-ED148D81FBFD}" type="slidenum">
              <a:rPr lang="en-GB" smtClean="0"/>
              <a:t>‹#›</a:t>
            </a:fld>
            <a:endParaRPr lang="en-GB"/>
          </a:p>
        </p:txBody>
      </p:sp>
    </p:spTree>
    <p:extLst>
      <p:ext uri="{BB962C8B-B14F-4D97-AF65-F5344CB8AC3E}">
        <p14:creationId xmlns:p14="http://schemas.microsoft.com/office/powerpoint/2010/main" val="400015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713572-22F0-469A-9BA5-ED148D81FBFD}" type="slidenum">
              <a:rPr lang="en-GB" smtClean="0"/>
              <a:t>4</a:t>
            </a:fld>
            <a:endParaRPr lang="en-GB"/>
          </a:p>
        </p:txBody>
      </p:sp>
    </p:spTree>
    <p:extLst>
      <p:ext uri="{BB962C8B-B14F-4D97-AF65-F5344CB8AC3E}">
        <p14:creationId xmlns:p14="http://schemas.microsoft.com/office/powerpoint/2010/main" val="191884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713572-22F0-469A-9BA5-ED148D81FBFD}" type="slidenum">
              <a:rPr lang="en-GB" smtClean="0"/>
              <a:t>6</a:t>
            </a:fld>
            <a:endParaRPr lang="en-GB"/>
          </a:p>
        </p:txBody>
      </p:sp>
    </p:spTree>
    <p:extLst>
      <p:ext uri="{BB962C8B-B14F-4D97-AF65-F5344CB8AC3E}">
        <p14:creationId xmlns:p14="http://schemas.microsoft.com/office/powerpoint/2010/main" val="1922783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5444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912117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37753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35800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49641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7216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86076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497136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90518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74321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5/11/2025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25975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5/11/2025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796230787"/>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iG9CE55wbtY?si=sUvL9yuHy0pW-S7c" TargetMode="External"/><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hyperlink" Target="https://youtu.be/iG9CE55wbtY?si=sUvL9yuHy0pW-S7c" TargetMode="External"/><Relationship Id="rId3" Type="http://schemas.openxmlformats.org/officeDocument/2006/relationships/image" Target="../media/image21.jpeg"/><Relationship Id="rId7" Type="http://schemas.openxmlformats.org/officeDocument/2006/relationships/hyperlink" Target="https://librarysearch.uwtsd.ac.uk/discovery/fulldisplay?docid=alma99100142254402421&amp;context=L&amp;vid=44WHELF_UWTSD:44WHELF_UWTSD_VU1&amp;lang=en&amp;search_scope=MyInst_and_CI&amp;adaptor=Local%20Search%20Engine&amp;isFrbr=true&amp;tab=Everything&amp;query=any,contains,out%20of%20our%20mind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llyw.cymru/sites/default/files/pdf-versions/2022/7/5/1656670457/cwricwlwm-i-gymru-adroddiad-blynyddol-2022.pdf" TargetMode="External"/><Relationship Id="rId5" Type="http://schemas.openxmlformats.org/officeDocument/2006/relationships/hyperlink" Target="https://hwb.gov.wales/api/storage/ae783486-0851-4ec6-9e73-2e2b99515cf5/safonau-proffesiynol-ar-gyfer-addysgu-ac-arweinyddiaeth-pdf-rhyngweithiol-ar-gyfer-cyfrifiaduron-personol.pdf" TargetMode="External"/><Relationship Id="rId4" Type="http://schemas.openxmlformats.org/officeDocument/2006/relationships/hyperlink" Target="https://books.google.co.uk/books?id=Wk8LUJX1eXoC&amp;lpg=PP1&amp;pg=PA19#v=onepage&amp;q=sensitivity&amp;f=fals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21" name="Rectangle 412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098" name="Picture 2" descr="Artistic Wallpapers on WallpaperDog">
            <a:extLst>
              <a:ext uri="{FF2B5EF4-FFF2-40B4-BE49-F238E27FC236}">
                <a16:creationId xmlns:a16="http://schemas.microsoft.com/office/drawing/2014/main" id="{9001742A-2ADC-5E50-7301-C1E4BBC148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08" r="4772"/>
          <a:stretch/>
        </p:blipFill>
        <p:spPr bwMode="auto">
          <a:xfrm rot="5400000">
            <a:off x="2674620" y="-2674620"/>
            <a:ext cx="6858000" cy="12207240"/>
          </a:xfrm>
          <a:prstGeom prst="rect">
            <a:avLst/>
          </a:prstGeom>
          <a:noFill/>
          <a:extLst>
            <a:ext uri="{909E8E84-426E-40DD-AFC4-6F175D3DCCD1}">
              <a14:hiddenFill xmlns:a14="http://schemas.microsoft.com/office/drawing/2010/main">
                <a:solidFill>
                  <a:srgbClr val="FFFFFF"/>
                </a:solidFill>
              </a14:hiddenFill>
            </a:ext>
          </a:extLst>
        </p:spPr>
      </p:pic>
      <p:sp>
        <p:nvSpPr>
          <p:cNvPr id="4125" name="Rectangle 4124">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A3A61-77AA-00FF-746D-E9814883F801}"/>
              </a:ext>
            </a:extLst>
          </p:cNvPr>
          <p:cNvSpPr>
            <a:spLocks noGrp="1"/>
          </p:cNvSpPr>
          <p:nvPr>
            <p:ph type="ctrTitle"/>
          </p:nvPr>
        </p:nvSpPr>
        <p:spPr>
          <a:xfrm>
            <a:off x="762000" y="762000"/>
            <a:ext cx="3810000" cy="3048000"/>
          </a:xfrm>
        </p:spPr>
        <p:txBody>
          <a:bodyPr>
            <a:normAutofit/>
          </a:bodyPr>
          <a:lstStyle/>
          <a:p>
            <a:pPr algn="l"/>
            <a:r>
              <a:rPr lang="en-GB" sz="4400" b="1" dirty="0" err="1">
                <a:latin typeface="Arial" panose="020B0604020202020204" pitchFamily="34" charset="0"/>
                <a:cs typeface="Arial" panose="020B0604020202020204" pitchFamily="34" charset="0"/>
              </a:rPr>
              <a:t>Dyddlyfr</a:t>
            </a:r>
            <a:r>
              <a:rPr lang="en-GB" sz="4400" b="1" dirty="0">
                <a:latin typeface="Arial" panose="020B0604020202020204" pitchFamily="34" charset="0"/>
                <a:cs typeface="Arial" panose="020B0604020202020204" pitchFamily="34" charset="0"/>
              </a:rPr>
              <a:t> </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Macey Jones</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2203347</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ECAD-6020C</a:t>
            </a:r>
          </a:p>
        </p:txBody>
      </p:sp>
      <p:sp>
        <p:nvSpPr>
          <p:cNvPr id="4120" name="Freeform: Shape 4119">
            <a:extLst>
              <a:ext uri="{FF2B5EF4-FFF2-40B4-BE49-F238E27FC236}">
                <a16:creationId xmlns:a16="http://schemas.microsoft.com/office/drawing/2014/main" id="{A90EB1ED-CF74-44C2-853E-6177E160A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4122" name="Group 4121">
            <a:extLst>
              <a:ext uri="{FF2B5EF4-FFF2-40B4-BE49-F238E27FC236}">
                <a16:creationId xmlns:a16="http://schemas.microsoft.com/office/drawing/2014/main" id="{57743230-5CA1-4096-8FEF-2A1530D8DD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5829359"/>
            <a:ext cx="4333874" cy="1028642"/>
            <a:chOff x="7153921" y="5829359"/>
            <a:chExt cx="5038078" cy="1028642"/>
          </a:xfrm>
        </p:grpSpPr>
        <p:sp>
          <p:nvSpPr>
            <p:cNvPr id="4123" name="Freeform: Shape 4122">
              <a:extLst>
                <a:ext uri="{FF2B5EF4-FFF2-40B4-BE49-F238E27FC236}">
                  <a16:creationId xmlns:a16="http://schemas.microsoft.com/office/drawing/2014/main" id="{CEAD3ABE-E984-4D7B-ADC3-7D4D38C97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5"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4124" name="Freeform: Shape 4123">
              <a:extLst>
                <a:ext uri="{FF2B5EF4-FFF2-40B4-BE49-F238E27FC236}">
                  <a16:creationId xmlns:a16="http://schemas.microsoft.com/office/drawing/2014/main" id="{B18AFE34-D405-4581-A4CC-02072A132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Tree>
    <p:extLst>
      <p:ext uri="{BB962C8B-B14F-4D97-AF65-F5344CB8AC3E}">
        <p14:creationId xmlns:p14="http://schemas.microsoft.com/office/powerpoint/2010/main" val="1476210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098" name="Picture 2" descr="Patchwork background Royalty Free Vector Image">
            <a:extLst>
              <a:ext uri="{FF2B5EF4-FFF2-40B4-BE49-F238E27FC236}">
                <a16:creationId xmlns:a16="http://schemas.microsoft.com/office/drawing/2014/main" id="{611D2BAD-2ED8-D61E-8F5C-FC2B22D87D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07"/>
          <a:stretch/>
        </p:blipFill>
        <p:spPr bwMode="auto">
          <a:xfrm>
            <a:off x="7197271" y="1923654"/>
            <a:ext cx="4626429" cy="3282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B62EA26-242E-8EC4-A0ED-03F3503526DE}"/>
              </a:ext>
            </a:extLst>
          </p:cNvPr>
          <p:cNvSpPr txBox="1"/>
          <p:nvPr/>
        </p:nvSpPr>
        <p:spPr>
          <a:xfrm>
            <a:off x="1338943" y="540103"/>
            <a:ext cx="9514114" cy="707886"/>
          </a:xfrm>
          <a:prstGeom prst="rect">
            <a:avLst/>
          </a:prstGeom>
          <a:noFill/>
        </p:spPr>
        <p:txBody>
          <a:bodyPr wrap="square" rtlCol="0">
            <a:spAutoFit/>
          </a:bodyPr>
          <a:lstStyle/>
          <a:p>
            <a:pPr algn="ctr"/>
            <a:r>
              <a:rPr lang="cy-GB" sz="4000" b="1" noProof="0" dirty="0">
                <a:solidFill>
                  <a:schemeClr val="bg1"/>
                </a:solidFill>
                <a:latin typeface="+mj-lt"/>
                <a:cs typeface="Arial" panose="020B0604020202020204" pitchFamily="34" charset="0"/>
              </a:rPr>
              <a:t>Sylfeini Damcaniaethol – Ken Robinson</a:t>
            </a:r>
            <a:endParaRPr lang="en-GB" sz="4000" dirty="0">
              <a:solidFill>
                <a:schemeClr val="bg1"/>
              </a:solidFill>
              <a:latin typeface="+mj-lt"/>
            </a:endParaRPr>
          </a:p>
        </p:txBody>
      </p:sp>
      <p:sp>
        <p:nvSpPr>
          <p:cNvPr id="5" name="TextBox 4">
            <a:extLst>
              <a:ext uri="{FF2B5EF4-FFF2-40B4-BE49-F238E27FC236}">
                <a16:creationId xmlns:a16="http://schemas.microsoft.com/office/drawing/2014/main" id="{20B8A5C8-38C0-53B8-CD1E-BAB99A7BC6C4}"/>
              </a:ext>
            </a:extLst>
          </p:cNvPr>
          <p:cNvSpPr txBox="1"/>
          <p:nvPr/>
        </p:nvSpPr>
        <p:spPr>
          <a:xfrm>
            <a:off x="7710563" y="5480938"/>
            <a:ext cx="4801583" cy="553998"/>
          </a:xfrm>
          <a:prstGeom prst="rect">
            <a:avLst/>
          </a:prstGeom>
          <a:noFill/>
        </p:spPr>
        <p:txBody>
          <a:bodyPr wrap="square" rtlCol="0">
            <a:spAutoFit/>
          </a:bodyPr>
          <a:lstStyle/>
          <a:p>
            <a:r>
              <a:rPr lang="en-GB" sz="1200" dirty="0">
                <a:solidFill>
                  <a:schemeClr val="bg1"/>
                </a:solidFill>
                <a:hlinkClick r:id="rId3"/>
              </a:rPr>
              <a:t>https://youtu.be/iG9CE55wbtY?si=sUvL9yuHy0pW-S7c</a:t>
            </a:r>
            <a:endParaRPr lang="en-GB" sz="1200" dirty="0">
              <a:solidFill>
                <a:schemeClr val="bg1"/>
              </a:solidFill>
            </a:endParaRPr>
          </a:p>
          <a:p>
            <a:endParaRPr lang="en-GB" dirty="0">
              <a:solidFill>
                <a:schemeClr val="bg1"/>
              </a:solidFill>
            </a:endParaRPr>
          </a:p>
        </p:txBody>
      </p:sp>
      <p:pic>
        <p:nvPicPr>
          <p:cNvPr id="7" name="Picture 6">
            <a:extLst>
              <a:ext uri="{FF2B5EF4-FFF2-40B4-BE49-F238E27FC236}">
                <a16:creationId xmlns:a16="http://schemas.microsoft.com/office/drawing/2014/main" id="{6EB1BB83-8EC6-3CD7-F8A1-4097DD7CEE6C}"/>
              </a:ext>
            </a:extLst>
          </p:cNvPr>
          <p:cNvPicPr>
            <a:picLocks noChangeAspect="1"/>
          </p:cNvPicPr>
          <p:nvPr/>
        </p:nvPicPr>
        <p:blipFill>
          <a:blip r:embed="rId4"/>
          <a:stretch>
            <a:fillRect/>
          </a:stretch>
        </p:blipFill>
        <p:spPr>
          <a:xfrm>
            <a:off x="7453916" y="2307210"/>
            <a:ext cx="4113137" cy="2515613"/>
          </a:xfrm>
          <a:prstGeom prst="rect">
            <a:avLst/>
          </a:prstGeom>
        </p:spPr>
      </p:pic>
      <p:sp>
        <p:nvSpPr>
          <p:cNvPr id="8" name="TextBox 7">
            <a:extLst>
              <a:ext uri="{FF2B5EF4-FFF2-40B4-BE49-F238E27FC236}">
                <a16:creationId xmlns:a16="http://schemas.microsoft.com/office/drawing/2014/main" id="{D80F9FFF-360B-9D21-45B6-A8CFBBA1DC6B}"/>
              </a:ext>
            </a:extLst>
          </p:cNvPr>
          <p:cNvSpPr txBox="1"/>
          <p:nvPr/>
        </p:nvSpPr>
        <p:spPr>
          <a:xfrm>
            <a:off x="840323" y="1651417"/>
            <a:ext cx="5993586" cy="4493153"/>
          </a:xfrm>
          <a:prstGeom prst="rect">
            <a:avLst/>
          </a:prstGeom>
          <a:noFill/>
        </p:spPr>
        <p:txBody>
          <a:bodyPr wrap="square" rtlCol="0">
            <a:spAutoFit/>
          </a:bodyPr>
          <a:lstStyle/>
          <a:p>
            <a:pPr>
              <a:lnSpc>
                <a:spcPct val="150000"/>
              </a:lnSpc>
            </a:pPr>
            <a:r>
              <a:rPr lang="cy-GB" sz="1200" noProof="0" dirty="0">
                <a:solidFill>
                  <a:schemeClr val="bg1"/>
                </a:solidFill>
              </a:rPr>
              <a:t>Mae Ken Robinson (2001) yn dadlau’n gryf dros y syniad bod creadigrwydd yn sgil hanfodol, nid moethusrwydd. Mae’n diffinio creadigrwydd fel “the process of having original ideas that have value” (Robinson, 2001, td.112) sydd yn rhoi pwyslais ar y potensial cynhenid sydd gan bob unigolyn. Wrth ddylunio’r wers Arddangosfa Hunaniaeth, mae ei egwyddorion wedi dylanwadu’n uniongyrchol ar y dull, y cynnwys a’r strwythur. Yn benodol, mae’r gweithgaredd yn ceisio cynnig cyfleoedd i ddisgyblion archwilio a mynegi eu hunaniaeth mewn ffordd ystyrlon.</a:t>
            </a:r>
          </a:p>
          <a:p>
            <a:pPr>
              <a:lnSpc>
                <a:spcPct val="150000"/>
              </a:lnSpc>
            </a:pPr>
            <a:endParaRPr lang="cy-GB" sz="1200" noProof="0" dirty="0">
              <a:solidFill>
                <a:schemeClr val="bg1"/>
              </a:solidFill>
            </a:endParaRPr>
          </a:p>
          <a:p>
            <a:pPr>
              <a:lnSpc>
                <a:spcPct val="150000"/>
              </a:lnSpc>
            </a:pPr>
            <a:r>
              <a:rPr lang="cy-GB" sz="1200" noProof="0" dirty="0">
                <a:solidFill>
                  <a:schemeClr val="bg1"/>
                </a:solidFill>
              </a:rPr>
              <a:t>Yn ei TED TALK (2006), mae Robinson yn datgan: “If you’re not prepared to be wrong, you’ll never come up with anything original.” Mae’r egwyddor hon yn hanfodol i’r gweithgaredd, lle mae’r dysgwyr yn cael eu hannog i arbrofi a defnyddio eu dychymyg heb ofn camgymeriadau. Yn ogystal, mae Robinson (2011) yn rhybuddio nad yw’r system addysg draddodiadol yn meithrin talent naturiol: Dywedodd “Schools should not be cultivating natural talents and passions, not stifling them with conformity. Trwy ganiatáu llais a dewis yn y broses greadigol, mae’r wers hon yn ceisio osgoi dull unffurf ac yn rhoi gwerth a hunanfynegiant.</a:t>
            </a:r>
          </a:p>
        </p:txBody>
      </p:sp>
    </p:spTree>
    <p:extLst>
      <p:ext uri="{BB962C8B-B14F-4D97-AF65-F5344CB8AC3E}">
        <p14:creationId xmlns:p14="http://schemas.microsoft.com/office/powerpoint/2010/main" val="3445502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4" name="Picture 6" descr="Patchwork background — Stock Vector © kle555 #38207943">
            <a:extLst>
              <a:ext uri="{FF2B5EF4-FFF2-40B4-BE49-F238E27FC236}">
                <a16:creationId xmlns:a16="http://schemas.microsoft.com/office/drawing/2014/main" id="{D562651E-18EC-2733-BD90-0B0433C0D4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977304"/>
            <a:ext cx="3702986" cy="386761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atchwork Wallpaper">
            <a:extLst>
              <a:ext uri="{FF2B5EF4-FFF2-40B4-BE49-F238E27FC236}">
                <a16:creationId xmlns:a16="http://schemas.microsoft.com/office/drawing/2014/main" id="{52705DBC-19AA-F3F9-A5C1-E7479EB785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1906" y="0"/>
            <a:ext cx="3620093" cy="43258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D903F-312A-CEBE-4BC4-AE04E186DA97}"/>
              </a:ext>
            </a:extLst>
          </p:cNvPr>
          <p:cNvSpPr txBox="1"/>
          <p:nvPr/>
        </p:nvSpPr>
        <p:spPr>
          <a:xfrm>
            <a:off x="-902248" y="367265"/>
            <a:ext cx="8860971" cy="923330"/>
          </a:xfrm>
          <a:prstGeom prst="rect">
            <a:avLst/>
          </a:prstGeom>
          <a:noFill/>
        </p:spPr>
        <p:txBody>
          <a:bodyPr wrap="square" rtlCol="0">
            <a:spAutoFit/>
          </a:bodyPr>
          <a:lstStyle/>
          <a:p>
            <a:pPr algn="ctr"/>
            <a:r>
              <a:rPr lang="cy-GB" sz="5400" b="1" u="sng" noProof="0" dirty="0">
                <a:solidFill>
                  <a:schemeClr val="bg1"/>
                </a:solidFill>
                <a:latin typeface="+mj-lt"/>
                <a:cs typeface="Arial" panose="020B0604020202020204" pitchFamily="34" charset="0"/>
              </a:rPr>
              <a:t>Ffynonellau eilaidd</a:t>
            </a:r>
            <a:endParaRPr lang="en-GB" sz="5400" b="1" u="sng" dirty="0">
              <a:solidFill>
                <a:schemeClr val="bg1"/>
              </a:solidFill>
              <a:latin typeface="+mj-lt"/>
              <a:cs typeface="Arial" panose="020B0604020202020204" pitchFamily="34" charset="0"/>
            </a:endParaRPr>
          </a:p>
        </p:txBody>
      </p:sp>
      <p:sp>
        <p:nvSpPr>
          <p:cNvPr id="3" name="TextBox 2">
            <a:extLst>
              <a:ext uri="{FF2B5EF4-FFF2-40B4-BE49-F238E27FC236}">
                <a16:creationId xmlns:a16="http://schemas.microsoft.com/office/drawing/2014/main" id="{FE5E8247-8DDA-CFED-5BE4-79B345241FC3}"/>
              </a:ext>
            </a:extLst>
          </p:cNvPr>
          <p:cNvSpPr txBox="1"/>
          <p:nvPr/>
        </p:nvSpPr>
        <p:spPr>
          <a:xfrm>
            <a:off x="429445" y="1483578"/>
            <a:ext cx="4619236" cy="646331"/>
          </a:xfrm>
          <a:prstGeom prst="rect">
            <a:avLst/>
          </a:prstGeom>
          <a:noFill/>
          <a:ln>
            <a:solidFill>
              <a:schemeClr val="bg2"/>
            </a:solidFill>
          </a:ln>
        </p:spPr>
        <p:txBody>
          <a:bodyPr wrap="square" rtlCol="0">
            <a:spAutoFit/>
          </a:bodyPr>
          <a:lstStyle/>
          <a:p>
            <a:r>
              <a:rPr lang="cy-GB" dirty="0">
                <a:solidFill>
                  <a:schemeClr val="bg1"/>
                </a:solidFill>
                <a:latin typeface="Arial" panose="020B0604020202020204" pitchFamily="34" charset="0"/>
                <a:cs typeface="Arial" panose="020B0604020202020204" pitchFamily="34" charset="0"/>
              </a:rPr>
              <a:t>Prichard, G. (Portreadau a thirweddau artist Cymreig – casgliadau delweddau).</a:t>
            </a:r>
          </a:p>
        </p:txBody>
      </p:sp>
      <p:pic>
        <p:nvPicPr>
          <p:cNvPr id="4" name="Picture 3" descr="A notebook with writing on it&#10;&#10;AI-generated content may be incorrect.">
            <a:extLst>
              <a:ext uri="{FF2B5EF4-FFF2-40B4-BE49-F238E27FC236}">
                <a16:creationId xmlns:a16="http://schemas.microsoft.com/office/drawing/2014/main" id="{92241709-48B1-E919-4A9A-6D9BFE030CDE}"/>
              </a:ext>
            </a:extLst>
          </p:cNvPr>
          <p:cNvPicPr>
            <a:picLocks noChangeAspect="1"/>
          </p:cNvPicPr>
          <p:nvPr/>
        </p:nvPicPr>
        <p:blipFill>
          <a:blip r:embed="rId4">
            <a:extLst>
              <a:ext uri="{28A0092B-C50C-407E-A947-70E740481C1C}">
                <a14:useLocalDpi xmlns:a14="http://schemas.microsoft.com/office/drawing/2010/main" val="0"/>
              </a:ext>
            </a:extLst>
          </a:blip>
          <a:srcRect l="7329" t="7332" r="12500"/>
          <a:stretch/>
        </p:blipFill>
        <p:spPr>
          <a:xfrm rot="5400000">
            <a:off x="8560994" y="569072"/>
            <a:ext cx="3641916" cy="2992959"/>
          </a:xfrm>
          <a:prstGeom prst="rect">
            <a:avLst/>
          </a:prstGeom>
        </p:spPr>
      </p:pic>
      <p:pic>
        <p:nvPicPr>
          <p:cNvPr id="5" name="Picture 4" descr="A paper with pictures and text&#10;&#10;AI-generated content may be incorrect.">
            <a:extLst>
              <a:ext uri="{FF2B5EF4-FFF2-40B4-BE49-F238E27FC236}">
                <a16:creationId xmlns:a16="http://schemas.microsoft.com/office/drawing/2014/main" id="{D0974764-B04C-239C-302B-55953B92F484}"/>
              </a:ext>
            </a:extLst>
          </p:cNvPr>
          <p:cNvPicPr>
            <a:picLocks noChangeAspect="1"/>
          </p:cNvPicPr>
          <p:nvPr/>
        </p:nvPicPr>
        <p:blipFill>
          <a:blip r:embed="rId5">
            <a:extLst>
              <a:ext uri="{28A0092B-C50C-407E-A947-70E740481C1C}">
                <a14:useLocalDpi xmlns:a14="http://schemas.microsoft.com/office/drawing/2010/main" val="0"/>
              </a:ext>
            </a:extLst>
          </a:blip>
          <a:srcRect t="6785"/>
          <a:stretch/>
        </p:blipFill>
        <p:spPr>
          <a:xfrm rot="5400000">
            <a:off x="37492" y="3505213"/>
            <a:ext cx="3595706" cy="2811799"/>
          </a:xfrm>
          <a:prstGeom prst="rect">
            <a:avLst/>
          </a:prstGeom>
        </p:spPr>
      </p:pic>
      <p:sp>
        <p:nvSpPr>
          <p:cNvPr id="6" name="TextBox 5">
            <a:extLst>
              <a:ext uri="{FF2B5EF4-FFF2-40B4-BE49-F238E27FC236}">
                <a16:creationId xmlns:a16="http://schemas.microsoft.com/office/drawing/2014/main" id="{7802A233-7427-5796-E545-56BCD8596349}"/>
              </a:ext>
            </a:extLst>
          </p:cNvPr>
          <p:cNvSpPr txBox="1"/>
          <p:nvPr/>
        </p:nvSpPr>
        <p:spPr>
          <a:xfrm>
            <a:off x="9459684" y="4341689"/>
            <a:ext cx="2188030" cy="369332"/>
          </a:xfrm>
          <a:prstGeom prst="rect">
            <a:avLst/>
          </a:prstGeom>
          <a:noFill/>
        </p:spPr>
        <p:txBody>
          <a:bodyPr wrap="square" rtlCol="0">
            <a:spAutoFit/>
          </a:bodyPr>
          <a:lstStyle/>
          <a:p>
            <a:r>
              <a:rPr lang="en-GB" b="1" dirty="0">
                <a:solidFill>
                  <a:schemeClr val="bg1"/>
                </a:solidFill>
                <a:latin typeface="Arial" panose="020B0604020202020204" pitchFamily="34" charset="0"/>
                <a:cs typeface="Arial" panose="020B0604020202020204" pitchFamily="34" charset="0"/>
              </a:rPr>
              <a:t>Jones, M (2025b)</a:t>
            </a:r>
          </a:p>
        </p:txBody>
      </p:sp>
      <p:sp>
        <p:nvSpPr>
          <p:cNvPr id="8" name="TextBox 7">
            <a:extLst>
              <a:ext uri="{FF2B5EF4-FFF2-40B4-BE49-F238E27FC236}">
                <a16:creationId xmlns:a16="http://schemas.microsoft.com/office/drawing/2014/main" id="{A483AAA6-062C-85BC-DAF7-E151864BB614}"/>
              </a:ext>
            </a:extLst>
          </p:cNvPr>
          <p:cNvSpPr txBox="1"/>
          <p:nvPr/>
        </p:nvSpPr>
        <p:spPr>
          <a:xfrm>
            <a:off x="754614" y="2607971"/>
            <a:ext cx="2193756" cy="369332"/>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Jones, M (2025a)</a:t>
            </a:r>
          </a:p>
        </p:txBody>
      </p:sp>
      <p:sp>
        <p:nvSpPr>
          <p:cNvPr id="9" name="TextBox 8">
            <a:extLst>
              <a:ext uri="{FF2B5EF4-FFF2-40B4-BE49-F238E27FC236}">
                <a16:creationId xmlns:a16="http://schemas.microsoft.com/office/drawing/2014/main" id="{F0D72484-175A-377C-57F2-BF762D741EE1}"/>
              </a:ext>
            </a:extLst>
          </p:cNvPr>
          <p:cNvSpPr txBox="1"/>
          <p:nvPr/>
        </p:nvSpPr>
        <p:spPr>
          <a:xfrm rot="273479">
            <a:off x="3920562" y="4064690"/>
            <a:ext cx="4521082" cy="923330"/>
          </a:xfrm>
          <a:prstGeom prst="rect">
            <a:avLst/>
          </a:prstGeom>
          <a:noFill/>
          <a:ln>
            <a:solidFill>
              <a:schemeClr val="bg2">
                <a:lumMod val="75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Mae ei waith yn cynnig enghraifft gyfoethog o sut gellir mynegi lle a theimlad yn weledol.</a:t>
            </a:r>
          </a:p>
        </p:txBody>
      </p:sp>
      <p:sp>
        <p:nvSpPr>
          <p:cNvPr id="10" name="TextBox 9">
            <a:extLst>
              <a:ext uri="{FF2B5EF4-FFF2-40B4-BE49-F238E27FC236}">
                <a16:creationId xmlns:a16="http://schemas.microsoft.com/office/drawing/2014/main" id="{104B55F5-C520-0F0F-879A-17BFE6B55AFA}"/>
              </a:ext>
            </a:extLst>
          </p:cNvPr>
          <p:cNvSpPr txBox="1"/>
          <p:nvPr/>
        </p:nvSpPr>
        <p:spPr>
          <a:xfrm rot="21303361">
            <a:off x="6659674" y="5371061"/>
            <a:ext cx="4793983" cy="923330"/>
          </a:xfrm>
          <a:prstGeom prst="rect">
            <a:avLst/>
          </a:prstGeom>
          <a:noFill/>
          <a:ln>
            <a:solidFill>
              <a:schemeClr val="bg2">
                <a:lumMod val="40000"/>
                <a:lumOff val="60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Fel model Cymreig, mae’n gysylltiedig â chynefin ac yn berthnasol i gysylltu hunaniaeth a man.</a:t>
            </a:r>
          </a:p>
        </p:txBody>
      </p:sp>
      <p:sp>
        <p:nvSpPr>
          <p:cNvPr id="11" name="TextBox 10">
            <a:extLst>
              <a:ext uri="{FF2B5EF4-FFF2-40B4-BE49-F238E27FC236}">
                <a16:creationId xmlns:a16="http://schemas.microsoft.com/office/drawing/2014/main" id="{9B750D34-6BBD-D1E6-2E0A-5E7D5A1F1605}"/>
              </a:ext>
            </a:extLst>
          </p:cNvPr>
          <p:cNvSpPr txBox="1"/>
          <p:nvPr/>
        </p:nvSpPr>
        <p:spPr>
          <a:xfrm rot="21234043">
            <a:off x="4353504" y="2149845"/>
            <a:ext cx="4139972" cy="1200329"/>
          </a:xfrm>
          <a:prstGeom prst="rect">
            <a:avLst/>
          </a:prstGeom>
          <a:noFill/>
          <a:ln>
            <a:solidFill>
              <a:schemeClr val="bg2">
                <a:lumMod val="50000"/>
              </a:schemeClr>
            </a:solidFill>
          </a:ln>
        </p:spPr>
        <p:txBody>
          <a:bodyPr wrap="square" rtlCol="0">
            <a:spAutoFit/>
          </a:bodyPr>
          <a:lstStyle/>
          <a:p>
            <a:r>
              <a:rPr lang="cy-GB" noProof="0" dirty="0">
                <a:solidFill>
                  <a:schemeClr val="bg1"/>
                </a:solidFill>
                <a:latin typeface="Arial" panose="020B0604020202020204" pitchFamily="34" charset="0"/>
                <a:cs typeface="Arial" panose="020B0604020202020204" pitchFamily="34" charset="0"/>
              </a:rPr>
              <a:t>Defnyddiwyd ei waith i ddangos sut mae celf yn gallu cyfathrebu hunaniaeth, lle a theimlad heb fod yn ‘realistaidd’.</a:t>
            </a:r>
          </a:p>
        </p:txBody>
      </p:sp>
    </p:spTree>
    <p:extLst>
      <p:ext uri="{BB962C8B-B14F-4D97-AF65-F5344CB8AC3E}">
        <p14:creationId xmlns:p14="http://schemas.microsoft.com/office/powerpoint/2010/main" val="254752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056" name="Picture 8" descr="263,600+ Cool Backgrounds Stock Illustrations, Royalty-Free Vector Graphics  &amp; Clip Art - iStock | Abstract background, Textured backgrounds, Color  backgrounds">
            <a:extLst>
              <a:ext uri="{FF2B5EF4-FFF2-40B4-BE49-F238E27FC236}">
                <a16:creationId xmlns:a16="http://schemas.microsoft.com/office/drawing/2014/main" id="{73E3F73D-ADDD-F9DB-8419-A079702E29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7086" y="3616663"/>
            <a:ext cx="3918858" cy="288281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atchwork Quilt Images – Browse 75,196 Stock Photos, Vectors, and Video |  Adobe Stock">
            <a:extLst>
              <a:ext uri="{FF2B5EF4-FFF2-40B4-BE49-F238E27FC236}">
                <a16:creationId xmlns:a16="http://schemas.microsoft.com/office/drawing/2014/main" id="{341AF442-3293-D42F-0AE1-E17F6F29E5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8829" y="36830"/>
            <a:ext cx="3603171" cy="3429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CA56010-6520-EC33-570E-E1C6503C9DA9}"/>
              </a:ext>
            </a:extLst>
          </p:cNvPr>
          <p:cNvSpPr txBox="1"/>
          <p:nvPr/>
        </p:nvSpPr>
        <p:spPr>
          <a:xfrm>
            <a:off x="306283" y="532920"/>
            <a:ext cx="9199756" cy="584775"/>
          </a:xfrm>
          <a:prstGeom prst="rect">
            <a:avLst/>
          </a:prstGeom>
          <a:noFill/>
        </p:spPr>
        <p:txBody>
          <a:bodyPr wrap="square" rtlCol="0">
            <a:spAutoFit/>
          </a:bodyPr>
          <a:lstStyle/>
          <a:p>
            <a:r>
              <a:rPr lang="cy-GB" sz="3200" b="1" noProof="0" dirty="0">
                <a:solidFill>
                  <a:schemeClr val="bg1"/>
                </a:solidFill>
                <a:latin typeface="+mj-lt"/>
                <a:cs typeface="Arial" panose="020B0604020202020204" pitchFamily="34" charset="0"/>
              </a:rPr>
              <a:t>Sgiliau ymarferol ac adfyfyrio beirniadol </a:t>
            </a:r>
            <a:endParaRPr lang="en-GB" sz="3200" dirty="0">
              <a:solidFill>
                <a:schemeClr val="bg1"/>
              </a:solidFill>
              <a:latin typeface="+mj-lt"/>
              <a:cs typeface="Arial" panose="020B0604020202020204" pitchFamily="34" charset="0"/>
            </a:endParaRPr>
          </a:p>
        </p:txBody>
      </p:sp>
      <p:sp>
        <p:nvSpPr>
          <p:cNvPr id="3" name="TextBox 2">
            <a:extLst>
              <a:ext uri="{FF2B5EF4-FFF2-40B4-BE49-F238E27FC236}">
                <a16:creationId xmlns:a16="http://schemas.microsoft.com/office/drawing/2014/main" id="{37F20495-89DF-EDF1-ABFA-E3D27D51D52E}"/>
              </a:ext>
            </a:extLst>
          </p:cNvPr>
          <p:cNvSpPr txBox="1"/>
          <p:nvPr/>
        </p:nvSpPr>
        <p:spPr>
          <a:xfrm>
            <a:off x="291591" y="1330878"/>
            <a:ext cx="7202093" cy="4767139"/>
          </a:xfrm>
          <a:prstGeom prst="rect">
            <a:avLst/>
          </a:prstGeom>
          <a:noFill/>
        </p:spPr>
        <p:txBody>
          <a:bodyPr wrap="square" rtlCol="0">
            <a:spAutoFit/>
          </a:bodyPr>
          <a:lstStyle/>
          <a:p>
            <a:pPr>
              <a:lnSpc>
                <a:spcPct val="150000"/>
              </a:lnSpc>
            </a:pPr>
            <a:r>
              <a:rPr lang="cy-GB" sz="1200" noProof="0" dirty="0">
                <a:solidFill>
                  <a:schemeClr val="bg1"/>
                </a:solidFill>
                <a:latin typeface="Arial" panose="020B0604020202020204" pitchFamily="34" charset="0"/>
                <a:cs typeface="Arial" panose="020B0604020202020204" pitchFamily="34" charset="0"/>
              </a:rPr>
              <a:t>Wrth edrych ar y gwaith celf a gyflwynwyd gan y disgyblion yn y lluniau, gwelir bod y gweithgareddau blaenorol wedi darparu Sylfaen gadarn ar gyfer y wers derfynol, ‘Arddangosfa Hunaniaeth’. Mae’r gwaith yn dystiolaeth o ddatblygiad sgiliau technegol, mynegiant personol, a dealltwriaeth gynyddol o gelf fel cyfrwng i archwilio hunaniaeth unigol. Mae’r gweithgareddau hyn yn gweithredu fel sbardunau creadigol ac emosiynol, gan baratoi’r disgyblion i ystyried yn fwy dyfnach pwy ydyn nhw, sut maen nhw’n gweld eu hunain, a sut maen nhw’n dymuno cael eu gweld gan eraill.</a:t>
            </a:r>
            <a:r>
              <a:rPr lang="cy-GB" sz="1200" noProof="0" dirty="0">
                <a:latin typeface="Arial" panose="020B0604020202020204" pitchFamily="34" charset="0"/>
                <a:cs typeface="Arial" panose="020B0604020202020204" pitchFamily="34" charset="0"/>
              </a:rPr>
              <a:t>h</a:t>
            </a:r>
          </a:p>
          <a:p>
            <a:pPr>
              <a:lnSpc>
                <a:spcPct val="150000"/>
              </a:lnSpc>
            </a:pPr>
            <a:endParaRPr lang="cy-GB" sz="1200" noProof="0" dirty="0">
              <a:latin typeface="Arial" panose="020B0604020202020204" pitchFamily="34" charset="0"/>
              <a:cs typeface="Arial" panose="020B0604020202020204" pitchFamily="34" charset="0"/>
            </a:endParaRPr>
          </a:p>
          <a:p>
            <a:pPr>
              <a:lnSpc>
                <a:spcPct val="150000"/>
              </a:lnSpc>
            </a:pPr>
            <a:r>
              <a:rPr lang="cy-GB" sz="1200" noProof="0" dirty="0">
                <a:solidFill>
                  <a:schemeClr val="bg1"/>
                </a:solidFill>
                <a:latin typeface="Arial" panose="020B0604020202020204" pitchFamily="34" charset="0"/>
                <a:cs typeface="Arial" panose="020B0604020202020204" pitchFamily="34" charset="0"/>
              </a:rPr>
              <a:t>Yn y ddelwedd gyntaf, mae’r darlun yn dilyn cyfres o feini prawf sy’n canolbwyntio ar ffurfiau realistig. Gwelir yma ymrwymiad y disgybl i archwilio cymesuredd, defnydd o liw i greu effaith ac emosiwn, a dull sylfaenol ond mynegiannol o dynnu portread. Mae’r dadansoddiad ysgrifenedig hefyd yn amlygu datblygiad sgiliau cyfathrebu a mynegiant personol, sy’n cefnogi dealltwriaeth ehangach o hunaniaeth.</a:t>
            </a:r>
          </a:p>
          <a:p>
            <a:pPr>
              <a:lnSpc>
                <a:spcPct val="150000"/>
              </a:lnSpc>
            </a:pPr>
            <a:endParaRPr lang="cy-GB" sz="1200" noProof="0" dirty="0">
              <a:solidFill>
                <a:schemeClr val="bg1"/>
              </a:solidFill>
              <a:latin typeface="Arial" panose="020B0604020202020204" pitchFamily="34" charset="0"/>
              <a:cs typeface="Arial" panose="020B0604020202020204" pitchFamily="34" charset="0"/>
            </a:endParaRPr>
          </a:p>
          <a:p>
            <a:pPr>
              <a:lnSpc>
                <a:spcPct val="150000"/>
              </a:lnSpc>
            </a:pPr>
            <a:r>
              <a:rPr lang="cy-GB" sz="1200" noProof="0" dirty="0">
                <a:solidFill>
                  <a:schemeClr val="bg1"/>
                </a:solidFill>
                <a:latin typeface="Arial" panose="020B0604020202020204" pitchFamily="34" charset="0"/>
                <a:cs typeface="Arial" panose="020B0604020202020204" pitchFamily="34" charset="0"/>
              </a:rPr>
              <a:t>Yn yr ail lun, gwelwn waith mwy cysyniadol a haniaethol sy’n archwilio ffurfiau anarferol a lliwiau llachar i greu portread unigryw. Mae’r darlun yn mynegi mwy o ryddid artistig ac unigolyddiaeth, gan awgrymu bod y disgybl yn teimlo’n hyderus i ddefnyddio celf i arbrofi gyda hunaniaeth ac emosiwn. Mae’r dewis lliwiau amryliw, y ffrwydradau o batrymau ar gefndir, a’r siapau yn symbolaidd o hunaniaeth gymhleth a dymuniad i fynegi’r tu mewn yn greadigol.  </a:t>
            </a:r>
          </a:p>
        </p:txBody>
      </p:sp>
      <p:pic>
        <p:nvPicPr>
          <p:cNvPr id="4" name="Picture 3" descr="A notebook with a drawing of a person&#10;&#10;AI-generated content may be incorrect.">
            <a:extLst>
              <a:ext uri="{FF2B5EF4-FFF2-40B4-BE49-F238E27FC236}">
                <a16:creationId xmlns:a16="http://schemas.microsoft.com/office/drawing/2014/main" id="{0AC64ED3-6917-6C90-A789-4E43BC576446}"/>
              </a:ext>
            </a:extLst>
          </p:cNvPr>
          <p:cNvPicPr>
            <a:picLocks noChangeAspect="1"/>
          </p:cNvPicPr>
          <p:nvPr/>
        </p:nvPicPr>
        <p:blipFill>
          <a:blip r:embed="rId5">
            <a:extLst>
              <a:ext uri="{28A0092B-C50C-407E-A947-70E740481C1C}">
                <a14:useLocalDpi xmlns:a14="http://schemas.microsoft.com/office/drawing/2010/main" val="0"/>
              </a:ext>
            </a:extLst>
          </a:blip>
          <a:srcRect l="6615" r="5232"/>
          <a:stretch/>
        </p:blipFill>
        <p:spPr>
          <a:xfrm rot="5400000">
            <a:off x="8323858" y="3579578"/>
            <a:ext cx="2617665" cy="2956987"/>
          </a:xfrm>
          <a:prstGeom prst="rect">
            <a:avLst/>
          </a:prstGeom>
        </p:spPr>
      </p:pic>
      <p:pic>
        <p:nvPicPr>
          <p:cNvPr id="5" name="Picture 4" descr="A drawing of a person&#10;&#10;AI-generated content may be incorrect.">
            <a:extLst>
              <a:ext uri="{FF2B5EF4-FFF2-40B4-BE49-F238E27FC236}">
                <a16:creationId xmlns:a16="http://schemas.microsoft.com/office/drawing/2014/main" id="{769BEED3-D23C-CA42-634A-FBDA7DF739A4}"/>
              </a:ext>
            </a:extLst>
          </p:cNvPr>
          <p:cNvPicPr>
            <a:picLocks noChangeAspect="1"/>
          </p:cNvPicPr>
          <p:nvPr/>
        </p:nvPicPr>
        <p:blipFill>
          <a:blip r:embed="rId6">
            <a:extLst>
              <a:ext uri="{28A0092B-C50C-407E-A947-70E740481C1C}">
                <a14:useLocalDpi xmlns:a14="http://schemas.microsoft.com/office/drawing/2010/main" val="0"/>
              </a:ext>
            </a:extLst>
          </a:blip>
          <a:srcRect l="10557" r="12500"/>
          <a:stretch/>
        </p:blipFill>
        <p:spPr>
          <a:xfrm rot="5400000">
            <a:off x="8929875" y="255484"/>
            <a:ext cx="2993648" cy="2918035"/>
          </a:xfrm>
          <a:prstGeom prst="rect">
            <a:avLst/>
          </a:prstGeom>
        </p:spPr>
      </p:pic>
    </p:spTree>
    <p:extLst>
      <p:ext uri="{BB962C8B-B14F-4D97-AF65-F5344CB8AC3E}">
        <p14:creationId xmlns:p14="http://schemas.microsoft.com/office/powerpoint/2010/main" val="1746241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TextBox 2">
            <a:extLst>
              <a:ext uri="{FF2B5EF4-FFF2-40B4-BE49-F238E27FC236}">
                <a16:creationId xmlns:a16="http://schemas.microsoft.com/office/drawing/2014/main" id="{C37BA18F-B9D0-C386-480B-E42DEEE29BE2}"/>
              </a:ext>
            </a:extLst>
          </p:cNvPr>
          <p:cNvSpPr txBox="1"/>
          <p:nvPr/>
        </p:nvSpPr>
        <p:spPr>
          <a:xfrm>
            <a:off x="460519" y="1451113"/>
            <a:ext cx="6104446" cy="5077199"/>
          </a:xfrm>
          <a:prstGeom prst="rect">
            <a:avLst/>
          </a:prstGeom>
        </p:spPr>
        <p:txBody>
          <a:bodyPr vert="horz" lIns="91440" tIns="45720" rIns="91440" bIns="45720" rtlCol="0">
            <a:normAutofit lnSpcReduction="10000"/>
          </a:bodyPr>
          <a:lstStyle/>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Mae’r gweithgareddau celf a ddogfennwyd drwy’r lluniau yn cysylltu’n uniongyrchol â Safonau Addysgu a Datblygiad Proffesiynol i Athrawon yng Nghymru ( Llywodraeth Cymru, 2017). Yn enwedig, maent yn cefnogi’r safon “Galluogi dysgwyr i wireddu eu potensial”, gan roi cyfle i ddisgyblion archwilio a mynegi hunaniaeth drwy gyfrwng celf, gan feithrin llais a dewis pendant. Drwy’r broses greadigol, mae disgyblion nid yn unig yn datblygu sgiliau artistig, ond hefyd yn adeiladu ymwybyddiaeth ohonynt eu hunain a’r rhai o’u cwmpas – gan gyfrannu at eu llesiant emosiynol a chymdeithasol.</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O ran damcaniaethau allweddol, mae gwaith Ken Robinson (2009) yn darparu sylfaen gadarn ar gyfer y gweithgaredd hwn. Mae Robinson yn dadlau bod angen i ysgolion feithrin creadigrwydd gyda’r un difrifoldeb ag y maent yn trin llythrennedd ac arithmateg: “Creativity now is as important in education as literacy, and we should treat it with the same status.” Mae’r gweithgareddau hyn yn uniongyrchol yn ymateb i’r alwad hon, gan gydnabod bod celf yn gyfrwng i ddatblygu hunaniaeth, llais ac arloesedd.</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Yn yr un modd, mae Elliot Eisner (2002) yn pwysleisio bod y celfyddydau’n galluogi plant i ddatblygu dulliau cynnil o feddwl, megis sensitifrwydd i nuance, gwerthfawrogi symbolaeth, a’r gallu i feddwl o safbwynt personol. Trwy’r gweithgareddau hyn, mae’r disgyblion wedi dechrau defnyddio portreadau nid fel atgynyrchiadau yn unig, ond fel modd o hunanfynegiant a naratif personol, gan ddatblygu’r sgiliau hynny’n naturiol ac yn ymarferol.</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Mae’r gweithgareddau hefyd yn cefnogi’r Cwricwlwm i Gymru (2022), gan gyd-fynd â nifer o’r pedwar diben, yn enwedig meithrin dysgwyr sy’n “greadigol, chwilfrydig, yn barod i ddysgu drwy gydol eu bywydau” ac sy’n “ymwybodol o’u hunaniaeth a’u diwylliant”. Mae’r cyfle i archwilio hunaniaeth trwy gelf yn ffordd effeithiol o ymgorffori cymhwysedd diwylliannol, a’r cysyniad o gynefin – gan alluogi disgyblion i weld eu lle o fewn cymuned ac o fewn Cymru gyfoes.</a:t>
            </a:r>
          </a:p>
          <a:p>
            <a:pPr>
              <a:lnSpc>
                <a:spcPct val="150000"/>
              </a:lnSpc>
              <a:spcAft>
                <a:spcPts val="600"/>
              </a:spcAft>
            </a:pPr>
            <a:r>
              <a:rPr lang="cy-GB" sz="900" noProof="0" dirty="0">
                <a:solidFill>
                  <a:schemeClr val="bg1"/>
                </a:solidFill>
                <a:latin typeface="Arial" panose="020B0604020202020204" pitchFamily="34" charset="0"/>
                <a:cs typeface="Arial" panose="020B0604020202020204" pitchFamily="34" charset="0"/>
              </a:rPr>
              <a:t>O safbwynt adfyfyriol, mae’r broses wedi fy annog i feddwl yn feirniadol am y gwerth a’r potensial sydd gan gelf i hybu lles, hunanhyder ac ymgysylltiad dwfn gyda dysgu. Rwy’n gweld gwerth mewn datblygu cyfleoedd pellach i gynnwys y celfyddydau’n drawsgwricwlaidd ac ystyried dulliau asesu mwy myfyriol a dysgwr-ganolog. Mae hyn yn arwain at gynlluniau datblygiad proffesiynol megis ymchwilio’n ddyfnach i arferion ‘Reggio Emilia’.</a:t>
            </a:r>
          </a:p>
        </p:txBody>
      </p:sp>
      <p:sp>
        <p:nvSpPr>
          <p:cNvPr id="2" name="Title 1">
            <a:extLst>
              <a:ext uri="{FF2B5EF4-FFF2-40B4-BE49-F238E27FC236}">
                <a16:creationId xmlns:a16="http://schemas.microsoft.com/office/drawing/2014/main" id="{3CB26C4A-ADA2-EA7E-FE96-6B7FB95A4878}"/>
              </a:ext>
            </a:extLst>
          </p:cNvPr>
          <p:cNvSpPr txBox="1">
            <a:spLocks/>
          </p:cNvSpPr>
          <p:nvPr/>
        </p:nvSpPr>
        <p:spPr>
          <a:xfrm>
            <a:off x="320851" y="470625"/>
            <a:ext cx="6538938" cy="101237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cy-GB" sz="2400" b="1" noProof="0" dirty="0">
                <a:solidFill>
                  <a:schemeClr val="bg1"/>
                </a:solidFill>
                <a:cs typeface="Arial" panose="020B0604020202020204" pitchFamily="34" charset="0"/>
              </a:rPr>
              <a:t>Cysylltiad â Safonau Addysgu a Datblygiad Proffesiynol </a:t>
            </a:r>
          </a:p>
        </p:txBody>
      </p:sp>
      <p:pic>
        <p:nvPicPr>
          <p:cNvPr id="4" name="Picture 3">
            <a:extLst>
              <a:ext uri="{FF2B5EF4-FFF2-40B4-BE49-F238E27FC236}">
                <a16:creationId xmlns:a16="http://schemas.microsoft.com/office/drawing/2014/main" id="{8A10DE41-23AF-8D8D-6FDD-B2CBA8E272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43021" y="3739467"/>
            <a:ext cx="1456266" cy="1082605"/>
          </a:xfrm>
          <a:prstGeom prst="rect">
            <a:avLst/>
          </a:prstGeom>
        </p:spPr>
      </p:pic>
      <p:pic>
        <p:nvPicPr>
          <p:cNvPr id="5" name="Picture 4">
            <a:extLst>
              <a:ext uri="{FF2B5EF4-FFF2-40B4-BE49-F238E27FC236}">
                <a16:creationId xmlns:a16="http://schemas.microsoft.com/office/drawing/2014/main" id="{82D8538E-684B-DE61-E79E-00FE9865E9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04932" y="3741614"/>
            <a:ext cx="1345379" cy="1465386"/>
          </a:xfrm>
          <a:prstGeom prst="rect">
            <a:avLst/>
          </a:prstGeom>
        </p:spPr>
      </p:pic>
      <p:pic>
        <p:nvPicPr>
          <p:cNvPr id="6" name="Picture 5">
            <a:extLst>
              <a:ext uri="{FF2B5EF4-FFF2-40B4-BE49-F238E27FC236}">
                <a16:creationId xmlns:a16="http://schemas.microsoft.com/office/drawing/2014/main" id="{6EE38E43-A063-2035-5D6E-D9149CDD10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6675" y="3619803"/>
            <a:ext cx="1456266" cy="1092200"/>
          </a:xfrm>
          <a:prstGeom prst="rect">
            <a:avLst/>
          </a:prstGeom>
        </p:spPr>
      </p:pic>
      <p:pic>
        <p:nvPicPr>
          <p:cNvPr id="7" name="Picture 6">
            <a:extLst>
              <a:ext uri="{FF2B5EF4-FFF2-40B4-BE49-F238E27FC236}">
                <a16:creationId xmlns:a16="http://schemas.microsoft.com/office/drawing/2014/main" id="{74442356-98C0-1FA3-600C-342E9CF158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15795" y="1752009"/>
            <a:ext cx="1456266" cy="1676097"/>
          </a:xfrm>
          <a:prstGeom prst="rect">
            <a:avLst/>
          </a:prstGeom>
        </p:spPr>
      </p:pic>
      <p:pic>
        <p:nvPicPr>
          <p:cNvPr id="8" name="Picture 7">
            <a:extLst>
              <a:ext uri="{FF2B5EF4-FFF2-40B4-BE49-F238E27FC236}">
                <a16:creationId xmlns:a16="http://schemas.microsoft.com/office/drawing/2014/main" id="{71770F56-948D-4CF9-1428-3CB729B1CE3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33322" y="2258888"/>
            <a:ext cx="1456266" cy="1079500"/>
          </a:xfrm>
          <a:prstGeom prst="rect">
            <a:avLst/>
          </a:prstGeom>
        </p:spPr>
      </p:pic>
      <p:pic>
        <p:nvPicPr>
          <p:cNvPr id="10" name="Picture 9">
            <a:extLst>
              <a:ext uri="{FF2B5EF4-FFF2-40B4-BE49-F238E27FC236}">
                <a16:creationId xmlns:a16="http://schemas.microsoft.com/office/drawing/2014/main" id="{EE0A222E-9E41-A1C0-5A00-EEC4EC08010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7202804" y="1620382"/>
            <a:ext cx="1456266" cy="1676097"/>
          </a:xfrm>
          <a:prstGeom prst="rect">
            <a:avLst/>
          </a:prstGeom>
        </p:spPr>
      </p:pic>
      <p:pic>
        <p:nvPicPr>
          <p:cNvPr id="12" name="Picture 11">
            <a:extLst>
              <a:ext uri="{FF2B5EF4-FFF2-40B4-BE49-F238E27FC236}">
                <a16:creationId xmlns:a16="http://schemas.microsoft.com/office/drawing/2014/main" id="{24849514-AFAD-19DE-7FDD-C78F6537E97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82848" y="395030"/>
            <a:ext cx="1456266" cy="1087966"/>
          </a:xfrm>
          <a:prstGeom prst="rect">
            <a:avLst/>
          </a:prstGeom>
        </p:spPr>
      </p:pic>
      <p:pic>
        <p:nvPicPr>
          <p:cNvPr id="14" name="Picture 13">
            <a:extLst>
              <a:ext uri="{FF2B5EF4-FFF2-40B4-BE49-F238E27FC236}">
                <a16:creationId xmlns:a16="http://schemas.microsoft.com/office/drawing/2014/main" id="{03941C57-C645-6046-8272-A22F7C5BB0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973698" y="453420"/>
            <a:ext cx="1456266" cy="1676098"/>
          </a:xfrm>
          <a:prstGeom prst="rect">
            <a:avLst/>
          </a:prstGeom>
        </p:spPr>
      </p:pic>
      <p:pic>
        <p:nvPicPr>
          <p:cNvPr id="16" name="Picture 15">
            <a:extLst>
              <a:ext uri="{FF2B5EF4-FFF2-40B4-BE49-F238E27FC236}">
                <a16:creationId xmlns:a16="http://schemas.microsoft.com/office/drawing/2014/main" id="{FAC6F3F7-7FFA-1E10-CD2A-8392999B0E3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210154" y="301702"/>
            <a:ext cx="1456266" cy="1056083"/>
          </a:xfrm>
          <a:prstGeom prst="rect">
            <a:avLst/>
          </a:prstGeom>
        </p:spPr>
      </p:pic>
      <p:sp>
        <p:nvSpPr>
          <p:cNvPr id="18" name="TextBox 17">
            <a:extLst>
              <a:ext uri="{FF2B5EF4-FFF2-40B4-BE49-F238E27FC236}">
                <a16:creationId xmlns:a16="http://schemas.microsoft.com/office/drawing/2014/main" id="{1F597808-BEE9-9C97-68E5-9B99981890A1}"/>
              </a:ext>
            </a:extLst>
          </p:cNvPr>
          <p:cNvSpPr txBox="1"/>
          <p:nvPr/>
        </p:nvSpPr>
        <p:spPr>
          <a:xfrm>
            <a:off x="6879108" y="5601865"/>
            <a:ext cx="4671311" cy="987130"/>
          </a:xfrm>
          <a:prstGeom prst="rect">
            <a:avLst/>
          </a:prstGeom>
          <a:solidFill>
            <a:schemeClr val="bg2">
              <a:lumMod val="20000"/>
              <a:lumOff val="80000"/>
            </a:schemeClr>
          </a:solidFill>
        </p:spPr>
        <p:txBody>
          <a:bodyPr wrap="square" rtlCol="0">
            <a:spAutoFit/>
          </a:bodyPr>
          <a:lstStyle/>
          <a:p>
            <a:pPr algn="l">
              <a:lnSpc>
                <a:spcPct val="150000"/>
              </a:lnSpc>
            </a:pPr>
            <a:r>
              <a:rPr lang="cy-GB" sz="1000" noProof="0" dirty="0">
                <a:solidFill>
                  <a:schemeClr val="bg1"/>
                </a:solidFill>
                <a:latin typeface="Arial" panose="020B0604020202020204" pitchFamily="34" charset="0"/>
                <a:cs typeface="Arial" panose="020B0604020202020204" pitchFamily="34" charset="0"/>
              </a:rPr>
              <a:t>Fel gallwch weld, arbrofwyd ar waith collage trwy ddefnyddio deunyddiau gwahanol liw a phatrymau. Mae hyn wedi profi’r agwedd bersonol a myfyriol sydd ynghlwm â dewis delweddau sy’n cynrychioli hunaniaeth. Dangosir hyn sensitifrwydd i’r hyn gall disgyblion ei rannu neu beidio â’i rannu.</a:t>
            </a:r>
          </a:p>
        </p:txBody>
      </p:sp>
      <p:sp>
        <p:nvSpPr>
          <p:cNvPr id="20" name="TextBox 19">
            <a:extLst>
              <a:ext uri="{FF2B5EF4-FFF2-40B4-BE49-F238E27FC236}">
                <a16:creationId xmlns:a16="http://schemas.microsoft.com/office/drawing/2014/main" id="{907FB389-D398-5E08-4E87-4AB626173EB5}"/>
              </a:ext>
            </a:extLst>
          </p:cNvPr>
          <p:cNvSpPr txBox="1"/>
          <p:nvPr/>
        </p:nvSpPr>
        <p:spPr>
          <a:xfrm>
            <a:off x="7222181" y="1359885"/>
            <a:ext cx="1428765" cy="246221"/>
          </a:xfrm>
          <a:prstGeom prst="rect">
            <a:avLst/>
          </a:prstGeom>
          <a:noFill/>
        </p:spPr>
        <p:txBody>
          <a:bodyPr wrap="square" rtlCol="0">
            <a:spAutoFit/>
          </a:bodyPr>
          <a:lstStyle/>
          <a:p>
            <a:pPr algn="l"/>
            <a:r>
              <a:rPr lang="en-GB" sz="1000" dirty="0"/>
              <a:t>Wilson, D (2025a</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17A4AACC-5487-3593-1AD7-5F0AC416FEA8}"/>
              </a:ext>
            </a:extLst>
          </p:cNvPr>
          <p:cNvSpPr txBox="1"/>
          <p:nvPr/>
        </p:nvSpPr>
        <p:spPr>
          <a:xfrm>
            <a:off x="9049269" y="152587"/>
            <a:ext cx="1369471" cy="246221"/>
          </a:xfrm>
          <a:prstGeom prst="rect">
            <a:avLst/>
          </a:prstGeom>
          <a:noFill/>
        </p:spPr>
        <p:txBody>
          <a:bodyPr wrap="square" rtlCol="0">
            <a:spAutoFit/>
          </a:bodyPr>
          <a:lstStyle/>
          <a:p>
            <a:pPr algn="l"/>
            <a:r>
              <a:rPr lang="en-GB" sz="1000" dirty="0"/>
              <a:t>Wilson, D (2025ch)</a:t>
            </a:r>
            <a:endParaRPr lang="en-US" sz="10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7A40C4FA-9054-08AD-8D72-CFD5ADA2D067}"/>
              </a:ext>
            </a:extLst>
          </p:cNvPr>
          <p:cNvSpPr txBox="1"/>
          <p:nvPr/>
        </p:nvSpPr>
        <p:spPr>
          <a:xfrm>
            <a:off x="9063235" y="3342152"/>
            <a:ext cx="1243725" cy="246221"/>
          </a:xfrm>
          <a:prstGeom prst="rect">
            <a:avLst/>
          </a:prstGeom>
          <a:noFill/>
        </p:spPr>
        <p:txBody>
          <a:bodyPr wrap="square" rtlCol="0">
            <a:spAutoFit/>
          </a:bodyPr>
          <a:lstStyle/>
          <a:p>
            <a:pPr algn="l"/>
            <a:r>
              <a:rPr lang="en-GB" sz="1000" dirty="0"/>
              <a:t>Wilson, D (2025d</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14AB873-2C85-0D98-8C26-43AA61DAED3A}"/>
              </a:ext>
            </a:extLst>
          </p:cNvPr>
          <p:cNvSpPr txBox="1"/>
          <p:nvPr/>
        </p:nvSpPr>
        <p:spPr>
          <a:xfrm>
            <a:off x="10719666" y="146197"/>
            <a:ext cx="1243725" cy="246221"/>
          </a:xfrm>
          <a:prstGeom prst="rect">
            <a:avLst/>
          </a:prstGeom>
          <a:noFill/>
        </p:spPr>
        <p:txBody>
          <a:bodyPr wrap="square" rtlCol="0">
            <a:spAutoFit/>
          </a:bodyPr>
          <a:lstStyle/>
          <a:p>
            <a:pPr algn="l"/>
            <a:r>
              <a:rPr lang="en-GB" sz="1000" dirty="0"/>
              <a:t>Wilson, D (2025e</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AE404BE3-B3A6-E130-4D07-9DDD6E84C0D0}"/>
              </a:ext>
            </a:extLst>
          </p:cNvPr>
          <p:cNvSpPr txBox="1"/>
          <p:nvPr/>
        </p:nvSpPr>
        <p:spPr>
          <a:xfrm>
            <a:off x="7371971" y="3280274"/>
            <a:ext cx="1278975" cy="246221"/>
          </a:xfrm>
          <a:prstGeom prst="rect">
            <a:avLst/>
          </a:prstGeom>
          <a:noFill/>
        </p:spPr>
        <p:txBody>
          <a:bodyPr wrap="square" rtlCol="0">
            <a:spAutoFit/>
          </a:bodyPr>
          <a:lstStyle/>
          <a:p>
            <a:pPr algn="l"/>
            <a:r>
              <a:rPr lang="en-GB" sz="1000" dirty="0"/>
              <a:t>Wilson, D (2025b</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6663FE90-3A7F-8D09-D17B-EE57DCB7502C}"/>
              </a:ext>
            </a:extLst>
          </p:cNvPr>
          <p:cNvSpPr txBox="1"/>
          <p:nvPr/>
        </p:nvSpPr>
        <p:spPr>
          <a:xfrm flipH="1">
            <a:off x="9049269" y="5198468"/>
            <a:ext cx="1380694" cy="254561"/>
          </a:xfrm>
          <a:prstGeom prst="rect">
            <a:avLst/>
          </a:prstGeom>
          <a:noFill/>
        </p:spPr>
        <p:txBody>
          <a:bodyPr wrap="square" rtlCol="0">
            <a:spAutoFit/>
          </a:bodyPr>
          <a:lstStyle/>
          <a:p>
            <a:pPr algn="l"/>
            <a:r>
              <a:rPr lang="en-GB" sz="1000" dirty="0"/>
              <a:t>Wilson, </a:t>
            </a:r>
            <a:r>
              <a:rPr lang="en-GB" sz="1000"/>
              <a:t>D (2025dd</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C37C1C75-E29F-417A-55C6-34A6438193B3}"/>
              </a:ext>
            </a:extLst>
          </p:cNvPr>
          <p:cNvSpPr txBox="1"/>
          <p:nvPr/>
        </p:nvSpPr>
        <p:spPr>
          <a:xfrm>
            <a:off x="7416453" y="4747300"/>
            <a:ext cx="1316761" cy="246221"/>
          </a:xfrm>
          <a:prstGeom prst="rect">
            <a:avLst/>
          </a:prstGeom>
          <a:noFill/>
        </p:spPr>
        <p:txBody>
          <a:bodyPr wrap="square" rtlCol="0">
            <a:spAutoFit/>
          </a:bodyPr>
          <a:lstStyle/>
          <a:p>
            <a:pPr algn="l"/>
            <a:r>
              <a:rPr lang="en-GB" sz="1000" dirty="0"/>
              <a:t>Wilson, D (2025</a:t>
            </a:r>
            <a:r>
              <a:rPr lang="en-GB" sz="1000" dirty="0">
                <a:latin typeface="Arial" panose="020B0604020202020204" pitchFamily="34" charset="0"/>
                <a:cs typeface="Arial" panose="020B0604020202020204" pitchFamily="34" charset="0"/>
              </a:rPr>
              <a:t>c)</a:t>
            </a:r>
            <a:endParaRPr lang="en-US" sz="10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547D9D2E-BBE2-4532-0ECB-AF9AEF0D3C05}"/>
              </a:ext>
            </a:extLst>
          </p:cNvPr>
          <p:cNvSpPr txBox="1"/>
          <p:nvPr/>
        </p:nvSpPr>
        <p:spPr>
          <a:xfrm>
            <a:off x="10661645" y="1509035"/>
            <a:ext cx="1216211" cy="246221"/>
          </a:xfrm>
          <a:prstGeom prst="rect">
            <a:avLst/>
          </a:prstGeom>
          <a:noFill/>
        </p:spPr>
        <p:txBody>
          <a:bodyPr wrap="square" rtlCol="0">
            <a:spAutoFit/>
          </a:bodyPr>
          <a:lstStyle/>
          <a:p>
            <a:pPr algn="l"/>
            <a:r>
              <a:rPr lang="en-GB" sz="1000" dirty="0"/>
              <a:t>Wilson, D (2025f</a:t>
            </a:r>
            <a:r>
              <a:rPr lang="en-GB" sz="1000" dirty="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CAAA7651-2A41-8243-41E6-5826BEBD0F91}"/>
              </a:ext>
            </a:extLst>
          </p:cNvPr>
          <p:cNvSpPr txBox="1"/>
          <p:nvPr/>
        </p:nvSpPr>
        <p:spPr>
          <a:xfrm>
            <a:off x="10733422" y="3483431"/>
            <a:ext cx="1305692" cy="246221"/>
          </a:xfrm>
          <a:prstGeom prst="rect">
            <a:avLst/>
          </a:prstGeom>
          <a:noFill/>
        </p:spPr>
        <p:txBody>
          <a:bodyPr wrap="square" rtlCol="0">
            <a:spAutoFit/>
          </a:bodyPr>
          <a:lstStyle/>
          <a:p>
            <a:pPr algn="l"/>
            <a:r>
              <a:rPr lang="en-GB" sz="1000" dirty="0"/>
              <a:t>Wilson, </a:t>
            </a:r>
            <a:r>
              <a:rPr lang="en-GB" sz="1000"/>
              <a:t>D (2025ff</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EF6AC371-8E6C-C77F-FCBB-6CC74ADA456B}"/>
              </a:ext>
            </a:extLst>
          </p:cNvPr>
          <p:cNvSpPr txBox="1"/>
          <p:nvPr/>
        </p:nvSpPr>
        <p:spPr>
          <a:xfrm>
            <a:off x="10645423" y="4827858"/>
            <a:ext cx="1317968" cy="246221"/>
          </a:xfrm>
          <a:prstGeom prst="rect">
            <a:avLst/>
          </a:prstGeom>
          <a:noFill/>
        </p:spPr>
        <p:txBody>
          <a:bodyPr wrap="square" rtlCol="0">
            <a:spAutoFit/>
          </a:bodyPr>
          <a:lstStyle/>
          <a:p>
            <a:pPr algn="l"/>
            <a:r>
              <a:rPr lang="en-GB" sz="1000" dirty="0"/>
              <a:t>Wilson, </a:t>
            </a:r>
            <a:r>
              <a:rPr lang="en-GB" sz="1000"/>
              <a:t>D (2025g</a:t>
            </a:r>
            <a:r>
              <a:rPr lang="en-GB" sz="1000">
                <a:latin typeface="Arial" panose="020B0604020202020204" pitchFamily="34" charset="0"/>
                <a:cs typeface="Arial" panose="020B0604020202020204" pitchFamily="34" charset="0"/>
              </a:rPr>
              <a:t>)</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8881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124" name="Picture 4" descr="15+ Million Artistic Background Royalty-Free Images, Stock Photos &amp; Pictures  | Shutterstock">
            <a:extLst>
              <a:ext uri="{FF2B5EF4-FFF2-40B4-BE49-F238E27FC236}">
                <a16:creationId xmlns:a16="http://schemas.microsoft.com/office/drawing/2014/main" id="{83802156-3DFC-B9C0-29BB-DF28166856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108300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1DB0B4-C58C-18F1-3887-D42DB960DD36}"/>
              </a:ext>
            </a:extLst>
          </p:cNvPr>
          <p:cNvSpPr>
            <a:spLocks noGrp="1"/>
          </p:cNvSpPr>
          <p:nvPr>
            <p:ph type="title"/>
          </p:nvPr>
        </p:nvSpPr>
        <p:spPr>
          <a:xfrm>
            <a:off x="3058885" y="353912"/>
            <a:ext cx="6074229" cy="593145"/>
          </a:xfrm>
        </p:spPr>
        <p:txBody>
          <a:bodyPr>
            <a:normAutofit fontScale="90000"/>
          </a:bodyPr>
          <a:lstStyle/>
          <a:p>
            <a:pPr algn="ctr"/>
            <a:r>
              <a:rPr lang="cy-GB" sz="3600" b="1" noProof="0" dirty="0">
                <a:solidFill>
                  <a:schemeClr val="bg1"/>
                </a:solidFill>
                <a:cs typeface="Arial" panose="020B0604020202020204" pitchFamily="34" charset="0"/>
              </a:rPr>
              <a:t>Rhestr Cyfeirnodi</a:t>
            </a:r>
          </a:p>
        </p:txBody>
      </p:sp>
      <p:sp>
        <p:nvSpPr>
          <p:cNvPr id="3" name="Content Placeholder 2">
            <a:extLst>
              <a:ext uri="{FF2B5EF4-FFF2-40B4-BE49-F238E27FC236}">
                <a16:creationId xmlns:a16="http://schemas.microsoft.com/office/drawing/2014/main" id="{F5BCBF36-C764-78CD-932C-E0713F9E1FD4}"/>
              </a:ext>
            </a:extLst>
          </p:cNvPr>
          <p:cNvSpPr>
            <a:spLocks noGrp="1"/>
          </p:cNvSpPr>
          <p:nvPr>
            <p:ph idx="1"/>
          </p:nvPr>
        </p:nvSpPr>
        <p:spPr>
          <a:xfrm>
            <a:off x="446313" y="1180975"/>
            <a:ext cx="11549743" cy="5323113"/>
          </a:xfrm>
        </p:spPr>
        <p:txBody>
          <a:bodyPr>
            <a:noAutofit/>
          </a:bodyPr>
          <a:lstStyle/>
          <a:p>
            <a:pPr>
              <a:lnSpc>
                <a:spcPct val="150000"/>
              </a:lnSpc>
            </a:pPr>
            <a:r>
              <a:rPr lang="cy-GB" sz="900" b="1" noProof="0" dirty="0">
                <a:solidFill>
                  <a:schemeClr val="bg1"/>
                </a:solidFill>
              </a:rPr>
              <a:t>Eisner, E. (2002). The Arts and the Creation of Mind. Yale University Press. [ar-lein]. Ar gael: </a:t>
            </a:r>
            <a:r>
              <a:rPr lang="cy-GB" sz="900" b="1" noProof="0" dirty="0">
                <a:solidFill>
                  <a:schemeClr val="bg1"/>
                </a:solidFill>
                <a:hlinkClick r:id="rId4">
                  <a:extLst>
                    <a:ext uri="{A12FA001-AC4F-418D-AE19-62706E023703}">
                      <ahyp:hlinkClr xmlns:ahyp="http://schemas.microsoft.com/office/drawing/2018/hyperlinkcolor" val="tx"/>
                    </a:ext>
                  </a:extLst>
                </a:hlinkClick>
              </a:rPr>
              <a:t>https://books.google.co.uk/books?id=Wk8LUJX1eXoC&amp;lpg=PP1&amp;pg=PA19#v=onepage&amp;q=sensitivity&amp;f=false</a:t>
            </a:r>
            <a:r>
              <a:rPr lang="cy-GB" sz="900" b="1" noProof="0" dirty="0">
                <a:solidFill>
                  <a:schemeClr val="bg1"/>
                </a:solidFill>
              </a:rPr>
              <a:t> td.122. [Adalwyd: 6ed o Fai 2025]</a:t>
            </a:r>
          </a:p>
          <a:p>
            <a:pPr>
              <a:lnSpc>
                <a:spcPct val="150000"/>
              </a:lnSpc>
            </a:pPr>
            <a:r>
              <a:rPr lang="cy-GB" sz="900" b="1" noProof="0" dirty="0">
                <a:solidFill>
                  <a:schemeClr val="bg1"/>
                </a:solidFill>
              </a:rPr>
              <a:t>Llywodraeth Cymru (2017). Safonau Proffesiynol ar gyfer Addysgu ac Arweinyddiaeth. [ar-lein]. Ar gael: </a:t>
            </a:r>
            <a:r>
              <a:rPr lang="cy-GB" sz="900" b="1" noProof="0" dirty="0">
                <a:solidFill>
                  <a:schemeClr val="bg1"/>
                </a:solidFill>
                <a:hlinkClick r:id="rId5">
                  <a:extLst>
                    <a:ext uri="{A12FA001-AC4F-418D-AE19-62706E023703}">
                      <ahyp:hlinkClr xmlns:ahyp="http://schemas.microsoft.com/office/drawing/2018/hyperlinkcolor" val="tx"/>
                    </a:ext>
                  </a:extLst>
                </a:hlinkClick>
              </a:rPr>
              <a:t>safonau-proffesiynol-ar-gyfer-addysgu-ac-arweinyddiaeth-pdf-rhyngweithiol-ar-gyfer-cyfrifiaduron-personol.pdf</a:t>
            </a:r>
            <a:r>
              <a:rPr lang="cy-GB" sz="900" b="1" noProof="0" dirty="0">
                <a:solidFill>
                  <a:schemeClr val="bg1"/>
                </a:solidFill>
              </a:rPr>
              <a:t> [[[Adalwyd: 6ed o Fai 2025]</a:t>
            </a:r>
          </a:p>
          <a:p>
            <a:pPr>
              <a:lnSpc>
                <a:spcPct val="150000"/>
              </a:lnSpc>
            </a:pPr>
            <a:r>
              <a:rPr lang="cy-GB" sz="900" b="1" noProof="0" dirty="0">
                <a:solidFill>
                  <a:schemeClr val="bg1"/>
                </a:solidFill>
              </a:rPr>
              <a:t>Llywodraeth Cymru (2022). Cwricwlwm i Gymru: Canllawiau statudol. [ar-lein]. Ar gael: </a:t>
            </a:r>
            <a:r>
              <a:rPr lang="cy-GB" sz="900" b="1" noProof="0" dirty="0">
                <a:solidFill>
                  <a:schemeClr val="bg1"/>
                </a:solidFill>
                <a:hlinkClick r:id="rId6">
                  <a:extLst>
                    <a:ext uri="{A12FA001-AC4F-418D-AE19-62706E023703}">
                      <ahyp:hlinkClr xmlns:ahyp="http://schemas.microsoft.com/office/drawing/2018/hyperlinkcolor" val="tx"/>
                    </a:ext>
                  </a:extLst>
                </a:hlinkClick>
              </a:rPr>
              <a:t>https://www.llyw.cymru/sites/default/files/pdf-versions/2022/7/5/1656670457/cwricwlwm-i-gymru-adroddiad-blynyddol-2022.pdf</a:t>
            </a:r>
            <a:r>
              <a:rPr lang="cy-GB" sz="900" b="1" noProof="0" dirty="0">
                <a:solidFill>
                  <a:schemeClr val="bg1"/>
                </a:solidFill>
              </a:rPr>
              <a:t> [Adalwyd: 6ed o Fai 2025]</a:t>
            </a:r>
          </a:p>
          <a:p>
            <a:pPr>
              <a:lnSpc>
                <a:spcPct val="150000"/>
              </a:lnSpc>
            </a:pPr>
            <a:r>
              <a:rPr lang="cy-GB" sz="900" b="1" noProof="0" dirty="0">
                <a:solidFill>
                  <a:schemeClr val="bg1"/>
                </a:solidFill>
              </a:rPr>
              <a:t>Jones, M. (2025a). </a:t>
            </a:r>
          </a:p>
          <a:p>
            <a:pPr>
              <a:lnSpc>
                <a:spcPct val="150000"/>
              </a:lnSpc>
            </a:pPr>
            <a:r>
              <a:rPr lang="cy-GB" sz="900" b="1" noProof="0" dirty="0">
                <a:solidFill>
                  <a:schemeClr val="bg1"/>
                </a:solidFill>
              </a:rPr>
              <a:t>Jones, M.  (2025b).</a:t>
            </a:r>
          </a:p>
          <a:p>
            <a:pPr>
              <a:lnSpc>
                <a:spcPct val="150000"/>
              </a:lnSpc>
            </a:pPr>
            <a:r>
              <a:rPr lang="cy-GB" sz="900" b="1" noProof="0" dirty="0">
                <a:solidFill>
                  <a:schemeClr val="bg1"/>
                </a:solidFill>
              </a:rPr>
              <a:t>Robinson, K. (2001). </a:t>
            </a:r>
            <a:r>
              <a:rPr lang="cy-GB" sz="900" b="1" i="1" noProof="0" dirty="0">
                <a:solidFill>
                  <a:schemeClr val="bg1"/>
                </a:solidFill>
              </a:rPr>
              <a:t>Out of our minds : learning to be creative</a:t>
            </a:r>
            <a:r>
              <a:rPr lang="cy-GB" sz="900" b="1" noProof="0" dirty="0">
                <a:solidFill>
                  <a:schemeClr val="bg1"/>
                </a:solidFill>
              </a:rPr>
              <a:t> (Revised and updated ed.). Capstone. </a:t>
            </a:r>
            <a:r>
              <a:rPr lang="cy-GB" sz="900" b="1"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b="1" noProof="0" dirty="0">
                <a:solidFill>
                  <a:schemeClr val="bg1"/>
                </a:solidFill>
              </a:rPr>
              <a:t> [Adalwyd: 5ed o Fai 2025] </a:t>
            </a:r>
            <a:r>
              <a:rPr lang="cy-GB" sz="900" b="1"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b="1" noProof="0" dirty="0">
                <a:solidFill>
                  <a:schemeClr val="bg1"/>
                </a:solidFill>
              </a:rPr>
              <a:t> </a:t>
            </a:r>
          </a:p>
          <a:p>
            <a:pPr>
              <a:lnSpc>
                <a:spcPct val="150000"/>
              </a:lnSpc>
            </a:pPr>
            <a:r>
              <a:rPr lang="cy-GB" sz="900" b="1" noProof="0" dirty="0">
                <a:solidFill>
                  <a:schemeClr val="bg1"/>
                </a:solidFill>
              </a:rPr>
              <a:t>Robinson, K. (2006). Do Schools Kill Creativity [TED Talk]. Ar gael: </a:t>
            </a:r>
            <a:r>
              <a:rPr lang="cy-GB" sz="900" b="1" noProof="0" dirty="0">
                <a:solidFill>
                  <a:schemeClr val="bg1"/>
                </a:solidFill>
                <a:hlinkClick r:id="rId8">
                  <a:extLst>
                    <a:ext uri="{A12FA001-AC4F-418D-AE19-62706E023703}">
                      <ahyp:hlinkClr xmlns:ahyp="http://schemas.microsoft.com/office/drawing/2018/hyperlinkcolor" val="tx"/>
                    </a:ext>
                  </a:extLst>
                </a:hlinkClick>
              </a:rPr>
              <a:t>https://youtu.be/iG9CE55wbtY?si=sUvL9yuHy0pW-S7c</a:t>
            </a:r>
            <a:r>
              <a:rPr lang="cy-GB" sz="900" b="1" noProof="0" dirty="0">
                <a:solidFill>
                  <a:schemeClr val="bg1"/>
                </a:solidFill>
              </a:rPr>
              <a:t> [Adalwyd: 5ed o Fai 2025].</a:t>
            </a:r>
          </a:p>
          <a:p>
            <a:pPr>
              <a:lnSpc>
                <a:spcPct val="150000"/>
              </a:lnSpc>
            </a:pPr>
            <a:r>
              <a:rPr lang="cy-GB" sz="900" b="1" noProof="0" dirty="0">
                <a:solidFill>
                  <a:schemeClr val="bg1"/>
                </a:solidFill>
              </a:rPr>
              <a:t>Robinson, K. (2011). Out Of Our Minds (2</a:t>
            </a:r>
            <a:r>
              <a:rPr lang="cy-GB" sz="900" b="1" baseline="30000" noProof="0" dirty="0">
                <a:solidFill>
                  <a:schemeClr val="bg1"/>
                </a:solidFill>
              </a:rPr>
              <a:t>nd</a:t>
            </a:r>
            <a:r>
              <a:rPr lang="cy-GB" sz="900" b="1" noProof="0" dirty="0">
                <a:solidFill>
                  <a:schemeClr val="bg1"/>
                </a:solidFill>
              </a:rPr>
              <a:t> ed.). Oxford: Capstone. . </a:t>
            </a:r>
            <a:r>
              <a:rPr lang="cy-GB" sz="900" b="1" noProof="0" dirty="0">
                <a:solidFill>
                  <a:schemeClr val="bg1"/>
                </a:solidFill>
                <a:hlinkClick r:id="rId7">
                  <a:extLst>
                    <a:ext uri="{A12FA001-AC4F-418D-AE19-62706E023703}">
                      <ahyp:hlinkClr xmlns:ahyp="http://schemas.microsoft.com/office/drawing/2018/hyperlinkcolor" val="tx"/>
                    </a:ext>
                  </a:extLst>
                </a:hlinkClick>
              </a:rPr>
              <a:t>Out of our minds : learning to be creative - University of Wales Trinity Saint David</a:t>
            </a:r>
            <a:r>
              <a:rPr lang="cy-GB" sz="900" b="1" noProof="0" dirty="0">
                <a:solidFill>
                  <a:schemeClr val="bg1"/>
                </a:solidFill>
              </a:rPr>
              <a:t> [Adalwyd: 5ed o Fai 2025]</a:t>
            </a:r>
          </a:p>
          <a:p>
            <a:pPr>
              <a:lnSpc>
                <a:spcPct val="150000"/>
              </a:lnSpc>
            </a:pPr>
            <a:r>
              <a:rPr lang="cy-GB" sz="900" b="1" noProof="0" dirty="0">
                <a:solidFill>
                  <a:schemeClr val="bg1"/>
                </a:solidFill>
              </a:rPr>
              <a:t>Wilson, D. (2025a)</a:t>
            </a:r>
          </a:p>
          <a:p>
            <a:pPr>
              <a:lnSpc>
                <a:spcPct val="150000"/>
              </a:lnSpc>
            </a:pPr>
            <a:r>
              <a:rPr lang="cy-GB" sz="900" b="1" noProof="0" dirty="0">
                <a:solidFill>
                  <a:schemeClr val="bg1"/>
                </a:solidFill>
              </a:rPr>
              <a:t>Wilson, D. (2025b)</a:t>
            </a:r>
          </a:p>
          <a:p>
            <a:pPr>
              <a:lnSpc>
                <a:spcPct val="150000"/>
              </a:lnSpc>
            </a:pPr>
            <a:r>
              <a:rPr lang="cy-GB" sz="900" b="1" noProof="0" dirty="0">
                <a:solidFill>
                  <a:schemeClr val="bg1"/>
                </a:solidFill>
              </a:rPr>
              <a:t>Wilson, D. (2025c)</a:t>
            </a:r>
          </a:p>
          <a:p>
            <a:pPr>
              <a:lnSpc>
                <a:spcPct val="150000"/>
              </a:lnSpc>
            </a:pPr>
            <a:r>
              <a:rPr lang="cy-GB" sz="900" b="1" noProof="0" dirty="0">
                <a:solidFill>
                  <a:schemeClr val="bg1"/>
                </a:solidFill>
              </a:rPr>
              <a:t>Wilson. D. (2025ch)</a:t>
            </a:r>
          </a:p>
          <a:p>
            <a:pPr>
              <a:lnSpc>
                <a:spcPct val="150000"/>
              </a:lnSpc>
            </a:pPr>
            <a:r>
              <a:rPr lang="cy-GB" sz="900" b="1" noProof="0" dirty="0">
                <a:solidFill>
                  <a:schemeClr val="bg1"/>
                </a:solidFill>
              </a:rPr>
              <a:t>Wilson, D. (2025d)</a:t>
            </a:r>
          </a:p>
          <a:p>
            <a:pPr>
              <a:lnSpc>
                <a:spcPct val="100000"/>
              </a:lnSpc>
            </a:pPr>
            <a:endParaRPr lang="cy-GB" sz="1100" noProof="0" dirty="0">
              <a:solidFill>
                <a:schemeClr val="bg1">
                  <a:alpha val="70000"/>
                </a:schemeClr>
              </a:solidFill>
            </a:endParaRPr>
          </a:p>
        </p:txBody>
      </p:sp>
    </p:spTree>
    <p:extLst>
      <p:ext uri="{BB962C8B-B14F-4D97-AF65-F5344CB8AC3E}">
        <p14:creationId xmlns:p14="http://schemas.microsoft.com/office/powerpoint/2010/main" val="1449458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148" name="Picture 4" descr="15+ Million Artistic Background Royalty-Free Images, Stock Photos &amp; Pictures  | Shutterstock">
            <a:extLst>
              <a:ext uri="{FF2B5EF4-FFF2-40B4-BE49-F238E27FC236}">
                <a16:creationId xmlns:a16="http://schemas.microsoft.com/office/drawing/2014/main" id="{D2627621-1001-6649-D574-299C115A0F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08166" cy="19766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715B34-90CC-DBA8-5E07-A0F627B98A57}"/>
              </a:ext>
            </a:extLst>
          </p:cNvPr>
          <p:cNvSpPr>
            <a:spLocks noGrp="1"/>
          </p:cNvSpPr>
          <p:nvPr>
            <p:ph idx="1"/>
          </p:nvPr>
        </p:nvSpPr>
        <p:spPr>
          <a:xfrm>
            <a:off x="762000" y="2587275"/>
            <a:ext cx="10668000" cy="3818083"/>
          </a:xfrm>
        </p:spPr>
        <p:txBody>
          <a:bodyPr>
            <a:normAutofit/>
          </a:bodyPr>
          <a:lstStyle/>
          <a:p>
            <a:r>
              <a:rPr lang="en-GB" sz="2000" dirty="0">
                <a:solidFill>
                  <a:schemeClr val="bg1">
                    <a:alpha val="70000"/>
                  </a:schemeClr>
                </a:solidFill>
                <a:latin typeface="Arial" panose="020B0604020202020204" pitchFamily="34" charset="0"/>
                <a:cs typeface="Arial" panose="020B0604020202020204" pitchFamily="34" charset="0"/>
              </a:rPr>
              <a:t>Wilson, D (2025dd).</a:t>
            </a:r>
          </a:p>
          <a:p>
            <a:r>
              <a:rPr lang="en-GB" sz="2000" dirty="0">
                <a:solidFill>
                  <a:schemeClr val="bg1">
                    <a:alpha val="70000"/>
                  </a:schemeClr>
                </a:solidFill>
                <a:latin typeface="Arial" panose="020B0604020202020204" pitchFamily="34" charset="0"/>
                <a:cs typeface="Arial" panose="020B0604020202020204" pitchFamily="34" charset="0"/>
              </a:rPr>
              <a:t>Wilson, D. (2025e).</a:t>
            </a:r>
          </a:p>
          <a:p>
            <a:r>
              <a:rPr lang="en-GB" sz="2000" dirty="0">
                <a:solidFill>
                  <a:schemeClr val="bg1">
                    <a:alpha val="70000"/>
                  </a:schemeClr>
                </a:solidFill>
                <a:latin typeface="Arial" panose="020B0604020202020204" pitchFamily="34" charset="0"/>
                <a:cs typeface="Arial" panose="020B0604020202020204" pitchFamily="34" charset="0"/>
              </a:rPr>
              <a:t>Wilson, D. (2025ff).</a:t>
            </a:r>
          </a:p>
          <a:p>
            <a:r>
              <a:rPr lang="en-GB" sz="2000" dirty="0">
                <a:solidFill>
                  <a:schemeClr val="bg1">
                    <a:alpha val="70000"/>
                  </a:schemeClr>
                </a:solidFill>
                <a:latin typeface="Arial" panose="020B0604020202020204" pitchFamily="34" charset="0"/>
                <a:cs typeface="Arial" panose="020B0604020202020204" pitchFamily="34" charset="0"/>
              </a:rPr>
              <a:t>Wilson, D. (2025f).</a:t>
            </a:r>
          </a:p>
          <a:p>
            <a:r>
              <a:rPr lang="en-GB" sz="2000" dirty="0">
                <a:solidFill>
                  <a:schemeClr val="bg1">
                    <a:alpha val="70000"/>
                  </a:schemeClr>
                </a:solidFill>
                <a:latin typeface="Arial" panose="020B0604020202020204" pitchFamily="34" charset="0"/>
                <a:cs typeface="Arial" panose="020B0604020202020204" pitchFamily="34" charset="0"/>
              </a:rPr>
              <a:t>Wilson, D. (2025g).</a:t>
            </a:r>
          </a:p>
          <a:p>
            <a:endParaRPr lang="en-GB" sz="1800" dirty="0">
              <a:solidFill>
                <a:schemeClr val="bg1">
                  <a:alpha val="70000"/>
                </a:schemeClr>
              </a:solidFill>
              <a:latin typeface="Arial" panose="020B0604020202020204" pitchFamily="34" charset="0"/>
              <a:cs typeface="Arial" panose="020B0604020202020204" pitchFamily="34" charset="0"/>
            </a:endParaRPr>
          </a:p>
          <a:p>
            <a:endParaRPr lang="en-US" sz="1900"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FA8FCC9F-C604-AFCE-85F1-36064CB99DAB}"/>
              </a:ext>
            </a:extLst>
          </p:cNvPr>
          <p:cNvSpPr>
            <a:spLocks noGrp="1"/>
          </p:cNvSpPr>
          <p:nvPr>
            <p:ph type="title"/>
          </p:nvPr>
        </p:nvSpPr>
        <p:spPr>
          <a:xfrm>
            <a:off x="762000" y="452642"/>
            <a:ext cx="10668000" cy="1524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800" b="1" noProof="0" dirty="0">
                <a:solidFill>
                  <a:schemeClr val="bg1"/>
                </a:solidFill>
                <a:cs typeface="Arial" panose="020B0604020202020204" pitchFamily="34" charset="0"/>
              </a:rPr>
              <a:t>Rhestr Cyfeirnodi</a:t>
            </a:r>
          </a:p>
        </p:txBody>
      </p:sp>
    </p:spTree>
    <p:extLst>
      <p:ext uri="{BB962C8B-B14F-4D97-AF65-F5344CB8AC3E}">
        <p14:creationId xmlns:p14="http://schemas.microsoft.com/office/powerpoint/2010/main" val="3689293968"/>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16" ma:contentTypeDescription="Create a new document." ma:contentTypeScope="" ma:versionID="51ddee4f51492dfd3abfee5aab516368">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d54120b8f9063c74d2e965cd968d7177"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Location" ma:index="18" nillable="true" ma:displayName="Location" ma:indexed="true" ma:internalName="MediaServiceLocation"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element name="MediaLengthInSeconds" ma:index="2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5843F22E-7780-44F0-B98E-254D7F6483B2}">
  <ds:schemaRefs>
    <ds:schemaRef ds:uri="http://schemas.microsoft.com/office/2006/metadata/contentType"/>
    <ds:schemaRef ds:uri="http://schemas.microsoft.com/office/2006/metadata/properties/metaAttributes"/>
    <ds:schemaRef ds:uri="http://www.w3.org/2000/xmlns/"/>
    <ds:schemaRef ds:uri="http://www.w3.org/2001/XMLSchema"/>
    <ds:schemaRef ds:uri="4055ddc6-ee7b-4b5b-b8fb-52871646f80e"/>
    <ds:schemaRef ds:uri="0338428b-3fc8-4989-9d03-78e16c931d9f"/>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640EFD-4CB7-4DFA-A30F-44D4C700DB60}">
  <ds:schemaRefs>
    <ds:schemaRef ds:uri="http://schemas.microsoft.com/sharepoint/v3/contenttype/forms"/>
  </ds:schemaRefs>
</ds:datastoreItem>
</file>

<file path=customXml/itemProps3.xml><?xml version="1.0" encoding="utf-8"?>
<ds:datastoreItem xmlns:ds="http://schemas.openxmlformats.org/officeDocument/2006/customXml" ds:itemID="{CCA88892-4B9D-42C0-81BC-D7AA5DBBDDB8}">
  <ds:schemaRefs>
    <ds:schemaRef ds:uri="4055ddc6-ee7b-4b5b-b8fb-52871646f80e"/>
    <ds:schemaRef ds:uri="http://purl.org/dc/dcmitype/"/>
    <ds:schemaRef ds:uri="http://purl.org/dc/elements/1.1/"/>
    <ds:schemaRef ds:uri="http://www.w3.org/XML/1998/namespace"/>
    <ds:schemaRef ds:uri="http://purl.org/dc/terms/"/>
    <ds:schemaRef ds:uri="http://schemas.microsoft.com/office/2006/documentManagement/types"/>
    <ds:schemaRef ds:uri="0338428b-3fc8-4989-9d03-78e16c931d9f"/>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8402</TotalTime>
  <Words>1487</Words>
  <Application>Microsoft Office PowerPoint</Application>
  <PresentationFormat>Widescreen</PresentationFormat>
  <Paragraphs>58</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Avenir Next LT Pro</vt:lpstr>
      <vt:lpstr>Avenir Next LT Pro Light</vt:lpstr>
      <vt:lpstr>Sitka Subheading</vt:lpstr>
      <vt:lpstr>PebbleVTI</vt:lpstr>
      <vt:lpstr>Dyddlyfr  Macey Jones 2203347 ECAD-6020C</vt:lpstr>
      <vt:lpstr>PowerPoint Presentation</vt:lpstr>
      <vt:lpstr>PowerPoint Presentation</vt:lpstr>
      <vt:lpstr>PowerPoint Presentation</vt:lpstr>
      <vt:lpstr>PowerPoint Presentation</vt:lpstr>
      <vt:lpstr>Rhestr Cyfeirnodi</vt:lpstr>
      <vt:lpstr>Rhestr Cyfeirnodi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Journal Macey Jones 2203347 ECAD-6020C</dc:title>
  <dc:creator>Macey Jones (2203347)</dc:creator>
  <cp:lastModifiedBy>Macey Jones (2203347)</cp:lastModifiedBy>
  <cp:revision>6</cp:revision>
  <dcterms:created xsi:type="dcterms:W3CDTF">2025-04-30T10:54:44Z</dcterms:created>
  <dcterms:modified xsi:type="dcterms:W3CDTF">2025-05-11T19:59:31Z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