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Lst>
  <p:notesMasterIdLst>
    <p:notesMasterId r:id="rId34"/>
  </p:notesMasterIdLst>
  <p:sldIdLst>
    <p:sldId id="329" r:id="rId3"/>
    <p:sldId id="289" r:id="rId4"/>
    <p:sldId id="276" r:id="rId5"/>
    <p:sldId id="317" r:id="rId6"/>
    <p:sldId id="290" r:id="rId7"/>
    <p:sldId id="315" r:id="rId8"/>
    <p:sldId id="316" r:id="rId9"/>
    <p:sldId id="318" r:id="rId10"/>
    <p:sldId id="258" r:id="rId11"/>
    <p:sldId id="283" r:id="rId12"/>
    <p:sldId id="265" r:id="rId13"/>
    <p:sldId id="319" r:id="rId14"/>
    <p:sldId id="284" r:id="rId15"/>
    <p:sldId id="261" r:id="rId16"/>
    <p:sldId id="262" r:id="rId17"/>
    <p:sldId id="263" r:id="rId18"/>
    <p:sldId id="264" r:id="rId19"/>
    <p:sldId id="309" r:id="rId20"/>
    <p:sldId id="310" r:id="rId21"/>
    <p:sldId id="321" r:id="rId22"/>
    <p:sldId id="334" r:id="rId23"/>
    <p:sldId id="348" r:id="rId24"/>
    <p:sldId id="299" r:id="rId25"/>
    <p:sldId id="344" r:id="rId26"/>
    <p:sldId id="335" r:id="rId27"/>
    <p:sldId id="303" r:id="rId28"/>
    <p:sldId id="336" r:id="rId29"/>
    <p:sldId id="338" r:id="rId30"/>
    <p:sldId id="342" r:id="rId31"/>
    <p:sldId id="340" r:id="rId32"/>
    <p:sldId id="34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2FC2"/>
    <a:srgbClr val="5E31BA"/>
    <a:srgbClr val="5E31B5"/>
    <a:srgbClr val="907FD7"/>
    <a:srgbClr val="6434C0"/>
    <a:srgbClr val="6F3BCF"/>
    <a:srgbClr val="90AED7"/>
    <a:srgbClr val="66A2BC"/>
    <a:srgbClr val="8748F6"/>
    <a:srgbClr val="2055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130"/>
    <p:restoredTop sz="94694"/>
  </p:normalViewPr>
  <p:slideViewPr>
    <p:cSldViewPr snapToGrid="0">
      <p:cViewPr varScale="1">
        <p:scale>
          <a:sx n="96" d="100"/>
          <a:sy n="96" d="100"/>
        </p:scale>
        <p:origin x="176" y="712"/>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2344" y="17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30EC74-0FAA-9441-9331-F71007341FAF}" type="datetimeFigureOut">
              <a:rPr lang="en-US" smtClean="0"/>
              <a:t>3/6/24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14A9DA-79FE-024F-9D2E-BA5671F92395}" type="slidenum">
              <a:rPr lang="en-US" smtClean="0"/>
              <a:t>‹#›</a:t>
            </a:fld>
            <a:endParaRPr lang="en-US"/>
          </a:p>
        </p:txBody>
      </p:sp>
    </p:spTree>
    <p:extLst>
      <p:ext uri="{BB962C8B-B14F-4D97-AF65-F5344CB8AC3E}">
        <p14:creationId xmlns:p14="http://schemas.microsoft.com/office/powerpoint/2010/main" val="2927916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Will a body scan stimulate interoception and interoceptive awareness?</a:t>
            </a:r>
          </a:p>
        </p:txBody>
      </p:sp>
      <p:sp>
        <p:nvSpPr>
          <p:cNvPr id="4" name="Slide Number Placeholder 3"/>
          <p:cNvSpPr>
            <a:spLocks noGrp="1"/>
          </p:cNvSpPr>
          <p:nvPr>
            <p:ph type="sldNum" sz="quarter" idx="5"/>
          </p:nvPr>
        </p:nvSpPr>
        <p:spPr/>
        <p:txBody>
          <a:bodyPr/>
          <a:lstStyle/>
          <a:p>
            <a:fld id="{0E14A9DA-79FE-024F-9D2E-BA5671F92395}" type="slidenum">
              <a:rPr lang="en-US" smtClean="0"/>
              <a:t>1</a:t>
            </a:fld>
            <a:endParaRPr lang="en-US"/>
          </a:p>
        </p:txBody>
      </p:sp>
    </p:spTree>
    <p:extLst>
      <p:ext uri="{BB962C8B-B14F-4D97-AF65-F5344CB8AC3E}">
        <p14:creationId xmlns:p14="http://schemas.microsoft.com/office/powerpoint/2010/main" val="911620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58838" y="5808663"/>
            <a:ext cx="5486400" cy="3086100"/>
          </a:xfrm>
        </p:spPr>
      </p:sp>
      <p:sp>
        <p:nvSpPr>
          <p:cNvPr id="3" name="Notes Placeholder 2"/>
          <p:cNvSpPr>
            <a:spLocks noGrp="1"/>
          </p:cNvSpPr>
          <p:nvPr>
            <p:ph type="body" idx="1"/>
          </p:nvPr>
        </p:nvSpPr>
        <p:spPr>
          <a:xfrm>
            <a:off x="56391" y="14841"/>
            <a:ext cx="6800022" cy="5544585"/>
          </a:xfrm>
        </p:spPr>
        <p:txBody>
          <a:bodyPr/>
          <a:lstStyle/>
          <a:p>
            <a:pPr marL="0" marR="0">
              <a:lnSpc>
                <a:spcPct val="150000"/>
              </a:lnSpc>
            </a:pPr>
            <a:r>
              <a:rPr lang="en-US" dirty="0"/>
              <a:t>In this presentation you</a:t>
            </a:r>
            <a:r>
              <a:rPr lang="en-US" sz="1800" dirty="0">
                <a:solidFill>
                  <a:srgbClr val="000000"/>
                </a:solidFill>
                <a:effectLst/>
                <a:latin typeface="Arial" panose="020B0604020202020204" pitchFamily="34" charset="0"/>
                <a:ea typeface="Aptos" panose="020B0004020202020204" pitchFamily="34" charset="0"/>
                <a:cs typeface="Times New Roman (Body CS)"/>
              </a:rPr>
              <a:t> will be learning about </a:t>
            </a:r>
          </a:p>
          <a:p>
            <a:pPr marL="0" marR="0">
              <a:lnSpc>
                <a:spcPct val="150000"/>
              </a:lnSpc>
            </a:pPr>
            <a:r>
              <a:rPr lang="en-US" sz="1800" dirty="0">
                <a:solidFill>
                  <a:srgbClr val="000000"/>
                </a:solidFill>
                <a:effectLst/>
                <a:latin typeface="Arial" panose="020B0604020202020204" pitchFamily="34" charset="0"/>
                <a:ea typeface="Aptos" panose="020B0004020202020204" pitchFamily="34" charset="0"/>
                <a:cs typeface="Times New Roman (Body CS)"/>
              </a:rPr>
              <a:t>Interoception and its place in vocal learning </a:t>
            </a:r>
          </a:p>
          <a:p>
            <a:pPr marL="0" marR="0">
              <a:lnSpc>
                <a:spcPct val="150000"/>
              </a:lnSpc>
            </a:pPr>
            <a:r>
              <a:rPr lang="en-US" sz="1800" dirty="0">
                <a:solidFill>
                  <a:srgbClr val="000000"/>
                </a:solidFill>
                <a:effectLst/>
                <a:latin typeface="Arial" panose="020B0604020202020204" pitchFamily="34" charset="0"/>
                <a:ea typeface="Aptos" panose="020B0004020202020204" pitchFamily="34" charset="0"/>
                <a:cs typeface="Times New Roman (Body CS)"/>
              </a:rPr>
              <a:t>Motor Learning Principles which underlie that learning</a:t>
            </a:r>
          </a:p>
          <a:p>
            <a:pPr marL="0" marR="0">
              <a:lnSpc>
                <a:spcPct val="150000"/>
              </a:lnSpc>
            </a:pPr>
            <a:r>
              <a:rPr lang="en-US" sz="1800" dirty="0">
                <a:solidFill>
                  <a:srgbClr val="000000"/>
                </a:solidFill>
                <a:effectLst/>
                <a:latin typeface="Arial" panose="020B0604020202020204" pitchFamily="34" charset="0"/>
                <a:ea typeface="Aptos" panose="020B0004020202020204" pitchFamily="34" charset="0"/>
                <a:cs typeface="Times New Roman (Body CS)"/>
              </a:rPr>
              <a:t>Mindfulness practices and how they can influence interoception </a:t>
            </a:r>
          </a:p>
          <a:p>
            <a:pPr marL="0" marR="0">
              <a:lnSpc>
                <a:spcPct val="150000"/>
              </a:lnSpc>
            </a:pPr>
            <a:r>
              <a:rPr lang="en-US" sz="1800" dirty="0">
                <a:solidFill>
                  <a:srgbClr val="000000"/>
                </a:solidFill>
                <a:effectLst/>
                <a:latin typeface="Arial" panose="020B0604020202020204" pitchFamily="34" charset="0"/>
                <a:ea typeface="Aptos" panose="020B0004020202020204" pitchFamily="34" charset="0"/>
                <a:cs typeface="Times New Roman (Body CS)"/>
              </a:rPr>
              <a:t>		and  motor learning</a:t>
            </a:r>
          </a:p>
          <a:p>
            <a:pPr marL="0" marR="0">
              <a:lnSpc>
                <a:spcPct val="150000"/>
              </a:lnSpc>
            </a:pPr>
            <a:r>
              <a:rPr lang="en-US" sz="1800" dirty="0">
                <a:solidFill>
                  <a:srgbClr val="000000"/>
                </a:solidFill>
                <a:effectLst/>
                <a:latin typeface="Arial" panose="020B0604020202020204" pitchFamily="34" charset="0"/>
                <a:ea typeface="Aptos" panose="020B0004020202020204" pitchFamily="34" charset="0"/>
                <a:cs typeface="Times New Roman (Body CS)"/>
              </a:rPr>
              <a:t>Lit Review that underlies the study</a:t>
            </a:r>
          </a:p>
          <a:p>
            <a:pPr marL="0" marR="0">
              <a:lnSpc>
                <a:spcPct val="150000"/>
              </a:lnSpc>
            </a:pPr>
            <a:r>
              <a:rPr lang="en-US" sz="1800" dirty="0">
                <a:solidFill>
                  <a:srgbClr val="000000"/>
                </a:solidFill>
                <a:effectLst/>
                <a:latin typeface="Arial" panose="020B0604020202020204" pitchFamily="34" charset="0"/>
                <a:ea typeface="Aptos" panose="020B0004020202020204" pitchFamily="34" charset="0"/>
                <a:cs typeface="Times New Roman (Body CS)"/>
              </a:rPr>
              <a:t>Methodology, ethics, Then findings</a:t>
            </a:r>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2</a:t>
            </a:fld>
            <a:endParaRPr lang="en-US"/>
          </a:p>
        </p:txBody>
      </p:sp>
    </p:spTree>
    <p:extLst>
      <p:ext uri="{BB962C8B-B14F-4D97-AF65-F5344CB8AC3E}">
        <p14:creationId xmlns:p14="http://schemas.microsoft.com/office/powerpoint/2010/main" val="2504182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singing- hundreds of muscles and multiple areas of brain</a:t>
            </a:r>
          </a:p>
          <a:p>
            <a:r>
              <a:rPr lang="en-US" dirty="0"/>
              <a:t>*******governed by Motor Learning Principles</a:t>
            </a:r>
          </a:p>
          <a:p>
            <a:endParaRPr lang="en-US" dirty="0"/>
          </a:p>
          <a:p>
            <a:r>
              <a:rPr lang="en-US" dirty="0"/>
              <a:t>many processes are automatic and without conscious control.</a:t>
            </a:r>
          </a:p>
          <a:p>
            <a:r>
              <a:rPr lang="en-US" dirty="0"/>
              <a:t>Why perceptual feedback is so important</a:t>
            </a:r>
          </a:p>
          <a:p>
            <a:endParaRPr lang="en-US" dirty="0"/>
          </a:p>
          <a:p>
            <a:r>
              <a:rPr lang="en-US" dirty="0"/>
              <a:t>*********************</a:t>
            </a:r>
          </a:p>
          <a:p>
            <a:r>
              <a:rPr lang="en-US" dirty="0"/>
              <a:t>MLPs tell us that....    </a:t>
            </a:r>
          </a:p>
          <a:p>
            <a:r>
              <a:rPr lang="en-US" dirty="0"/>
              <a:t>Giving instructions or  directing attention inwards</a:t>
            </a:r>
          </a:p>
          <a:p>
            <a:r>
              <a:rPr lang="en-US" dirty="0"/>
              <a:t>interferes with learning</a:t>
            </a:r>
          </a:p>
          <a:p>
            <a:endParaRPr lang="en-US" dirty="0"/>
          </a:p>
          <a:p>
            <a:r>
              <a:rPr lang="en-US" dirty="0"/>
              <a:t>So how do we teach? </a:t>
            </a:r>
          </a:p>
          <a:p>
            <a:endParaRPr lang="en-US" dirty="0"/>
          </a:p>
          <a:p>
            <a:r>
              <a:rPr lang="en-US" dirty="0"/>
              <a:t>Maybe another motor learning principle</a:t>
            </a:r>
          </a:p>
          <a:p>
            <a:r>
              <a:rPr lang="en-US" dirty="0"/>
              <a:t>PRIMING</a:t>
            </a:r>
          </a:p>
        </p:txBody>
      </p:sp>
      <p:sp>
        <p:nvSpPr>
          <p:cNvPr id="4" name="Slide Number Placeholder 3"/>
          <p:cNvSpPr>
            <a:spLocks noGrp="1"/>
          </p:cNvSpPr>
          <p:nvPr>
            <p:ph type="sldNum" sz="quarter" idx="5"/>
          </p:nvPr>
        </p:nvSpPr>
        <p:spPr/>
        <p:txBody>
          <a:bodyPr/>
          <a:lstStyle/>
          <a:p>
            <a:fld id="{0E14A9DA-79FE-024F-9D2E-BA5671F92395}" type="slidenum">
              <a:rPr lang="en-US" smtClean="0"/>
              <a:t>3</a:t>
            </a:fld>
            <a:endParaRPr lang="en-US"/>
          </a:p>
        </p:txBody>
      </p:sp>
    </p:spTree>
    <p:extLst>
      <p:ext uri="{BB962C8B-B14F-4D97-AF65-F5344CB8AC3E}">
        <p14:creationId xmlns:p14="http://schemas.microsoft.com/office/powerpoint/2010/main" val="1381426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use a body scan to direct attention to </a:t>
            </a:r>
          </a:p>
          <a:p>
            <a:r>
              <a:rPr lang="en-US" dirty="0"/>
              <a:t>internal sensations before singing begins, </a:t>
            </a:r>
          </a:p>
          <a:p>
            <a:r>
              <a:rPr lang="en-US" dirty="0"/>
              <a:t>that exposure could carry over into singing later in the lesson </a:t>
            </a:r>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4</a:t>
            </a:fld>
            <a:endParaRPr lang="en-US"/>
          </a:p>
        </p:txBody>
      </p:sp>
    </p:spTree>
    <p:extLst>
      <p:ext uri="{BB962C8B-B14F-4D97-AF65-F5344CB8AC3E}">
        <p14:creationId xmlns:p14="http://schemas.microsoft.com/office/powerpoint/2010/main" val="3625651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r>
              <a:rPr lang="en-US" dirty="0"/>
              <a:t>Design an exercise targeted to improve interoception</a:t>
            </a:r>
          </a:p>
          <a:p>
            <a:r>
              <a:rPr lang="en-US" dirty="0"/>
              <a:t>     and awareness</a:t>
            </a:r>
          </a:p>
          <a:p>
            <a:r>
              <a:rPr lang="en-US" dirty="0"/>
              <a:t>**********</a:t>
            </a:r>
          </a:p>
          <a:p>
            <a:r>
              <a:rPr lang="en-US" dirty="0"/>
              <a:t>If investigation show it effective -</a:t>
            </a:r>
          </a:p>
          <a:p>
            <a:r>
              <a:rPr lang="en-US" dirty="0"/>
              <a:t>  share with other educators</a:t>
            </a:r>
          </a:p>
          <a:p>
            <a:r>
              <a:rPr lang="en-US" dirty="0"/>
              <a:t>**********8</a:t>
            </a:r>
          </a:p>
          <a:p>
            <a:r>
              <a:rPr lang="en-US" dirty="0"/>
              <a:t>Further research could add to current literature</a:t>
            </a:r>
          </a:p>
          <a:p>
            <a:endParaRPr lang="en-US" dirty="0"/>
          </a:p>
          <a:p>
            <a:r>
              <a:rPr lang="en-US" dirty="0"/>
              <a:t>Personal objectives in addition to</a:t>
            </a:r>
          </a:p>
          <a:p>
            <a:r>
              <a:rPr lang="en-US" dirty="0"/>
              <a:t>  building research skills</a:t>
            </a:r>
          </a:p>
          <a:p>
            <a:r>
              <a:rPr lang="en-US" dirty="0"/>
              <a:t>  design exercise</a:t>
            </a:r>
          </a:p>
          <a:p>
            <a:r>
              <a:rPr lang="en-US" dirty="0"/>
              <a:t>to better understand interoception and interactions with </a:t>
            </a:r>
            <a:r>
              <a:rPr lang="en-US" dirty="0" err="1"/>
              <a:t>Moter</a:t>
            </a:r>
            <a:r>
              <a:rPr lang="en-US" dirty="0"/>
              <a:t> learning and mindfulness</a:t>
            </a:r>
          </a:p>
        </p:txBody>
      </p:sp>
      <p:sp>
        <p:nvSpPr>
          <p:cNvPr id="4" name="Slide Number Placeholder 3"/>
          <p:cNvSpPr>
            <a:spLocks noGrp="1"/>
          </p:cNvSpPr>
          <p:nvPr>
            <p:ph type="sldNum" sz="quarter" idx="5"/>
          </p:nvPr>
        </p:nvSpPr>
        <p:spPr/>
        <p:txBody>
          <a:bodyPr/>
          <a:lstStyle/>
          <a:p>
            <a:fld id="{0E14A9DA-79FE-024F-9D2E-BA5671F92395}" type="slidenum">
              <a:rPr lang="en-US" smtClean="0"/>
              <a:t>5</a:t>
            </a:fld>
            <a:endParaRPr lang="en-US"/>
          </a:p>
        </p:txBody>
      </p:sp>
    </p:spTree>
    <p:extLst>
      <p:ext uri="{BB962C8B-B14F-4D97-AF65-F5344CB8AC3E}">
        <p14:creationId xmlns:p14="http://schemas.microsoft.com/office/powerpoint/2010/main" val="8478044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System by which the body senses, interprets, and integrates signals originating from within the body,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can be unconscious or conscious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Operates as a cycle</a:t>
            </a:r>
            <a:endParaRPr lang="en-US" dirty="0"/>
          </a:p>
          <a:p>
            <a:r>
              <a:rPr lang="en-US" dirty="0"/>
              <a:t> </a:t>
            </a:r>
          </a:p>
        </p:txBody>
      </p:sp>
      <p:sp>
        <p:nvSpPr>
          <p:cNvPr id="4" name="Slide Number Placeholder 3"/>
          <p:cNvSpPr>
            <a:spLocks noGrp="1"/>
          </p:cNvSpPr>
          <p:nvPr>
            <p:ph type="sldNum" sz="quarter" idx="5"/>
          </p:nvPr>
        </p:nvSpPr>
        <p:spPr/>
        <p:txBody>
          <a:bodyPr/>
          <a:lstStyle/>
          <a:p>
            <a:fld id="{0E14A9DA-79FE-024F-9D2E-BA5671F92395}" type="slidenum">
              <a:rPr lang="en-US" smtClean="0"/>
              <a:t>6</a:t>
            </a:fld>
            <a:endParaRPr lang="en-US"/>
          </a:p>
        </p:txBody>
      </p:sp>
    </p:spTree>
    <p:extLst>
      <p:ext uri="{BB962C8B-B14F-4D97-AF65-F5344CB8AC3E}">
        <p14:creationId xmlns:p14="http://schemas.microsoft.com/office/powerpoint/2010/main" val="3498561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can create an experiential state which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decrease anxiety and stress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improve cognitive performance, and focused attention,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Most importantly for this study</a:t>
            </a:r>
            <a:r>
              <a:rPr lang="en-US" sz="1800" b="0" u="sng" dirty="0">
                <a:effectLst/>
                <a:latin typeface="ArialMT"/>
              </a:rPr>
              <a:t>, mindfulness practice has been shown to increase IA </a:t>
            </a:r>
          </a:p>
          <a:p>
            <a:endParaRPr lang="en-US" sz="1800" b="0" u="sng" dirty="0">
              <a:effectLst/>
              <a:latin typeface="ArialMT"/>
            </a:endParaRPr>
          </a:p>
          <a:p>
            <a:r>
              <a:rPr lang="en-US" dirty="0"/>
              <a:t>*************</a:t>
            </a:r>
          </a:p>
          <a:p>
            <a:r>
              <a:rPr lang="en-US" dirty="0"/>
              <a:t>This is particularly true of Body scans</a:t>
            </a:r>
          </a:p>
          <a:p>
            <a:endParaRPr lang="en-US" dirty="0"/>
          </a:p>
          <a:p>
            <a:r>
              <a:rPr lang="en-US" dirty="0"/>
              <a:t>Different types of mindfulness practice have different effects - but Gap in 	Literature on which does what.</a:t>
            </a:r>
          </a:p>
          <a:p>
            <a:endParaRPr lang="en-US" dirty="0"/>
          </a:p>
          <a:p>
            <a:r>
              <a:rPr lang="en-US" dirty="0"/>
              <a:t>Kok and Singer did rigorous study of four meditation types and found that</a:t>
            </a:r>
          </a:p>
          <a:p>
            <a:r>
              <a:rPr lang="en-US" dirty="0"/>
              <a:t>*******************</a:t>
            </a:r>
          </a:p>
          <a:p>
            <a:r>
              <a:rPr lang="en-US" dirty="0"/>
              <a:t>Body scans are best for IA</a:t>
            </a:r>
          </a:p>
        </p:txBody>
      </p:sp>
      <p:sp>
        <p:nvSpPr>
          <p:cNvPr id="4" name="Slide Number Placeholder 3"/>
          <p:cNvSpPr>
            <a:spLocks noGrp="1"/>
          </p:cNvSpPr>
          <p:nvPr>
            <p:ph type="sldNum" sz="quarter" idx="5"/>
          </p:nvPr>
        </p:nvSpPr>
        <p:spPr/>
        <p:txBody>
          <a:bodyPr/>
          <a:lstStyle/>
          <a:p>
            <a:fld id="{0E14A9DA-79FE-024F-9D2E-BA5671F92395}" type="slidenum">
              <a:rPr lang="en-US" smtClean="0"/>
              <a:t>7</a:t>
            </a:fld>
            <a:endParaRPr lang="en-US"/>
          </a:p>
        </p:txBody>
      </p:sp>
    </p:spTree>
    <p:extLst>
      <p:ext uri="{BB962C8B-B14F-4D97-AF65-F5344CB8AC3E}">
        <p14:creationId xmlns:p14="http://schemas.microsoft.com/office/powerpoint/2010/main" val="2140327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Fight of flight</a:t>
            </a:r>
          </a:p>
          <a:p>
            <a:r>
              <a:rPr lang="en-US" dirty="0"/>
              <a:t>Raises BP &amp; heartrate</a:t>
            </a:r>
          </a:p>
          <a:p>
            <a:r>
              <a:rPr lang="en-US" dirty="0"/>
              <a:t>Increases Beta brainwaves - anxiety</a:t>
            </a:r>
          </a:p>
          <a:p>
            <a:r>
              <a:rPr lang="en-US" dirty="0"/>
              <a:t>***************</a:t>
            </a:r>
          </a:p>
          <a:p>
            <a:r>
              <a:rPr lang="en-US" dirty="0"/>
              <a:t>Lowers BP &amp; heartbeat</a:t>
            </a:r>
          </a:p>
          <a:p>
            <a:r>
              <a:rPr lang="en-US" dirty="0"/>
              <a:t>  Quiets breathing</a:t>
            </a:r>
          </a:p>
          <a:p>
            <a:r>
              <a:rPr lang="en-US" dirty="0"/>
              <a:t>  Accompanied by more</a:t>
            </a:r>
          </a:p>
          <a:p>
            <a:r>
              <a:rPr lang="en-US" dirty="0"/>
              <a:t>  Alpha &amp; Theta</a:t>
            </a:r>
          </a:p>
          <a:p>
            <a:r>
              <a:rPr lang="en-US" dirty="0"/>
              <a:t>     Stable &amp; receptive mental state</a:t>
            </a:r>
          </a:p>
          <a:p>
            <a:endParaRPr lang="en-US" dirty="0"/>
          </a:p>
          <a:p>
            <a:r>
              <a:rPr lang="en-US" dirty="0"/>
              <a:t>Physical effects observable</a:t>
            </a:r>
          </a:p>
        </p:txBody>
      </p:sp>
      <p:sp>
        <p:nvSpPr>
          <p:cNvPr id="4" name="Slide Number Placeholder 3"/>
          <p:cNvSpPr>
            <a:spLocks noGrp="1"/>
          </p:cNvSpPr>
          <p:nvPr>
            <p:ph type="sldNum" sz="quarter" idx="5"/>
          </p:nvPr>
        </p:nvSpPr>
        <p:spPr/>
        <p:txBody>
          <a:bodyPr/>
          <a:lstStyle/>
          <a:p>
            <a:fld id="{0E14A9DA-79FE-024F-9D2E-BA5671F92395}" type="slidenum">
              <a:rPr lang="en-US" smtClean="0"/>
              <a:t>8</a:t>
            </a:fld>
            <a:endParaRPr lang="en-US"/>
          </a:p>
        </p:txBody>
      </p:sp>
    </p:spTree>
    <p:extLst>
      <p:ext uri="{BB962C8B-B14F-4D97-AF65-F5344CB8AC3E}">
        <p14:creationId xmlns:p14="http://schemas.microsoft.com/office/powerpoint/2010/main" val="3598206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r>
              <a:rPr lang="en-US" dirty="0"/>
              <a:t>designed 10 min. scan targeting </a:t>
            </a:r>
          </a:p>
          <a:p>
            <a:r>
              <a:rPr lang="en-US" dirty="0"/>
              <a:t>interoceptive awareness - describe</a:t>
            </a:r>
          </a:p>
          <a:p>
            <a:r>
              <a:rPr lang="en-US" dirty="0"/>
              <a:t>tailored to individual </a:t>
            </a:r>
          </a:p>
          <a:p>
            <a:r>
              <a:rPr lang="en-US" dirty="0"/>
              <a:t>target trouble spots like jaw &amp; tongue</a:t>
            </a:r>
          </a:p>
          <a:p>
            <a:r>
              <a:rPr lang="en-US" dirty="0"/>
              <a:t>********</a:t>
            </a:r>
          </a:p>
          <a:p>
            <a:r>
              <a:rPr lang="en-US" dirty="0"/>
              <a:t>7 participants - 18-33 - one dropped out</a:t>
            </a:r>
          </a:p>
          <a:p>
            <a:r>
              <a:rPr lang="en-US" dirty="0"/>
              <a:t>********</a:t>
            </a:r>
          </a:p>
          <a:p>
            <a:r>
              <a:rPr lang="en-US" dirty="0"/>
              <a:t>Over 5 lessons</a:t>
            </a:r>
          </a:p>
          <a:p>
            <a:r>
              <a:rPr lang="en-US" dirty="0"/>
              <a:t>Survey after 1st &amp; last lesson</a:t>
            </a:r>
          </a:p>
          <a:p>
            <a:r>
              <a:rPr lang="en-US" dirty="0"/>
              <a:t>************</a:t>
            </a:r>
          </a:p>
          <a:p>
            <a:r>
              <a:rPr lang="en-US" dirty="0"/>
              <a:t>Observations/filed notes - surveys</a:t>
            </a:r>
          </a:p>
          <a:p>
            <a:r>
              <a:rPr lang="en-US" dirty="0"/>
              <a:t>     student journals- lit review</a:t>
            </a:r>
          </a:p>
          <a:p>
            <a:r>
              <a:rPr lang="en-US" dirty="0"/>
              <a:t>	Triangulation</a:t>
            </a:r>
          </a:p>
        </p:txBody>
      </p:sp>
      <p:sp>
        <p:nvSpPr>
          <p:cNvPr id="4" name="Slide Number Placeholder 3"/>
          <p:cNvSpPr>
            <a:spLocks noGrp="1"/>
          </p:cNvSpPr>
          <p:nvPr>
            <p:ph type="sldNum" sz="quarter" idx="5"/>
          </p:nvPr>
        </p:nvSpPr>
        <p:spPr/>
        <p:txBody>
          <a:bodyPr/>
          <a:lstStyle/>
          <a:p>
            <a:fld id="{0E14A9DA-79FE-024F-9D2E-BA5671F92395}" type="slidenum">
              <a:rPr lang="en-US" smtClean="0"/>
              <a:t>9</a:t>
            </a:fld>
            <a:endParaRPr lang="en-US"/>
          </a:p>
        </p:txBody>
      </p:sp>
    </p:spTree>
    <p:extLst>
      <p:ext uri="{BB962C8B-B14F-4D97-AF65-F5344CB8AC3E}">
        <p14:creationId xmlns:p14="http://schemas.microsoft.com/office/powerpoint/2010/main" val="3647311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Given consent form that explained all details of study.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grades – our relationship – - reassured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Extra issues with students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Personally reassured – lessons same for all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Student confirmation bias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 teacher confirmation bias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Arial" panose="020B0604020202020204" pitchFamily="34" charset="0"/>
                <a:cs typeface="Arial" panose="020B0604020202020204" pitchFamily="34" charset="0"/>
              </a:rPr>
              <a:t>Pseudonyms–</a:t>
            </a:r>
          </a:p>
          <a:p>
            <a:r>
              <a:rPr lang="en-US" dirty="0"/>
              <a:t>   dedicated hard drive</a:t>
            </a:r>
          </a:p>
          <a:p>
            <a:r>
              <a:rPr lang="en-US" dirty="0"/>
              <a:t>   secure location</a:t>
            </a:r>
          </a:p>
          <a:p>
            <a:r>
              <a:rPr lang="en-US" dirty="0"/>
              <a:t>************</a:t>
            </a:r>
          </a:p>
          <a:p>
            <a:r>
              <a:rPr lang="en-US" dirty="0"/>
              <a:t>Trauma &amp; Illness</a:t>
            </a:r>
          </a:p>
        </p:txBody>
      </p:sp>
      <p:sp>
        <p:nvSpPr>
          <p:cNvPr id="4" name="Slide Number Placeholder 3"/>
          <p:cNvSpPr>
            <a:spLocks noGrp="1"/>
          </p:cNvSpPr>
          <p:nvPr>
            <p:ph type="sldNum" sz="quarter" idx="5"/>
          </p:nvPr>
        </p:nvSpPr>
        <p:spPr/>
        <p:txBody>
          <a:bodyPr/>
          <a:lstStyle/>
          <a:p>
            <a:fld id="{0E14A9DA-79FE-024F-9D2E-BA5671F92395}" type="slidenum">
              <a:rPr lang="en-US" smtClean="0"/>
              <a:t>10</a:t>
            </a:fld>
            <a:endParaRPr lang="en-US"/>
          </a:p>
        </p:txBody>
      </p:sp>
    </p:spTree>
    <p:extLst>
      <p:ext uri="{BB962C8B-B14F-4D97-AF65-F5344CB8AC3E}">
        <p14:creationId xmlns:p14="http://schemas.microsoft.com/office/powerpoint/2010/main" val="1449817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a:t>
            </a:r>
          </a:p>
          <a:p>
            <a:endParaRPr lang="en-US" dirty="0"/>
          </a:p>
          <a:p>
            <a:r>
              <a:rPr lang="en-US" dirty="0"/>
              <a:t>Will discuss survey design</a:t>
            </a:r>
          </a:p>
          <a:p>
            <a:endParaRPr lang="en-US" dirty="0"/>
          </a:p>
          <a:p>
            <a:r>
              <a:rPr lang="en-US" dirty="0"/>
              <a:t>Snapshot of opinions</a:t>
            </a:r>
          </a:p>
          <a:p>
            <a:r>
              <a:rPr lang="en-US" dirty="0"/>
              <a:t>NO DATA</a:t>
            </a:r>
          </a:p>
          <a:p>
            <a:endParaRPr lang="en-US" dirty="0"/>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11</a:t>
            </a:fld>
            <a:endParaRPr lang="en-US"/>
          </a:p>
        </p:txBody>
      </p:sp>
    </p:spTree>
    <p:extLst>
      <p:ext uri="{BB962C8B-B14F-4D97-AF65-F5344CB8AC3E}">
        <p14:creationId xmlns:p14="http://schemas.microsoft.com/office/powerpoint/2010/main" val="11236765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 of six liked - one didn't</a:t>
            </a:r>
          </a:p>
        </p:txBody>
      </p:sp>
      <p:sp>
        <p:nvSpPr>
          <p:cNvPr id="4" name="Slide Number Placeholder 3"/>
          <p:cNvSpPr>
            <a:spLocks noGrp="1"/>
          </p:cNvSpPr>
          <p:nvPr>
            <p:ph type="sldNum" sz="quarter" idx="5"/>
          </p:nvPr>
        </p:nvSpPr>
        <p:spPr/>
        <p:txBody>
          <a:bodyPr/>
          <a:lstStyle/>
          <a:p>
            <a:fld id="{0E14A9DA-79FE-024F-9D2E-BA5671F92395}" type="slidenum">
              <a:rPr lang="en-US" smtClean="0"/>
              <a:t>12</a:t>
            </a:fld>
            <a:endParaRPr lang="en-US"/>
          </a:p>
        </p:txBody>
      </p:sp>
    </p:spTree>
    <p:extLst>
      <p:ext uri="{BB962C8B-B14F-4D97-AF65-F5344CB8AC3E}">
        <p14:creationId xmlns:p14="http://schemas.microsoft.com/office/powerpoint/2010/main" val="916212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Which is often unconscious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Arial" panose="020B0604020202020204" pitchFamily="34" charset="0"/>
                <a:cs typeface="Arial" panose="020B0604020202020204" pitchFamily="34" charset="0"/>
              </a:rPr>
              <a:t>Different sensations a heartbeat, touch on the skin, or myriad of sensations from complex process like singing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Arial" panose="020B0604020202020204" pitchFamily="34" charset="0"/>
                <a:cs typeface="Arial" panose="020B0604020202020204" pitchFamily="34" charset="0"/>
              </a:rPr>
              <a:t>Different types of sensations seem to elicit distinct neural processes (Gibson19;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Arial" panose="020B0604020202020204" pitchFamily="34" charset="0"/>
                <a:cs typeface="Arial" panose="020B0604020202020204" pitchFamily="34" charset="0"/>
              </a:rPr>
              <a:t>Gibson cites several studies that infer IA from measurable changes in </a:t>
            </a:r>
            <a:r>
              <a:rPr lang="en-US" sz="1800" dirty="0">
                <a:effectLst/>
                <a:latin typeface="ArialMT"/>
              </a:rPr>
              <a:t>stress management, cognitive insights </a:t>
            </a:r>
            <a:endParaRPr lang="en-US" dirty="0"/>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13</a:t>
            </a:fld>
            <a:endParaRPr lang="en-US"/>
          </a:p>
        </p:txBody>
      </p:sp>
    </p:spTree>
    <p:extLst>
      <p:ext uri="{BB962C8B-B14F-4D97-AF65-F5344CB8AC3E}">
        <p14:creationId xmlns:p14="http://schemas.microsoft.com/office/powerpoint/2010/main" val="9870012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t>Physical reactions observed - </a:t>
            </a:r>
            <a:r>
              <a:rPr lang="en-US" sz="1800" noProof="0" dirty="0">
                <a:effectLst/>
                <a:latin typeface="ArialMT"/>
              </a:rPr>
              <a:t>if the body responded to instructions to release tension, as this could indicate a change of state </a:t>
            </a:r>
            <a:endParaRPr lang="en-US" noProof="0" dirty="0"/>
          </a:p>
          <a:p>
            <a:endParaRPr lang="en-US" noProof="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noProof="0" dirty="0"/>
              <a:t>EVERY student </a:t>
            </a:r>
            <a:r>
              <a:rPr lang="en-US" sz="1800" noProof="0" dirty="0">
                <a:effectLst/>
                <a:latin typeface="ArialMT"/>
              </a:rPr>
              <a:t>showed visible signs of releasing tension – most expanded as energy comes 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noProof="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All showed some evidence of increased relaxation at the end of the exercise which carried into the lesson. experiential state???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noProof="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Although there was effect on certain types of tension, such as tight shoulders, there was no evidence that chronic tensions such as an habitually tight jaw (Osman,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Stress relief only where the exercise was performed – no surprise mindfulness/stress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As mentioned above, however, there were days when the exercise was done when tension and stress remained, so FRN to determine if the exercise is consistently effective </a:t>
            </a:r>
            <a:endParaRPr lang="en-US" sz="96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7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5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4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MT"/>
              </a:rPr>
              <a:t> </a:t>
            </a:r>
            <a:endParaRPr lang="en-US" sz="2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noProof="0" dirty="0"/>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14</a:t>
            </a:fld>
            <a:endParaRPr lang="en-US"/>
          </a:p>
        </p:txBody>
      </p:sp>
    </p:spTree>
    <p:extLst>
      <p:ext uri="{BB962C8B-B14F-4D97-AF65-F5344CB8AC3E}">
        <p14:creationId xmlns:p14="http://schemas.microsoft.com/office/powerpoint/2010/main" val="18066433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Except #3 clear improvement –</a:t>
            </a:r>
          </a:p>
          <a:p>
            <a:r>
              <a:rPr lang="en-US" dirty="0"/>
              <a:t>4 of 6 achieved automaticity – 2 for the first time</a:t>
            </a:r>
          </a:p>
          <a:p>
            <a:r>
              <a:rPr lang="en-US" dirty="0"/>
              <a:t>Although we can’t assign causality it’s promising FRN</a:t>
            </a:r>
          </a:p>
        </p:txBody>
      </p:sp>
      <p:sp>
        <p:nvSpPr>
          <p:cNvPr id="4" name="Slide Number Placeholder 3"/>
          <p:cNvSpPr>
            <a:spLocks noGrp="1"/>
          </p:cNvSpPr>
          <p:nvPr>
            <p:ph type="sldNum" sz="quarter" idx="5"/>
          </p:nvPr>
        </p:nvSpPr>
        <p:spPr/>
        <p:txBody>
          <a:bodyPr/>
          <a:lstStyle/>
          <a:p>
            <a:fld id="{0E14A9DA-79FE-024F-9D2E-BA5671F92395}" type="slidenum">
              <a:rPr lang="en-US" smtClean="0"/>
              <a:t>15</a:t>
            </a:fld>
            <a:endParaRPr lang="en-US"/>
          </a:p>
        </p:txBody>
      </p:sp>
    </p:spTree>
    <p:extLst>
      <p:ext uri="{BB962C8B-B14F-4D97-AF65-F5344CB8AC3E}">
        <p14:creationId xmlns:p14="http://schemas.microsoft.com/office/powerpoint/2010/main" val="4187825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Clearest results, as expected, since MT and focus are well researched.</a:t>
            </a:r>
          </a:p>
          <a:p>
            <a:r>
              <a:rPr lang="en-US" dirty="0"/>
              <a:t>Every student was more focused on days with ex and less without</a:t>
            </a:r>
          </a:p>
          <a:p>
            <a:r>
              <a:rPr lang="en-US" dirty="0"/>
              <a:t>Students with focus problems specially affected</a:t>
            </a:r>
          </a:p>
        </p:txBody>
      </p:sp>
      <p:sp>
        <p:nvSpPr>
          <p:cNvPr id="4" name="Slide Number Placeholder 3"/>
          <p:cNvSpPr>
            <a:spLocks noGrp="1"/>
          </p:cNvSpPr>
          <p:nvPr>
            <p:ph type="sldNum" sz="quarter" idx="5"/>
          </p:nvPr>
        </p:nvSpPr>
        <p:spPr/>
        <p:txBody>
          <a:bodyPr/>
          <a:lstStyle/>
          <a:p>
            <a:fld id="{0E14A9DA-79FE-024F-9D2E-BA5671F92395}" type="slidenum">
              <a:rPr lang="en-US" smtClean="0"/>
              <a:t>16</a:t>
            </a:fld>
            <a:endParaRPr lang="en-US"/>
          </a:p>
        </p:txBody>
      </p:sp>
    </p:spTree>
    <p:extLst>
      <p:ext uri="{BB962C8B-B14F-4D97-AF65-F5344CB8AC3E}">
        <p14:creationId xmlns:p14="http://schemas.microsoft.com/office/powerpoint/2010/main" val="35080802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surprising outcome – IA takes time to develop, yet in 5 lessons all but #6 had clear improvement in interoception.</a:t>
            </a:r>
          </a:p>
          <a:p>
            <a:r>
              <a:rPr lang="en-US" dirty="0"/>
              <a:t>Improvement was most noticeable in beginners. I’d used other methods to stimulate IA in the past. The only change in lessons was the exercise.</a:t>
            </a:r>
          </a:p>
        </p:txBody>
      </p:sp>
      <p:sp>
        <p:nvSpPr>
          <p:cNvPr id="4" name="Slide Number Placeholder 3"/>
          <p:cNvSpPr>
            <a:spLocks noGrp="1"/>
          </p:cNvSpPr>
          <p:nvPr>
            <p:ph type="sldNum" sz="quarter" idx="5"/>
          </p:nvPr>
        </p:nvSpPr>
        <p:spPr/>
        <p:txBody>
          <a:bodyPr/>
          <a:lstStyle/>
          <a:p>
            <a:fld id="{0E14A9DA-79FE-024F-9D2E-BA5671F92395}" type="slidenum">
              <a:rPr lang="en-US" smtClean="0"/>
              <a:t>17</a:t>
            </a:fld>
            <a:endParaRPr lang="en-US"/>
          </a:p>
        </p:txBody>
      </p:sp>
    </p:spTree>
    <p:extLst>
      <p:ext uri="{BB962C8B-B14F-4D97-AF65-F5344CB8AC3E}">
        <p14:creationId xmlns:p14="http://schemas.microsoft.com/office/powerpoint/2010/main" val="225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Very enthusiastic about exercise BUT</a:t>
            </a:r>
          </a:p>
          <a:p>
            <a:endParaRPr lang="en-US" dirty="0"/>
          </a:p>
          <a:p>
            <a:r>
              <a:rPr lang="en-US" dirty="0"/>
              <a:t>Relaxation - no effect</a:t>
            </a:r>
          </a:p>
          <a:p>
            <a:endParaRPr lang="en-US" dirty="0"/>
          </a:p>
          <a:p>
            <a:r>
              <a:rPr lang="en-US" dirty="0"/>
              <a:t>Technique - had crisis of confidence that affected her, but no progress on the problem we worked on.</a:t>
            </a:r>
          </a:p>
          <a:p>
            <a:endParaRPr lang="en-US" dirty="0"/>
          </a:p>
          <a:p>
            <a:r>
              <a:rPr lang="en-US" dirty="0"/>
              <a:t>Focus - no clear effect</a:t>
            </a:r>
          </a:p>
          <a:p>
            <a:endParaRPr lang="en-US" dirty="0"/>
          </a:p>
          <a:p>
            <a:r>
              <a:rPr lang="en-US" dirty="0"/>
              <a:t>IA - possible minor change</a:t>
            </a:r>
          </a:p>
          <a:p>
            <a:endParaRPr lang="en-US" dirty="0"/>
          </a:p>
          <a:p>
            <a:r>
              <a:rPr lang="en-US" dirty="0"/>
              <a:t>No Evidence of positive effect of Exercise</a:t>
            </a:r>
          </a:p>
        </p:txBody>
      </p:sp>
      <p:sp>
        <p:nvSpPr>
          <p:cNvPr id="4" name="Slide Number Placeholder 3"/>
          <p:cNvSpPr>
            <a:spLocks noGrp="1"/>
          </p:cNvSpPr>
          <p:nvPr>
            <p:ph type="sldNum" sz="quarter" idx="5"/>
          </p:nvPr>
        </p:nvSpPr>
        <p:spPr/>
        <p:txBody>
          <a:bodyPr/>
          <a:lstStyle/>
          <a:p>
            <a:fld id="{0E14A9DA-79FE-024F-9D2E-BA5671F92395}" type="slidenum">
              <a:rPr lang="en-US" smtClean="0"/>
              <a:t>18</a:t>
            </a:fld>
            <a:endParaRPr lang="en-US"/>
          </a:p>
        </p:txBody>
      </p:sp>
    </p:spTree>
    <p:extLst>
      <p:ext uri="{BB962C8B-B14F-4D97-AF65-F5344CB8AC3E}">
        <p14:creationId xmlns:p14="http://schemas.microsoft.com/office/powerpoint/2010/main" val="25101263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talented singer but untrained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Not a fan of ex - </a:t>
            </a:r>
            <a:r>
              <a:rPr lang="en-US" sz="1200" dirty="0">
                <a:effectLst/>
                <a:latin typeface="ArialMT"/>
              </a:rPr>
              <a:t>never negative or resistant, but neither was she positive in her responses </a:t>
            </a:r>
            <a:endParaRPr lang="en-US" dirty="0"/>
          </a:p>
          <a:p>
            <a:endParaRPr lang="en-US" dirty="0"/>
          </a:p>
          <a:p>
            <a:r>
              <a:rPr lang="en-US" dirty="0"/>
              <a:t>I have trouble reading her but...</a:t>
            </a:r>
          </a:p>
          <a:p>
            <a:endParaRPr lang="en-US" dirty="0"/>
          </a:p>
          <a:p>
            <a:r>
              <a:rPr lang="en-US" dirty="0"/>
              <a:t>Relaxation- no clear change</a:t>
            </a:r>
          </a:p>
          <a:p>
            <a:endParaRPr lang="en-US" dirty="0"/>
          </a:p>
          <a:p>
            <a:r>
              <a:rPr lang="en-US" dirty="0"/>
              <a:t>Focus - definitely better with exercise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Technique - Great progress in technique on days with exercise– self corrected – which indicates increased interoception, albeit unconscious</a:t>
            </a:r>
          </a:p>
          <a:p>
            <a:endParaRPr lang="en-US" dirty="0"/>
          </a:p>
          <a:p>
            <a:r>
              <a:rPr lang="en-US" dirty="0"/>
              <a:t>IA none - but self-corrected</a:t>
            </a:r>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19</a:t>
            </a:fld>
            <a:endParaRPr lang="en-US"/>
          </a:p>
        </p:txBody>
      </p:sp>
    </p:spTree>
    <p:extLst>
      <p:ext uri="{BB962C8B-B14F-4D97-AF65-F5344CB8AC3E}">
        <p14:creationId xmlns:p14="http://schemas.microsoft.com/office/powerpoint/2010/main" val="32985870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ArialMT"/>
              </a:rPr>
              <a:t>Our understanding of how its structures interact is changing rapidly (Chen </a:t>
            </a:r>
            <a:r>
              <a:rPr lang="en-US" sz="1200" i="1" dirty="0">
                <a:effectLst/>
                <a:latin typeface="Arial" panose="020B0604020202020204" pitchFamily="34" charset="0"/>
              </a:rPr>
              <a:t>et al., </a:t>
            </a:r>
            <a:r>
              <a:rPr lang="en-US" sz="1200" dirty="0">
                <a:effectLst/>
                <a:latin typeface="ArialMT"/>
              </a:rPr>
              <a:t>2021) </a:t>
            </a:r>
          </a:p>
          <a:p>
            <a:endParaRPr lang="en-US" sz="12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MT"/>
              </a:rPr>
              <a:t>early literature on higher executive functions, including singing, focused on the cerebral cortex,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MT"/>
              </a:rPr>
              <a:t>current understanding of executive and sensory processing shows it to be distributed over many areas of the brain (Cohen, A. J., Levitin and Kleber,2020; Leal </a:t>
            </a:r>
            <a:r>
              <a:rPr lang="en-US" sz="1200" i="1" dirty="0">
                <a:effectLst/>
                <a:latin typeface="Arial" panose="020B0604020202020204" pitchFamily="34" charset="0"/>
              </a:rPr>
              <a:t>et al., </a:t>
            </a:r>
            <a:r>
              <a:rPr lang="en-US" sz="1200" dirty="0">
                <a:effectLst/>
                <a:latin typeface="ArialMT"/>
              </a:rPr>
              <a:t>2022).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MT"/>
              </a:rPr>
              <a:t>Massive interest in Interoception and Insula – also how mindfulness interacts – understanding is changing rapidly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20</a:t>
            </a:fld>
            <a:endParaRPr lang="en-US"/>
          </a:p>
        </p:txBody>
      </p:sp>
    </p:spTree>
    <p:extLst>
      <p:ext uri="{BB962C8B-B14F-4D97-AF65-F5344CB8AC3E}">
        <p14:creationId xmlns:p14="http://schemas.microsoft.com/office/powerpoint/2010/main" val="1741051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Focus - strong indication of experiential state which the literature has shown can lead to improved IA</a:t>
            </a:r>
          </a:p>
        </p:txBody>
      </p:sp>
      <p:sp>
        <p:nvSpPr>
          <p:cNvPr id="4" name="Slide Number Placeholder 3"/>
          <p:cNvSpPr>
            <a:spLocks noGrp="1"/>
          </p:cNvSpPr>
          <p:nvPr>
            <p:ph type="sldNum" sz="quarter" idx="5"/>
          </p:nvPr>
        </p:nvSpPr>
        <p:spPr/>
        <p:txBody>
          <a:bodyPr/>
          <a:lstStyle/>
          <a:p>
            <a:fld id="{0E14A9DA-79FE-024F-9D2E-BA5671F92395}" type="slidenum">
              <a:rPr lang="en-US" smtClean="0"/>
              <a:t>21</a:t>
            </a:fld>
            <a:endParaRPr lang="en-US"/>
          </a:p>
        </p:txBody>
      </p:sp>
    </p:spTree>
    <p:extLst>
      <p:ext uri="{BB962C8B-B14F-4D97-AF65-F5344CB8AC3E}">
        <p14:creationId xmlns:p14="http://schemas.microsoft.com/office/powerpoint/2010/main" val="15422274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Focus - strong indication of experiential state which the literature has shown can lead to improved IA</a:t>
            </a:r>
          </a:p>
        </p:txBody>
      </p:sp>
      <p:sp>
        <p:nvSpPr>
          <p:cNvPr id="4" name="Slide Number Placeholder 3"/>
          <p:cNvSpPr>
            <a:spLocks noGrp="1"/>
          </p:cNvSpPr>
          <p:nvPr>
            <p:ph type="sldNum" sz="quarter" idx="5"/>
          </p:nvPr>
        </p:nvSpPr>
        <p:spPr/>
        <p:txBody>
          <a:bodyPr/>
          <a:lstStyle/>
          <a:p>
            <a:fld id="{0E14A9DA-79FE-024F-9D2E-BA5671F92395}" type="slidenum">
              <a:rPr lang="en-US" smtClean="0"/>
              <a:t>22</a:t>
            </a:fld>
            <a:endParaRPr lang="en-US"/>
          </a:p>
        </p:txBody>
      </p:sp>
    </p:spTree>
    <p:extLst>
      <p:ext uri="{BB962C8B-B14F-4D97-AF65-F5344CB8AC3E}">
        <p14:creationId xmlns:p14="http://schemas.microsoft.com/office/powerpoint/2010/main" val="344726238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effectLst/>
                <a:latin typeface="ArialMT"/>
              </a:rPr>
              <a:t>Our understanding of how its structures interact is changing rapidly (Chen </a:t>
            </a:r>
            <a:r>
              <a:rPr lang="en-US" sz="1200" i="1" dirty="0">
                <a:effectLst/>
                <a:latin typeface="Arial" panose="020B0604020202020204" pitchFamily="34" charset="0"/>
              </a:rPr>
              <a:t>et al., </a:t>
            </a:r>
            <a:r>
              <a:rPr lang="en-US" sz="1200" dirty="0">
                <a:effectLst/>
                <a:latin typeface="ArialMT"/>
              </a:rPr>
              <a:t>2021) </a:t>
            </a:r>
          </a:p>
          <a:p>
            <a:endParaRPr lang="en-US" sz="12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MT"/>
              </a:rPr>
              <a:t>early literature on higher executive functions, including singing, focused on the cerebral cortex,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effectLst/>
              <a:latin typeface="ArialM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MT"/>
              </a:rPr>
              <a:t>current understanding of executive and sensory processing shows it to be distributed over many areas of the brain (Cohen, A. J., Levitin and Kleber,2020; Leal </a:t>
            </a:r>
            <a:r>
              <a:rPr lang="en-US" sz="1200" i="1" dirty="0">
                <a:effectLst/>
                <a:latin typeface="Arial" panose="020B0604020202020204" pitchFamily="34" charset="0"/>
              </a:rPr>
              <a:t>et al., </a:t>
            </a:r>
            <a:r>
              <a:rPr lang="en-US" sz="1200" dirty="0">
                <a:effectLst/>
                <a:latin typeface="ArialMT"/>
              </a:rPr>
              <a:t>2022).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ArialMT"/>
              </a:rPr>
              <a:t>Massive interest in Interoception and Insula – also how mindfulness interacts – understanding is changing rapidly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24</a:t>
            </a:fld>
            <a:endParaRPr lang="en-US"/>
          </a:p>
        </p:txBody>
      </p:sp>
    </p:spTree>
    <p:extLst>
      <p:ext uri="{BB962C8B-B14F-4D97-AF65-F5344CB8AC3E}">
        <p14:creationId xmlns:p14="http://schemas.microsoft.com/office/powerpoint/2010/main" val="41023986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Used interchangeably</a:t>
            </a:r>
          </a:p>
          <a:p>
            <a:r>
              <a:rPr lang="en-US" dirty="0"/>
              <a:t>K - Sense of body movement in</a:t>
            </a:r>
          </a:p>
          <a:p>
            <a:r>
              <a:rPr lang="en-US" dirty="0"/>
              <a:t>P - Sense of body position in space (and sometimes movement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S-All encompassing term for internal bodily sensations including </a:t>
            </a:r>
            <a:r>
              <a:rPr lang="en-US" sz="1200" dirty="0">
                <a:effectLst/>
                <a:latin typeface="ArialMT"/>
              </a:rPr>
              <a:t>including muscles, joints, and organs, temp, pain, hunger </a:t>
            </a:r>
            <a:endParaRPr lang="en-US" dirty="0"/>
          </a:p>
          <a:p>
            <a:endParaRPr lang="en-US" dirty="0"/>
          </a:p>
          <a:p>
            <a:r>
              <a:rPr lang="en-US" sz="1800" dirty="0">
                <a:effectLst/>
                <a:latin typeface="ArialMT"/>
              </a:rPr>
              <a:t>I - general term for the system by which the body senses and interprets internal physical sensations, including muscles, joints, and organs, temp, pain, hunger </a:t>
            </a:r>
          </a:p>
          <a:p>
            <a:endParaRPr lang="en-US" sz="1800" dirty="0">
              <a:effectLst/>
              <a:latin typeface="ArialMT"/>
            </a:endParaRPr>
          </a:p>
          <a:p>
            <a:r>
              <a:rPr lang="en-US" sz="1800" dirty="0">
                <a:effectLst/>
                <a:latin typeface="ArialMT"/>
              </a:rPr>
              <a:t>In this study I will use Interoception to refer only to the sensations related to the vocal systems</a:t>
            </a:r>
            <a:endParaRPr lang="en-US" dirty="0"/>
          </a:p>
          <a:p>
            <a:endParaRPr lang="en-US" dirty="0"/>
          </a:p>
        </p:txBody>
      </p:sp>
      <p:sp>
        <p:nvSpPr>
          <p:cNvPr id="4" name="Slide Number Placeholder 3"/>
          <p:cNvSpPr>
            <a:spLocks noGrp="1"/>
          </p:cNvSpPr>
          <p:nvPr>
            <p:ph type="sldNum" sz="quarter" idx="5"/>
          </p:nvPr>
        </p:nvSpPr>
        <p:spPr/>
        <p:txBody>
          <a:bodyPr/>
          <a:lstStyle/>
          <a:p>
            <a:fld id="{0E14A9DA-79FE-024F-9D2E-BA5671F92395}" type="slidenum">
              <a:rPr lang="en-US" smtClean="0"/>
              <a:t>26</a:t>
            </a:fld>
            <a:endParaRPr lang="en-US"/>
          </a:p>
        </p:txBody>
      </p:sp>
    </p:spTree>
    <p:extLst>
      <p:ext uri="{BB962C8B-B14F-4D97-AF65-F5344CB8AC3E}">
        <p14:creationId xmlns:p14="http://schemas.microsoft.com/office/powerpoint/2010/main" val="3017070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815ED2-B65D-88C1-2DD9-8FDFEF9A97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59860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19E61-32BA-5124-1FF4-E22F76E9A46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10F286-20E1-ECA4-D5BC-0C897AF9DF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559B64-3E69-911A-B0A1-8C1E094F81C1}"/>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381EA95D-4B62-6D28-8277-153864C2BA64}"/>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7A1E56-CDF4-138B-A2DE-272063DEE6E9}"/>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471645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FF74B-B7A1-ED14-92AD-28D6D3FCA5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B2BE295-E0DB-F3A3-6F9A-0CFC5B3DFD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878FD1-B43B-8829-0FFD-EB00FF02C96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E4FA7513-3426-D552-7E1B-4BFF851F19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9DB2231-9FCF-7432-0CC7-F2886C948563}"/>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853457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9604C-4A32-EE08-AAA9-9127B3D9379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07C86D-9A0E-172B-6EA8-5068238C0C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03C1A97-DA7D-4CA6-F258-5FCE30712B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5645AA-36F2-52AE-5B01-3B60C801F68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6" name="Footer Placeholder 5">
            <a:extLst>
              <a:ext uri="{FF2B5EF4-FFF2-40B4-BE49-F238E27FC236}">
                <a16:creationId xmlns:a16="http://schemas.microsoft.com/office/drawing/2014/main" id="{410D7687-7483-70BC-A9B4-38D2D06726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8C1AD1A9-A997-7E8F-8EF8-74E14A8B2753}"/>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1391123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7AA5A-FC83-EE3E-A3E0-53DE5836CC3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8CA768-B39A-6C06-A4BF-29F69C05C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B60E18-6F07-9300-387C-3B0DCED034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7965E3C-A6B7-1228-B21F-7E362681D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827243-0EF8-2C7C-8BBB-423550077C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AAF68D-C0D2-C2D7-668A-738803A828F0}"/>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8" name="Footer Placeholder 7">
            <a:extLst>
              <a:ext uri="{FF2B5EF4-FFF2-40B4-BE49-F238E27FC236}">
                <a16:creationId xmlns:a16="http://schemas.microsoft.com/office/drawing/2014/main" id="{60C75882-3336-9CF7-EA47-5F5393B2ECF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B86BA1E-7721-A050-96A4-43C6095A0EB2}"/>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3493870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FD5B-19FF-F93B-68F6-88E3AC7D1839}"/>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F3B061F-4BFF-6851-1589-B2CB342FB41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4" name="Footer Placeholder 3">
            <a:extLst>
              <a:ext uri="{FF2B5EF4-FFF2-40B4-BE49-F238E27FC236}">
                <a16:creationId xmlns:a16="http://schemas.microsoft.com/office/drawing/2014/main" id="{823BE42E-E91D-828D-F2D0-F20125A2B7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9475EE3E-9692-4BB2-F9C2-C02B0BD2978F}"/>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065529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44E12C-79B0-46C5-4614-EEBB7579A55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3" name="Footer Placeholder 2">
            <a:extLst>
              <a:ext uri="{FF2B5EF4-FFF2-40B4-BE49-F238E27FC236}">
                <a16:creationId xmlns:a16="http://schemas.microsoft.com/office/drawing/2014/main" id="{9FFF7751-4687-5BD0-B966-9C6FB9E34DB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E89BBA50-218E-AD47-8E78-85521392347A}"/>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50657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5726B-8627-7402-4218-AE444C1517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734AE5-99EA-8BB5-3BD5-8206DBB6D3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D1CD6B7-311B-6FF1-29BD-2125CE7FB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E5FC13-F6E2-9BEF-32CC-D135F29A6184}"/>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6" name="Footer Placeholder 5">
            <a:extLst>
              <a:ext uri="{FF2B5EF4-FFF2-40B4-BE49-F238E27FC236}">
                <a16:creationId xmlns:a16="http://schemas.microsoft.com/office/drawing/2014/main" id="{49762EDE-A3FE-A599-D841-49E5CE01154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C8B1516-9584-AD98-19EA-002835F5D3E2}"/>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1062775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2F81-2171-3366-949B-2F817B983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7106EB9-1795-7F18-A297-01E861436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32621A-3278-2286-D421-AE7EA1D2BF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A063A0-F6D2-DE14-52DB-F2D7801628E1}"/>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6" name="Footer Placeholder 5">
            <a:extLst>
              <a:ext uri="{FF2B5EF4-FFF2-40B4-BE49-F238E27FC236}">
                <a16:creationId xmlns:a16="http://schemas.microsoft.com/office/drawing/2014/main" id="{874CBC32-79AD-AD0C-5A7A-E4753C39A2DA}"/>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7A7EFA75-78FA-2B2A-4AC9-219D6F77AA29}"/>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95303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11D13-E801-CAD7-A738-85F37AAB7E2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5425FC1-D30A-764C-2490-6232614A0F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81C72A-7DE5-45F8-873B-2DCDC99048CA}"/>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E2864DE5-9E7E-66B2-4F4B-008306A973CB}"/>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9292E9E-731D-0B95-9B3B-2687EFE9B8B1}"/>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320191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674EE6-F0D9-3D47-EEFC-20A83BBF8A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36074F-0220-E60F-9725-540ACEC049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83C342-1618-7012-410E-1101104F4661}"/>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BF361E1D-0553-B395-5D41-2CA850260CB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B1C0857-8694-D907-0EC6-1961A6B974B1}"/>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7868457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8815ED2-B65D-88C1-2DD9-8FDFEF9A97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026389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19E61-32BA-5124-1FF4-E22F76E9A46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10F286-20E1-ECA4-D5BC-0C897AF9DF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559B64-3E69-911A-B0A1-8C1E094F81C1}"/>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381EA95D-4B62-6D28-8277-153864C2BA64}"/>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7A1E56-CDF4-138B-A2DE-272063DEE6E9}"/>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32246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FF74B-B7A1-ED14-92AD-28D6D3FCA5E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B2BE295-E0DB-F3A3-6F9A-0CFC5B3DFD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4878FD1-B43B-8829-0FFD-EB00FF02C96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E4FA7513-3426-D552-7E1B-4BFF851F19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9DB2231-9FCF-7432-0CC7-F2886C948563}"/>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12417957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9604C-4A32-EE08-AAA9-9127B3D9379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07C86D-9A0E-172B-6EA8-5068238C0C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03C1A97-DA7D-4CA6-F258-5FCE30712BE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5645AA-36F2-52AE-5B01-3B60C801F68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6" name="Footer Placeholder 5">
            <a:extLst>
              <a:ext uri="{FF2B5EF4-FFF2-40B4-BE49-F238E27FC236}">
                <a16:creationId xmlns:a16="http://schemas.microsoft.com/office/drawing/2014/main" id="{410D7687-7483-70BC-A9B4-38D2D06726D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8C1AD1A9-A997-7E8F-8EF8-74E14A8B2753}"/>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86304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7AA5A-FC83-EE3E-A3E0-53DE5836CC3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8CA768-B39A-6C06-A4BF-29F69C05C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B60E18-6F07-9300-387C-3B0DCED034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7965E3C-A6B7-1228-B21F-7E362681DE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827243-0EF8-2C7C-8BBB-423550077C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AAF68D-C0D2-C2D7-668A-738803A828F0}"/>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8" name="Footer Placeholder 7">
            <a:extLst>
              <a:ext uri="{FF2B5EF4-FFF2-40B4-BE49-F238E27FC236}">
                <a16:creationId xmlns:a16="http://schemas.microsoft.com/office/drawing/2014/main" id="{60C75882-3336-9CF7-EA47-5F5393B2ECF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B86BA1E-7721-A050-96A4-43C6095A0EB2}"/>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10531044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DFD5B-19FF-F93B-68F6-88E3AC7D1839}"/>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F3B061F-4BFF-6851-1589-B2CB342FB41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4" name="Footer Placeholder 3">
            <a:extLst>
              <a:ext uri="{FF2B5EF4-FFF2-40B4-BE49-F238E27FC236}">
                <a16:creationId xmlns:a16="http://schemas.microsoft.com/office/drawing/2014/main" id="{823BE42E-E91D-828D-F2D0-F20125A2B7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9475EE3E-9692-4BB2-F9C2-C02B0BD2978F}"/>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14271272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44E12C-79B0-46C5-4614-EEBB7579A559}"/>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3" name="Footer Placeholder 2">
            <a:extLst>
              <a:ext uri="{FF2B5EF4-FFF2-40B4-BE49-F238E27FC236}">
                <a16:creationId xmlns:a16="http://schemas.microsoft.com/office/drawing/2014/main" id="{9FFF7751-4687-5BD0-B966-9C6FB9E34DB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E89BBA50-218E-AD47-8E78-85521392347A}"/>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25487459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5726B-8627-7402-4218-AE444C1517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C734AE5-99EA-8BB5-3BD5-8206DBB6D32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D1CD6B7-311B-6FF1-29BD-2125CE7FB7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E5FC13-F6E2-9BEF-32CC-D135F29A6184}"/>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6" name="Footer Placeholder 5">
            <a:extLst>
              <a:ext uri="{FF2B5EF4-FFF2-40B4-BE49-F238E27FC236}">
                <a16:creationId xmlns:a16="http://schemas.microsoft.com/office/drawing/2014/main" id="{49762EDE-A3FE-A599-D841-49E5CE01154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C8B1516-9584-AD98-19EA-002835F5D3E2}"/>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7392410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22F81-2171-3366-949B-2F817B9837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7106EB9-1795-7F18-A297-01E861436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32621A-3278-2286-D421-AE7EA1D2BF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A063A0-F6D2-DE14-52DB-F2D7801628E1}"/>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6" name="Footer Placeholder 5">
            <a:extLst>
              <a:ext uri="{FF2B5EF4-FFF2-40B4-BE49-F238E27FC236}">
                <a16:creationId xmlns:a16="http://schemas.microsoft.com/office/drawing/2014/main" id="{874CBC32-79AD-AD0C-5A7A-E4753C39A2DA}"/>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7A7EFA75-78FA-2B2A-4AC9-219D6F77AA29}"/>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36571311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11D13-E801-CAD7-A738-85F37AAB7E2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5425FC1-D30A-764C-2490-6232614A0F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81C72A-7DE5-45F8-873B-2DCDC99048CA}"/>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E2864DE5-9E7E-66B2-4F4B-008306A973CB}"/>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9292E9E-731D-0B95-9B3B-2687EFE9B8B1}"/>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34953994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674EE6-F0D9-3D47-EEFC-20A83BBF8A3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36074F-0220-E60F-9725-540ACEC049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83C342-1618-7012-410E-1101104F4661}"/>
              </a:ext>
            </a:extLst>
          </p:cNvPr>
          <p:cNvSpPr>
            <a:spLocks noGrp="1"/>
          </p:cNvSpPr>
          <p:nvPr>
            <p:ph type="dt" sz="half" idx="10"/>
          </p:nvPr>
        </p:nvSpPr>
        <p:spPr>
          <a:xfrm>
            <a:off x="838200" y="6356350"/>
            <a:ext cx="2743200" cy="365125"/>
          </a:xfrm>
          <a:prstGeom prst="rect">
            <a:avLst/>
          </a:prstGeom>
        </p:spPr>
        <p:txBody>
          <a:bodyPr/>
          <a:lstStyle/>
          <a:p>
            <a:fld id="{2DB0E9A8-239E-184B-BDEB-88C2C598D857}" type="datetimeFigureOut">
              <a:rPr lang="en-US" smtClean="0"/>
              <a:t>3/6/24</a:t>
            </a:fld>
            <a:endParaRPr lang="en-US"/>
          </a:p>
        </p:txBody>
      </p:sp>
      <p:sp>
        <p:nvSpPr>
          <p:cNvPr id="5" name="Footer Placeholder 4">
            <a:extLst>
              <a:ext uri="{FF2B5EF4-FFF2-40B4-BE49-F238E27FC236}">
                <a16:creationId xmlns:a16="http://schemas.microsoft.com/office/drawing/2014/main" id="{BF361E1D-0553-B395-5D41-2CA850260CB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B1C0857-8694-D907-0EC6-1961A6B974B1}"/>
              </a:ext>
            </a:extLst>
          </p:cNvPr>
          <p:cNvSpPr>
            <a:spLocks noGrp="1"/>
          </p:cNvSpPr>
          <p:nvPr>
            <p:ph type="sldNum" sz="quarter" idx="12"/>
          </p:nvPr>
        </p:nvSpPr>
        <p:spPr>
          <a:xfrm>
            <a:off x="8610600" y="6356350"/>
            <a:ext cx="2743200" cy="365125"/>
          </a:xfrm>
          <a:prstGeom prst="rect">
            <a:avLst/>
          </a:prstGeom>
        </p:spPr>
        <p:txBody>
          <a:bodyPr/>
          <a:lstStyle/>
          <a:p>
            <a:fld id="{D88F3FEF-A849-9140-934E-9E5874385D24}" type="slidenum">
              <a:rPr lang="en-US" smtClean="0"/>
              <a:t>‹#›</a:t>
            </a:fld>
            <a:endParaRPr lang="en-US"/>
          </a:p>
        </p:txBody>
      </p:sp>
    </p:spTree>
    <p:extLst>
      <p:ext uri="{BB962C8B-B14F-4D97-AF65-F5344CB8AC3E}">
        <p14:creationId xmlns:p14="http://schemas.microsoft.com/office/powerpoint/2010/main" val="3956528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6D152D-E7D3-F051-AD39-90A9269988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2E22E9-03D3-3709-F697-CDFC15637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1514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6D152D-E7D3-F051-AD39-90A9269988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2E22E9-03D3-3709-F697-CDFC156372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82497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13.jpg"/></Relationships>
</file>

<file path=ppt/slides/_rels/slide18.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snow&#10;&#10;Description automatically generated">
            <a:extLst>
              <a:ext uri="{FF2B5EF4-FFF2-40B4-BE49-F238E27FC236}">
                <a16:creationId xmlns:a16="http://schemas.microsoft.com/office/drawing/2014/main" id="{CA09189D-CF28-5BFF-50F8-4354B58BEBDC}"/>
              </a:ext>
            </a:extLst>
          </p:cNvPr>
          <p:cNvPicPr>
            <a:picLocks noChangeAspect="1"/>
          </p:cNvPicPr>
          <p:nvPr/>
        </p:nvPicPr>
        <p:blipFill>
          <a:blip r:embed="rId3"/>
          <a:stretch>
            <a:fillRect/>
          </a:stretch>
        </p:blipFill>
        <p:spPr>
          <a:xfrm>
            <a:off x="-149290" y="-70965"/>
            <a:ext cx="12613696" cy="7068924"/>
          </a:xfrm>
          <a:prstGeom prst="rect">
            <a:avLst/>
          </a:prstGeom>
        </p:spPr>
      </p:pic>
      <p:sp>
        <p:nvSpPr>
          <p:cNvPr id="6" name="TextBox 5">
            <a:extLst>
              <a:ext uri="{FF2B5EF4-FFF2-40B4-BE49-F238E27FC236}">
                <a16:creationId xmlns:a16="http://schemas.microsoft.com/office/drawing/2014/main" id="{D4EDFB0C-F8F8-686C-6935-CCA9CDA2EF6F}"/>
              </a:ext>
            </a:extLst>
          </p:cNvPr>
          <p:cNvSpPr txBox="1"/>
          <p:nvPr/>
        </p:nvSpPr>
        <p:spPr>
          <a:xfrm>
            <a:off x="1286256" y="1719054"/>
            <a:ext cx="9619487" cy="3939540"/>
          </a:xfrm>
          <a:prstGeom prst="rect">
            <a:avLst/>
          </a:prstGeom>
          <a:noFill/>
        </p:spPr>
        <p:txBody>
          <a:bodyPr wrap="square" rtlCol="0">
            <a:spAutoFit/>
          </a:bodyPr>
          <a:lstStyle/>
          <a:p>
            <a:pPr algn="ctr"/>
            <a:r>
              <a:rPr lang="en-US" sz="4200" i="1" dirty="0">
                <a:solidFill>
                  <a:schemeClr val="bg1"/>
                </a:solidFill>
                <a:effectLst/>
                <a:cs typeface="Arial" panose="020B0604020202020204" pitchFamily="34" charset="0"/>
              </a:rPr>
              <a:t>Exploring whether a mindful body scan, performed at the beginning of a voice lesson, can stimulate interoceptive awareness and lead to a more productive lesson. </a:t>
            </a:r>
            <a:endParaRPr lang="en-US" sz="4200" dirty="0">
              <a:solidFill>
                <a:schemeClr val="bg1"/>
              </a:solidFill>
              <a:cs typeface="Arial" panose="020B0604020202020204" pitchFamily="34" charset="0"/>
            </a:endParaRPr>
          </a:p>
          <a:p>
            <a:pPr algn="ctr"/>
            <a:endParaRPr lang="en-US" sz="40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66D8AC5-C575-94B3-105E-3992343E6FDF}"/>
              </a:ext>
            </a:extLst>
          </p:cNvPr>
          <p:cNvSpPr txBox="1"/>
          <p:nvPr/>
        </p:nvSpPr>
        <p:spPr>
          <a:xfrm>
            <a:off x="298580" y="130629"/>
            <a:ext cx="3956179" cy="646331"/>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BMPF 7010 Emilie Roberts Hannon</a:t>
            </a:r>
          </a:p>
          <a:p>
            <a:endParaRPr lang="en-US" dirty="0"/>
          </a:p>
        </p:txBody>
      </p:sp>
    </p:spTree>
    <p:extLst>
      <p:ext uri="{BB962C8B-B14F-4D97-AF65-F5344CB8AC3E}">
        <p14:creationId xmlns:p14="http://schemas.microsoft.com/office/powerpoint/2010/main" val="2991121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1">
                <a:lumMod val="20000"/>
                <a:lumOff val="80000"/>
                <a:alpha val="31991"/>
              </a:schemeClr>
            </a:gs>
            <a:gs pos="38000">
              <a:srgbClr val="C5C4F0"/>
            </a:gs>
            <a:gs pos="52988">
              <a:schemeClr val="bg2">
                <a:lumMod val="90000"/>
              </a:schemeClr>
            </a:gs>
            <a:gs pos="98000">
              <a:srgbClr val="72C4E8"/>
            </a:gs>
            <a:gs pos="99000">
              <a:schemeClr val="bg2">
                <a:lumMod val="90000"/>
              </a:schemeClr>
            </a:gs>
          </a:gsLst>
          <a:lin ang="2700000" scaled="1"/>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8E8153-2CD4-5F86-6131-AC77AB41C7AA}"/>
              </a:ext>
            </a:extLst>
          </p:cNvPr>
          <p:cNvSpPr txBox="1"/>
          <p:nvPr/>
        </p:nvSpPr>
        <p:spPr>
          <a:xfrm>
            <a:off x="638856" y="755322"/>
            <a:ext cx="10914287" cy="4339650"/>
          </a:xfrm>
          <a:prstGeom prst="rect">
            <a:avLst/>
          </a:prstGeom>
          <a:noFill/>
        </p:spPr>
        <p:txBody>
          <a:bodyPr wrap="square" rtlCol="0">
            <a:spAutoFit/>
          </a:bodyPr>
          <a:lstStyle/>
          <a:p>
            <a:pPr algn="ctr">
              <a:lnSpc>
                <a:spcPct val="150000"/>
              </a:lnSpc>
            </a:pPr>
            <a:r>
              <a:rPr lang="en-US" sz="3200" b="1" dirty="0">
                <a:latin typeface="Arial" panose="020B0604020202020204" pitchFamily="34" charset="0"/>
                <a:cs typeface="Arial" panose="020B0604020202020204" pitchFamily="34" charset="0"/>
              </a:rPr>
              <a:t>Many leading voice researchers and teachers have concluded that increasing awareness of internal bodily sensations should be an important part of voice training.</a:t>
            </a:r>
          </a:p>
          <a:p>
            <a:pPr algn="ctr">
              <a:lnSpc>
                <a:spcPct val="150000"/>
              </a:lnSpc>
            </a:pPr>
            <a:endParaRPr lang="en-US" sz="1600" dirty="0">
              <a:solidFill>
                <a:srgbClr val="0F0F0F"/>
              </a:solidFill>
              <a:effectLst/>
              <a:latin typeface="ArialMT"/>
            </a:endParaRPr>
          </a:p>
          <a:p>
            <a:pPr algn="ctr">
              <a:lnSpc>
                <a:spcPct val="150000"/>
              </a:lnSpc>
            </a:pPr>
            <a:r>
              <a:rPr lang="en-US" sz="2800" dirty="0"/>
              <a:t> </a:t>
            </a:r>
          </a:p>
          <a:p>
            <a:endParaRPr lang="en-US" dirty="0"/>
          </a:p>
        </p:txBody>
      </p:sp>
      <p:sp>
        <p:nvSpPr>
          <p:cNvPr id="4" name="TextBox 3">
            <a:extLst>
              <a:ext uri="{FF2B5EF4-FFF2-40B4-BE49-F238E27FC236}">
                <a16:creationId xmlns:a16="http://schemas.microsoft.com/office/drawing/2014/main" id="{CC4A54C1-C106-8F64-EE4A-5FEC758F7546}"/>
              </a:ext>
            </a:extLst>
          </p:cNvPr>
          <p:cNvSpPr txBox="1"/>
          <p:nvPr/>
        </p:nvSpPr>
        <p:spPr>
          <a:xfrm>
            <a:off x="638856" y="3862834"/>
            <a:ext cx="10914287" cy="1881990"/>
          </a:xfrm>
          <a:prstGeom prst="rect">
            <a:avLst/>
          </a:prstGeom>
          <a:noFill/>
        </p:spPr>
        <p:txBody>
          <a:bodyPr wrap="square" rtlCol="0">
            <a:spAutoFit/>
          </a:bodyPr>
          <a:lstStyle/>
          <a:p>
            <a:pPr algn="ctr">
              <a:lnSpc>
                <a:spcPct val="150000"/>
              </a:lnSpc>
            </a:pPr>
            <a:r>
              <a:rPr lang="en-US" sz="2000" dirty="0">
                <a:solidFill>
                  <a:srgbClr val="0F0F0F"/>
                </a:solidFill>
                <a:effectLst/>
                <a:latin typeface="Arial" panose="020B0604020202020204" pitchFamily="34" charset="0"/>
                <a:cs typeface="Arial" panose="020B0604020202020204" pitchFamily="34" charset="0"/>
              </a:rPr>
              <a:t>(Aura </a:t>
            </a:r>
            <a:r>
              <a:rPr lang="en-US" sz="2000" i="1" dirty="0">
                <a:solidFill>
                  <a:srgbClr val="0F0F0F"/>
                </a:solidFill>
                <a:effectLst/>
                <a:latin typeface="Arial" panose="020B0604020202020204" pitchFamily="34" charset="0"/>
                <a:cs typeface="Arial" panose="020B0604020202020204" pitchFamily="34" charset="0"/>
              </a:rPr>
              <a:t>et al., </a:t>
            </a:r>
            <a:r>
              <a:rPr lang="en-US" sz="2000" dirty="0">
                <a:solidFill>
                  <a:srgbClr val="0F0F0F"/>
                </a:solidFill>
                <a:effectLst/>
                <a:latin typeface="Arial" panose="020B0604020202020204" pitchFamily="34" charset="0"/>
                <a:cs typeface="Arial" panose="020B0604020202020204" pitchFamily="34" charset="0"/>
              </a:rPr>
              <a:t>2022; </a:t>
            </a:r>
            <a:r>
              <a:rPr lang="en-US" sz="2000" dirty="0">
                <a:effectLst/>
                <a:latin typeface="Arial" panose="020B0604020202020204" pitchFamily="34" charset="0"/>
                <a:cs typeface="Arial" panose="020B0604020202020204" pitchFamily="34" charset="0"/>
              </a:rPr>
              <a:t>Crocco, McCabe and Madill, 2020; </a:t>
            </a:r>
            <a:endParaRPr lang="en-US" sz="2000" dirty="0">
              <a:latin typeface="Arial" panose="020B0604020202020204" pitchFamily="34" charset="0"/>
              <a:cs typeface="Arial" panose="020B0604020202020204" pitchFamily="34" charset="0"/>
            </a:endParaRPr>
          </a:p>
          <a:p>
            <a:pPr algn="ctr">
              <a:lnSpc>
                <a:spcPct val="150000"/>
              </a:lnSpc>
            </a:pPr>
            <a:r>
              <a:rPr lang="en-US" sz="2000" dirty="0">
                <a:solidFill>
                  <a:srgbClr val="0F0F0F"/>
                </a:solidFill>
                <a:effectLst/>
                <a:latin typeface="Arial" panose="020B0604020202020204" pitchFamily="34" charset="0"/>
                <a:cs typeface="Arial" panose="020B0604020202020204" pitchFamily="34" charset="0"/>
              </a:rPr>
              <a:t>Crocco and Meyer, 2021; Fletcher, Davidson and Kraue, 2021; </a:t>
            </a:r>
          </a:p>
          <a:p>
            <a:pPr algn="ctr">
              <a:lnSpc>
                <a:spcPct val="150000"/>
              </a:lnSpc>
            </a:pPr>
            <a:r>
              <a:rPr lang="en-US" sz="2000" dirty="0" err="1">
                <a:solidFill>
                  <a:srgbClr val="0F0F0F"/>
                </a:solidFill>
                <a:effectLst/>
                <a:latin typeface="Arial" panose="020B0604020202020204" pitchFamily="34" charset="0"/>
                <a:cs typeface="Arial" panose="020B0604020202020204" pitchFamily="34" charset="0"/>
              </a:rPr>
              <a:t>Hakanpäa</a:t>
            </a:r>
            <a:r>
              <a:rPr lang="en-US" sz="2000" dirty="0">
                <a:solidFill>
                  <a:srgbClr val="0F0F0F"/>
                </a:solidFill>
                <a:effectLst/>
                <a:latin typeface="Arial" panose="020B0604020202020204" pitchFamily="34" charset="0"/>
                <a:cs typeface="Arial" panose="020B0604020202020204" pitchFamily="34" charset="0"/>
              </a:rPr>
              <a:t>̈, Waaramaa and Laukkanen, 2021; </a:t>
            </a:r>
          </a:p>
          <a:p>
            <a:pPr algn="ctr">
              <a:lnSpc>
                <a:spcPct val="150000"/>
              </a:lnSpc>
            </a:pPr>
            <a:r>
              <a:rPr lang="en-US" sz="2000" dirty="0">
                <a:solidFill>
                  <a:srgbClr val="0F0F0F"/>
                </a:solidFill>
                <a:effectLst/>
                <a:latin typeface="Arial" panose="020B0604020202020204" pitchFamily="34" charset="0"/>
                <a:cs typeface="Arial" panose="020B0604020202020204" pitchFamily="34" charset="0"/>
              </a:rPr>
              <a:t>Helding, 2017; Leal </a:t>
            </a:r>
            <a:r>
              <a:rPr lang="en-US" sz="2000" i="1" dirty="0">
                <a:solidFill>
                  <a:srgbClr val="0F0F0F"/>
                </a:solidFill>
                <a:effectLst/>
                <a:latin typeface="Arial" panose="020B0604020202020204" pitchFamily="34" charset="0"/>
                <a:cs typeface="Arial" panose="020B0604020202020204" pitchFamily="34" charset="0"/>
              </a:rPr>
              <a:t>et al, </a:t>
            </a:r>
            <a:r>
              <a:rPr lang="en-US" sz="2000" dirty="0">
                <a:solidFill>
                  <a:srgbClr val="0F0F0F"/>
                </a:solidFill>
                <a:effectLst/>
                <a:latin typeface="Arial" panose="020B0604020202020204" pitchFamily="34" charset="0"/>
                <a:cs typeface="Arial" panose="020B0604020202020204" pitchFamily="34" charset="0"/>
              </a:rPr>
              <a:t> 2022; Tarvainen, 2018 )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209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8" name="Freeform: Shape 37">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TextBox 24">
            <a:extLst>
              <a:ext uri="{FF2B5EF4-FFF2-40B4-BE49-F238E27FC236}">
                <a16:creationId xmlns:a16="http://schemas.microsoft.com/office/drawing/2014/main" id="{E92EFD42-FB9A-E212-BD93-B17E5395A58B}"/>
              </a:ext>
            </a:extLst>
          </p:cNvPr>
          <p:cNvSpPr txBox="1"/>
          <p:nvPr/>
        </p:nvSpPr>
        <p:spPr>
          <a:xfrm>
            <a:off x="99612" y="385001"/>
            <a:ext cx="4834070" cy="6087998"/>
          </a:xfrm>
          <a:prstGeom prst="rect">
            <a:avLst/>
          </a:prstGeom>
        </p:spPr>
        <p:txBody>
          <a:bodyPr vert="horz" lIns="91440" tIns="45720" rIns="91440" bIns="45720" rtlCol="0" anchor="ctr">
            <a:normAutofit fontScale="92500" lnSpcReduction="10000"/>
          </a:bodyPr>
          <a:lstStyle/>
          <a:p>
            <a:pPr algn="ctr">
              <a:lnSpc>
                <a:spcPct val="150000"/>
              </a:lnSpc>
              <a:spcBef>
                <a:spcPct val="0"/>
              </a:spcBef>
              <a:spcAft>
                <a:spcPts val="600"/>
              </a:spcAft>
            </a:pPr>
            <a:r>
              <a:rPr lang="en-US" sz="5400" b="1" kern="1200" dirty="0">
                <a:solidFill>
                  <a:schemeClr val="accent1">
                    <a:lumMod val="50000"/>
                  </a:schemeClr>
                </a:solidFill>
                <a:latin typeface="Arial" panose="020B0604020202020204" pitchFamily="34" charset="0"/>
                <a:ea typeface="+mj-ea"/>
                <a:cs typeface="Arial" panose="020B0604020202020204" pitchFamily="34" charset="0"/>
              </a:rPr>
              <a:t>Singing</a:t>
            </a:r>
          </a:p>
          <a:p>
            <a:pPr algn="ctr">
              <a:lnSpc>
                <a:spcPct val="150000"/>
              </a:lnSpc>
              <a:spcBef>
                <a:spcPct val="0"/>
              </a:spcBef>
              <a:spcAft>
                <a:spcPts val="600"/>
              </a:spcAft>
            </a:pPr>
            <a:r>
              <a:rPr lang="en-US" sz="5400" b="1" dirty="0">
                <a:solidFill>
                  <a:schemeClr val="accent1">
                    <a:lumMod val="50000"/>
                  </a:schemeClr>
                </a:solidFill>
                <a:latin typeface="Arial" panose="020B0604020202020204" pitchFamily="34" charset="0"/>
                <a:ea typeface="+mj-ea"/>
                <a:cs typeface="Arial" panose="020B0604020202020204" pitchFamily="34" charset="0"/>
              </a:rPr>
              <a:t>is a </a:t>
            </a:r>
          </a:p>
          <a:p>
            <a:pPr algn="ctr">
              <a:lnSpc>
                <a:spcPct val="150000"/>
              </a:lnSpc>
              <a:spcBef>
                <a:spcPct val="0"/>
              </a:spcBef>
              <a:spcAft>
                <a:spcPts val="600"/>
              </a:spcAft>
            </a:pPr>
            <a:r>
              <a:rPr lang="en-US" sz="5400" b="1" dirty="0">
                <a:solidFill>
                  <a:schemeClr val="accent1">
                    <a:lumMod val="50000"/>
                  </a:schemeClr>
                </a:solidFill>
                <a:latin typeface="Arial" panose="020B0604020202020204" pitchFamily="34" charset="0"/>
                <a:ea typeface="+mj-ea"/>
                <a:cs typeface="Arial" panose="020B0604020202020204" pitchFamily="34" charset="0"/>
              </a:rPr>
              <a:t>complex</a:t>
            </a:r>
          </a:p>
          <a:p>
            <a:pPr algn="ctr">
              <a:lnSpc>
                <a:spcPct val="150000"/>
              </a:lnSpc>
              <a:spcBef>
                <a:spcPct val="0"/>
              </a:spcBef>
              <a:spcAft>
                <a:spcPts val="600"/>
              </a:spcAft>
            </a:pPr>
            <a:r>
              <a:rPr lang="en-US" sz="5400" b="1" dirty="0">
                <a:solidFill>
                  <a:schemeClr val="accent1">
                    <a:lumMod val="50000"/>
                  </a:schemeClr>
                </a:solidFill>
                <a:latin typeface="Arial" panose="020B0604020202020204" pitchFamily="34" charset="0"/>
                <a:ea typeface="+mj-ea"/>
                <a:cs typeface="Arial" panose="020B0604020202020204" pitchFamily="34" charset="0"/>
              </a:rPr>
              <a:t>m</a:t>
            </a:r>
            <a:r>
              <a:rPr lang="en-US" sz="5400" b="1" kern="1200" dirty="0">
                <a:solidFill>
                  <a:schemeClr val="accent1">
                    <a:lumMod val="50000"/>
                  </a:schemeClr>
                </a:solidFill>
                <a:latin typeface="Arial" panose="020B0604020202020204" pitchFamily="34" charset="0"/>
                <a:ea typeface="+mj-ea"/>
                <a:cs typeface="Arial" panose="020B0604020202020204" pitchFamily="34" charset="0"/>
              </a:rPr>
              <a:t>otor</a:t>
            </a:r>
          </a:p>
          <a:p>
            <a:pPr algn="ctr">
              <a:lnSpc>
                <a:spcPct val="150000"/>
              </a:lnSpc>
              <a:spcBef>
                <a:spcPct val="0"/>
              </a:spcBef>
              <a:spcAft>
                <a:spcPts val="600"/>
              </a:spcAft>
            </a:pPr>
            <a:r>
              <a:rPr lang="en-US" sz="5400" b="1" dirty="0">
                <a:solidFill>
                  <a:schemeClr val="accent1">
                    <a:lumMod val="50000"/>
                  </a:schemeClr>
                </a:solidFill>
                <a:latin typeface="Arial" panose="020B0604020202020204" pitchFamily="34" charset="0"/>
                <a:ea typeface="+mj-ea"/>
                <a:cs typeface="Arial" panose="020B0604020202020204" pitchFamily="34" charset="0"/>
              </a:rPr>
              <a:t>activity</a:t>
            </a:r>
            <a:endParaRPr lang="en-US" sz="5400" b="1" kern="1200" dirty="0">
              <a:solidFill>
                <a:schemeClr val="accent1">
                  <a:lumMod val="50000"/>
                </a:schemeClr>
              </a:solidFill>
              <a:latin typeface="Arial" panose="020B0604020202020204" pitchFamily="34" charset="0"/>
              <a:ea typeface="+mj-ea"/>
              <a:cs typeface="Arial" panose="020B0604020202020204" pitchFamily="34" charset="0"/>
            </a:endParaRPr>
          </a:p>
          <a:p>
            <a:pPr algn="ctr">
              <a:lnSpc>
                <a:spcPct val="90000"/>
              </a:lnSpc>
              <a:spcBef>
                <a:spcPct val="0"/>
              </a:spcBef>
            </a:pPr>
            <a:endParaRPr lang="en-US" sz="3600" kern="1200" dirty="0">
              <a:solidFill>
                <a:schemeClr val="tx2"/>
              </a:solidFill>
              <a:latin typeface="+mj-lt"/>
              <a:ea typeface="+mj-ea"/>
              <a:cs typeface="+mj-cs"/>
            </a:endParaRPr>
          </a:p>
        </p:txBody>
      </p:sp>
      <p:sp>
        <p:nvSpPr>
          <p:cNvPr id="26" name="TextBox 25">
            <a:extLst>
              <a:ext uri="{FF2B5EF4-FFF2-40B4-BE49-F238E27FC236}">
                <a16:creationId xmlns:a16="http://schemas.microsoft.com/office/drawing/2014/main" id="{44DA758F-5A02-C66F-E545-57798ABA66F9}"/>
              </a:ext>
            </a:extLst>
          </p:cNvPr>
          <p:cNvSpPr txBox="1"/>
          <p:nvPr/>
        </p:nvSpPr>
        <p:spPr>
          <a:xfrm>
            <a:off x="5733333" y="610202"/>
            <a:ext cx="6414260" cy="2430864"/>
          </a:xfrm>
          <a:prstGeom prst="rect">
            <a:avLst/>
          </a:prstGeom>
        </p:spPr>
        <p:txBody>
          <a:bodyPr vert="horz" lIns="91440" tIns="45720" rIns="91440" bIns="45720" rtlCol="0" anchor="t">
            <a:normAutofit/>
          </a:bodyPr>
          <a:lstStyle/>
          <a:p>
            <a:pPr>
              <a:lnSpc>
                <a:spcPct val="160000"/>
              </a:lnSpc>
              <a:spcAft>
                <a:spcPts val="600"/>
              </a:spcAft>
            </a:pPr>
            <a:r>
              <a:rPr lang="en-US" sz="3000" b="1" dirty="0">
                <a:solidFill>
                  <a:schemeClr val="accent1">
                    <a:lumMod val="50000"/>
                  </a:schemeClr>
                </a:solidFill>
                <a:latin typeface="Arial" panose="020B0604020202020204" pitchFamily="34" charset="0"/>
                <a:cs typeface="Arial" panose="020B0604020202020204" pitchFamily="34" charset="0"/>
              </a:rPr>
              <a:t>Motor Learning is governed by sensory feedback.</a:t>
            </a:r>
          </a:p>
          <a:p>
            <a:pPr>
              <a:lnSpc>
                <a:spcPct val="150000"/>
              </a:lnSpc>
              <a:spcAft>
                <a:spcPts val="600"/>
              </a:spcAft>
            </a:pPr>
            <a:r>
              <a:rPr lang="en-US" sz="2200" b="1" dirty="0">
                <a:solidFill>
                  <a:schemeClr val="accent1">
                    <a:lumMod val="50000"/>
                  </a:schemeClr>
                </a:solidFill>
              </a:rPr>
              <a:t>(Verdolini, 2000: 7; Schmidt, 1991; Utley, 2019)</a:t>
            </a:r>
          </a:p>
        </p:txBody>
      </p:sp>
      <p:grpSp>
        <p:nvGrpSpPr>
          <p:cNvPr id="43" name="Group 42">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4" name="Freeform: Shape 43">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7" name="Freeform: Shape 46">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8" name="TextBox 27">
            <a:extLst>
              <a:ext uri="{FF2B5EF4-FFF2-40B4-BE49-F238E27FC236}">
                <a16:creationId xmlns:a16="http://schemas.microsoft.com/office/drawing/2014/main" id="{96AB75B4-6DBB-7DC8-1053-02A7F01C9BCF}"/>
              </a:ext>
            </a:extLst>
          </p:cNvPr>
          <p:cNvSpPr txBox="1"/>
          <p:nvPr/>
        </p:nvSpPr>
        <p:spPr>
          <a:xfrm>
            <a:off x="5733333" y="3201643"/>
            <a:ext cx="6359055" cy="3385542"/>
          </a:xfrm>
          <a:prstGeom prst="rect">
            <a:avLst/>
          </a:prstGeom>
          <a:noFill/>
        </p:spPr>
        <p:txBody>
          <a:bodyPr wrap="square" rtlCol="0">
            <a:spAutoFit/>
          </a:bodyPr>
          <a:lstStyle/>
          <a:p>
            <a:pPr>
              <a:lnSpc>
                <a:spcPct val="150000"/>
              </a:lnSpc>
              <a:spcAft>
                <a:spcPts val="600"/>
              </a:spcAft>
            </a:pPr>
            <a:r>
              <a:rPr lang="en-US" sz="2800" b="1" dirty="0">
                <a:solidFill>
                  <a:schemeClr val="accent1">
                    <a:lumMod val="50000"/>
                  </a:schemeClr>
                </a:solidFill>
                <a:latin typeface="Arial" panose="020B0604020202020204" pitchFamily="34" charset="0"/>
                <a:cs typeface="Arial" panose="020B0604020202020204" pitchFamily="34" charset="0"/>
              </a:rPr>
              <a:t>Mechanical instructions, or drawing attention to sensations while singing interferes with learning. </a:t>
            </a:r>
          </a:p>
          <a:p>
            <a:pPr>
              <a:lnSpc>
                <a:spcPct val="150000"/>
              </a:lnSpc>
              <a:spcAft>
                <a:spcPts val="600"/>
              </a:spcAft>
            </a:pPr>
            <a:r>
              <a:rPr lang="en-US" sz="2000" b="1" dirty="0">
                <a:solidFill>
                  <a:schemeClr val="accent1">
                    <a:lumMod val="50000"/>
                  </a:schemeClr>
                </a:solidFill>
                <a:latin typeface="Arial" panose="020B0604020202020204" pitchFamily="34" charset="0"/>
                <a:cs typeface="Arial" panose="020B0604020202020204" pitchFamily="34" charset="0"/>
              </a:rPr>
              <a:t>(Crocco and Meyer, 2021; Helding, 2008; Treinkman, 2021)</a:t>
            </a:r>
          </a:p>
          <a:p>
            <a:pPr>
              <a:spcAft>
                <a:spcPts val="600"/>
              </a:spcAft>
            </a:pPr>
            <a:endParaRPr lang="en-US" dirty="0"/>
          </a:p>
        </p:txBody>
      </p:sp>
    </p:spTree>
    <p:extLst>
      <p:ext uri="{BB962C8B-B14F-4D97-AF65-F5344CB8AC3E}">
        <p14:creationId xmlns:p14="http://schemas.microsoft.com/office/powerpoint/2010/main" val="1662066979"/>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dissolv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dissolve">
                                      <p:cBhvr>
                                        <p:cTn id="12"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8"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39000">
              <a:schemeClr val="accent1">
                <a:lumMod val="95000"/>
                <a:lumOff val="5000"/>
                <a:alpha val="76806"/>
              </a:schemeClr>
            </a:gs>
            <a:gs pos="99000">
              <a:schemeClr val="accent4">
                <a:lumMod val="40000"/>
                <a:lumOff val="60000"/>
              </a:schemeClr>
            </a:gs>
            <a:gs pos="59000">
              <a:schemeClr val="accent1">
                <a:lumMod val="60000"/>
                <a:alpha val="66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89530E2-F74E-6D60-FE66-D8CF46A7C63C}"/>
              </a:ext>
            </a:extLst>
          </p:cNvPr>
          <p:cNvSpPr txBox="1"/>
          <p:nvPr/>
        </p:nvSpPr>
        <p:spPr>
          <a:xfrm>
            <a:off x="4501922" y="1314962"/>
            <a:ext cx="3188153" cy="1938992"/>
          </a:xfrm>
          <a:prstGeom prst="rect">
            <a:avLst/>
          </a:prstGeom>
          <a:noFill/>
        </p:spPr>
        <p:txBody>
          <a:bodyPr wrap="square">
            <a:spAutoFit/>
          </a:bodyPr>
          <a:lstStyle/>
          <a:p>
            <a:r>
              <a:rPr lang="en-US" sz="6000" b="1" kern="1200" dirty="0">
                <a:solidFill>
                  <a:schemeClr val="bg1"/>
                </a:solidFill>
                <a:latin typeface="+mj-lt"/>
                <a:ea typeface="+mj-ea"/>
                <a:cs typeface="+mj-cs"/>
              </a:rPr>
              <a:t>PRIMING</a:t>
            </a:r>
          </a:p>
          <a:p>
            <a:endParaRPr lang="en-US" sz="6000" b="1" dirty="0">
              <a:solidFill>
                <a:schemeClr val="bg1"/>
              </a:solidFill>
            </a:endParaRPr>
          </a:p>
        </p:txBody>
      </p:sp>
      <p:sp>
        <p:nvSpPr>
          <p:cNvPr id="6" name="TextBox 5">
            <a:extLst>
              <a:ext uri="{FF2B5EF4-FFF2-40B4-BE49-F238E27FC236}">
                <a16:creationId xmlns:a16="http://schemas.microsoft.com/office/drawing/2014/main" id="{73969831-082C-BE80-A6E5-A45641A484B8}"/>
              </a:ext>
            </a:extLst>
          </p:cNvPr>
          <p:cNvSpPr txBox="1"/>
          <p:nvPr/>
        </p:nvSpPr>
        <p:spPr>
          <a:xfrm>
            <a:off x="1314447" y="1628507"/>
            <a:ext cx="9563101" cy="3600986"/>
          </a:xfrm>
          <a:prstGeom prst="rect">
            <a:avLst/>
          </a:prstGeom>
          <a:noFill/>
        </p:spPr>
        <p:txBody>
          <a:bodyPr wrap="square" rtlCol="0">
            <a:spAutoFit/>
          </a:bodyPr>
          <a:lstStyle/>
          <a:p>
            <a:endParaRPr lang="en-US" sz="2400" dirty="0">
              <a:solidFill>
                <a:schemeClr val="bg1"/>
              </a:solidFill>
              <a:latin typeface="Helvetica" pitchFamily="2" charset="0"/>
            </a:endParaRPr>
          </a:p>
          <a:p>
            <a:endParaRPr lang="en-US" sz="2400" dirty="0">
              <a:solidFill>
                <a:schemeClr val="bg1"/>
              </a:solidFill>
              <a:latin typeface="Times New Roman" panose="02020603050405020304" pitchFamily="18" charset="0"/>
            </a:endParaRPr>
          </a:p>
          <a:p>
            <a:pPr algn="ctr">
              <a:lnSpc>
                <a:spcPct val="150000"/>
              </a:lnSpc>
            </a:pPr>
            <a:r>
              <a:rPr lang="en-US" sz="3600" dirty="0">
                <a:solidFill>
                  <a:schemeClr val="bg1"/>
                </a:solidFill>
                <a:latin typeface="Arial" panose="020B0604020202020204" pitchFamily="34" charset="0"/>
                <a:cs typeface="Arial" panose="020B0604020202020204" pitchFamily="34" charset="0"/>
              </a:rPr>
              <a:t>P</a:t>
            </a:r>
            <a:r>
              <a:rPr lang="en-US" sz="3600" dirty="0">
                <a:solidFill>
                  <a:schemeClr val="bg1"/>
                </a:solidFill>
                <a:effectLst/>
                <a:latin typeface="Arial" panose="020B0604020202020204" pitchFamily="34" charset="0"/>
                <a:cs typeface="Arial" panose="020B0604020202020204" pitchFamily="34" charset="0"/>
              </a:rPr>
              <a:t>riming involves carryover effects of experiences from one situation into the next</a:t>
            </a:r>
          </a:p>
          <a:p>
            <a:pPr>
              <a:lnSpc>
                <a:spcPct val="150000"/>
              </a:lnSpc>
            </a:pPr>
            <a:r>
              <a:rPr lang="en-US" sz="3600" dirty="0">
                <a:solidFill>
                  <a:schemeClr val="bg1"/>
                </a:solidFill>
                <a:latin typeface="Arial" panose="020B0604020202020204" pitchFamily="34" charset="0"/>
                <a:cs typeface="Arial" panose="020B0604020202020204" pitchFamily="34" charset="0"/>
              </a:rPr>
              <a:t>						</a:t>
            </a:r>
            <a:r>
              <a:rPr lang="en-US" sz="2800" dirty="0">
                <a:solidFill>
                  <a:schemeClr val="bg1"/>
                </a:solidFill>
                <a:latin typeface="Arial" panose="020B0604020202020204" pitchFamily="34" charset="0"/>
                <a:cs typeface="Arial" panose="020B0604020202020204" pitchFamily="34" charset="0"/>
              </a:rPr>
              <a:t>(Bargh, 2016; Bargh 22)</a:t>
            </a:r>
            <a:endParaRPr lang="en-US" sz="2800" dirty="0">
              <a:solidFill>
                <a:schemeClr val="bg1"/>
              </a:solidFill>
              <a:effectLst/>
              <a:latin typeface="Arial" panose="020B0604020202020204" pitchFamily="34" charset="0"/>
              <a:cs typeface="Arial" panose="020B0604020202020204" pitchFamily="34" charset="0"/>
            </a:endParaRPr>
          </a:p>
          <a:p>
            <a:endParaRPr lang="en-US" dirty="0">
              <a:solidFill>
                <a:srgbClr val="000000"/>
              </a:solidFill>
              <a:effectLst/>
              <a:latin typeface="Helvetica" pitchFamily="2" charset="0"/>
            </a:endParaRPr>
          </a:p>
        </p:txBody>
      </p:sp>
    </p:spTree>
    <p:extLst>
      <p:ext uri="{BB962C8B-B14F-4D97-AF65-F5344CB8AC3E}">
        <p14:creationId xmlns:p14="http://schemas.microsoft.com/office/powerpoint/2010/main" val="1063530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alpha val="43750"/>
          </a:schemeClr>
        </a:solidFill>
        <a:effectLst/>
      </p:bgPr>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6AC87758-2CE5-3CB4-74EB-67A34DE0C945}"/>
              </a:ext>
            </a:extLst>
          </p:cNvPr>
          <p:cNvPicPr>
            <a:picLocks noChangeAspect="1"/>
          </p:cNvPicPr>
          <p:nvPr/>
        </p:nvPicPr>
        <p:blipFill>
          <a:blip r:embed="rId3">
            <a:alphaModFix amt="63000"/>
          </a:blip>
          <a:stretch>
            <a:fillRect/>
          </a:stretch>
        </p:blipFill>
        <p:spPr>
          <a:xfrm>
            <a:off x="0" y="0"/>
            <a:ext cx="12191999" cy="6876136"/>
          </a:xfrm>
          <a:prstGeom prst="rect">
            <a:avLst/>
          </a:prstGeom>
        </p:spPr>
      </p:pic>
      <p:sp>
        <p:nvSpPr>
          <p:cNvPr id="6" name="TextBox 5">
            <a:extLst>
              <a:ext uri="{FF2B5EF4-FFF2-40B4-BE49-F238E27FC236}">
                <a16:creationId xmlns:a16="http://schemas.microsoft.com/office/drawing/2014/main" id="{090F70FB-6539-02B2-D7AA-548B2AA92236}"/>
              </a:ext>
            </a:extLst>
          </p:cNvPr>
          <p:cNvSpPr txBox="1"/>
          <p:nvPr/>
        </p:nvSpPr>
        <p:spPr>
          <a:xfrm>
            <a:off x="5129638" y="566711"/>
            <a:ext cx="1932714" cy="923330"/>
          </a:xfrm>
          <a:prstGeom prst="rect">
            <a:avLst/>
          </a:prstGeom>
          <a:noFill/>
        </p:spPr>
        <p:txBody>
          <a:bodyPr wrap="square" rtlCol="0">
            <a:spAutoFit/>
          </a:bodyPr>
          <a:lstStyle/>
          <a:p>
            <a:pPr algn="ctr"/>
            <a:r>
              <a:rPr lang="en-US" sz="5400" b="1" dirty="0">
                <a:solidFill>
                  <a:schemeClr val="accent1">
                    <a:lumMod val="50000"/>
                  </a:schemeClr>
                </a:solidFill>
              </a:rPr>
              <a:t>Aims</a:t>
            </a:r>
          </a:p>
        </p:txBody>
      </p:sp>
      <p:sp>
        <p:nvSpPr>
          <p:cNvPr id="7" name="TextBox 6">
            <a:extLst>
              <a:ext uri="{FF2B5EF4-FFF2-40B4-BE49-F238E27FC236}">
                <a16:creationId xmlns:a16="http://schemas.microsoft.com/office/drawing/2014/main" id="{9935B3DC-F6C7-7ECF-FE8E-9A3B1CA08EDE}"/>
              </a:ext>
            </a:extLst>
          </p:cNvPr>
          <p:cNvSpPr txBox="1"/>
          <p:nvPr/>
        </p:nvSpPr>
        <p:spPr>
          <a:xfrm>
            <a:off x="1007276" y="1647953"/>
            <a:ext cx="10163581" cy="1569660"/>
          </a:xfrm>
          <a:prstGeom prst="rect">
            <a:avLst/>
          </a:prstGeom>
          <a:noFill/>
        </p:spPr>
        <p:txBody>
          <a:bodyPr wrap="square" rtlCol="0">
            <a:spAutoFit/>
          </a:bodyPr>
          <a:lstStyle/>
          <a:p>
            <a:pPr marL="457200" indent="-457200" algn="ctr">
              <a:lnSpc>
                <a:spcPct val="150000"/>
              </a:lnSpc>
              <a:buFont typeface="Arial" panose="020B0604020202020204" pitchFamily="34" charset="0"/>
              <a:buChar char="•"/>
            </a:pPr>
            <a:r>
              <a:rPr lang="en-US" sz="2400" dirty="0">
                <a:effectLst/>
                <a:latin typeface="Arial" panose="020B0604020202020204" pitchFamily="34" charset="0"/>
                <a:cs typeface="Arial" panose="020B0604020202020204" pitchFamily="34" charset="0"/>
              </a:rPr>
              <a:t>To create one ten-minute body scan exercise </a:t>
            </a:r>
          </a:p>
          <a:p>
            <a:pPr algn="ctr">
              <a:lnSpc>
                <a:spcPct val="150000"/>
              </a:lnSpc>
            </a:pPr>
            <a:r>
              <a:rPr lang="en-US" sz="2400" dirty="0">
                <a:latin typeface="Arial" panose="020B0604020202020204" pitchFamily="34" charset="0"/>
                <a:cs typeface="Arial" panose="020B0604020202020204" pitchFamily="34" charset="0"/>
              </a:rPr>
              <a:t>   </a:t>
            </a:r>
            <a:r>
              <a:rPr lang="en-US" sz="2400" dirty="0">
                <a:effectLst/>
                <a:latin typeface="Arial" panose="020B0604020202020204" pitchFamily="34" charset="0"/>
                <a:cs typeface="Arial" panose="020B0604020202020204" pitchFamily="34" charset="0"/>
              </a:rPr>
              <a:t>to be introduced at the beginning of a voice lesson</a:t>
            </a:r>
          </a:p>
          <a:p>
            <a:endParaRPr lang="en-US" sz="2400" dirty="0"/>
          </a:p>
        </p:txBody>
      </p:sp>
      <p:sp>
        <p:nvSpPr>
          <p:cNvPr id="8" name="TextBox 7">
            <a:extLst>
              <a:ext uri="{FF2B5EF4-FFF2-40B4-BE49-F238E27FC236}">
                <a16:creationId xmlns:a16="http://schemas.microsoft.com/office/drawing/2014/main" id="{571381FD-4B1F-86E5-C05A-EE75ACB8DB1C}"/>
              </a:ext>
            </a:extLst>
          </p:cNvPr>
          <p:cNvSpPr txBox="1"/>
          <p:nvPr/>
        </p:nvSpPr>
        <p:spPr>
          <a:xfrm>
            <a:off x="2537963" y="2743829"/>
            <a:ext cx="7102205" cy="1593513"/>
          </a:xfrm>
          <a:prstGeom prst="rect">
            <a:avLst/>
          </a:prstGeom>
          <a:noFill/>
        </p:spPr>
        <p:txBody>
          <a:bodyPr wrap="square" rtlCol="0">
            <a:spAutoFit/>
          </a:bodyPr>
          <a:lstStyle/>
          <a:p>
            <a:pPr>
              <a:lnSpc>
                <a:spcPct val="150000"/>
              </a:lnSpc>
            </a:pPr>
            <a:endParaRPr lang="en-US" sz="2000" dirty="0">
              <a:solidFill>
                <a:schemeClr val="tx2"/>
              </a:solidFill>
              <a:effectLst/>
              <a:latin typeface="Arial" panose="020B0604020202020204" pitchFamily="34" charset="0"/>
              <a:cs typeface="Arial" panose="020B0604020202020204" pitchFamily="34" charset="0"/>
            </a:endParaRPr>
          </a:p>
          <a:p>
            <a:pPr marL="457200" indent="-457200" algn="ctr">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To investigate the impact of the exercise to determine its effectiveness</a:t>
            </a:r>
            <a:r>
              <a:rPr lang="en-US" sz="2400" b="1" dirty="0">
                <a:latin typeface="Arial" panose="020B0604020202020204" pitchFamily="34" charset="0"/>
                <a:cs typeface="Arial" panose="020B0604020202020204" pitchFamily="34" charset="0"/>
              </a:rPr>
              <a:t>. </a:t>
            </a:r>
          </a:p>
        </p:txBody>
      </p:sp>
      <p:sp>
        <p:nvSpPr>
          <p:cNvPr id="9" name="TextBox 8">
            <a:extLst>
              <a:ext uri="{FF2B5EF4-FFF2-40B4-BE49-F238E27FC236}">
                <a16:creationId xmlns:a16="http://schemas.microsoft.com/office/drawing/2014/main" id="{EB0D02B9-2C1E-CB9E-568C-CED5F48C8DBE}"/>
              </a:ext>
            </a:extLst>
          </p:cNvPr>
          <p:cNvSpPr txBox="1"/>
          <p:nvPr/>
        </p:nvSpPr>
        <p:spPr>
          <a:xfrm>
            <a:off x="3182524" y="4644123"/>
            <a:ext cx="5270351" cy="1131848"/>
          </a:xfrm>
          <a:prstGeom prst="rect">
            <a:avLst/>
          </a:prstGeom>
          <a:noFill/>
        </p:spPr>
        <p:txBody>
          <a:bodyPr wrap="square" rtlCol="0">
            <a:spAutoFit/>
          </a:bodyPr>
          <a:lstStyle/>
          <a:p>
            <a:pPr marL="457200" indent="-457200" algn="ctr">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To lay the foundation for further research</a:t>
            </a:r>
          </a:p>
        </p:txBody>
      </p:sp>
    </p:spTree>
    <p:extLst>
      <p:ext uri="{BB962C8B-B14F-4D97-AF65-F5344CB8AC3E}">
        <p14:creationId xmlns:p14="http://schemas.microsoft.com/office/powerpoint/2010/main" val="990879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subTnLst>
                                    <p:animClr clrSpc="rgb" dir="cw">
                                      <p:cBhvr override="childStyle">
                                        <p:cTn dur="1" fill="hold" display="0" masterRel="nextClick" afterEffect="1"/>
                                        <p:tgtEl>
                                          <p:spTgt spid="7"/>
                                        </p:tgtEl>
                                        <p:attrNameLst>
                                          <p:attrName>ppt_c</p:attrName>
                                        </p:attrNameLst>
                                      </p:cBhvr>
                                      <p:to>
                                        <a:schemeClr val="hlink"/>
                                      </p:to>
                                    </p:animClr>
                                  </p:sub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strVal val="#ppt_h"/>
                                          </p:val>
                                        </p:tav>
                                        <p:tav tm="100000">
                                          <p:val>
                                            <p:strVal val="#ppt_h"/>
                                          </p:val>
                                        </p:tav>
                                      </p:tavLst>
                                    </p:anim>
                                  </p:childTnLst>
                                  <p:subTnLst>
                                    <p:animClr clrSpc="rgb" dir="cw">
                                      <p:cBhvr override="childStyle">
                                        <p:cTn dur="1" fill="hold" display="0" masterRel="nextClick" afterEffect="1"/>
                                        <p:tgtEl>
                                          <p:spTgt spid="8"/>
                                        </p:tgtEl>
                                        <p:attrNameLst>
                                          <p:attrName>ppt_c</p:attrName>
                                        </p:attrNameLst>
                                      </p:cBhvr>
                                      <p:to>
                                        <a:schemeClr val="hlink"/>
                                      </p:to>
                                    </p:animClr>
                                  </p:sub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alpha val="69711"/>
                <a:lumMod val="2000"/>
                <a:lumOff val="98000"/>
              </a:schemeClr>
            </a:gs>
            <a:gs pos="35000">
              <a:schemeClr val="accent1">
                <a:lumMod val="0"/>
                <a:lumOff val="100000"/>
              </a:schemeClr>
            </a:gs>
            <a:gs pos="100000">
              <a:schemeClr val="accent1">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54E702-43CD-D37A-9792-0743C686565D}"/>
              </a:ext>
            </a:extLst>
          </p:cNvPr>
          <p:cNvSpPr txBox="1"/>
          <p:nvPr/>
        </p:nvSpPr>
        <p:spPr>
          <a:xfrm>
            <a:off x="4087244" y="924062"/>
            <a:ext cx="4017510" cy="1415772"/>
          </a:xfrm>
          <a:prstGeom prst="rect">
            <a:avLst/>
          </a:prstGeom>
          <a:noFill/>
        </p:spPr>
        <p:txBody>
          <a:bodyPr wrap="square" rtlCol="0">
            <a:spAutoFit/>
          </a:bodyPr>
          <a:lstStyle/>
          <a:p>
            <a:r>
              <a:rPr lang="en-US" sz="4800" b="1" dirty="0">
                <a:solidFill>
                  <a:srgbClr val="2C2FC2"/>
                </a:solidFill>
              </a:rPr>
              <a:t>Interoception</a:t>
            </a:r>
          </a:p>
          <a:p>
            <a:pPr algn="ctr"/>
            <a:r>
              <a:rPr lang="en-US" dirty="0">
                <a:solidFill>
                  <a:srgbClr val="5E31BA"/>
                </a:solidFill>
              </a:rPr>
              <a:t>(</a:t>
            </a:r>
            <a:r>
              <a:rPr lang="en-US" dirty="0">
                <a:solidFill>
                  <a:srgbClr val="5E31BA"/>
                </a:solidFill>
                <a:effectLst/>
                <a:latin typeface="ArialMT"/>
              </a:rPr>
              <a:t>Berntson and Khalsa, 2021 </a:t>
            </a:r>
            <a:endParaRPr lang="en-US" dirty="0">
              <a:solidFill>
                <a:srgbClr val="5E31BA"/>
              </a:solidFill>
            </a:endParaRPr>
          </a:p>
          <a:p>
            <a:endParaRPr lang="en-US" sz="2000" dirty="0">
              <a:solidFill>
                <a:srgbClr val="2C2FC2"/>
              </a:solidFill>
            </a:endParaRPr>
          </a:p>
        </p:txBody>
      </p:sp>
      <p:pic>
        <p:nvPicPr>
          <p:cNvPr id="4" name="Picture 3" descr="A diagram of a diagram of different types of information&#10;&#10;Description automatically generated">
            <a:extLst>
              <a:ext uri="{FF2B5EF4-FFF2-40B4-BE49-F238E27FC236}">
                <a16:creationId xmlns:a16="http://schemas.microsoft.com/office/drawing/2014/main" id="{87D1A9A2-1D85-E684-C9B1-F384869D6877}"/>
              </a:ext>
            </a:extLst>
          </p:cNvPr>
          <p:cNvPicPr>
            <a:picLocks noChangeAspect="1"/>
          </p:cNvPicPr>
          <p:nvPr/>
        </p:nvPicPr>
        <p:blipFill>
          <a:blip r:embed="rId3"/>
          <a:stretch>
            <a:fillRect/>
          </a:stretch>
        </p:blipFill>
        <p:spPr>
          <a:xfrm>
            <a:off x="2744878" y="2561199"/>
            <a:ext cx="6702243" cy="2782326"/>
          </a:xfrm>
          <a:prstGeom prst="rect">
            <a:avLst/>
          </a:prstGeom>
        </p:spPr>
      </p:pic>
    </p:spTree>
    <p:extLst>
      <p:ext uri="{BB962C8B-B14F-4D97-AF65-F5344CB8AC3E}">
        <p14:creationId xmlns:p14="http://schemas.microsoft.com/office/powerpoint/2010/main" val="249483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Freeform: Shape 10">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4" name="Freeform: Shape 13">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extBox 1">
            <a:extLst>
              <a:ext uri="{FF2B5EF4-FFF2-40B4-BE49-F238E27FC236}">
                <a16:creationId xmlns:a16="http://schemas.microsoft.com/office/drawing/2014/main" id="{E112E83C-880F-2C74-FDF4-0C1E9D2035B0}"/>
              </a:ext>
            </a:extLst>
          </p:cNvPr>
          <p:cNvSpPr txBox="1"/>
          <p:nvPr/>
        </p:nvSpPr>
        <p:spPr>
          <a:xfrm>
            <a:off x="3502731" y="1542402"/>
            <a:ext cx="5186842" cy="2387918"/>
          </a:xfrm>
          <a:prstGeom prst="rect">
            <a:avLst/>
          </a:prstGeom>
        </p:spPr>
        <p:txBody>
          <a:bodyPr vert="horz" lIns="91440" tIns="45720" rIns="91440" bIns="45720" rtlCol="0" anchor="b">
            <a:normAutofit/>
          </a:bodyPr>
          <a:lstStyle/>
          <a:p>
            <a:pPr algn="ctr">
              <a:lnSpc>
                <a:spcPct val="90000"/>
              </a:lnSpc>
              <a:spcBef>
                <a:spcPct val="0"/>
              </a:spcBef>
              <a:spcAft>
                <a:spcPts val="600"/>
              </a:spcAft>
            </a:pPr>
            <a:endParaRPr lang="en-US" sz="4800" kern="1200" dirty="0">
              <a:solidFill>
                <a:schemeClr val="tx2"/>
              </a:solidFill>
              <a:latin typeface="+mj-lt"/>
              <a:ea typeface="+mj-ea"/>
              <a:cs typeface="+mj-cs"/>
            </a:endParaRPr>
          </a:p>
          <a:p>
            <a:pPr algn="ctr">
              <a:lnSpc>
                <a:spcPct val="90000"/>
              </a:lnSpc>
              <a:spcBef>
                <a:spcPct val="0"/>
              </a:spcBef>
              <a:spcAft>
                <a:spcPts val="600"/>
              </a:spcAft>
            </a:pPr>
            <a:endParaRPr lang="en-US" sz="4800" kern="1200" dirty="0">
              <a:solidFill>
                <a:schemeClr val="tx2"/>
              </a:solidFill>
              <a:latin typeface="+mj-lt"/>
              <a:ea typeface="+mj-ea"/>
              <a:cs typeface="+mj-cs"/>
            </a:endParaRPr>
          </a:p>
          <a:p>
            <a:pPr algn="ctr">
              <a:lnSpc>
                <a:spcPct val="90000"/>
              </a:lnSpc>
              <a:spcBef>
                <a:spcPct val="0"/>
              </a:spcBef>
              <a:spcAft>
                <a:spcPts val="600"/>
              </a:spcAft>
            </a:pPr>
            <a:endParaRPr lang="en-US" sz="4800" kern="1200" dirty="0">
              <a:solidFill>
                <a:schemeClr val="tx2"/>
              </a:solidFill>
              <a:latin typeface="+mj-lt"/>
              <a:ea typeface="+mj-ea"/>
              <a:cs typeface="+mj-cs"/>
            </a:endParaRPr>
          </a:p>
        </p:txBody>
      </p:sp>
      <p:grpSp>
        <p:nvGrpSpPr>
          <p:cNvPr id="22" name="Group 21">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3" name="Freeform: Shape 22">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29" name="Freeform: Shape 28">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84D8337A-1A92-EC81-6009-0D38C28AD294}"/>
              </a:ext>
            </a:extLst>
          </p:cNvPr>
          <p:cNvSpPr txBox="1"/>
          <p:nvPr/>
        </p:nvSpPr>
        <p:spPr>
          <a:xfrm>
            <a:off x="2860080" y="4654627"/>
            <a:ext cx="6649850" cy="954107"/>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Lead to highest degree of increased IA</a:t>
            </a:r>
          </a:p>
          <a:p>
            <a:r>
              <a:rPr lang="en-US" sz="2800" dirty="0"/>
              <a:t>			(Kok and Singer, 2017)</a:t>
            </a:r>
          </a:p>
        </p:txBody>
      </p:sp>
      <p:sp>
        <p:nvSpPr>
          <p:cNvPr id="4" name="TextBox 3">
            <a:extLst>
              <a:ext uri="{FF2B5EF4-FFF2-40B4-BE49-F238E27FC236}">
                <a16:creationId xmlns:a16="http://schemas.microsoft.com/office/drawing/2014/main" id="{3A0F26C3-5475-AC08-BDA0-021168AAF0ED}"/>
              </a:ext>
            </a:extLst>
          </p:cNvPr>
          <p:cNvSpPr txBox="1"/>
          <p:nvPr/>
        </p:nvSpPr>
        <p:spPr>
          <a:xfrm>
            <a:off x="4054421" y="1249266"/>
            <a:ext cx="4256489" cy="769441"/>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MINDFULNESS</a:t>
            </a:r>
          </a:p>
        </p:txBody>
      </p:sp>
      <p:sp>
        <p:nvSpPr>
          <p:cNvPr id="5" name="TextBox 4">
            <a:extLst>
              <a:ext uri="{FF2B5EF4-FFF2-40B4-BE49-F238E27FC236}">
                <a16:creationId xmlns:a16="http://schemas.microsoft.com/office/drawing/2014/main" id="{94EC95BE-903E-A78E-F80D-BC80C4B275CD}"/>
              </a:ext>
            </a:extLst>
          </p:cNvPr>
          <p:cNvSpPr txBox="1"/>
          <p:nvPr/>
        </p:nvSpPr>
        <p:spPr>
          <a:xfrm>
            <a:off x="1355071" y="2194369"/>
            <a:ext cx="9427950" cy="1231106"/>
          </a:xfrm>
          <a:prstGeom prst="rect">
            <a:avLst/>
          </a:prstGeom>
          <a:noFill/>
        </p:spPr>
        <p:txBody>
          <a:bodyPr wrap="square" rtlCol="0">
            <a:spAutoFit/>
          </a:bodyPr>
          <a:lstStyle/>
          <a:p>
            <a:pPr algn="ctr"/>
            <a:r>
              <a:rPr lang="en-US" sz="1800" dirty="0">
                <a:solidFill>
                  <a:srgbClr val="515459"/>
                </a:solidFill>
                <a:effectLst/>
                <a:latin typeface="ArialMT"/>
              </a:rPr>
              <a:t>“</a:t>
            </a:r>
            <a:r>
              <a:rPr lang="en-US" sz="2800" dirty="0">
                <a:solidFill>
                  <a:srgbClr val="0F0F0F"/>
                </a:solidFill>
                <a:effectLst/>
                <a:latin typeface="ArialMT"/>
              </a:rPr>
              <a:t>paying attention, on purpose, in the present moment, and nonjudgmentally” </a:t>
            </a:r>
            <a:r>
              <a:rPr lang="en-US" sz="2800" dirty="0">
                <a:effectLst/>
                <a:latin typeface="ArialMT"/>
              </a:rPr>
              <a:t>(Kabat-Zinn, 2017: 1126) </a:t>
            </a:r>
          </a:p>
          <a:p>
            <a:pPr algn="ctr"/>
            <a:endParaRPr lang="en-US" dirty="0"/>
          </a:p>
        </p:txBody>
      </p:sp>
      <p:sp>
        <p:nvSpPr>
          <p:cNvPr id="6" name="TextBox 5">
            <a:extLst>
              <a:ext uri="{FF2B5EF4-FFF2-40B4-BE49-F238E27FC236}">
                <a16:creationId xmlns:a16="http://schemas.microsoft.com/office/drawing/2014/main" id="{1A4F9BCA-6271-B06C-865E-6D181C701F49}"/>
              </a:ext>
            </a:extLst>
          </p:cNvPr>
          <p:cNvSpPr txBox="1"/>
          <p:nvPr/>
        </p:nvSpPr>
        <p:spPr>
          <a:xfrm>
            <a:off x="4853686" y="3696165"/>
            <a:ext cx="2726745" cy="707886"/>
          </a:xfrm>
          <a:prstGeom prst="rect">
            <a:avLst/>
          </a:prstGeom>
          <a:noFill/>
        </p:spPr>
        <p:txBody>
          <a:bodyPr wrap="square" rtlCol="0">
            <a:spAutoFit/>
          </a:bodyPr>
          <a:lstStyle/>
          <a:p>
            <a:r>
              <a:rPr lang="en-US" sz="4000" b="1" dirty="0" err="1">
                <a:latin typeface="Arial" panose="020B0604020202020204" pitchFamily="34" charset="0"/>
                <a:cs typeface="Arial" panose="020B0604020202020204" pitchFamily="34" charset="0"/>
              </a:rPr>
              <a:t>BodyScan</a:t>
            </a:r>
            <a:endParaRPr lang="en-US"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1252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9" name="Title 18">
            <a:extLst>
              <a:ext uri="{FF2B5EF4-FFF2-40B4-BE49-F238E27FC236}">
                <a16:creationId xmlns:a16="http://schemas.microsoft.com/office/drawing/2014/main" id="{B767803F-C09F-3EF5-2EFC-BFDF6930BA09}"/>
              </a:ext>
            </a:extLst>
          </p:cNvPr>
          <p:cNvSpPr>
            <a:spLocks noGrp="1"/>
          </p:cNvSpPr>
          <p:nvPr>
            <p:ph type="title"/>
          </p:nvPr>
        </p:nvSpPr>
        <p:spPr>
          <a:xfrm>
            <a:off x="3054366" y="2766218"/>
            <a:ext cx="6034984" cy="1325563"/>
          </a:xfrm>
        </p:spPr>
        <p:txBody>
          <a:bodyPr>
            <a:normAutofit/>
          </a:bodyPr>
          <a:lstStyle/>
          <a:p>
            <a:pPr algn="ctr"/>
            <a:r>
              <a:rPr lang="en-US" sz="3200" b="1" dirty="0">
                <a:latin typeface="Arial" panose="020B0604020202020204" pitchFamily="34" charset="0"/>
                <a:cs typeface="Arial" panose="020B0604020202020204" pitchFamily="34" charset="0"/>
              </a:rPr>
              <a:t>Sympathetic Nervous System</a:t>
            </a:r>
            <a:br>
              <a:rPr lang="en-US" sz="3200" b="1" dirty="0">
                <a:latin typeface="Arial" panose="020B0604020202020204" pitchFamily="34" charset="0"/>
                <a:cs typeface="Arial" panose="020B0604020202020204" pitchFamily="34" charset="0"/>
              </a:rPr>
            </a:br>
            <a:r>
              <a:rPr lang="en-US" sz="2800" dirty="0">
                <a:latin typeface="Arial" panose="020B0604020202020204" pitchFamily="34" charset="0"/>
                <a:cs typeface="Arial" panose="020B0604020202020204" pitchFamily="34" charset="0"/>
              </a:rPr>
              <a:t>Fight of Flight</a:t>
            </a:r>
            <a:endParaRPr lang="en-US" sz="3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E63B3F6F-5B17-0144-03DE-6D8C22A20959}"/>
              </a:ext>
            </a:extLst>
          </p:cNvPr>
          <p:cNvSpPr txBox="1"/>
          <p:nvPr/>
        </p:nvSpPr>
        <p:spPr>
          <a:xfrm>
            <a:off x="1488949" y="1125999"/>
            <a:ext cx="9406585" cy="1184876"/>
          </a:xfrm>
          <a:prstGeom prst="rect">
            <a:avLst/>
          </a:prstGeom>
          <a:noFill/>
        </p:spPr>
        <p:txBody>
          <a:bodyPr wrap="square">
            <a:spAutoFit/>
          </a:bodyPr>
          <a:lstStyle/>
          <a:p>
            <a:pPr>
              <a:lnSpc>
                <a:spcPct val="150000"/>
              </a:lnSpc>
            </a:pPr>
            <a:r>
              <a:rPr lang="en-US" sz="5400" b="1" dirty="0">
                <a:latin typeface="Arial" panose="020B0604020202020204" pitchFamily="34" charset="0"/>
                <a:cs typeface="Arial" panose="020B0604020202020204" pitchFamily="34" charset="0"/>
              </a:rPr>
              <a:t>Autonomic Nervous System</a:t>
            </a:r>
          </a:p>
        </p:txBody>
      </p:sp>
      <p:sp>
        <p:nvSpPr>
          <p:cNvPr id="25" name="TextBox 24">
            <a:extLst>
              <a:ext uri="{FF2B5EF4-FFF2-40B4-BE49-F238E27FC236}">
                <a16:creationId xmlns:a16="http://schemas.microsoft.com/office/drawing/2014/main" id="{F223EF68-2F36-C624-BA17-A4BC0C56B3A9}"/>
              </a:ext>
            </a:extLst>
          </p:cNvPr>
          <p:cNvSpPr txBox="1"/>
          <p:nvPr/>
        </p:nvSpPr>
        <p:spPr>
          <a:xfrm>
            <a:off x="3064785" y="4206874"/>
            <a:ext cx="6024565" cy="907941"/>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Parasympathetic Nervous System</a:t>
            </a:r>
          </a:p>
          <a:p>
            <a:pPr algn="ctr"/>
            <a:r>
              <a:rPr lang="en-US" sz="2500" dirty="0">
                <a:latin typeface="Arial" panose="020B0604020202020204" pitchFamily="34" charset="0"/>
                <a:cs typeface="Arial" panose="020B0604020202020204" pitchFamily="34" charset="0"/>
              </a:rPr>
              <a:t>Rest and Reset</a:t>
            </a:r>
          </a:p>
        </p:txBody>
      </p:sp>
      <p:sp>
        <p:nvSpPr>
          <p:cNvPr id="26" name="TextBox 25">
            <a:extLst>
              <a:ext uri="{FF2B5EF4-FFF2-40B4-BE49-F238E27FC236}">
                <a16:creationId xmlns:a16="http://schemas.microsoft.com/office/drawing/2014/main" id="{35DD7EE9-69CE-1E9C-B87A-3B680E2A804A}"/>
              </a:ext>
            </a:extLst>
          </p:cNvPr>
          <p:cNvSpPr txBox="1"/>
          <p:nvPr/>
        </p:nvSpPr>
        <p:spPr>
          <a:xfrm>
            <a:off x="9409970" y="6122505"/>
            <a:ext cx="3816627" cy="369332"/>
          </a:xfrm>
          <a:prstGeom prst="rect">
            <a:avLst/>
          </a:prstGeom>
          <a:noFill/>
        </p:spPr>
        <p:txBody>
          <a:bodyPr wrap="square" rtlCol="0">
            <a:spAutoFit/>
          </a:bodyPr>
          <a:lstStyle/>
          <a:p>
            <a:r>
              <a:rPr lang="en-US" dirty="0"/>
              <a:t>(Jung and Lee, 2021)</a:t>
            </a:r>
          </a:p>
        </p:txBody>
      </p:sp>
    </p:spTree>
    <p:extLst>
      <p:ext uri="{BB962C8B-B14F-4D97-AF65-F5344CB8AC3E}">
        <p14:creationId xmlns:p14="http://schemas.microsoft.com/office/powerpoint/2010/main" val="3240903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dissolve">
                                      <p:cBhvr>
                                        <p:cTn id="7" dur="10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dissolve">
                                      <p:cBhvr>
                                        <p:cTn id="12" dur="1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25000">
              <a:schemeClr val="bg1">
                <a:alpha val="0"/>
                <a:lumMod val="0"/>
                <a:lumOff val="100000"/>
              </a:schemeClr>
            </a:gs>
            <a:gs pos="54000">
              <a:srgbClr val="DBF1DC"/>
            </a:gs>
            <a:gs pos="83000">
              <a:srgbClr val="C3CFEF"/>
            </a:gs>
            <a:gs pos="100000">
              <a:schemeClr val="accent2"/>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CB802EC-9093-85AA-DDC1-37627AE0419B}"/>
              </a:ext>
            </a:extLst>
          </p:cNvPr>
          <p:cNvSpPr>
            <a:spLocks noGrp="1"/>
          </p:cNvSpPr>
          <p:nvPr>
            <p:ph type="title"/>
          </p:nvPr>
        </p:nvSpPr>
        <p:spPr>
          <a:xfrm>
            <a:off x="4748209" y="3306418"/>
            <a:ext cx="2443163" cy="556165"/>
          </a:xfrm>
        </p:spPr>
        <p:txBody>
          <a:bodyPr>
            <a:noAutofit/>
          </a:bodyPr>
          <a:lstStyle/>
          <a:p>
            <a:r>
              <a:rPr lang="en-US" sz="2400" dirty="0">
                <a:solidFill>
                  <a:schemeClr val="tx2">
                    <a:lumMod val="90000"/>
                    <a:lumOff val="10000"/>
                  </a:schemeClr>
                </a:solidFill>
              </a:rPr>
              <a:t>Exercise Inclusion</a:t>
            </a:r>
          </a:p>
        </p:txBody>
      </p:sp>
      <p:pic>
        <p:nvPicPr>
          <p:cNvPr id="9" name="Picture 8">
            <a:extLst>
              <a:ext uri="{FF2B5EF4-FFF2-40B4-BE49-F238E27FC236}">
                <a16:creationId xmlns:a16="http://schemas.microsoft.com/office/drawing/2014/main" id="{7C1D072E-5EC3-7530-DAEF-C5649FAB7F1B}"/>
              </a:ext>
            </a:extLst>
          </p:cNvPr>
          <p:cNvPicPr>
            <a:picLocks noChangeAspect="1"/>
          </p:cNvPicPr>
          <p:nvPr/>
        </p:nvPicPr>
        <p:blipFill>
          <a:blip r:embed="rId3"/>
          <a:stretch>
            <a:fillRect/>
          </a:stretch>
        </p:blipFill>
        <p:spPr>
          <a:xfrm>
            <a:off x="1896504" y="3919128"/>
            <a:ext cx="8375177" cy="1739999"/>
          </a:xfrm>
          <a:prstGeom prst="rect">
            <a:avLst/>
          </a:prstGeom>
        </p:spPr>
      </p:pic>
      <p:sp>
        <p:nvSpPr>
          <p:cNvPr id="3" name="TextBox 2">
            <a:extLst>
              <a:ext uri="{FF2B5EF4-FFF2-40B4-BE49-F238E27FC236}">
                <a16:creationId xmlns:a16="http://schemas.microsoft.com/office/drawing/2014/main" id="{3D766A19-49D8-8A2E-7325-F2F07DBB2ECE}"/>
              </a:ext>
            </a:extLst>
          </p:cNvPr>
          <p:cNvSpPr txBox="1"/>
          <p:nvPr/>
        </p:nvSpPr>
        <p:spPr>
          <a:xfrm>
            <a:off x="3933472" y="559937"/>
            <a:ext cx="4301242" cy="769441"/>
          </a:xfrm>
          <a:prstGeom prst="rect">
            <a:avLst/>
          </a:prstGeom>
          <a:noFill/>
        </p:spPr>
        <p:txBody>
          <a:bodyPr wrap="square" rtlCol="0">
            <a:spAutoFit/>
          </a:bodyPr>
          <a:lstStyle/>
          <a:p>
            <a:r>
              <a:rPr lang="en-US" sz="4400" b="1" dirty="0">
                <a:solidFill>
                  <a:srgbClr val="002060"/>
                </a:solidFill>
              </a:rPr>
              <a:t>METHODOLOGY</a:t>
            </a:r>
          </a:p>
        </p:txBody>
      </p:sp>
      <p:sp>
        <p:nvSpPr>
          <p:cNvPr id="4" name="TextBox 3">
            <a:extLst>
              <a:ext uri="{FF2B5EF4-FFF2-40B4-BE49-F238E27FC236}">
                <a16:creationId xmlns:a16="http://schemas.microsoft.com/office/drawing/2014/main" id="{1E2F231B-E669-76E2-25FE-3D63046DEABD}"/>
              </a:ext>
            </a:extLst>
          </p:cNvPr>
          <p:cNvSpPr txBox="1"/>
          <p:nvPr/>
        </p:nvSpPr>
        <p:spPr>
          <a:xfrm>
            <a:off x="3129591" y="1536280"/>
            <a:ext cx="5680401" cy="738664"/>
          </a:xfrm>
          <a:prstGeom prst="rect">
            <a:avLst/>
          </a:prstGeom>
          <a:noFill/>
        </p:spPr>
        <p:txBody>
          <a:bodyPr wrap="none" rtlCol="0">
            <a:spAutoFit/>
          </a:bodyPr>
          <a:lstStyle/>
          <a:p>
            <a:r>
              <a:rPr lang="en-US" sz="2400" dirty="0">
                <a:solidFill>
                  <a:schemeClr val="tx2">
                    <a:lumMod val="90000"/>
                    <a:lumOff val="10000"/>
                  </a:schemeClr>
                </a:solidFill>
                <a:latin typeface="Arial" panose="020B0604020202020204" pitchFamily="34" charset="0"/>
                <a:cs typeface="Arial" panose="020B0604020202020204" pitchFamily="34" charset="0"/>
              </a:rPr>
              <a:t>Practice-led Qualitative Action Research</a:t>
            </a:r>
          </a:p>
          <a:p>
            <a:endParaRPr lang="en-US" dirty="0">
              <a:solidFill>
                <a:srgbClr val="002060"/>
              </a:solidFill>
            </a:endParaRPr>
          </a:p>
        </p:txBody>
      </p:sp>
      <p:sp>
        <p:nvSpPr>
          <p:cNvPr id="5" name="TextBox 4">
            <a:extLst>
              <a:ext uri="{FF2B5EF4-FFF2-40B4-BE49-F238E27FC236}">
                <a16:creationId xmlns:a16="http://schemas.microsoft.com/office/drawing/2014/main" id="{1FEF940C-A9A2-5BA1-906D-23BA52505B9E}"/>
              </a:ext>
            </a:extLst>
          </p:cNvPr>
          <p:cNvSpPr txBox="1"/>
          <p:nvPr/>
        </p:nvSpPr>
        <p:spPr>
          <a:xfrm>
            <a:off x="2214157" y="2178845"/>
            <a:ext cx="7763681" cy="461665"/>
          </a:xfrm>
          <a:prstGeom prst="rect">
            <a:avLst/>
          </a:prstGeom>
          <a:noFill/>
        </p:spPr>
        <p:txBody>
          <a:bodyPr wrap="square" rtlCol="0">
            <a:spAutoFit/>
          </a:bodyPr>
          <a:lstStyle/>
          <a:p>
            <a:r>
              <a:rPr lang="en-US" sz="2400" dirty="0">
                <a:solidFill>
                  <a:srgbClr val="002060"/>
                </a:solidFill>
                <a:latin typeface="Arial" panose="020B0604020202020204" pitchFamily="34" charset="0"/>
                <a:cs typeface="Arial" panose="020B0604020202020204" pitchFamily="34" charset="0"/>
              </a:rPr>
              <a:t>Using lit review and experience I designed the exercise</a:t>
            </a:r>
            <a:endParaRPr lang="en-US" sz="2400" dirty="0">
              <a:solidFill>
                <a:srgbClr val="002060"/>
              </a:solidFill>
            </a:endParaRPr>
          </a:p>
        </p:txBody>
      </p:sp>
      <p:sp>
        <p:nvSpPr>
          <p:cNvPr id="7" name="TextBox 6">
            <a:extLst>
              <a:ext uri="{FF2B5EF4-FFF2-40B4-BE49-F238E27FC236}">
                <a16:creationId xmlns:a16="http://schemas.microsoft.com/office/drawing/2014/main" id="{998A9721-C5DC-35FF-EE11-18486FB1D13C}"/>
              </a:ext>
            </a:extLst>
          </p:cNvPr>
          <p:cNvSpPr txBox="1"/>
          <p:nvPr/>
        </p:nvSpPr>
        <p:spPr>
          <a:xfrm>
            <a:off x="2929488" y="2818012"/>
            <a:ext cx="6333017" cy="461665"/>
          </a:xfrm>
          <a:prstGeom prst="rect">
            <a:avLst/>
          </a:prstGeom>
          <a:noFill/>
        </p:spPr>
        <p:txBody>
          <a:bodyPr wrap="square" rtlCol="0">
            <a:spAutoFit/>
          </a:bodyPr>
          <a:lstStyle/>
          <a:p>
            <a:r>
              <a:rPr lang="en-US" sz="2400" dirty="0">
                <a:solidFill>
                  <a:srgbClr val="002060"/>
                </a:solidFill>
              </a:rPr>
              <a:t>Voice</a:t>
            </a:r>
            <a:r>
              <a:rPr lang="en-US" sz="2400" dirty="0">
                <a:solidFill>
                  <a:schemeClr val="tx2">
                    <a:lumMod val="90000"/>
                    <a:lumOff val="10000"/>
                  </a:schemeClr>
                </a:solidFill>
              </a:rPr>
              <a:t> Students at the University of Bridgeport</a:t>
            </a:r>
          </a:p>
        </p:txBody>
      </p:sp>
      <p:sp>
        <p:nvSpPr>
          <p:cNvPr id="2" name="TextBox 1">
            <a:extLst>
              <a:ext uri="{FF2B5EF4-FFF2-40B4-BE49-F238E27FC236}">
                <a16:creationId xmlns:a16="http://schemas.microsoft.com/office/drawing/2014/main" id="{14404B56-101E-E7C3-EBB5-4701FE6863D8}"/>
              </a:ext>
            </a:extLst>
          </p:cNvPr>
          <p:cNvSpPr txBox="1"/>
          <p:nvPr/>
        </p:nvSpPr>
        <p:spPr>
          <a:xfrm>
            <a:off x="4748209" y="5836398"/>
            <a:ext cx="2054086" cy="461665"/>
          </a:xfrm>
          <a:prstGeom prst="rect">
            <a:avLst/>
          </a:prstGeom>
          <a:noFill/>
        </p:spPr>
        <p:txBody>
          <a:bodyPr wrap="square" rtlCol="0">
            <a:spAutoFit/>
          </a:bodyPr>
          <a:lstStyle/>
          <a:p>
            <a:r>
              <a:rPr lang="en-US" sz="2400" dirty="0">
                <a:latin typeface="+mj-lt"/>
                <a:cs typeface="Arial" panose="020B0604020202020204" pitchFamily="34" charset="0"/>
              </a:rPr>
              <a:t>Data Gathering</a:t>
            </a:r>
          </a:p>
        </p:txBody>
      </p:sp>
    </p:spTree>
    <p:extLst>
      <p:ext uri="{BB962C8B-B14F-4D97-AF65-F5344CB8AC3E}">
        <p14:creationId xmlns:p14="http://schemas.microsoft.com/office/powerpoint/2010/main" val="2216528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dissolv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5"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colorTemperature colorTemp="8824"/>
                    </a14:imgEffect>
                    <a14:imgEffect>
                      <a14:saturation sat="76000"/>
                    </a14:imgEffect>
                  </a14:imgLayer>
                </a14:imgProps>
              </a:ext>
            </a:extLst>
          </a:blip>
          <a:srcRect/>
          <a:stretch>
            <a:fillRect l="-1000" r="-1000"/>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18BA838-8C66-A934-19DC-6BE851F2EF86}"/>
              </a:ext>
            </a:extLst>
          </p:cNvPr>
          <p:cNvSpPr txBox="1"/>
          <p:nvPr/>
        </p:nvSpPr>
        <p:spPr>
          <a:xfrm>
            <a:off x="7464056" y="3472077"/>
            <a:ext cx="3818767" cy="615553"/>
          </a:xfrm>
          <a:prstGeom prst="rect">
            <a:avLst/>
          </a:prstGeom>
          <a:noFill/>
        </p:spPr>
        <p:txBody>
          <a:bodyPr wrap="square" rtlCol="0">
            <a:spAutoFit/>
          </a:bodyPr>
          <a:lstStyle/>
          <a:p>
            <a:r>
              <a:rPr lang="en-US" sz="3400" dirty="0"/>
              <a:t>Risks of Body Scan</a:t>
            </a:r>
          </a:p>
        </p:txBody>
      </p:sp>
      <p:sp>
        <p:nvSpPr>
          <p:cNvPr id="2" name="TextBox 1">
            <a:extLst>
              <a:ext uri="{FF2B5EF4-FFF2-40B4-BE49-F238E27FC236}">
                <a16:creationId xmlns:a16="http://schemas.microsoft.com/office/drawing/2014/main" id="{CCA6F7AA-BE7F-B748-E76B-BAD1F760A495}"/>
              </a:ext>
            </a:extLst>
          </p:cNvPr>
          <p:cNvSpPr txBox="1"/>
          <p:nvPr/>
        </p:nvSpPr>
        <p:spPr>
          <a:xfrm>
            <a:off x="1695450" y="551032"/>
            <a:ext cx="8801099" cy="769441"/>
          </a:xfrm>
          <a:prstGeom prst="rect">
            <a:avLst/>
          </a:prstGeom>
          <a:noFill/>
        </p:spPr>
        <p:txBody>
          <a:bodyPr wrap="square" rtlCol="0">
            <a:spAutoFit/>
          </a:bodyPr>
          <a:lstStyle/>
          <a:p>
            <a:pPr algn="ctr"/>
            <a:r>
              <a:rPr lang="en-US" sz="4400" b="1" dirty="0">
                <a:latin typeface="Arial" panose="020B0604020202020204" pitchFamily="34" charset="0"/>
                <a:cs typeface="Arial" panose="020B0604020202020204" pitchFamily="34" charset="0"/>
              </a:rPr>
              <a:t>ETHICS</a:t>
            </a:r>
          </a:p>
        </p:txBody>
      </p:sp>
      <p:sp>
        <p:nvSpPr>
          <p:cNvPr id="4" name="TextBox 3">
            <a:extLst>
              <a:ext uri="{FF2B5EF4-FFF2-40B4-BE49-F238E27FC236}">
                <a16:creationId xmlns:a16="http://schemas.microsoft.com/office/drawing/2014/main" id="{48128DD4-FABD-883C-F99F-978A17DDC877}"/>
              </a:ext>
            </a:extLst>
          </p:cNvPr>
          <p:cNvSpPr txBox="1"/>
          <p:nvPr/>
        </p:nvSpPr>
        <p:spPr>
          <a:xfrm>
            <a:off x="7924512" y="1752293"/>
            <a:ext cx="2803340" cy="1138773"/>
          </a:xfrm>
          <a:prstGeom prst="rect">
            <a:avLst/>
          </a:prstGeom>
          <a:noFill/>
        </p:spPr>
        <p:txBody>
          <a:bodyPr wrap="square" rtlCol="0">
            <a:spAutoFit/>
          </a:bodyPr>
          <a:lstStyle/>
          <a:p>
            <a:r>
              <a:rPr lang="en-US" sz="3200" dirty="0"/>
              <a:t>Confidentiality</a:t>
            </a:r>
          </a:p>
          <a:p>
            <a:endParaRPr lang="en-US" dirty="0"/>
          </a:p>
          <a:p>
            <a:endParaRPr lang="en-US" dirty="0"/>
          </a:p>
        </p:txBody>
      </p:sp>
      <p:sp>
        <p:nvSpPr>
          <p:cNvPr id="5" name="TextBox 4">
            <a:extLst>
              <a:ext uri="{FF2B5EF4-FFF2-40B4-BE49-F238E27FC236}">
                <a16:creationId xmlns:a16="http://schemas.microsoft.com/office/drawing/2014/main" id="{7E01FDF2-FEE6-D448-0B0C-AC749B9299E1}"/>
              </a:ext>
            </a:extLst>
          </p:cNvPr>
          <p:cNvSpPr txBox="1"/>
          <p:nvPr/>
        </p:nvSpPr>
        <p:spPr>
          <a:xfrm>
            <a:off x="659220" y="5522257"/>
            <a:ext cx="10623604" cy="830997"/>
          </a:xfrm>
          <a:prstGeom prst="rect">
            <a:avLst/>
          </a:prstGeom>
          <a:noFill/>
        </p:spPr>
        <p:txBody>
          <a:bodyPr wrap="square" rtlCol="0">
            <a:spAutoFit/>
          </a:bodyPr>
          <a:lstStyle/>
          <a:p>
            <a:pPr algn="ctr"/>
            <a:r>
              <a:rPr lang="en-US" sz="2400" b="1" dirty="0">
                <a:latin typeface="Arial" panose="020B0604020202020204" pitchFamily="34" charset="0"/>
                <a:cs typeface="Arial" panose="020B0604020202020204" pitchFamily="34" charset="0"/>
              </a:rPr>
              <a:t>This research has passed ethical review at the </a:t>
            </a:r>
          </a:p>
          <a:p>
            <a:pPr algn="ctr"/>
            <a:r>
              <a:rPr lang="en-US" sz="2400" b="1" dirty="0">
                <a:latin typeface="Arial" panose="020B0604020202020204" pitchFamily="34" charset="0"/>
                <a:cs typeface="Arial" panose="020B0604020202020204" pitchFamily="34" charset="0"/>
              </a:rPr>
              <a:t>University of Wales Trinity Saint David and the University of Bridgeport.</a:t>
            </a:r>
          </a:p>
        </p:txBody>
      </p:sp>
      <p:sp>
        <p:nvSpPr>
          <p:cNvPr id="6" name="TextBox 5">
            <a:extLst>
              <a:ext uri="{FF2B5EF4-FFF2-40B4-BE49-F238E27FC236}">
                <a16:creationId xmlns:a16="http://schemas.microsoft.com/office/drawing/2014/main" id="{C6434872-BA25-9ECF-CA98-FB97A88C94DB}"/>
              </a:ext>
            </a:extLst>
          </p:cNvPr>
          <p:cNvSpPr txBox="1"/>
          <p:nvPr/>
        </p:nvSpPr>
        <p:spPr>
          <a:xfrm>
            <a:off x="1087349" y="1840837"/>
            <a:ext cx="4572000" cy="584775"/>
          </a:xfrm>
          <a:prstGeom prst="rect">
            <a:avLst/>
          </a:prstGeom>
          <a:noFill/>
        </p:spPr>
        <p:txBody>
          <a:bodyPr wrap="square" rtlCol="0">
            <a:spAutoFit/>
          </a:bodyPr>
          <a:lstStyle/>
          <a:p>
            <a:r>
              <a:rPr lang="en-US" sz="3200" dirty="0"/>
              <a:t>Working with students</a:t>
            </a:r>
          </a:p>
        </p:txBody>
      </p:sp>
      <p:sp>
        <p:nvSpPr>
          <p:cNvPr id="7" name="TextBox 6">
            <a:extLst>
              <a:ext uri="{FF2B5EF4-FFF2-40B4-BE49-F238E27FC236}">
                <a16:creationId xmlns:a16="http://schemas.microsoft.com/office/drawing/2014/main" id="{DDD26050-DD10-4395-6356-35B5BF50C045}"/>
              </a:ext>
            </a:extLst>
          </p:cNvPr>
          <p:cNvSpPr txBox="1"/>
          <p:nvPr/>
        </p:nvSpPr>
        <p:spPr>
          <a:xfrm>
            <a:off x="909177" y="3260220"/>
            <a:ext cx="5010150" cy="540299"/>
          </a:xfrm>
          <a:prstGeom prst="rect">
            <a:avLst/>
          </a:prstGeom>
          <a:noFill/>
        </p:spPr>
        <p:txBody>
          <a:bodyPr wrap="square" rtlCol="0">
            <a:spAutoFit/>
          </a:bodyPr>
          <a:lstStyle/>
          <a:p>
            <a:r>
              <a:rPr lang="en-US" sz="2800" dirty="0"/>
              <a:t>Fear of negative repercussions </a:t>
            </a:r>
          </a:p>
        </p:txBody>
      </p:sp>
      <p:sp>
        <p:nvSpPr>
          <p:cNvPr id="8" name="TextBox 7">
            <a:extLst>
              <a:ext uri="{FF2B5EF4-FFF2-40B4-BE49-F238E27FC236}">
                <a16:creationId xmlns:a16="http://schemas.microsoft.com/office/drawing/2014/main" id="{3A9CA6FB-2D63-FF69-8555-AFD36197D1BC}"/>
              </a:ext>
            </a:extLst>
          </p:cNvPr>
          <p:cNvSpPr txBox="1"/>
          <p:nvPr/>
        </p:nvSpPr>
        <p:spPr>
          <a:xfrm>
            <a:off x="1777632" y="3981357"/>
            <a:ext cx="3191435" cy="523220"/>
          </a:xfrm>
          <a:prstGeom prst="rect">
            <a:avLst/>
          </a:prstGeom>
          <a:noFill/>
        </p:spPr>
        <p:txBody>
          <a:bodyPr wrap="square" rtlCol="0">
            <a:spAutoFit/>
          </a:bodyPr>
          <a:lstStyle/>
          <a:p>
            <a:r>
              <a:rPr lang="en-US" sz="2800" dirty="0"/>
              <a:t>Confirmation bias  </a:t>
            </a:r>
          </a:p>
        </p:txBody>
      </p:sp>
      <p:sp>
        <p:nvSpPr>
          <p:cNvPr id="9" name="TextBox 8">
            <a:extLst>
              <a:ext uri="{FF2B5EF4-FFF2-40B4-BE49-F238E27FC236}">
                <a16:creationId xmlns:a16="http://schemas.microsoft.com/office/drawing/2014/main" id="{9928899E-F056-DE65-D16C-A39CE7997649}"/>
              </a:ext>
            </a:extLst>
          </p:cNvPr>
          <p:cNvSpPr txBox="1"/>
          <p:nvPr/>
        </p:nvSpPr>
        <p:spPr>
          <a:xfrm>
            <a:off x="1859435" y="2623529"/>
            <a:ext cx="3109632" cy="523220"/>
          </a:xfrm>
          <a:prstGeom prst="rect">
            <a:avLst/>
          </a:prstGeom>
          <a:noFill/>
        </p:spPr>
        <p:txBody>
          <a:bodyPr wrap="square" rtlCol="0">
            <a:spAutoFit/>
          </a:bodyPr>
          <a:lstStyle/>
          <a:p>
            <a:r>
              <a:rPr lang="en-US" sz="2800" dirty="0"/>
              <a:t>Informed Consent</a:t>
            </a:r>
          </a:p>
        </p:txBody>
      </p:sp>
      <p:sp>
        <p:nvSpPr>
          <p:cNvPr id="10" name="TextBox 9">
            <a:extLst>
              <a:ext uri="{FF2B5EF4-FFF2-40B4-BE49-F238E27FC236}">
                <a16:creationId xmlns:a16="http://schemas.microsoft.com/office/drawing/2014/main" id="{91928AC0-AF80-98B7-5DAF-5D1C56AB1F16}"/>
              </a:ext>
            </a:extLst>
          </p:cNvPr>
          <p:cNvSpPr txBox="1"/>
          <p:nvPr/>
        </p:nvSpPr>
        <p:spPr>
          <a:xfrm>
            <a:off x="8726851" y="2349598"/>
            <a:ext cx="1198662" cy="523220"/>
          </a:xfrm>
          <a:prstGeom prst="rect">
            <a:avLst/>
          </a:prstGeom>
          <a:noFill/>
        </p:spPr>
        <p:txBody>
          <a:bodyPr wrap="square" rtlCol="0">
            <a:spAutoFit/>
          </a:bodyPr>
          <a:lstStyle/>
          <a:p>
            <a:r>
              <a:rPr lang="en-US" sz="2800" dirty="0"/>
              <a:t>Data</a:t>
            </a:r>
          </a:p>
        </p:txBody>
      </p:sp>
      <p:sp>
        <p:nvSpPr>
          <p:cNvPr id="11" name="TextBox 10">
            <a:extLst>
              <a:ext uri="{FF2B5EF4-FFF2-40B4-BE49-F238E27FC236}">
                <a16:creationId xmlns:a16="http://schemas.microsoft.com/office/drawing/2014/main" id="{ED8C8B5B-FDB2-E7CE-7F88-3EF8DAF3A050}"/>
              </a:ext>
            </a:extLst>
          </p:cNvPr>
          <p:cNvSpPr txBox="1"/>
          <p:nvPr/>
        </p:nvSpPr>
        <p:spPr>
          <a:xfrm>
            <a:off x="7924512" y="4186248"/>
            <a:ext cx="2897849" cy="523220"/>
          </a:xfrm>
          <a:prstGeom prst="rect">
            <a:avLst/>
          </a:prstGeom>
          <a:noFill/>
        </p:spPr>
        <p:txBody>
          <a:bodyPr wrap="square" rtlCol="0">
            <a:spAutoFit/>
          </a:bodyPr>
          <a:lstStyle/>
          <a:p>
            <a:r>
              <a:rPr lang="en-US" sz="2800" dirty="0"/>
              <a:t>Trauma or Illness</a:t>
            </a:r>
          </a:p>
        </p:txBody>
      </p:sp>
    </p:spTree>
    <p:extLst>
      <p:ext uri="{BB962C8B-B14F-4D97-AF65-F5344CB8AC3E}">
        <p14:creationId xmlns:p14="http://schemas.microsoft.com/office/powerpoint/2010/main" val="2382375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500" fill="hold"/>
                                        <p:tgtEl>
                                          <p:spTgt spid="8"/>
                                        </p:tgtEl>
                                        <p:attrNameLst>
                                          <p:attrName>ppt_w</p:attrName>
                                        </p:attrNameLst>
                                      </p:cBhvr>
                                      <p:tavLst>
                                        <p:tav tm="0">
                                          <p:val>
                                            <p:fltVal val="0"/>
                                          </p:val>
                                        </p:tav>
                                        <p:tav tm="100000">
                                          <p:val>
                                            <p:strVal val="#ppt_w"/>
                                          </p:val>
                                        </p:tav>
                                      </p:tavLst>
                                    </p:anim>
                                    <p:anim calcmode="lin" valueType="num">
                                      <p:cBhvr>
                                        <p:cTn id="26"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1" nodeType="clickEffect">
                                  <p:stCondLst>
                                    <p:cond delay="0"/>
                                  </p:stCondLst>
                                  <p:childTnLst>
                                    <p:set>
                                      <p:cBhvr>
                                        <p:cTn id="40" dur="1" fill="hold">
                                          <p:stCondLst>
                                            <p:cond delay="0"/>
                                          </p:stCondLst>
                                        </p:cTn>
                                        <p:tgtEl>
                                          <p:spTgt spid="3"/>
                                        </p:tgtEl>
                                        <p:attrNameLst>
                                          <p:attrName>style.visibility</p:attrName>
                                        </p:attrNameLst>
                                      </p:cBhvr>
                                      <p:to>
                                        <p:strVal val="visible"/>
                                      </p:to>
                                    </p:set>
                                    <p:animEffect transition="in" filter="fade">
                                      <p:cBhvr>
                                        <p:cTn id="41" dur="500"/>
                                        <p:tgtEl>
                                          <p:spTgt spid="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1"/>
      <p:bldP spid="4" grpId="0"/>
      <p:bldP spid="6" grpId="0"/>
      <p:bldP spid="7" grpId="0"/>
      <p:bldP spid="8" grpId="0"/>
      <p:bldP spid="9" grpId="0"/>
      <p:bldP spid="10"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alpha val="7196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3FA55D-CDEF-3346-6048-E166E533AE1F}"/>
              </a:ext>
            </a:extLst>
          </p:cNvPr>
          <p:cNvSpPr txBox="1"/>
          <p:nvPr/>
        </p:nvSpPr>
        <p:spPr>
          <a:xfrm>
            <a:off x="4988159" y="277770"/>
            <a:ext cx="2215679"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Survey 1</a:t>
            </a:r>
          </a:p>
        </p:txBody>
      </p:sp>
      <p:pic>
        <p:nvPicPr>
          <p:cNvPr id="10" name="Content Placeholder 9" descr="A chart of different colored squares&#10;&#10;Description automatically generated with medium confidence">
            <a:extLst>
              <a:ext uri="{FF2B5EF4-FFF2-40B4-BE49-F238E27FC236}">
                <a16:creationId xmlns:a16="http://schemas.microsoft.com/office/drawing/2014/main" id="{F3EF2D63-549A-7B85-6C8A-CC68B950CD4D}"/>
              </a:ext>
            </a:extLst>
          </p:cNvPr>
          <p:cNvPicPr>
            <a:picLocks noGrp="1" noChangeAspect="1"/>
          </p:cNvPicPr>
          <p:nvPr>
            <p:ph sz="half" idx="1"/>
          </p:nvPr>
        </p:nvPicPr>
        <p:blipFill>
          <a:blip r:embed="rId3"/>
          <a:stretch>
            <a:fillRect/>
          </a:stretch>
        </p:blipFill>
        <p:spPr>
          <a:xfrm>
            <a:off x="946235" y="990919"/>
            <a:ext cx="10299529" cy="5589311"/>
          </a:xfrm>
        </p:spPr>
      </p:pic>
    </p:spTree>
    <p:extLst>
      <p:ext uri="{BB962C8B-B14F-4D97-AF65-F5344CB8AC3E}">
        <p14:creationId xmlns:p14="http://schemas.microsoft.com/office/powerpoint/2010/main" val="77500450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alpha val="35209"/>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26092-CF4F-3234-0F0F-DFF7FC9B68E0}"/>
              </a:ext>
            </a:extLst>
          </p:cNvPr>
          <p:cNvSpPr>
            <a:spLocks noGrp="1"/>
          </p:cNvSpPr>
          <p:nvPr>
            <p:ph type="title"/>
          </p:nvPr>
        </p:nvSpPr>
        <p:spPr>
          <a:xfrm>
            <a:off x="1110343" y="2103437"/>
            <a:ext cx="2596243" cy="1325563"/>
          </a:xfrm>
        </p:spPr>
        <p:txBody>
          <a:bodyPr>
            <a:noAutofit/>
          </a:bodyPr>
          <a:lstStyle/>
          <a:p>
            <a:r>
              <a:rPr lang="en-US" sz="5400" dirty="0"/>
              <a:t>Survey 2</a:t>
            </a:r>
          </a:p>
        </p:txBody>
      </p:sp>
      <p:pic>
        <p:nvPicPr>
          <p:cNvPr id="6" name="Picture 5" descr="A chart with text on it&#10;&#10;Description automatically generated">
            <a:extLst>
              <a:ext uri="{FF2B5EF4-FFF2-40B4-BE49-F238E27FC236}">
                <a16:creationId xmlns:a16="http://schemas.microsoft.com/office/drawing/2014/main" id="{96DC928E-E75E-BFF7-F0A8-C3D3CB2A2E4F}"/>
              </a:ext>
            </a:extLst>
          </p:cNvPr>
          <p:cNvPicPr>
            <a:picLocks noChangeAspect="1"/>
          </p:cNvPicPr>
          <p:nvPr/>
        </p:nvPicPr>
        <p:blipFill>
          <a:blip r:embed="rId3"/>
          <a:stretch>
            <a:fillRect/>
          </a:stretch>
        </p:blipFill>
        <p:spPr>
          <a:xfrm>
            <a:off x="4682265" y="138793"/>
            <a:ext cx="7193973" cy="6580414"/>
          </a:xfrm>
          <a:prstGeom prst="rect">
            <a:avLst/>
          </a:prstGeom>
        </p:spPr>
      </p:pic>
    </p:spTree>
    <p:extLst>
      <p:ext uri="{BB962C8B-B14F-4D97-AF65-F5344CB8AC3E}">
        <p14:creationId xmlns:p14="http://schemas.microsoft.com/office/powerpoint/2010/main" val="265216030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EEBFB2-FF85-9998-7DF5-2D58391D4626}"/>
              </a:ext>
            </a:extLst>
          </p:cNvPr>
          <p:cNvSpPr txBox="1"/>
          <p:nvPr/>
        </p:nvSpPr>
        <p:spPr>
          <a:xfrm>
            <a:off x="1839684" y="1264576"/>
            <a:ext cx="8817429" cy="1046440"/>
          </a:xfrm>
          <a:prstGeom prst="rect">
            <a:avLst/>
          </a:prstGeom>
          <a:noFill/>
        </p:spPr>
        <p:txBody>
          <a:bodyPr wrap="square" rtlCol="0">
            <a:spAutoFit/>
          </a:bodyPr>
          <a:lstStyle/>
          <a:p>
            <a:r>
              <a:rPr lang="en-US" sz="4400" b="1" dirty="0">
                <a:latin typeface="Arial" panose="020B0604020202020204" pitchFamily="34" charset="0"/>
                <a:cs typeface="Arial" panose="020B0604020202020204" pitchFamily="34" charset="0"/>
              </a:rPr>
              <a:t>How to Measure Interoception ?</a:t>
            </a:r>
          </a:p>
          <a:p>
            <a:endParaRPr lang="en-US" dirty="0"/>
          </a:p>
        </p:txBody>
      </p:sp>
      <p:sp>
        <p:nvSpPr>
          <p:cNvPr id="7" name="TextBox 6">
            <a:extLst>
              <a:ext uri="{FF2B5EF4-FFF2-40B4-BE49-F238E27FC236}">
                <a16:creationId xmlns:a16="http://schemas.microsoft.com/office/drawing/2014/main" id="{B352991D-14D9-0161-465E-71E66FE5B8F0}"/>
              </a:ext>
            </a:extLst>
          </p:cNvPr>
          <p:cNvSpPr txBox="1"/>
          <p:nvPr/>
        </p:nvSpPr>
        <p:spPr>
          <a:xfrm>
            <a:off x="1839684" y="2613392"/>
            <a:ext cx="8512628" cy="1661993"/>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“Different types of sensations seem to elicit distinct neural processes” (Gibson19; 4)</a:t>
            </a:r>
          </a:p>
          <a:p>
            <a:pPr algn="ctr"/>
            <a:endParaRPr lang="en-US" sz="2800" dirty="0">
              <a:latin typeface="Arial" panose="020B0604020202020204" pitchFamily="34" charset="0"/>
              <a:cs typeface="Arial" panose="020B0604020202020204" pitchFamily="34" charset="0"/>
            </a:endParaRPr>
          </a:p>
          <a:p>
            <a:endParaRPr lang="en-US" dirty="0"/>
          </a:p>
        </p:txBody>
      </p:sp>
      <p:sp>
        <p:nvSpPr>
          <p:cNvPr id="9" name="TextBox 8">
            <a:extLst>
              <a:ext uri="{FF2B5EF4-FFF2-40B4-BE49-F238E27FC236}">
                <a16:creationId xmlns:a16="http://schemas.microsoft.com/office/drawing/2014/main" id="{CD1B7224-F6A2-3E50-A863-04F7FFA76929}"/>
              </a:ext>
            </a:extLst>
          </p:cNvPr>
          <p:cNvSpPr txBox="1"/>
          <p:nvPr/>
        </p:nvSpPr>
        <p:spPr>
          <a:xfrm>
            <a:off x="1148441" y="4099857"/>
            <a:ext cx="9895114" cy="1661993"/>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This study will </a:t>
            </a:r>
            <a:r>
              <a:rPr lang="en-US" sz="2800" b="1" i="1" dirty="0">
                <a:latin typeface="Arial" panose="020B0604020202020204" pitchFamily="34" charset="0"/>
                <a:cs typeface="Arial" panose="020B0604020202020204" pitchFamily="34" charset="0"/>
              </a:rPr>
              <a:t>infer</a:t>
            </a:r>
            <a:r>
              <a:rPr lang="en-US" sz="2800" dirty="0">
                <a:latin typeface="Arial" panose="020B0604020202020204" pitchFamily="34" charset="0"/>
                <a:cs typeface="Arial" panose="020B0604020202020204" pitchFamily="34" charset="0"/>
              </a:rPr>
              <a:t> improvement in interoception by looking for changes in </a:t>
            </a:r>
          </a:p>
          <a:p>
            <a:pPr algn="ctr"/>
            <a:r>
              <a:rPr lang="en-US" sz="2800" dirty="0">
                <a:latin typeface="Arial" panose="020B0604020202020204" pitchFamily="34" charset="0"/>
                <a:cs typeface="Arial" panose="020B0604020202020204" pitchFamily="34" charset="0"/>
              </a:rPr>
              <a:t>Relaxation, Focus, Technique and IA.</a:t>
            </a:r>
          </a:p>
          <a:p>
            <a:endParaRPr lang="en-US" dirty="0"/>
          </a:p>
        </p:txBody>
      </p:sp>
      <p:sp>
        <p:nvSpPr>
          <p:cNvPr id="10" name="TextBox 9">
            <a:extLst>
              <a:ext uri="{FF2B5EF4-FFF2-40B4-BE49-F238E27FC236}">
                <a16:creationId xmlns:a16="http://schemas.microsoft.com/office/drawing/2014/main" id="{30F306C6-3622-6C1D-1B2F-6E0A5A64C2DC}"/>
              </a:ext>
            </a:extLst>
          </p:cNvPr>
          <p:cNvSpPr txBox="1"/>
          <p:nvPr/>
        </p:nvSpPr>
        <p:spPr>
          <a:xfrm>
            <a:off x="7266214" y="1917270"/>
            <a:ext cx="4267199" cy="463301"/>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1532714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2000"/>
                                        <p:tgtEl>
                                          <p:spTgt spid="9"/>
                                        </p:tgtEl>
                                      </p:cBhvr>
                                    </p:animEffect>
                                    <p:anim calcmode="lin" valueType="num">
                                      <p:cBhvr>
                                        <p:cTn id="13" dur="2000" fill="hold"/>
                                        <p:tgtEl>
                                          <p:spTgt spid="9"/>
                                        </p:tgtEl>
                                        <p:attrNameLst>
                                          <p:attrName>ppt_x</p:attrName>
                                        </p:attrNameLst>
                                      </p:cBhvr>
                                      <p:tavLst>
                                        <p:tav tm="0">
                                          <p:val>
                                            <p:strVal val="#ppt_x"/>
                                          </p:val>
                                        </p:tav>
                                        <p:tav tm="100000">
                                          <p:val>
                                            <p:strVal val="#ppt_x"/>
                                          </p:val>
                                        </p:tav>
                                      </p:tavLst>
                                    </p:anim>
                                    <p:anim calcmode="lin" valueType="num">
                                      <p:cBhvr>
                                        <p:cTn id="14" dur="1800" decel="100000" fill="hold"/>
                                        <p:tgtEl>
                                          <p:spTgt spid="9"/>
                                        </p:tgtEl>
                                        <p:attrNameLst>
                                          <p:attrName>ppt_y</p:attrName>
                                        </p:attrNameLst>
                                      </p:cBhvr>
                                      <p:tavLst>
                                        <p:tav tm="0">
                                          <p:val>
                                            <p:strVal val="#ppt_y+1"/>
                                          </p:val>
                                        </p:tav>
                                        <p:tav tm="100000">
                                          <p:val>
                                            <p:strVal val="#ppt_y-.03"/>
                                          </p:val>
                                        </p:tav>
                                      </p:tavLst>
                                    </p:anim>
                                    <p:anim calcmode="lin" valueType="num">
                                      <p:cBhvr>
                                        <p:cTn id="15" dur="200" accel="100000" fill="hold">
                                          <p:stCondLst>
                                            <p:cond delay="1800"/>
                                          </p:stCondLst>
                                        </p:cTn>
                                        <p:tgtEl>
                                          <p:spTgt spid="9"/>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pic>
        <p:nvPicPr>
          <p:cNvPr id="7" name="Picture 6" descr="A chart with text on it&#10;&#10;Description automatically generated with medium confidence">
            <a:extLst>
              <a:ext uri="{FF2B5EF4-FFF2-40B4-BE49-F238E27FC236}">
                <a16:creationId xmlns:a16="http://schemas.microsoft.com/office/drawing/2014/main" id="{8094FAFA-BC0B-F62F-0DD7-6DC154392926}"/>
              </a:ext>
            </a:extLst>
          </p:cNvPr>
          <p:cNvPicPr>
            <a:picLocks noChangeAspect="1"/>
          </p:cNvPicPr>
          <p:nvPr/>
        </p:nvPicPr>
        <p:blipFill>
          <a:blip r:embed="rId3"/>
          <a:stretch>
            <a:fillRect/>
          </a:stretch>
        </p:blipFill>
        <p:spPr>
          <a:xfrm>
            <a:off x="234043" y="0"/>
            <a:ext cx="11723914" cy="6858000"/>
          </a:xfrm>
          <a:prstGeom prst="rect">
            <a:avLst/>
          </a:prstGeom>
        </p:spPr>
      </p:pic>
      <p:sp>
        <p:nvSpPr>
          <p:cNvPr id="9" name="TextBox 8">
            <a:extLst>
              <a:ext uri="{FF2B5EF4-FFF2-40B4-BE49-F238E27FC236}">
                <a16:creationId xmlns:a16="http://schemas.microsoft.com/office/drawing/2014/main" id="{4D222D2E-68F4-ECAF-828D-C74779647187}"/>
              </a:ext>
            </a:extLst>
          </p:cNvPr>
          <p:cNvSpPr txBox="1"/>
          <p:nvPr/>
        </p:nvSpPr>
        <p:spPr>
          <a:xfrm>
            <a:off x="588850" y="5777507"/>
            <a:ext cx="2857500" cy="923330"/>
          </a:xfrm>
          <a:prstGeom prst="rect">
            <a:avLst/>
          </a:prstGeom>
          <a:noFill/>
        </p:spPr>
        <p:txBody>
          <a:bodyPr wrap="square" rtlCol="0">
            <a:spAutoFit/>
          </a:bodyPr>
          <a:lstStyle/>
          <a:p>
            <a:r>
              <a:rPr lang="en-US" dirty="0"/>
              <a:t>Tension – visible physical tension e.g. raised shoulders, clenched jaw</a:t>
            </a:r>
          </a:p>
        </p:txBody>
      </p:sp>
      <p:sp>
        <p:nvSpPr>
          <p:cNvPr id="10" name="TextBox 9">
            <a:extLst>
              <a:ext uri="{FF2B5EF4-FFF2-40B4-BE49-F238E27FC236}">
                <a16:creationId xmlns:a16="http://schemas.microsoft.com/office/drawing/2014/main" id="{D71B6038-3FE1-3F82-DC0A-53122361CC81}"/>
              </a:ext>
            </a:extLst>
          </p:cNvPr>
          <p:cNvSpPr txBox="1"/>
          <p:nvPr/>
        </p:nvSpPr>
        <p:spPr>
          <a:xfrm>
            <a:off x="3811872" y="5777507"/>
            <a:ext cx="3143250" cy="923330"/>
          </a:xfrm>
          <a:prstGeom prst="rect">
            <a:avLst/>
          </a:prstGeom>
          <a:noFill/>
        </p:spPr>
        <p:txBody>
          <a:bodyPr wrap="square" rtlCol="0">
            <a:spAutoFit/>
          </a:bodyPr>
          <a:lstStyle/>
          <a:p>
            <a:r>
              <a:rPr lang="en-US" dirty="0"/>
              <a:t>Less Tension – previously mentioned tension eased </a:t>
            </a:r>
            <a:r>
              <a:rPr lang="en-US"/>
              <a:t>with exercise</a:t>
            </a:r>
            <a:endParaRPr lang="en-US" dirty="0"/>
          </a:p>
        </p:txBody>
      </p:sp>
      <p:sp>
        <p:nvSpPr>
          <p:cNvPr id="11" name="TextBox 10">
            <a:extLst>
              <a:ext uri="{FF2B5EF4-FFF2-40B4-BE49-F238E27FC236}">
                <a16:creationId xmlns:a16="http://schemas.microsoft.com/office/drawing/2014/main" id="{63273E8F-BC5A-D170-0901-4F69D1BC8C1A}"/>
              </a:ext>
            </a:extLst>
          </p:cNvPr>
          <p:cNvSpPr txBox="1"/>
          <p:nvPr/>
        </p:nvSpPr>
        <p:spPr>
          <a:xfrm>
            <a:off x="7189165" y="5777507"/>
            <a:ext cx="2414587" cy="923330"/>
          </a:xfrm>
          <a:prstGeom prst="rect">
            <a:avLst/>
          </a:prstGeom>
          <a:noFill/>
        </p:spPr>
        <p:txBody>
          <a:bodyPr wrap="square" rtlCol="0">
            <a:spAutoFit/>
          </a:bodyPr>
          <a:lstStyle/>
          <a:p>
            <a:r>
              <a:rPr lang="en-US" dirty="0"/>
              <a:t>Relaxed – no visible tension, ease of movement</a:t>
            </a:r>
          </a:p>
        </p:txBody>
      </p:sp>
      <p:sp>
        <p:nvSpPr>
          <p:cNvPr id="12" name="TextBox 11">
            <a:extLst>
              <a:ext uri="{FF2B5EF4-FFF2-40B4-BE49-F238E27FC236}">
                <a16:creationId xmlns:a16="http://schemas.microsoft.com/office/drawing/2014/main" id="{78D2A4D4-02E0-641C-AF62-A40E923EA875}"/>
              </a:ext>
            </a:extLst>
          </p:cNvPr>
          <p:cNvSpPr txBox="1"/>
          <p:nvPr/>
        </p:nvSpPr>
        <p:spPr>
          <a:xfrm>
            <a:off x="9969274" y="4716838"/>
            <a:ext cx="2222726" cy="646331"/>
          </a:xfrm>
          <a:prstGeom prst="rect">
            <a:avLst/>
          </a:prstGeom>
          <a:noFill/>
        </p:spPr>
        <p:txBody>
          <a:bodyPr wrap="square" rtlCol="0">
            <a:spAutoFit/>
          </a:bodyPr>
          <a:lstStyle/>
          <a:p>
            <a:r>
              <a:rPr lang="en-US" dirty="0"/>
              <a:t>Stress – Student identified stress</a:t>
            </a:r>
          </a:p>
        </p:txBody>
      </p:sp>
      <p:sp>
        <p:nvSpPr>
          <p:cNvPr id="13" name="TextBox 12">
            <a:extLst>
              <a:ext uri="{FF2B5EF4-FFF2-40B4-BE49-F238E27FC236}">
                <a16:creationId xmlns:a16="http://schemas.microsoft.com/office/drawing/2014/main" id="{91F16CD4-1732-B063-005B-F6F6A9A1A31E}"/>
              </a:ext>
            </a:extLst>
          </p:cNvPr>
          <p:cNvSpPr txBox="1"/>
          <p:nvPr/>
        </p:nvSpPr>
        <p:spPr>
          <a:xfrm>
            <a:off x="9969274" y="5548727"/>
            <a:ext cx="2137001" cy="1200329"/>
          </a:xfrm>
          <a:prstGeom prst="rect">
            <a:avLst/>
          </a:prstGeom>
          <a:noFill/>
        </p:spPr>
        <p:txBody>
          <a:bodyPr wrap="square" rtlCol="0">
            <a:spAutoFit/>
          </a:bodyPr>
          <a:lstStyle/>
          <a:p>
            <a:r>
              <a:rPr lang="en-US" dirty="0"/>
              <a:t>Stress relief – student identified feelings of stress relief</a:t>
            </a:r>
          </a:p>
        </p:txBody>
      </p:sp>
      <p:pic>
        <p:nvPicPr>
          <p:cNvPr id="3" name="Picture 2" descr="A chart with different types of stress&#10;&#10;Description automatically generated with medium confidence">
            <a:extLst>
              <a:ext uri="{FF2B5EF4-FFF2-40B4-BE49-F238E27FC236}">
                <a16:creationId xmlns:a16="http://schemas.microsoft.com/office/drawing/2014/main" id="{86D125A0-92AA-B66C-D146-8019F1F39BA3}"/>
              </a:ext>
            </a:extLst>
          </p:cNvPr>
          <p:cNvPicPr>
            <a:picLocks noChangeAspect="1"/>
          </p:cNvPicPr>
          <p:nvPr/>
        </p:nvPicPr>
        <p:blipFill>
          <a:blip r:embed="rId4"/>
          <a:stretch>
            <a:fillRect/>
          </a:stretch>
        </p:blipFill>
        <p:spPr>
          <a:xfrm>
            <a:off x="169445" y="0"/>
            <a:ext cx="11788511" cy="6700837"/>
          </a:xfrm>
          <a:prstGeom prst="rect">
            <a:avLst/>
          </a:prstGeom>
        </p:spPr>
      </p:pic>
    </p:spTree>
    <p:extLst>
      <p:ext uri="{BB962C8B-B14F-4D97-AF65-F5344CB8AC3E}">
        <p14:creationId xmlns:p14="http://schemas.microsoft.com/office/powerpoint/2010/main" val="523238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pic>
        <p:nvPicPr>
          <p:cNvPr id="16" name="Picture 15" descr="A table of text and words&#10;&#10;Description automatically generated with medium confidence">
            <a:extLst>
              <a:ext uri="{FF2B5EF4-FFF2-40B4-BE49-F238E27FC236}">
                <a16:creationId xmlns:a16="http://schemas.microsoft.com/office/drawing/2014/main" id="{C78D58B8-F047-24E2-CB5F-AA531F11E8A3}"/>
              </a:ext>
            </a:extLst>
          </p:cNvPr>
          <p:cNvPicPr>
            <a:picLocks noChangeAspect="1"/>
          </p:cNvPicPr>
          <p:nvPr/>
        </p:nvPicPr>
        <p:blipFill>
          <a:blip r:embed="rId3"/>
          <a:stretch>
            <a:fillRect/>
          </a:stretch>
        </p:blipFill>
        <p:spPr>
          <a:xfrm>
            <a:off x="207682" y="94282"/>
            <a:ext cx="11776636" cy="6669436"/>
          </a:xfrm>
          <a:prstGeom prst="rect">
            <a:avLst/>
          </a:prstGeom>
        </p:spPr>
      </p:pic>
    </p:spTree>
    <p:extLst>
      <p:ext uri="{BB962C8B-B14F-4D97-AF65-F5344CB8AC3E}">
        <p14:creationId xmlns:p14="http://schemas.microsoft.com/office/powerpoint/2010/main" val="2904641026"/>
      </p:ext>
    </p:extLst>
  </p:cSld>
  <p:clrMapOvr>
    <a:masterClrMapping/>
  </p:clrMapOvr>
  <p:transition spd="med">
    <p:pull/>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3" name="Picture 2" descr="A table with text on it&#10;&#10;Description automatically generated">
            <a:extLst>
              <a:ext uri="{FF2B5EF4-FFF2-40B4-BE49-F238E27FC236}">
                <a16:creationId xmlns:a16="http://schemas.microsoft.com/office/drawing/2014/main" id="{9620810B-C187-2E2C-95B8-FE65E3B39895}"/>
              </a:ext>
            </a:extLst>
          </p:cNvPr>
          <p:cNvPicPr>
            <a:picLocks noChangeAspect="1"/>
          </p:cNvPicPr>
          <p:nvPr/>
        </p:nvPicPr>
        <p:blipFill>
          <a:blip r:embed="rId3"/>
          <a:stretch>
            <a:fillRect/>
          </a:stretch>
        </p:blipFill>
        <p:spPr>
          <a:xfrm>
            <a:off x="-1" y="-16452"/>
            <a:ext cx="12311743" cy="6925355"/>
          </a:xfrm>
          <a:prstGeom prst="rect">
            <a:avLst/>
          </a:prstGeom>
        </p:spPr>
      </p:pic>
      <p:sp>
        <p:nvSpPr>
          <p:cNvPr id="5" name="TextBox 4">
            <a:extLst>
              <a:ext uri="{FF2B5EF4-FFF2-40B4-BE49-F238E27FC236}">
                <a16:creationId xmlns:a16="http://schemas.microsoft.com/office/drawing/2014/main" id="{B0C5E2F7-707E-6CA3-4981-024ECCBC4AF4}"/>
              </a:ext>
            </a:extLst>
          </p:cNvPr>
          <p:cNvSpPr txBox="1"/>
          <p:nvPr/>
        </p:nvSpPr>
        <p:spPr>
          <a:xfrm>
            <a:off x="4357914" y="5020127"/>
            <a:ext cx="4310743" cy="461665"/>
          </a:xfrm>
          <a:prstGeom prst="rect">
            <a:avLst/>
          </a:prstGeom>
          <a:noFill/>
        </p:spPr>
        <p:txBody>
          <a:bodyPr wrap="square" rtlCol="0">
            <a:spAutoFit/>
          </a:bodyPr>
          <a:lstStyle/>
          <a:p>
            <a:r>
              <a:rPr lang="en-US" sz="2400" b="1" dirty="0"/>
              <a:t>Lesson Progress in Focus</a:t>
            </a:r>
          </a:p>
        </p:txBody>
      </p:sp>
      <p:sp>
        <p:nvSpPr>
          <p:cNvPr id="6" name="TextBox 5">
            <a:extLst>
              <a:ext uri="{FF2B5EF4-FFF2-40B4-BE49-F238E27FC236}">
                <a16:creationId xmlns:a16="http://schemas.microsoft.com/office/drawing/2014/main" id="{880DB886-0232-84F3-1CEB-A8E4CB9B2D4A}"/>
              </a:ext>
            </a:extLst>
          </p:cNvPr>
          <p:cNvSpPr txBox="1"/>
          <p:nvPr/>
        </p:nvSpPr>
        <p:spPr>
          <a:xfrm>
            <a:off x="659039" y="5647285"/>
            <a:ext cx="1741715" cy="923330"/>
          </a:xfrm>
          <a:prstGeom prst="rect">
            <a:avLst/>
          </a:prstGeom>
          <a:noFill/>
        </p:spPr>
        <p:txBody>
          <a:bodyPr wrap="square" rtlCol="0">
            <a:spAutoFit/>
          </a:bodyPr>
          <a:lstStyle/>
          <a:p>
            <a:pPr algn="ctr"/>
            <a:r>
              <a:rPr lang="en-US" u="sng" dirty="0"/>
              <a:t>Unfocused</a:t>
            </a:r>
            <a:r>
              <a:rPr lang="en-US" dirty="0"/>
              <a:t> – disorganized, distracted</a:t>
            </a:r>
          </a:p>
        </p:txBody>
      </p:sp>
      <p:sp>
        <p:nvSpPr>
          <p:cNvPr id="7" name="TextBox 6">
            <a:extLst>
              <a:ext uri="{FF2B5EF4-FFF2-40B4-BE49-F238E27FC236}">
                <a16:creationId xmlns:a16="http://schemas.microsoft.com/office/drawing/2014/main" id="{EB4A80C7-FC78-241C-C2DB-D9BF60E2F64A}"/>
              </a:ext>
            </a:extLst>
          </p:cNvPr>
          <p:cNvSpPr txBox="1"/>
          <p:nvPr/>
        </p:nvSpPr>
        <p:spPr>
          <a:xfrm>
            <a:off x="2740479" y="5647285"/>
            <a:ext cx="2698752" cy="923330"/>
          </a:xfrm>
          <a:prstGeom prst="rect">
            <a:avLst/>
          </a:prstGeom>
          <a:noFill/>
        </p:spPr>
        <p:txBody>
          <a:bodyPr wrap="square" rtlCol="0">
            <a:spAutoFit/>
          </a:bodyPr>
          <a:lstStyle/>
          <a:p>
            <a:pPr algn="ctr"/>
            <a:r>
              <a:rPr lang="en-US" u="sng" dirty="0"/>
              <a:t>Neutral</a:t>
            </a:r>
            <a:r>
              <a:rPr lang="en-US" dirty="0"/>
              <a:t> – No evidence of distraction, nor of attention</a:t>
            </a:r>
          </a:p>
        </p:txBody>
      </p:sp>
      <p:sp>
        <p:nvSpPr>
          <p:cNvPr id="8" name="TextBox 7">
            <a:extLst>
              <a:ext uri="{FF2B5EF4-FFF2-40B4-BE49-F238E27FC236}">
                <a16:creationId xmlns:a16="http://schemas.microsoft.com/office/drawing/2014/main" id="{B2BA046E-ADA1-9604-FA17-063621B3EBCF}"/>
              </a:ext>
            </a:extLst>
          </p:cNvPr>
          <p:cNvSpPr txBox="1"/>
          <p:nvPr/>
        </p:nvSpPr>
        <p:spPr>
          <a:xfrm>
            <a:off x="6155871" y="5647285"/>
            <a:ext cx="2698751" cy="923330"/>
          </a:xfrm>
          <a:prstGeom prst="rect">
            <a:avLst/>
          </a:prstGeom>
          <a:noFill/>
        </p:spPr>
        <p:txBody>
          <a:bodyPr wrap="square" rtlCol="0">
            <a:spAutoFit/>
          </a:bodyPr>
          <a:lstStyle/>
          <a:p>
            <a:r>
              <a:rPr lang="en-US" u="sng" dirty="0"/>
              <a:t>Focused – </a:t>
            </a:r>
            <a:r>
              <a:rPr lang="en-US" dirty="0"/>
              <a:t>energized attention</a:t>
            </a:r>
          </a:p>
          <a:p>
            <a:r>
              <a:rPr lang="en-US" dirty="0"/>
              <a:t>Strong concentration</a:t>
            </a:r>
          </a:p>
        </p:txBody>
      </p:sp>
      <p:sp>
        <p:nvSpPr>
          <p:cNvPr id="9" name="TextBox 8">
            <a:extLst>
              <a:ext uri="{FF2B5EF4-FFF2-40B4-BE49-F238E27FC236}">
                <a16:creationId xmlns:a16="http://schemas.microsoft.com/office/drawing/2014/main" id="{8C913D66-53D3-C42E-7320-ECF551CC992C}"/>
              </a:ext>
            </a:extLst>
          </p:cNvPr>
          <p:cNvSpPr txBox="1"/>
          <p:nvPr/>
        </p:nvSpPr>
        <p:spPr>
          <a:xfrm>
            <a:off x="9056914" y="5647285"/>
            <a:ext cx="2931886" cy="923330"/>
          </a:xfrm>
          <a:prstGeom prst="rect">
            <a:avLst/>
          </a:prstGeom>
          <a:noFill/>
        </p:spPr>
        <p:txBody>
          <a:bodyPr wrap="square" rtlCol="0">
            <a:spAutoFit/>
          </a:bodyPr>
          <a:lstStyle/>
          <a:p>
            <a:r>
              <a:rPr lang="en-US" dirty="0"/>
              <a:t>P</a:t>
            </a:r>
            <a:r>
              <a:rPr lang="en-US" u="sng" dirty="0"/>
              <a:t>roductive</a:t>
            </a:r>
            <a:r>
              <a:rPr lang="en-US" dirty="0"/>
              <a:t> – energized, organized, efficient, receptive to feedback</a:t>
            </a:r>
          </a:p>
        </p:txBody>
      </p:sp>
      <p:sp>
        <p:nvSpPr>
          <p:cNvPr id="13" name="TextBox 12">
            <a:extLst>
              <a:ext uri="{FF2B5EF4-FFF2-40B4-BE49-F238E27FC236}">
                <a16:creationId xmlns:a16="http://schemas.microsoft.com/office/drawing/2014/main" id="{539EB821-B646-8639-E5B6-BF230DF7C127}"/>
              </a:ext>
            </a:extLst>
          </p:cNvPr>
          <p:cNvSpPr txBox="1"/>
          <p:nvPr/>
        </p:nvSpPr>
        <p:spPr>
          <a:xfrm>
            <a:off x="-1" y="6739467"/>
            <a:ext cx="12311743" cy="369332"/>
          </a:xfrm>
          <a:prstGeom prst="rect">
            <a:avLst/>
          </a:prstGeom>
          <a:solidFill>
            <a:srgbClr val="96BDDB"/>
          </a:solidFill>
        </p:spPr>
        <p:txBody>
          <a:bodyPr wrap="square" rtlCol="0">
            <a:spAutoFit/>
          </a:bodyPr>
          <a:lstStyle/>
          <a:p>
            <a:endParaRPr lang="en-US" dirty="0"/>
          </a:p>
        </p:txBody>
      </p:sp>
      <p:sp>
        <p:nvSpPr>
          <p:cNvPr id="14" name="TextBox 13">
            <a:extLst>
              <a:ext uri="{FF2B5EF4-FFF2-40B4-BE49-F238E27FC236}">
                <a16:creationId xmlns:a16="http://schemas.microsoft.com/office/drawing/2014/main" id="{9D28A1CF-F1B1-DB75-FCDC-CDB0E42A98B3}"/>
              </a:ext>
            </a:extLst>
          </p:cNvPr>
          <p:cNvSpPr txBox="1"/>
          <p:nvPr/>
        </p:nvSpPr>
        <p:spPr>
          <a:xfrm>
            <a:off x="0" y="-16452"/>
            <a:ext cx="12311742" cy="168852"/>
          </a:xfrm>
          <a:prstGeom prst="rect">
            <a:avLst/>
          </a:prstGeom>
          <a:solidFill>
            <a:srgbClr val="96BDDB"/>
          </a:solidFill>
        </p:spPr>
        <p:txBody>
          <a:bodyPr wrap="square" rtlCol="0">
            <a:spAutoFit/>
          </a:bodyPr>
          <a:lstStyle/>
          <a:p>
            <a:endParaRPr lang="en-US" dirty="0"/>
          </a:p>
        </p:txBody>
      </p:sp>
    </p:spTree>
    <p:extLst>
      <p:ext uri="{BB962C8B-B14F-4D97-AF65-F5344CB8AC3E}">
        <p14:creationId xmlns:p14="http://schemas.microsoft.com/office/powerpoint/2010/main" val="2310266901"/>
      </p:ext>
    </p:extLst>
  </p:cSld>
  <p:clrMapOvr>
    <a:masterClrMapping/>
  </p:clrMapOvr>
  <p:transition spd="med">
    <p:pull/>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pic>
        <p:nvPicPr>
          <p:cNvPr id="5" name="Picture 4" descr="A table with text on it&#10;&#10;Description automatically generated">
            <a:extLst>
              <a:ext uri="{FF2B5EF4-FFF2-40B4-BE49-F238E27FC236}">
                <a16:creationId xmlns:a16="http://schemas.microsoft.com/office/drawing/2014/main" id="{703EBC7D-7D00-CFAB-2306-5E4D6B503B3D}"/>
              </a:ext>
            </a:extLst>
          </p:cNvPr>
          <p:cNvPicPr>
            <a:picLocks noChangeAspect="1"/>
          </p:cNvPicPr>
          <p:nvPr/>
        </p:nvPicPr>
        <p:blipFill>
          <a:blip r:embed="rId3"/>
          <a:stretch>
            <a:fillRect/>
          </a:stretch>
        </p:blipFill>
        <p:spPr>
          <a:xfrm>
            <a:off x="152400" y="10726"/>
            <a:ext cx="11853334" cy="6847274"/>
          </a:xfrm>
          <a:prstGeom prst="rect">
            <a:avLst/>
          </a:prstGeom>
          <a:solidFill>
            <a:srgbClr val="FBE8AA"/>
          </a:solidFill>
        </p:spPr>
      </p:pic>
      <p:sp>
        <p:nvSpPr>
          <p:cNvPr id="6" name="TextBox 5">
            <a:extLst>
              <a:ext uri="{FF2B5EF4-FFF2-40B4-BE49-F238E27FC236}">
                <a16:creationId xmlns:a16="http://schemas.microsoft.com/office/drawing/2014/main" id="{B45B495B-45B8-6F02-3272-8EC5318FD761}"/>
              </a:ext>
            </a:extLst>
          </p:cNvPr>
          <p:cNvSpPr txBox="1"/>
          <p:nvPr/>
        </p:nvSpPr>
        <p:spPr>
          <a:xfrm>
            <a:off x="9213850" y="5646944"/>
            <a:ext cx="2380344" cy="1200329"/>
          </a:xfrm>
          <a:prstGeom prst="rect">
            <a:avLst/>
          </a:prstGeom>
          <a:noFill/>
        </p:spPr>
        <p:txBody>
          <a:bodyPr wrap="square" rtlCol="0">
            <a:spAutoFit/>
          </a:bodyPr>
          <a:lstStyle/>
          <a:p>
            <a:r>
              <a:rPr lang="en-US" dirty="0"/>
              <a:t>Self-Corrected – automatically performed a correction</a:t>
            </a:r>
          </a:p>
        </p:txBody>
      </p:sp>
      <p:sp>
        <p:nvSpPr>
          <p:cNvPr id="7" name="TextBox 6">
            <a:extLst>
              <a:ext uri="{FF2B5EF4-FFF2-40B4-BE49-F238E27FC236}">
                <a16:creationId xmlns:a16="http://schemas.microsoft.com/office/drawing/2014/main" id="{EEBDA6FE-7CCF-1273-00AA-7A1CFEEC8546}"/>
              </a:ext>
            </a:extLst>
          </p:cNvPr>
          <p:cNvSpPr txBox="1"/>
          <p:nvPr/>
        </p:nvSpPr>
        <p:spPr>
          <a:xfrm>
            <a:off x="6649358" y="5923944"/>
            <a:ext cx="2162628" cy="923330"/>
          </a:xfrm>
          <a:prstGeom prst="rect">
            <a:avLst/>
          </a:prstGeom>
          <a:noFill/>
        </p:spPr>
        <p:txBody>
          <a:bodyPr wrap="square" rtlCol="0">
            <a:spAutoFit/>
          </a:bodyPr>
          <a:lstStyle/>
          <a:p>
            <a:r>
              <a:rPr lang="en-US" dirty="0"/>
              <a:t>Can Describe – for example “I feel buzzing in my teeth.</a:t>
            </a:r>
          </a:p>
        </p:txBody>
      </p:sp>
      <p:sp>
        <p:nvSpPr>
          <p:cNvPr id="8" name="TextBox 7">
            <a:extLst>
              <a:ext uri="{FF2B5EF4-FFF2-40B4-BE49-F238E27FC236}">
                <a16:creationId xmlns:a16="http://schemas.microsoft.com/office/drawing/2014/main" id="{64A1BFC2-5620-9329-CA00-9406C7D32078}"/>
              </a:ext>
            </a:extLst>
          </p:cNvPr>
          <p:cNvSpPr txBox="1"/>
          <p:nvPr/>
        </p:nvSpPr>
        <p:spPr>
          <a:xfrm>
            <a:off x="1121232" y="5934670"/>
            <a:ext cx="1698171" cy="923330"/>
          </a:xfrm>
          <a:prstGeom prst="rect">
            <a:avLst/>
          </a:prstGeom>
          <a:noFill/>
        </p:spPr>
        <p:txBody>
          <a:bodyPr wrap="square" rtlCol="0">
            <a:spAutoFit/>
          </a:bodyPr>
          <a:lstStyle/>
          <a:p>
            <a:r>
              <a:rPr lang="en-US" dirty="0"/>
              <a:t>No IA – cannot recognize any sensations.</a:t>
            </a:r>
          </a:p>
        </p:txBody>
      </p:sp>
      <p:sp>
        <p:nvSpPr>
          <p:cNvPr id="9" name="TextBox 8">
            <a:extLst>
              <a:ext uri="{FF2B5EF4-FFF2-40B4-BE49-F238E27FC236}">
                <a16:creationId xmlns:a16="http://schemas.microsoft.com/office/drawing/2014/main" id="{5A4C0374-2AA3-84BD-C61C-3E68FE531D0C}"/>
              </a:ext>
            </a:extLst>
          </p:cNvPr>
          <p:cNvSpPr txBox="1"/>
          <p:nvPr/>
        </p:nvSpPr>
        <p:spPr>
          <a:xfrm>
            <a:off x="3354615" y="5646944"/>
            <a:ext cx="2162628" cy="1200329"/>
          </a:xfrm>
          <a:prstGeom prst="rect">
            <a:avLst/>
          </a:prstGeom>
          <a:noFill/>
        </p:spPr>
        <p:txBody>
          <a:bodyPr wrap="square" rtlCol="0">
            <a:spAutoFit/>
          </a:bodyPr>
          <a:lstStyle/>
          <a:p>
            <a:r>
              <a:rPr lang="en-US" dirty="0"/>
              <a:t>Some IA – can tell note sensations but not describe e.g. ‘It seems easier’.</a:t>
            </a:r>
          </a:p>
        </p:txBody>
      </p:sp>
      <p:sp>
        <p:nvSpPr>
          <p:cNvPr id="2" name="TextBox 1">
            <a:extLst>
              <a:ext uri="{FF2B5EF4-FFF2-40B4-BE49-F238E27FC236}">
                <a16:creationId xmlns:a16="http://schemas.microsoft.com/office/drawing/2014/main" id="{C6224A6E-B389-80A3-E472-F38F860728A3}"/>
              </a:ext>
            </a:extLst>
          </p:cNvPr>
          <p:cNvSpPr txBox="1"/>
          <p:nvPr/>
        </p:nvSpPr>
        <p:spPr>
          <a:xfrm>
            <a:off x="12124267" y="3251200"/>
            <a:ext cx="184731" cy="369332"/>
          </a:xfrm>
          <a:prstGeom prst="rect">
            <a:avLst/>
          </a:prstGeom>
          <a:noFill/>
        </p:spPr>
        <p:txBody>
          <a:bodyPr wrap="none" rtlCol="0">
            <a:spAutoFit/>
          </a:bodyPr>
          <a:lstStyle/>
          <a:p>
            <a:endParaRPr lang="en-US" dirty="0"/>
          </a:p>
        </p:txBody>
      </p:sp>
      <p:pic>
        <p:nvPicPr>
          <p:cNvPr id="4" name="Picture 3" descr="A table with text on it&#10;&#10;Description automatically generated">
            <a:extLst>
              <a:ext uri="{FF2B5EF4-FFF2-40B4-BE49-F238E27FC236}">
                <a16:creationId xmlns:a16="http://schemas.microsoft.com/office/drawing/2014/main" id="{6A5042D1-B8C0-BB73-EC3B-9909F2D78877}"/>
              </a:ext>
            </a:extLst>
          </p:cNvPr>
          <p:cNvPicPr>
            <a:picLocks noChangeAspect="1"/>
          </p:cNvPicPr>
          <p:nvPr/>
        </p:nvPicPr>
        <p:blipFill>
          <a:blip r:embed="rId4"/>
          <a:stretch>
            <a:fillRect/>
          </a:stretch>
        </p:blipFill>
        <p:spPr>
          <a:xfrm>
            <a:off x="590594" y="-5387"/>
            <a:ext cx="10976946" cy="6852660"/>
          </a:xfrm>
          <a:prstGeom prst="rect">
            <a:avLst/>
          </a:prstGeom>
        </p:spPr>
      </p:pic>
    </p:spTree>
    <p:extLst>
      <p:ext uri="{BB962C8B-B14F-4D97-AF65-F5344CB8AC3E}">
        <p14:creationId xmlns:p14="http://schemas.microsoft.com/office/powerpoint/2010/main" val="2738624769"/>
      </p:ext>
    </p:extLst>
  </p:cSld>
  <p:clrMapOvr>
    <a:masterClrMapping/>
  </p:clrMapOvr>
  <p:transition spd="med">
    <p:pull/>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hart with text on it&#10;&#10;Description automatically generated">
            <a:extLst>
              <a:ext uri="{FF2B5EF4-FFF2-40B4-BE49-F238E27FC236}">
                <a16:creationId xmlns:a16="http://schemas.microsoft.com/office/drawing/2014/main" id="{EE53A9E6-EE75-3D20-E877-B2981BBE60C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804386906"/>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hart with text on it&#10;&#10;Description automatically generated">
            <a:extLst>
              <a:ext uri="{FF2B5EF4-FFF2-40B4-BE49-F238E27FC236}">
                <a16:creationId xmlns:a16="http://schemas.microsoft.com/office/drawing/2014/main" id="{E9F9D867-B1D6-0E76-9535-935123357A7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86801300"/>
      </p:ext>
    </p:extLst>
  </p:cSld>
  <p:clrMapOvr>
    <a:masterClrMapping/>
  </p:clrMapOvr>
  <p:transition spd="med">
    <p:pull/>
  </p:transition>
</p:sld>
</file>

<file path=ppt/slides/slide20.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rgbClr val="205580">
                <a:alpha val="48185"/>
              </a:srgbClr>
            </a:gs>
            <a:gs pos="12000">
              <a:srgbClr val="FFC000">
                <a:alpha val="17644"/>
              </a:srgbClr>
            </a:gs>
            <a:gs pos="41000">
              <a:srgbClr val="90C27F">
                <a:alpha val="44977"/>
              </a:srgbClr>
            </a:gs>
            <a:gs pos="77000">
              <a:srgbClr val="907FD7">
                <a:alpha val="38420"/>
              </a:srgbClr>
            </a:gs>
            <a:gs pos="92000">
              <a:srgbClr val="205580">
                <a:alpha val="49385"/>
              </a:srgbClr>
            </a:gs>
          </a:gsLst>
          <a:lin ang="2700000" scaled="1"/>
          <a:tileRect/>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C0055B4-A470-6D18-D127-0AC39D19191E}"/>
              </a:ext>
            </a:extLst>
          </p:cNvPr>
          <p:cNvSpPr txBox="1"/>
          <p:nvPr/>
        </p:nvSpPr>
        <p:spPr>
          <a:xfrm>
            <a:off x="1443317" y="1717730"/>
            <a:ext cx="9305365" cy="3422540"/>
          </a:xfrm>
          <a:prstGeom prst="rect">
            <a:avLst/>
          </a:prstGeom>
          <a:noFill/>
        </p:spPr>
        <p:txBody>
          <a:bodyPr wrap="square" rtlCol="0">
            <a:spAutoFit/>
          </a:bodyPr>
          <a:lstStyle/>
          <a:p>
            <a:r>
              <a:rPr lang="en-US" sz="1800" dirty="0">
                <a:effectLst/>
                <a:latin typeface="ArialMT"/>
              </a:rPr>
              <a:t>“</a:t>
            </a:r>
            <a:r>
              <a:rPr lang="en-US" sz="3200" dirty="0">
                <a:effectLst/>
                <a:latin typeface="Arial" panose="020B0604020202020204" pitchFamily="34" charset="0"/>
                <a:cs typeface="Arial" panose="020B0604020202020204" pitchFamily="34" charset="0"/>
              </a:rPr>
              <a:t>We know a tremendous amount about neurology, innervation, emotions, and vocal anatomy. And still, with all the information we have, we struggle to understand how all these parts work together, where is the cause and where is the effect? 						</a:t>
            </a:r>
            <a:r>
              <a:rPr lang="en-US" sz="3200" i="1" dirty="0">
                <a:effectLst/>
                <a:latin typeface="Arial" panose="020B0604020202020204" pitchFamily="34" charset="0"/>
                <a:cs typeface="Arial" panose="020B0604020202020204" pitchFamily="34" charset="0"/>
              </a:rPr>
              <a:t>(Blackhurst, 2021p. 61) </a:t>
            </a:r>
            <a:endParaRPr lang="en-US" sz="3200" i="1" dirty="0">
              <a:latin typeface="Arial" panose="020B0604020202020204" pitchFamily="34" charset="0"/>
              <a:cs typeface="Arial" panose="020B0604020202020204" pitchFamily="34" charset="0"/>
            </a:endParaRPr>
          </a:p>
          <a:p>
            <a:pPr>
              <a:lnSpc>
                <a:spcPct val="150000"/>
              </a:lnSpc>
            </a:pPr>
            <a:endParaRPr lang="en-US" dirty="0"/>
          </a:p>
        </p:txBody>
      </p:sp>
    </p:spTree>
    <p:extLst>
      <p:ext uri="{BB962C8B-B14F-4D97-AF65-F5344CB8AC3E}">
        <p14:creationId xmlns:p14="http://schemas.microsoft.com/office/powerpoint/2010/main" val="1774570034"/>
      </p:ext>
    </p:extLst>
  </p:cSld>
  <p:clrMapOvr>
    <a:masterClrMapping/>
  </p:clrMapOvr>
  <p:transition spd="slow">
    <p:wipe dir="d"/>
  </p:transition>
</p:sld>
</file>

<file path=ppt/slides/slide21.xml><?xml version="1.0" encoding="utf-8"?>
<p:sld xmlns:a="http://schemas.openxmlformats.org/drawingml/2006/main" xmlns:r="http://schemas.openxmlformats.org/officeDocument/2006/relationships" xmlns:p="http://schemas.openxmlformats.org/presentationml/2006/main">
  <p:cSld>
    <p:bg>
      <p:bgPr>
        <a:gradFill flip="none" rotWithShape="1">
          <a:gsLst>
            <a:gs pos="33000">
              <a:srgbClr val="FFC000">
                <a:lumMod val="82000"/>
                <a:alpha val="29000"/>
              </a:srgbClr>
            </a:gs>
            <a:gs pos="49000">
              <a:srgbClr val="90C27F">
                <a:alpha val="69000"/>
              </a:srgbClr>
            </a:gs>
            <a:gs pos="65000">
              <a:srgbClr val="907FD7">
                <a:alpha val="46381"/>
              </a:srgbClr>
            </a:gs>
            <a:gs pos="91000">
              <a:srgbClr val="205580">
                <a:alpha val="53000"/>
              </a:srgb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4DEAAEE-D447-FBE8-66AF-75439D52C8D2}"/>
              </a:ext>
            </a:extLst>
          </p:cNvPr>
          <p:cNvSpPr txBox="1"/>
          <p:nvPr/>
        </p:nvSpPr>
        <p:spPr>
          <a:xfrm>
            <a:off x="3486952" y="617034"/>
            <a:ext cx="5218095" cy="830997"/>
          </a:xfrm>
          <a:prstGeom prst="rect">
            <a:avLst/>
          </a:prstGeom>
          <a:noFill/>
        </p:spPr>
        <p:txBody>
          <a:bodyPr wrap="none" rtlCol="0">
            <a:spAutoFit/>
          </a:bodyPr>
          <a:lstStyle/>
          <a:p>
            <a:r>
              <a:rPr lang="en-US" sz="4800" b="1" dirty="0">
                <a:solidFill>
                  <a:schemeClr val="bg2">
                    <a:lumMod val="10000"/>
                  </a:schemeClr>
                </a:solidFill>
                <a:latin typeface="Arial" panose="020B0604020202020204" pitchFamily="34" charset="0"/>
                <a:cs typeface="Arial" panose="020B0604020202020204" pitchFamily="34" charset="0"/>
              </a:rPr>
              <a:t>Breaking</a:t>
            </a:r>
            <a:r>
              <a:rPr lang="en-US" sz="4800" b="1" dirty="0">
                <a:solidFill>
                  <a:schemeClr val="tx1">
                    <a:lumMod val="95000"/>
                    <a:lumOff val="5000"/>
                  </a:schemeClr>
                </a:solidFill>
                <a:latin typeface="Arial" panose="020B0604020202020204" pitchFamily="34" charset="0"/>
                <a:cs typeface="Arial" panose="020B0604020202020204" pitchFamily="34" charset="0"/>
              </a:rPr>
              <a:t> It Down</a:t>
            </a:r>
          </a:p>
        </p:txBody>
      </p:sp>
      <p:sp>
        <p:nvSpPr>
          <p:cNvPr id="9" name="TextBox 8">
            <a:extLst>
              <a:ext uri="{FF2B5EF4-FFF2-40B4-BE49-F238E27FC236}">
                <a16:creationId xmlns:a16="http://schemas.microsoft.com/office/drawing/2014/main" id="{62B022E5-5B3C-FBDE-BDAE-083B2B97603A}"/>
              </a:ext>
            </a:extLst>
          </p:cNvPr>
          <p:cNvSpPr txBox="1"/>
          <p:nvPr/>
        </p:nvSpPr>
        <p:spPr>
          <a:xfrm>
            <a:off x="1091610" y="1905505"/>
            <a:ext cx="2899856" cy="1323439"/>
          </a:xfrm>
          <a:prstGeom prst="rect">
            <a:avLst/>
          </a:prstGeom>
          <a:noFill/>
        </p:spPr>
        <p:txBody>
          <a:bodyPr wrap="square" rtlCol="0">
            <a:spAutoFit/>
          </a:bodyPr>
          <a:lstStyle/>
          <a:p>
            <a:r>
              <a:rPr lang="en-US" sz="4000" dirty="0">
                <a:solidFill>
                  <a:schemeClr val="tx1">
                    <a:lumMod val="95000"/>
                    <a:lumOff val="5000"/>
                  </a:schemeClr>
                </a:solidFill>
                <a:latin typeface="Arial" panose="020B0604020202020204" pitchFamily="34" charset="0"/>
                <a:cs typeface="Arial" panose="020B0604020202020204" pitchFamily="34" charset="0"/>
              </a:rPr>
              <a:t>Relaxation</a:t>
            </a:r>
          </a:p>
          <a:p>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4887374-F704-33FF-A678-057C4759E766}"/>
              </a:ext>
            </a:extLst>
          </p:cNvPr>
          <p:cNvSpPr txBox="1"/>
          <p:nvPr/>
        </p:nvSpPr>
        <p:spPr>
          <a:xfrm>
            <a:off x="8362937" y="1904674"/>
            <a:ext cx="2724621" cy="1323439"/>
          </a:xfrm>
          <a:prstGeom prst="rect">
            <a:avLst/>
          </a:prstGeom>
          <a:noFill/>
        </p:spPr>
        <p:txBody>
          <a:bodyPr wrap="square" rtlCol="0">
            <a:spAutoFit/>
          </a:bodyPr>
          <a:lstStyle/>
          <a:p>
            <a:r>
              <a:rPr lang="en-US" sz="4000" dirty="0">
                <a:solidFill>
                  <a:schemeClr val="tx1">
                    <a:lumMod val="95000"/>
                    <a:lumOff val="5000"/>
                  </a:schemeClr>
                </a:solidFill>
                <a:latin typeface="Arial" panose="020B0604020202020204" pitchFamily="34" charset="0"/>
                <a:cs typeface="Arial" panose="020B0604020202020204" pitchFamily="34" charset="0"/>
              </a:rPr>
              <a:t>Focus</a:t>
            </a:r>
          </a:p>
          <a:p>
            <a:endParaRPr lang="en-US" sz="40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DA8D73D-AEB4-25D6-3BD8-BE9AB376228E}"/>
              </a:ext>
            </a:extLst>
          </p:cNvPr>
          <p:cNvSpPr txBox="1"/>
          <p:nvPr/>
        </p:nvSpPr>
        <p:spPr>
          <a:xfrm>
            <a:off x="559983" y="4504555"/>
            <a:ext cx="4968948" cy="1292662"/>
          </a:xfrm>
          <a:prstGeom prst="rect">
            <a:avLst/>
          </a:prstGeom>
          <a:noFill/>
        </p:spPr>
        <p:txBody>
          <a:bodyPr wrap="square" rtlCol="0">
            <a:spAutoFit/>
          </a:bodyPr>
          <a:lstStyle/>
          <a:p>
            <a:pPr marL="457200" indent="-457200">
              <a:buFont typeface="Arial" panose="020B0604020202020204" pitchFamily="34" charset="0"/>
              <a:buChar char="•"/>
            </a:pPr>
            <a:r>
              <a:rPr lang="en-US" sz="2600" dirty="0">
                <a:solidFill>
                  <a:schemeClr val="tx1">
                    <a:lumMod val="95000"/>
                    <a:lumOff val="5000"/>
                  </a:schemeClr>
                </a:solidFill>
                <a:latin typeface="Arial" panose="020B0604020202020204" pitchFamily="34" charset="0"/>
                <a:cs typeface="Arial" panose="020B0604020202020204" pitchFamily="34" charset="0"/>
              </a:rPr>
              <a:t>Possible evidence of experiential state that can lead to increased IA</a:t>
            </a:r>
          </a:p>
        </p:txBody>
      </p:sp>
      <p:sp>
        <p:nvSpPr>
          <p:cNvPr id="3" name="TextBox 2">
            <a:extLst>
              <a:ext uri="{FF2B5EF4-FFF2-40B4-BE49-F238E27FC236}">
                <a16:creationId xmlns:a16="http://schemas.microsoft.com/office/drawing/2014/main" id="{C556FEEC-8D5D-013C-B1D6-713688CE5538}"/>
              </a:ext>
            </a:extLst>
          </p:cNvPr>
          <p:cNvSpPr txBox="1"/>
          <p:nvPr/>
        </p:nvSpPr>
        <p:spPr>
          <a:xfrm>
            <a:off x="6270522" y="4166001"/>
            <a:ext cx="5616677" cy="1969770"/>
          </a:xfrm>
          <a:prstGeom prst="rect">
            <a:avLst/>
          </a:prstGeom>
          <a:noFill/>
        </p:spPr>
        <p:txBody>
          <a:bodyPr wrap="square" rtlCol="0">
            <a:spAutoFit/>
          </a:bodyPr>
          <a:lstStyle/>
          <a:p>
            <a:pPr marL="457200" indent="-457200">
              <a:buFont typeface="Arial" panose="020B0604020202020204" pitchFamily="34" charset="0"/>
              <a:buChar char="•"/>
            </a:pPr>
            <a:r>
              <a:rPr lang="en-US" sz="2600" dirty="0">
                <a:latin typeface="Arial" panose="020B0604020202020204" pitchFamily="34" charset="0"/>
                <a:cs typeface="Arial" panose="020B0604020202020204" pitchFamily="34" charset="0"/>
              </a:rPr>
              <a:t>Strong evidence of experiential state </a:t>
            </a:r>
          </a:p>
          <a:p>
            <a:pPr marL="457200" indent="-457200">
              <a:buFont typeface="Arial" panose="020B0604020202020204" pitchFamily="34" charset="0"/>
              <a:buChar char="•"/>
            </a:pPr>
            <a:r>
              <a:rPr lang="en-US" sz="2600" dirty="0">
                <a:latin typeface="Arial" panose="020B0604020202020204" pitchFamily="34" charset="0"/>
                <a:cs typeface="Arial" panose="020B0604020202020204" pitchFamily="34" charset="0"/>
              </a:rPr>
              <a:t>Definite enhancement of lesson - Possible aid to IA</a:t>
            </a:r>
          </a:p>
          <a:p>
            <a:endParaRPr lang="en-US" dirty="0"/>
          </a:p>
        </p:txBody>
      </p:sp>
      <p:sp>
        <p:nvSpPr>
          <p:cNvPr id="6" name="TextBox 5">
            <a:extLst>
              <a:ext uri="{FF2B5EF4-FFF2-40B4-BE49-F238E27FC236}">
                <a16:creationId xmlns:a16="http://schemas.microsoft.com/office/drawing/2014/main" id="{AF7B9A4E-F946-7014-1ADA-16D18EB9AA1E}"/>
              </a:ext>
            </a:extLst>
          </p:cNvPr>
          <p:cNvSpPr txBox="1"/>
          <p:nvPr/>
        </p:nvSpPr>
        <p:spPr>
          <a:xfrm>
            <a:off x="746255" y="2875002"/>
            <a:ext cx="4144722" cy="1107996"/>
          </a:xfrm>
          <a:prstGeom prst="rect">
            <a:avLst/>
          </a:prstGeom>
          <a:noFill/>
        </p:spPr>
        <p:txBody>
          <a:bodyPr wrap="square" rtlCol="0">
            <a:spAutoFit/>
          </a:bodyPr>
          <a:lstStyle/>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No effect on tension</a:t>
            </a:r>
          </a:p>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Stress relief occurred with exercise</a:t>
            </a:r>
          </a:p>
        </p:txBody>
      </p:sp>
      <p:sp>
        <p:nvSpPr>
          <p:cNvPr id="10" name="TextBox 9">
            <a:extLst>
              <a:ext uri="{FF2B5EF4-FFF2-40B4-BE49-F238E27FC236}">
                <a16:creationId xmlns:a16="http://schemas.microsoft.com/office/drawing/2014/main" id="{4EDEA0CE-8722-1855-770F-7A0B0EAC2C9A}"/>
              </a:ext>
            </a:extLst>
          </p:cNvPr>
          <p:cNvSpPr txBox="1"/>
          <p:nvPr/>
        </p:nvSpPr>
        <p:spPr>
          <a:xfrm>
            <a:off x="7301025" y="2844223"/>
            <a:ext cx="3872939" cy="769441"/>
          </a:xfrm>
          <a:prstGeom prst="rect">
            <a:avLst/>
          </a:prstGeom>
          <a:noFill/>
        </p:spPr>
        <p:txBody>
          <a:bodyPr wrap="square" rtlCol="0">
            <a:spAutoFit/>
          </a:bodyPr>
          <a:lstStyle/>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All students improved with exercise consistently</a:t>
            </a:r>
          </a:p>
        </p:txBody>
      </p:sp>
    </p:spTree>
    <p:extLst>
      <p:ext uri="{BB962C8B-B14F-4D97-AF65-F5344CB8AC3E}">
        <p14:creationId xmlns:p14="http://schemas.microsoft.com/office/powerpoint/2010/main" val="1153853212"/>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000" fill="hold"/>
                                        <p:tgtEl>
                                          <p:spTgt spid="6"/>
                                        </p:tgtEl>
                                        <p:attrNameLst>
                                          <p:attrName>ppt_w</p:attrName>
                                        </p:attrNameLst>
                                      </p:cBhvr>
                                      <p:tavLst>
                                        <p:tav tm="0">
                                          <p:val>
                                            <p:strVal val="#ppt_w*0.70"/>
                                          </p:val>
                                        </p:tav>
                                        <p:tav tm="100000">
                                          <p:val>
                                            <p:strVal val="#ppt_w"/>
                                          </p:val>
                                        </p:tav>
                                      </p:tavLst>
                                    </p:anim>
                                    <p:anim calcmode="lin" valueType="num">
                                      <p:cBhvr>
                                        <p:cTn id="15" dur="1000" fill="hold"/>
                                        <p:tgtEl>
                                          <p:spTgt spid="6"/>
                                        </p:tgtEl>
                                        <p:attrNameLst>
                                          <p:attrName>ppt_h</p:attrName>
                                        </p:attrNameLst>
                                      </p:cBhvr>
                                      <p:tavLst>
                                        <p:tav tm="0">
                                          <p:val>
                                            <p:strVal val="#ppt_h"/>
                                          </p:val>
                                        </p:tav>
                                        <p:tav tm="100000">
                                          <p:val>
                                            <p:strVal val="#ppt_h"/>
                                          </p:val>
                                        </p:tav>
                                      </p:tavLst>
                                    </p:anim>
                                    <p:animEffect transition="in" filter="fade">
                                      <p:cBhvr>
                                        <p:cTn id="16" dur="10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p:cTn id="21" dur="1000" fill="hold"/>
                                        <p:tgtEl>
                                          <p:spTgt spid="2"/>
                                        </p:tgtEl>
                                        <p:attrNameLst>
                                          <p:attrName>ppt_w</p:attrName>
                                        </p:attrNameLst>
                                      </p:cBhvr>
                                      <p:tavLst>
                                        <p:tav tm="0">
                                          <p:val>
                                            <p:strVal val="#ppt_w*0.70"/>
                                          </p:val>
                                        </p:tav>
                                        <p:tav tm="100000">
                                          <p:val>
                                            <p:strVal val="#ppt_w"/>
                                          </p:val>
                                        </p:tav>
                                      </p:tavLst>
                                    </p:anim>
                                    <p:anim calcmode="lin" valueType="num">
                                      <p:cBhvr>
                                        <p:cTn id="22" dur="1000" fill="hold"/>
                                        <p:tgtEl>
                                          <p:spTgt spid="2"/>
                                        </p:tgtEl>
                                        <p:attrNameLst>
                                          <p:attrName>ppt_h</p:attrName>
                                        </p:attrNameLst>
                                      </p:cBhvr>
                                      <p:tavLst>
                                        <p:tav tm="0">
                                          <p:val>
                                            <p:strVal val="#ppt_h"/>
                                          </p:val>
                                        </p:tav>
                                        <p:tav tm="100000">
                                          <p:val>
                                            <p:strVal val="#ppt_h"/>
                                          </p:val>
                                        </p:tav>
                                      </p:tavLst>
                                    </p:anim>
                                    <p:animEffect transition="in" filter="fade">
                                      <p:cBhvr>
                                        <p:cTn id="23" dur="1000"/>
                                        <p:tgtEl>
                                          <p:spTgt spid="2"/>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 calcmode="lin" valueType="num">
                                      <p:cBhvr>
                                        <p:cTn id="28" dur="1000" fill="hold"/>
                                        <p:tgtEl>
                                          <p:spTgt spid="11"/>
                                        </p:tgtEl>
                                        <p:attrNameLst>
                                          <p:attrName>ppt_w</p:attrName>
                                        </p:attrNameLst>
                                      </p:cBhvr>
                                      <p:tavLst>
                                        <p:tav tm="0">
                                          <p:val>
                                            <p:strVal val="#ppt_w*0.70"/>
                                          </p:val>
                                        </p:tav>
                                        <p:tav tm="100000">
                                          <p:val>
                                            <p:strVal val="#ppt_w"/>
                                          </p:val>
                                        </p:tav>
                                      </p:tavLst>
                                    </p:anim>
                                    <p:anim calcmode="lin" valueType="num">
                                      <p:cBhvr>
                                        <p:cTn id="29" dur="1000" fill="hold"/>
                                        <p:tgtEl>
                                          <p:spTgt spid="11"/>
                                        </p:tgtEl>
                                        <p:attrNameLst>
                                          <p:attrName>ppt_h</p:attrName>
                                        </p:attrNameLst>
                                      </p:cBhvr>
                                      <p:tavLst>
                                        <p:tav tm="0">
                                          <p:val>
                                            <p:strVal val="#ppt_h"/>
                                          </p:val>
                                        </p:tav>
                                        <p:tav tm="100000">
                                          <p:val>
                                            <p:strVal val="#ppt_h"/>
                                          </p:val>
                                        </p:tav>
                                      </p:tavLst>
                                    </p:anim>
                                    <p:animEffect transition="in" filter="fade">
                                      <p:cBhvr>
                                        <p:cTn id="30" dur="10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1000" fill="hold"/>
                                        <p:tgtEl>
                                          <p:spTgt spid="10"/>
                                        </p:tgtEl>
                                        <p:attrNameLst>
                                          <p:attrName>ppt_w</p:attrName>
                                        </p:attrNameLst>
                                      </p:cBhvr>
                                      <p:tavLst>
                                        <p:tav tm="0">
                                          <p:val>
                                            <p:strVal val="#ppt_w*0.70"/>
                                          </p:val>
                                        </p:tav>
                                        <p:tav tm="100000">
                                          <p:val>
                                            <p:strVal val="#ppt_w"/>
                                          </p:val>
                                        </p:tav>
                                      </p:tavLst>
                                    </p:anim>
                                    <p:anim calcmode="lin" valueType="num">
                                      <p:cBhvr>
                                        <p:cTn id="36" dur="1000" fill="hold"/>
                                        <p:tgtEl>
                                          <p:spTgt spid="10"/>
                                        </p:tgtEl>
                                        <p:attrNameLst>
                                          <p:attrName>ppt_h</p:attrName>
                                        </p:attrNameLst>
                                      </p:cBhvr>
                                      <p:tavLst>
                                        <p:tav tm="0">
                                          <p:val>
                                            <p:strVal val="#ppt_h"/>
                                          </p:val>
                                        </p:tav>
                                        <p:tav tm="100000">
                                          <p:val>
                                            <p:strVal val="#ppt_h"/>
                                          </p:val>
                                        </p:tav>
                                      </p:tavLst>
                                    </p:anim>
                                    <p:animEffect transition="in" filter="fade">
                                      <p:cBhvr>
                                        <p:cTn id="37" dur="1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3"/>
                                        </p:tgtEl>
                                        <p:attrNameLst>
                                          <p:attrName>style.visibility</p:attrName>
                                        </p:attrNameLst>
                                      </p:cBhvr>
                                      <p:to>
                                        <p:strVal val="visible"/>
                                      </p:to>
                                    </p:set>
                                    <p:anim calcmode="lin" valueType="num">
                                      <p:cBhvr>
                                        <p:cTn id="42" dur="1000" fill="hold"/>
                                        <p:tgtEl>
                                          <p:spTgt spid="3"/>
                                        </p:tgtEl>
                                        <p:attrNameLst>
                                          <p:attrName>ppt_w</p:attrName>
                                        </p:attrNameLst>
                                      </p:cBhvr>
                                      <p:tavLst>
                                        <p:tav tm="0">
                                          <p:val>
                                            <p:strVal val="#ppt_w*0.70"/>
                                          </p:val>
                                        </p:tav>
                                        <p:tav tm="100000">
                                          <p:val>
                                            <p:strVal val="#ppt_w"/>
                                          </p:val>
                                        </p:tav>
                                      </p:tavLst>
                                    </p:anim>
                                    <p:anim calcmode="lin" valueType="num">
                                      <p:cBhvr>
                                        <p:cTn id="43" dur="1000" fill="hold"/>
                                        <p:tgtEl>
                                          <p:spTgt spid="3"/>
                                        </p:tgtEl>
                                        <p:attrNameLst>
                                          <p:attrName>ppt_h</p:attrName>
                                        </p:attrNameLst>
                                      </p:cBhvr>
                                      <p:tavLst>
                                        <p:tav tm="0">
                                          <p:val>
                                            <p:strVal val="#ppt_h"/>
                                          </p:val>
                                        </p:tav>
                                        <p:tav tm="100000">
                                          <p:val>
                                            <p:strVal val="#ppt_h"/>
                                          </p:val>
                                        </p:tav>
                                      </p:tavLst>
                                    </p:anim>
                                    <p:animEffect transition="in" filter="fade">
                                      <p:cBhvr>
                                        <p:cTn id="44"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2" grpId="0"/>
      <p:bldP spid="3" grpId="0"/>
      <p:bldP spid="6" grpId="0"/>
      <p:bldP spid="10"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flip="none" rotWithShape="1">
          <a:gsLst>
            <a:gs pos="33000">
              <a:srgbClr val="FFC000">
                <a:lumMod val="82000"/>
                <a:alpha val="29000"/>
              </a:srgbClr>
            </a:gs>
            <a:gs pos="49000">
              <a:srgbClr val="90C27F">
                <a:alpha val="69000"/>
              </a:srgbClr>
            </a:gs>
            <a:gs pos="65000">
              <a:srgbClr val="907FD7">
                <a:alpha val="46381"/>
              </a:srgbClr>
            </a:gs>
            <a:gs pos="91000">
              <a:srgbClr val="205580">
                <a:alpha val="53000"/>
              </a:srgb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4DEAAEE-D447-FBE8-66AF-75439D52C8D2}"/>
              </a:ext>
            </a:extLst>
          </p:cNvPr>
          <p:cNvSpPr txBox="1"/>
          <p:nvPr/>
        </p:nvSpPr>
        <p:spPr>
          <a:xfrm>
            <a:off x="3486952" y="622353"/>
            <a:ext cx="5218095" cy="830997"/>
          </a:xfrm>
          <a:prstGeom prst="rect">
            <a:avLst/>
          </a:prstGeom>
          <a:noFill/>
        </p:spPr>
        <p:txBody>
          <a:bodyPr wrap="none" rtlCol="0">
            <a:spAutoFit/>
          </a:bodyPr>
          <a:lstStyle/>
          <a:p>
            <a:r>
              <a:rPr lang="en-US" sz="4800" b="1" dirty="0">
                <a:solidFill>
                  <a:schemeClr val="bg2">
                    <a:lumMod val="10000"/>
                  </a:schemeClr>
                </a:solidFill>
                <a:latin typeface="Arial" panose="020B0604020202020204" pitchFamily="34" charset="0"/>
                <a:cs typeface="Arial" panose="020B0604020202020204" pitchFamily="34" charset="0"/>
              </a:rPr>
              <a:t>Breaking</a:t>
            </a:r>
            <a:r>
              <a:rPr lang="en-US" sz="4800" b="1" dirty="0">
                <a:solidFill>
                  <a:schemeClr val="tx1">
                    <a:lumMod val="95000"/>
                    <a:lumOff val="5000"/>
                  </a:schemeClr>
                </a:solidFill>
                <a:latin typeface="Arial" panose="020B0604020202020204" pitchFamily="34" charset="0"/>
                <a:cs typeface="Arial" panose="020B0604020202020204" pitchFamily="34" charset="0"/>
              </a:rPr>
              <a:t> It Down</a:t>
            </a:r>
          </a:p>
        </p:txBody>
      </p:sp>
      <p:sp>
        <p:nvSpPr>
          <p:cNvPr id="5" name="TextBox 4">
            <a:extLst>
              <a:ext uri="{FF2B5EF4-FFF2-40B4-BE49-F238E27FC236}">
                <a16:creationId xmlns:a16="http://schemas.microsoft.com/office/drawing/2014/main" id="{D1B0D79B-EE93-AB85-B81B-BEF22C9EF3ED}"/>
              </a:ext>
            </a:extLst>
          </p:cNvPr>
          <p:cNvSpPr txBox="1"/>
          <p:nvPr/>
        </p:nvSpPr>
        <p:spPr>
          <a:xfrm>
            <a:off x="1064669" y="3914692"/>
            <a:ext cx="4680142" cy="1323439"/>
          </a:xfrm>
          <a:prstGeom prst="rect">
            <a:avLst/>
          </a:prstGeom>
          <a:noFill/>
        </p:spPr>
        <p:txBody>
          <a:bodyPr wrap="square" rtlCol="0">
            <a:spAutoFit/>
          </a:bodyPr>
          <a:lstStyle/>
          <a:p>
            <a:pPr marL="457200" indent="-457200">
              <a:buFont typeface="Arial" panose="020B0604020202020204" pitchFamily="34" charset="0"/>
              <a:buChar char="•"/>
            </a:pPr>
            <a:r>
              <a:rPr lang="en-US" sz="2600" dirty="0">
                <a:latin typeface="Arial" panose="020B0604020202020204" pitchFamily="34" charset="0"/>
                <a:cs typeface="Arial" panose="020B0604020202020204" pitchFamily="34" charset="0"/>
              </a:rPr>
              <a:t>Strong indications of </a:t>
            </a:r>
          </a:p>
          <a:p>
            <a:r>
              <a:rPr lang="en-US" sz="2600" dirty="0">
                <a:latin typeface="Arial" panose="020B0604020202020204" pitchFamily="34" charset="0"/>
                <a:cs typeface="Arial" panose="020B0604020202020204" pitchFamily="34" charset="0"/>
              </a:rPr>
              <a:t>possible improvements to IA</a:t>
            </a:r>
          </a:p>
          <a:p>
            <a:endParaRPr lang="en-US" sz="2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B0EFBA8-02C9-2896-60A4-7F5D22378E42}"/>
              </a:ext>
            </a:extLst>
          </p:cNvPr>
          <p:cNvSpPr txBox="1"/>
          <p:nvPr/>
        </p:nvSpPr>
        <p:spPr>
          <a:xfrm>
            <a:off x="6878183" y="3914692"/>
            <a:ext cx="4844570" cy="492443"/>
          </a:xfrm>
          <a:prstGeom prst="rect">
            <a:avLst/>
          </a:prstGeom>
          <a:noFill/>
        </p:spPr>
        <p:txBody>
          <a:bodyPr wrap="square" rtlCol="0">
            <a:spAutoFit/>
          </a:bodyPr>
          <a:lstStyle/>
          <a:p>
            <a:pPr marL="457200" indent="-457200">
              <a:buFont typeface="Arial" panose="020B0604020202020204" pitchFamily="34" charset="0"/>
              <a:buChar char="•"/>
            </a:pPr>
            <a:r>
              <a:rPr lang="en-US" sz="2600" dirty="0">
                <a:latin typeface="Arial" panose="020B0604020202020204" pitchFamily="34" charset="0"/>
                <a:cs typeface="Arial" panose="020B0604020202020204" pitchFamily="34" charset="0"/>
              </a:rPr>
              <a:t>Definite improvement in IA</a:t>
            </a:r>
            <a:endParaRPr lang="en-US" sz="2600" dirty="0"/>
          </a:p>
        </p:txBody>
      </p:sp>
      <p:sp>
        <p:nvSpPr>
          <p:cNvPr id="12" name="TextBox 11">
            <a:extLst>
              <a:ext uri="{FF2B5EF4-FFF2-40B4-BE49-F238E27FC236}">
                <a16:creationId xmlns:a16="http://schemas.microsoft.com/office/drawing/2014/main" id="{8C77D373-A292-CC46-434E-0EE7BC0F96A5}"/>
              </a:ext>
            </a:extLst>
          </p:cNvPr>
          <p:cNvSpPr txBox="1"/>
          <p:nvPr/>
        </p:nvSpPr>
        <p:spPr>
          <a:xfrm>
            <a:off x="2129262" y="5238131"/>
            <a:ext cx="7933473" cy="646331"/>
          </a:xfrm>
          <a:prstGeom prst="rect">
            <a:avLst/>
          </a:prstGeom>
          <a:noFill/>
        </p:spPr>
        <p:txBody>
          <a:bodyPr wrap="square" rtlCol="0">
            <a:spAutoFit/>
          </a:bodyPr>
          <a:lstStyle/>
          <a:p>
            <a:r>
              <a:rPr lang="en-US" sz="3600" b="1" dirty="0">
                <a:latin typeface="Arial" panose="020B0604020202020204" pitchFamily="34" charset="0"/>
                <a:cs typeface="Arial" panose="020B0604020202020204" pitchFamily="34" charset="0"/>
              </a:rPr>
              <a:t>Positive Results </a:t>
            </a:r>
            <a:r>
              <a:rPr lang="en-US" sz="3600" dirty="0">
                <a:latin typeface="Arial" panose="020B0604020202020204" pitchFamily="34" charset="0"/>
                <a:cs typeface="Arial" panose="020B0604020202020204" pitchFamily="34" charset="0"/>
              </a:rPr>
              <a:t>– Not Generalizable</a:t>
            </a:r>
          </a:p>
        </p:txBody>
      </p:sp>
      <p:sp>
        <p:nvSpPr>
          <p:cNvPr id="2" name="TextBox 1">
            <a:extLst>
              <a:ext uri="{FF2B5EF4-FFF2-40B4-BE49-F238E27FC236}">
                <a16:creationId xmlns:a16="http://schemas.microsoft.com/office/drawing/2014/main" id="{426F20B5-5125-4EE1-E390-11BBA42F844E}"/>
              </a:ext>
            </a:extLst>
          </p:cNvPr>
          <p:cNvSpPr txBox="1"/>
          <p:nvPr/>
        </p:nvSpPr>
        <p:spPr>
          <a:xfrm>
            <a:off x="1692374" y="1771620"/>
            <a:ext cx="3229806"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Technique</a:t>
            </a:r>
          </a:p>
        </p:txBody>
      </p:sp>
      <p:sp>
        <p:nvSpPr>
          <p:cNvPr id="3" name="TextBox 2">
            <a:extLst>
              <a:ext uri="{FF2B5EF4-FFF2-40B4-BE49-F238E27FC236}">
                <a16:creationId xmlns:a16="http://schemas.microsoft.com/office/drawing/2014/main" id="{4BAE7197-868D-256C-5B0F-8541D0B36A39}"/>
              </a:ext>
            </a:extLst>
          </p:cNvPr>
          <p:cNvSpPr txBox="1"/>
          <p:nvPr/>
        </p:nvSpPr>
        <p:spPr>
          <a:xfrm>
            <a:off x="1416131" y="2587410"/>
            <a:ext cx="3782291" cy="1107996"/>
          </a:xfrm>
          <a:prstGeom prst="rect">
            <a:avLst/>
          </a:prstGeom>
          <a:noFill/>
        </p:spPr>
        <p:txBody>
          <a:bodyPr wrap="square" rtlCol="0">
            <a:spAutoFit/>
          </a:bodyPr>
          <a:lstStyle/>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5 out of 6 improved</a:t>
            </a:r>
          </a:p>
          <a:p>
            <a:pPr marL="342900" indent="-342900">
              <a:buFont typeface="Arial" panose="020B0604020202020204" pitchFamily="34" charset="0"/>
              <a:buChar char="•"/>
            </a:pPr>
            <a:r>
              <a:rPr lang="en-US" sz="2200" dirty="0">
                <a:latin typeface="Arial" panose="020B0604020202020204" pitchFamily="34" charset="0"/>
                <a:cs typeface="Arial" panose="020B0604020202020204" pitchFamily="34" charset="0"/>
              </a:rPr>
              <a:t>Noticeable improvement with exercise</a:t>
            </a:r>
          </a:p>
        </p:txBody>
      </p:sp>
      <p:sp>
        <p:nvSpPr>
          <p:cNvPr id="4" name="TextBox 3">
            <a:extLst>
              <a:ext uri="{FF2B5EF4-FFF2-40B4-BE49-F238E27FC236}">
                <a16:creationId xmlns:a16="http://schemas.microsoft.com/office/drawing/2014/main" id="{58CB8700-D3FB-D0B8-D7D5-E4705C99DCC2}"/>
              </a:ext>
            </a:extLst>
          </p:cNvPr>
          <p:cNvSpPr txBox="1"/>
          <p:nvPr/>
        </p:nvSpPr>
        <p:spPr>
          <a:xfrm>
            <a:off x="7732967" y="1769682"/>
            <a:ext cx="4308764"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IA</a:t>
            </a:r>
          </a:p>
        </p:txBody>
      </p:sp>
      <p:sp>
        <p:nvSpPr>
          <p:cNvPr id="6" name="TextBox 5">
            <a:extLst>
              <a:ext uri="{FF2B5EF4-FFF2-40B4-BE49-F238E27FC236}">
                <a16:creationId xmlns:a16="http://schemas.microsoft.com/office/drawing/2014/main" id="{932CF39B-0CBB-36CB-BC6E-9E8B898286B2}"/>
              </a:ext>
            </a:extLst>
          </p:cNvPr>
          <p:cNvSpPr txBox="1"/>
          <p:nvPr/>
        </p:nvSpPr>
        <p:spPr>
          <a:xfrm>
            <a:off x="7269112" y="2587410"/>
            <a:ext cx="4062713" cy="1107996"/>
          </a:xfrm>
          <a:prstGeom prst="rect">
            <a:avLst/>
          </a:prstGeom>
          <a:noFill/>
        </p:spPr>
        <p:txBody>
          <a:bodyPr wrap="square" rtlCol="0">
            <a:spAutoFit/>
          </a:bodyPr>
          <a:lstStyle/>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5 out of 6 improved</a:t>
            </a:r>
          </a:p>
          <a:p>
            <a:pPr marL="285750"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Clearest improvement with exercise</a:t>
            </a:r>
          </a:p>
        </p:txBody>
      </p:sp>
    </p:spTree>
    <p:extLst>
      <p:ext uri="{BB962C8B-B14F-4D97-AF65-F5344CB8AC3E}">
        <p14:creationId xmlns:p14="http://schemas.microsoft.com/office/powerpoint/2010/main" val="4032176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strVal val="#ppt_w*0.70"/>
                                          </p:val>
                                        </p:tav>
                                        <p:tav tm="100000">
                                          <p:val>
                                            <p:strVal val="#ppt_w"/>
                                          </p:val>
                                        </p:tav>
                                      </p:tavLst>
                                    </p:anim>
                                    <p:anim calcmode="lin" valueType="num">
                                      <p:cBhvr>
                                        <p:cTn id="15" dur="1000" fill="hold"/>
                                        <p:tgtEl>
                                          <p:spTgt spid="3"/>
                                        </p:tgtEl>
                                        <p:attrNameLst>
                                          <p:attrName>ppt_h</p:attrName>
                                        </p:attrNameLst>
                                      </p:cBhvr>
                                      <p:tavLst>
                                        <p:tav tm="0">
                                          <p:val>
                                            <p:strVal val="#ppt_h"/>
                                          </p:val>
                                        </p:tav>
                                        <p:tav tm="100000">
                                          <p:val>
                                            <p:strVal val="#ppt_h"/>
                                          </p:val>
                                        </p:tav>
                                      </p:tavLst>
                                    </p:anim>
                                    <p:animEffect transition="in" filter="fade">
                                      <p:cBhvr>
                                        <p:cTn id="16" dur="10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strVal val="#ppt_w*0.70"/>
                                          </p:val>
                                        </p:tav>
                                        <p:tav tm="100000">
                                          <p:val>
                                            <p:strVal val="#ppt_w"/>
                                          </p:val>
                                        </p:tav>
                                      </p:tavLst>
                                    </p:anim>
                                    <p:anim calcmode="lin" valueType="num">
                                      <p:cBhvr>
                                        <p:cTn id="22" dur="1000" fill="hold"/>
                                        <p:tgtEl>
                                          <p:spTgt spid="5"/>
                                        </p:tgtEl>
                                        <p:attrNameLst>
                                          <p:attrName>ppt_h</p:attrName>
                                        </p:attrNameLst>
                                      </p:cBhvr>
                                      <p:tavLst>
                                        <p:tav tm="0">
                                          <p:val>
                                            <p:strVal val="#ppt_h"/>
                                          </p:val>
                                        </p:tav>
                                        <p:tav tm="100000">
                                          <p:val>
                                            <p:strVal val="#ppt_h"/>
                                          </p:val>
                                        </p:tav>
                                      </p:tavLst>
                                    </p:anim>
                                    <p:animEffect transition="in" filter="fade">
                                      <p:cBhvr>
                                        <p:cTn id="23" dur="1000"/>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 calcmode="lin" valueType="num">
                                      <p:cBhvr>
                                        <p:cTn id="28" dur="1000" fill="hold"/>
                                        <p:tgtEl>
                                          <p:spTgt spid="4"/>
                                        </p:tgtEl>
                                        <p:attrNameLst>
                                          <p:attrName>ppt_w</p:attrName>
                                        </p:attrNameLst>
                                      </p:cBhvr>
                                      <p:tavLst>
                                        <p:tav tm="0">
                                          <p:val>
                                            <p:strVal val="#ppt_w*0.70"/>
                                          </p:val>
                                        </p:tav>
                                        <p:tav tm="100000">
                                          <p:val>
                                            <p:strVal val="#ppt_w"/>
                                          </p:val>
                                        </p:tav>
                                      </p:tavLst>
                                    </p:anim>
                                    <p:anim calcmode="lin" valueType="num">
                                      <p:cBhvr>
                                        <p:cTn id="29" dur="1000" fill="hold"/>
                                        <p:tgtEl>
                                          <p:spTgt spid="4"/>
                                        </p:tgtEl>
                                        <p:attrNameLst>
                                          <p:attrName>ppt_h</p:attrName>
                                        </p:attrNameLst>
                                      </p:cBhvr>
                                      <p:tavLst>
                                        <p:tav tm="0">
                                          <p:val>
                                            <p:strVal val="#ppt_h"/>
                                          </p:val>
                                        </p:tav>
                                        <p:tav tm="100000">
                                          <p:val>
                                            <p:strVal val="#ppt_h"/>
                                          </p:val>
                                        </p:tav>
                                      </p:tavLst>
                                    </p:anim>
                                    <p:animEffect transition="in" filter="fade">
                                      <p:cBhvr>
                                        <p:cTn id="30" dur="1000"/>
                                        <p:tgtEl>
                                          <p:spTgt spid="4"/>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1000" fill="hold"/>
                                        <p:tgtEl>
                                          <p:spTgt spid="6"/>
                                        </p:tgtEl>
                                        <p:attrNameLst>
                                          <p:attrName>ppt_w</p:attrName>
                                        </p:attrNameLst>
                                      </p:cBhvr>
                                      <p:tavLst>
                                        <p:tav tm="0">
                                          <p:val>
                                            <p:strVal val="#ppt_w*0.70"/>
                                          </p:val>
                                        </p:tav>
                                        <p:tav tm="100000">
                                          <p:val>
                                            <p:strVal val="#ppt_w"/>
                                          </p:val>
                                        </p:tav>
                                      </p:tavLst>
                                    </p:anim>
                                    <p:anim calcmode="lin" valueType="num">
                                      <p:cBhvr>
                                        <p:cTn id="36" dur="1000" fill="hold"/>
                                        <p:tgtEl>
                                          <p:spTgt spid="6"/>
                                        </p:tgtEl>
                                        <p:attrNameLst>
                                          <p:attrName>ppt_h</p:attrName>
                                        </p:attrNameLst>
                                      </p:cBhvr>
                                      <p:tavLst>
                                        <p:tav tm="0">
                                          <p:val>
                                            <p:strVal val="#ppt_h"/>
                                          </p:val>
                                        </p:tav>
                                        <p:tav tm="100000">
                                          <p:val>
                                            <p:strVal val="#ppt_h"/>
                                          </p:val>
                                        </p:tav>
                                      </p:tavLst>
                                    </p:anim>
                                    <p:animEffect transition="in" filter="fade">
                                      <p:cBhvr>
                                        <p:cTn id="37" dur="10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 calcmode="lin" valueType="num">
                                      <p:cBhvr>
                                        <p:cTn id="42" dur="1000" fill="hold"/>
                                        <p:tgtEl>
                                          <p:spTgt spid="7"/>
                                        </p:tgtEl>
                                        <p:attrNameLst>
                                          <p:attrName>ppt_w</p:attrName>
                                        </p:attrNameLst>
                                      </p:cBhvr>
                                      <p:tavLst>
                                        <p:tav tm="0">
                                          <p:val>
                                            <p:strVal val="#ppt_w*0.70"/>
                                          </p:val>
                                        </p:tav>
                                        <p:tav tm="100000">
                                          <p:val>
                                            <p:strVal val="#ppt_w"/>
                                          </p:val>
                                        </p:tav>
                                      </p:tavLst>
                                    </p:anim>
                                    <p:anim calcmode="lin" valueType="num">
                                      <p:cBhvr>
                                        <p:cTn id="43" dur="1000" fill="hold"/>
                                        <p:tgtEl>
                                          <p:spTgt spid="7"/>
                                        </p:tgtEl>
                                        <p:attrNameLst>
                                          <p:attrName>ppt_h</p:attrName>
                                        </p:attrNameLst>
                                      </p:cBhvr>
                                      <p:tavLst>
                                        <p:tav tm="0">
                                          <p:val>
                                            <p:strVal val="#ppt_h"/>
                                          </p:val>
                                        </p:tav>
                                        <p:tav tm="100000">
                                          <p:val>
                                            <p:strVal val="#ppt_h"/>
                                          </p:val>
                                        </p:tav>
                                      </p:tavLst>
                                    </p:anim>
                                    <p:animEffect transition="in" filter="fade">
                                      <p:cBhvr>
                                        <p:cTn id="44" dur="1000"/>
                                        <p:tgtEl>
                                          <p:spTgt spid="7"/>
                                        </p:tgtEl>
                                      </p:cBhvr>
                                    </p:animEffect>
                                  </p:childTnLst>
                                </p:cTn>
                              </p:par>
                            </p:childTnLst>
                          </p:cTn>
                        </p:par>
                      </p:childTnLst>
                    </p:cTn>
                  </p:par>
                  <p:par>
                    <p:cTn id="45" fill="hold">
                      <p:stCondLst>
                        <p:cond delay="indefinite"/>
                      </p:stCondLst>
                      <p:childTnLst>
                        <p:par>
                          <p:cTn id="46" fill="hold">
                            <p:stCondLst>
                              <p:cond delay="0"/>
                            </p:stCondLst>
                            <p:childTnLst>
                              <p:par>
                                <p:cTn id="47" presetID="55" presetClass="entr" presetSubtype="0"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p:cTn id="49" dur="1000" fill="hold"/>
                                        <p:tgtEl>
                                          <p:spTgt spid="12"/>
                                        </p:tgtEl>
                                        <p:attrNameLst>
                                          <p:attrName>ppt_w</p:attrName>
                                        </p:attrNameLst>
                                      </p:cBhvr>
                                      <p:tavLst>
                                        <p:tav tm="0">
                                          <p:val>
                                            <p:strVal val="#ppt_w*0.70"/>
                                          </p:val>
                                        </p:tav>
                                        <p:tav tm="100000">
                                          <p:val>
                                            <p:strVal val="#ppt_w"/>
                                          </p:val>
                                        </p:tav>
                                      </p:tavLst>
                                    </p:anim>
                                    <p:anim calcmode="lin" valueType="num">
                                      <p:cBhvr>
                                        <p:cTn id="50" dur="1000" fill="hold"/>
                                        <p:tgtEl>
                                          <p:spTgt spid="12"/>
                                        </p:tgtEl>
                                        <p:attrNameLst>
                                          <p:attrName>ppt_h</p:attrName>
                                        </p:attrNameLst>
                                      </p:cBhvr>
                                      <p:tavLst>
                                        <p:tav tm="0">
                                          <p:val>
                                            <p:strVal val="#ppt_h"/>
                                          </p:val>
                                        </p:tav>
                                        <p:tav tm="100000">
                                          <p:val>
                                            <p:strVal val="#ppt_h"/>
                                          </p:val>
                                        </p:tav>
                                      </p:tavLst>
                                    </p:anim>
                                    <p:animEffect transition="in" filter="fade">
                                      <p:cBhvr>
                                        <p:cTn id="51"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2" grpId="0"/>
      <p:bldP spid="2" grpId="0"/>
      <p:bldP spid="3" grpId="0"/>
      <p:bldP spid="4"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white background&#10;&#10;Description automatically generated">
            <a:extLst>
              <a:ext uri="{FF2B5EF4-FFF2-40B4-BE49-F238E27FC236}">
                <a16:creationId xmlns:a16="http://schemas.microsoft.com/office/drawing/2014/main" id="{615662A6-0BBF-C5AF-A63B-CF508393D856}"/>
              </a:ext>
            </a:extLst>
          </p:cNvPr>
          <p:cNvPicPr>
            <a:picLocks noChangeAspect="1"/>
          </p:cNvPicPr>
          <p:nvPr/>
        </p:nvPicPr>
        <p:blipFill>
          <a:blip r:embed="rId2"/>
          <a:stretch>
            <a:fillRect/>
          </a:stretch>
        </p:blipFill>
        <p:spPr>
          <a:xfrm>
            <a:off x="0" y="0"/>
            <a:ext cx="12192000" cy="6882135"/>
          </a:xfrm>
          <a:prstGeom prst="rect">
            <a:avLst/>
          </a:prstGeom>
        </p:spPr>
      </p:pic>
      <p:sp>
        <p:nvSpPr>
          <p:cNvPr id="4" name="TextBox 3">
            <a:extLst>
              <a:ext uri="{FF2B5EF4-FFF2-40B4-BE49-F238E27FC236}">
                <a16:creationId xmlns:a16="http://schemas.microsoft.com/office/drawing/2014/main" id="{E84F31A0-5E8D-252F-49D8-EB0414549404}"/>
              </a:ext>
            </a:extLst>
          </p:cNvPr>
          <p:cNvSpPr txBox="1"/>
          <p:nvPr/>
        </p:nvSpPr>
        <p:spPr>
          <a:xfrm>
            <a:off x="2209797" y="710666"/>
            <a:ext cx="7772401" cy="923330"/>
          </a:xfrm>
          <a:prstGeom prst="rect">
            <a:avLst/>
          </a:prstGeom>
          <a:noFill/>
        </p:spPr>
        <p:txBody>
          <a:bodyPr wrap="square" rtlCol="0">
            <a:spAutoFit/>
          </a:bodyPr>
          <a:lstStyle/>
          <a:p>
            <a:r>
              <a:rPr lang="en-US" sz="5400" b="1" dirty="0">
                <a:latin typeface="Arial" panose="020B0604020202020204" pitchFamily="34" charset="0"/>
                <a:cs typeface="Arial" panose="020B0604020202020204" pitchFamily="34" charset="0"/>
              </a:rPr>
              <a:t>Limitations of research</a:t>
            </a:r>
          </a:p>
        </p:txBody>
      </p:sp>
      <p:sp>
        <p:nvSpPr>
          <p:cNvPr id="5" name="TextBox 4">
            <a:extLst>
              <a:ext uri="{FF2B5EF4-FFF2-40B4-BE49-F238E27FC236}">
                <a16:creationId xmlns:a16="http://schemas.microsoft.com/office/drawing/2014/main" id="{F895F305-F8A9-3987-117F-8221C3E5633F}"/>
              </a:ext>
            </a:extLst>
          </p:cNvPr>
          <p:cNvSpPr txBox="1"/>
          <p:nvPr/>
        </p:nvSpPr>
        <p:spPr>
          <a:xfrm>
            <a:off x="3791336" y="4617219"/>
            <a:ext cx="4609322" cy="707886"/>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Confirmation Bias</a:t>
            </a:r>
          </a:p>
        </p:txBody>
      </p:sp>
      <p:sp>
        <p:nvSpPr>
          <p:cNvPr id="6" name="TextBox 5">
            <a:extLst>
              <a:ext uri="{FF2B5EF4-FFF2-40B4-BE49-F238E27FC236}">
                <a16:creationId xmlns:a16="http://schemas.microsoft.com/office/drawing/2014/main" id="{CE1CB95F-BB19-D32E-8CBC-06C18E0CB96D}"/>
              </a:ext>
            </a:extLst>
          </p:cNvPr>
          <p:cNvSpPr txBox="1"/>
          <p:nvPr/>
        </p:nvSpPr>
        <p:spPr>
          <a:xfrm>
            <a:off x="7710973" y="3441067"/>
            <a:ext cx="3732244" cy="707886"/>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Survey</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Design</a:t>
            </a:r>
          </a:p>
        </p:txBody>
      </p:sp>
      <p:sp>
        <p:nvSpPr>
          <p:cNvPr id="7" name="TextBox 6">
            <a:extLst>
              <a:ext uri="{FF2B5EF4-FFF2-40B4-BE49-F238E27FC236}">
                <a16:creationId xmlns:a16="http://schemas.microsoft.com/office/drawing/2014/main" id="{7E9C6147-285C-6774-DC43-A3C3C5015308}"/>
              </a:ext>
            </a:extLst>
          </p:cNvPr>
          <p:cNvSpPr txBox="1"/>
          <p:nvPr/>
        </p:nvSpPr>
        <p:spPr>
          <a:xfrm>
            <a:off x="1810139" y="2886831"/>
            <a:ext cx="2453950" cy="1323439"/>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Duration</a:t>
            </a:r>
          </a:p>
        </p:txBody>
      </p:sp>
      <p:sp>
        <p:nvSpPr>
          <p:cNvPr id="8" name="TextBox 7">
            <a:extLst>
              <a:ext uri="{FF2B5EF4-FFF2-40B4-BE49-F238E27FC236}">
                <a16:creationId xmlns:a16="http://schemas.microsoft.com/office/drawing/2014/main" id="{79380CFF-8694-DF4F-B70C-6A40247189D2}"/>
              </a:ext>
            </a:extLst>
          </p:cNvPr>
          <p:cNvSpPr txBox="1"/>
          <p:nvPr/>
        </p:nvSpPr>
        <p:spPr>
          <a:xfrm>
            <a:off x="4481024" y="2491971"/>
            <a:ext cx="3229949" cy="707886"/>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Sample Size</a:t>
            </a:r>
          </a:p>
        </p:txBody>
      </p:sp>
    </p:spTree>
    <p:extLst>
      <p:ext uri="{BB962C8B-B14F-4D97-AF65-F5344CB8AC3E}">
        <p14:creationId xmlns:p14="http://schemas.microsoft.com/office/powerpoint/2010/main" val="378271203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p:cTn id="19" dur="500" fill="hold"/>
                                        <p:tgtEl>
                                          <p:spTgt spid="5"/>
                                        </p:tgtEl>
                                        <p:attrNameLst>
                                          <p:attrName>ppt_w</p:attrName>
                                        </p:attrNameLst>
                                      </p:cBhvr>
                                      <p:tavLst>
                                        <p:tav tm="0">
                                          <p:val>
                                            <p:fltVal val="0"/>
                                          </p:val>
                                        </p:tav>
                                        <p:tav tm="100000">
                                          <p:val>
                                            <p:strVal val="#ppt_w"/>
                                          </p:val>
                                        </p:tav>
                                      </p:tavLst>
                                    </p:anim>
                                    <p:anim calcmode="lin" valueType="num">
                                      <p:cBhvr>
                                        <p:cTn id="20"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ppt_w</p:attrName>
                                        </p:attrNameLst>
                                      </p:cBhvr>
                                      <p:tavLst>
                                        <p:tav tm="0">
                                          <p:val>
                                            <p:fltVal val="0"/>
                                          </p:val>
                                        </p:tav>
                                        <p:tav tm="100000">
                                          <p:val>
                                            <p:strVal val="#ppt_w"/>
                                          </p:val>
                                        </p:tav>
                                      </p:tavLst>
                                    </p:anim>
                                    <p:anim calcmode="lin" valueType="num">
                                      <p:cBhvr>
                                        <p:cTn id="26" dur="500" fill="hold"/>
                                        <p:tgtEl>
                                          <p:spTgt spid="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flip="none" rotWithShape="1">
          <a:gsLst>
            <a:gs pos="98000">
              <a:schemeClr val="tx2">
                <a:lumMod val="75000"/>
                <a:lumOff val="25000"/>
                <a:alpha val="52743"/>
              </a:schemeClr>
            </a:gs>
            <a:gs pos="11000">
              <a:srgbClr val="FFC000">
                <a:alpha val="17114"/>
              </a:srgbClr>
            </a:gs>
            <a:gs pos="51000">
              <a:srgbClr val="90C27F">
                <a:alpha val="34000"/>
              </a:srgbClr>
            </a:gs>
            <a:gs pos="71000">
              <a:srgbClr val="907FD7">
                <a:alpha val="34211"/>
              </a:srgbClr>
            </a:gs>
            <a:gs pos="93000">
              <a:srgbClr val="205580">
                <a:alpha val="41000"/>
              </a:srgb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37EC7D-E4AB-2ECB-9A50-7D9EDE7BCDB8}"/>
              </a:ext>
            </a:extLst>
          </p:cNvPr>
          <p:cNvSpPr txBox="1"/>
          <p:nvPr/>
        </p:nvSpPr>
        <p:spPr>
          <a:xfrm>
            <a:off x="4744279" y="636105"/>
            <a:ext cx="2405269" cy="923330"/>
          </a:xfrm>
          <a:prstGeom prst="rect">
            <a:avLst/>
          </a:prstGeom>
          <a:noFill/>
        </p:spPr>
        <p:txBody>
          <a:bodyPr wrap="square" rtlCol="0">
            <a:spAutoFit/>
          </a:bodyPr>
          <a:lstStyle/>
          <a:p>
            <a:r>
              <a:rPr lang="en-US" sz="5400" b="1" dirty="0">
                <a:latin typeface="Arial" panose="020B0604020202020204" pitchFamily="34" charset="0"/>
                <a:cs typeface="Arial" panose="020B0604020202020204" pitchFamily="34" charset="0"/>
              </a:rPr>
              <a:t>Impact</a:t>
            </a:r>
          </a:p>
        </p:txBody>
      </p:sp>
      <p:sp>
        <p:nvSpPr>
          <p:cNvPr id="3" name="TextBox 2">
            <a:extLst>
              <a:ext uri="{FF2B5EF4-FFF2-40B4-BE49-F238E27FC236}">
                <a16:creationId xmlns:a16="http://schemas.microsoft.com/office/drawing/2014/main" id="{9173CA44-EC38-DB7F-1D65-E6EEDF6AE5F0}"/>
              </a:ext>
            </a:extLst>
          </p:cNvPr>
          <p:cNvSpPr txBox="1"/>
          <p:nvPr/>
        </p:nvSpPr>
        <p:spPr>
          <a:xfrm>
            <a:off x="2527852" y="2162577"/>
            <a:ext cx="4104861" cy="584775"/>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Preliminary Research</a:t>
            </a:r>
          </a:p>
        </p:txBody>
      </p:sp>
      <p:sp>
        <p:nvSpPr>
          <p:cNvPr id="4" name="TextBox 3">
            <a:extLst>
              <a:ext uri="{FF2B5EF4-FFF2-40B4-BE49-F238E27FC236}">
                <a16:creationId xmlns:a16="http://schemas.microsoft.com/office/drawing/2014/main" id="{4495FFC8-B61F-2F3C-79F3-D065F3591F26}"/>
              </a:ext>
            </a:extLst>
          </p:cNvPr>
          <p:cNvSpPr txBox="1"/>
          <p:nvPr/>
        </p:nvSpPr>
        <p:spPr>
          <a:xfrm>
            <a:off x="3592167" y="3350494"/>
            <a:ext cx="5007665" cy="584775"/>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New Tool for Creating IA</a:t>
            </a:r>
          </a:p>
        </p:txBody>
      </p:sp>
      <p:sp>
        <p:nvSpPr>
          <p:cNvPr id="5" name="TextBox 4">
            <a:extLst>
              <a:ext uri="{FF2B5EF4-FFF2-40B4-BE49-F238E27FC236}">
                <a16:creationId xmlns:a16="http://schemas.microsoft.com/office/drawing/2014/main" id="{7A7BE54D-0FAE-1382-5360-25A60A6D9197}"/>
              </a:ext>
            </a:extLst>
          </p:cNvPr>
          <p:cNvSpPr txBox="1"/>
          <p:nvPr/>
        </p:nvSpPr>
        <p:spPr>
          <a:xfrm>
            <a:off x="5526157" y="4532243"/>
            <a:ext cx="4174434" cy="584775"/>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Widened Interest</a:t>
            </a:r>
          </a:p>
        </p:txBody>
      </p:sp>
    </p:spTree>
    <p:extLst>
      <p:ext uri="{BB962C8B-B14F-4D97-AF65-F5344CB8AC3E}">
        <p14:creationId xmlns:p14="http://schemas.microsoft.com/office/powerpoint/2010/main" val="669587326"/>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strVal val="#ppt_w*0.70"/>
                                          </p:val>
                                        </p:tav>
                                        <p:tav tm="100000">
                                          <p:val>
                                            <p:strVal val="#ppt_w"/>
                                          </p:val>
                                        </p:tav>
                                      </p:tavLst>
                                    </p:anim>
                                    <p:anim calcmode="lin" valueType="num">
                                      <p:cBhvr>
                                        <p:cTn id="8" dur="1000" fill="hold"/>
                                        <p:tgtEl>
                                          <p:spTgt spid="3"/>
                                        </p:tgtEl>
                                        <p:attrNameLst>
                                          <p:attrName>ppt_h</p:attrName>
                                        </p:attrNameLst>
                                      </p:cBhvr>
                                      <p:tavLst>
                                        <p:tav tm="0">
                                          <p:val>
                                            <p:strVal val="#ppt_h"/>
                                          </p:val>
                                        </p:tav>
                                        <p:tav tm="100000">
                                          <p:val>
                                            <p:strVal val="#ppt_h"/>
                                          </p:val>
                                        </p:tav>
                                      </p:tavLst>
                                    </p:anim>
                                    <p:animEffect transition="in" filter="fade">
                                      <p:cBhvr>
                                        <p:cTn id="9" dur="10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1000" fill="hold"/>
                                        <p:tgtEl>
                                          <p:spTgt spid="4"/>
                                        </p:tgtEl>
                                        <p:attrNameLst>
                                          <p:attrName>ppt_w</p:attrName>
                                        </p:attrNameLst>
                                      </p:cBhvr>
                                      <p:tavLst>
                                        <p:tav tm="0">
                                          <p:val>
                                            <p:strVal val="#ppt_w*0.70"/>
                                          </p:val>
                                        </p:tav>
                                        <p:tav tm="100000">
                                          <p:val>
                                            <p:strVal val="#ppt_w"/>
                                          </p:val>
                                        </p:tav>
                                      </p:tavLst>
                                    </p:anim>
                                    <p:anim calcmode="lin" valueType="num">
                                      <p:cBhvr>
                                        <p:cTn id="15" dur="1000" fill="hold"/>
                                        <p:tgtEl>
                                          <p:spTgt spid="4"/>
                                        </p:tgtEl>
                                        <p:attrNameLst>
                                          <p:attrName>ppt_h</p:attrName>
                                        </p:attrNameLst>
                                      </p:cBhvr>
                                      <p:tavLst>
                                        <p:tav tm="0">
                                          <p:val>
                                            <p:strVal val="#ppt_h"/>
                                          </p:val>
                                        </p:tav>
                                        <p:tav tm="100000">
                                          <p:val>
                                            <p:strVal val="#ppt_h"/>
                                          </p:val>
                                        </p:tav>
                                      </p:tavLst>
                                    </p:anim>
                                    <p:animEffect transition="in" filter="fade">
                                      <p:cBhvr>
                                        <p:cTn id="16" dur="10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p:cTn id="21" dur="1000" fill="hold"/>
                                        <p:tgtEl>
                                          <p:spTgt spid="5"/>
                                        </p:tgtEl>
                                        <p:attrNameLst>
                                          <p:attrName>ppt_w</p:attrName>
                                        </p:attrNameLst>
                                      </p:cBhvr>
                                      <p:tavLst>
                                        <p:tav tm="0">
                                          <p:val>
                                            <p:strVal val="#ppt_w*0.70"/>
                                          </p:val>
                                        </p:tav>
                                        <p:tav tm="100000">
                                          <p:val>
                                            <p:strVal val="#ppt_w"/>
                                          </p:val>
                                        </p:tav>
                                      </p:tavLst>
                                    </p:anim>
                                    <p:anim calcmode="lin" valueType="num">
                                      <p:cBhvr>
                                        <p:cTn id="22" dur="1000" fill="hold"/>
                                        <p:tgtEl>
                                          <p:spTgt spid="5"/>
                                        </p:tgtEl>
                                        <p:attrNameLst>
                                          <p:attrName>ppt_h</p:attrName>
                                        </p:attrNameLst>
                                      </p:cBhvr>
                                      <p:tavLst>
                                        <p:tav tm="0">
                                          <p:val>
                                            <p:strVal val="#ppt_h"/>
                                          </p:val>
                                        </p:tav>
                                        <p:tav tm="100000">
                                          <p:val>
                                            <p:strVal val="#ppt_h"/>
                                          </p:val>
                                        </p:tav>
                                      </p:tavLst>
                                    </p:anim>
                                    <p:animEffect transition="in" filter="fade">
                                      <p:cBhvr>
                                        <p:cTn id="23"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2"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TextBox 2">
            <a:extLst>
              <a:ext uri="{FF2B5EF4-FFF2-40B4-BE49-F238E27FC236}">
                <a16:creationId xmlns:a16="http://schemas.microsoft.com/office/drawing/2014/main" id="{D79E6C3B-4343-269B-9E0A-C2FFCA442FFA}"/>
              </a:ext>
            </a:extLst>
          </p:cNvPr>
          <p:cNvSpPr txBox="1"/>
          <p:nvPr/>
        </p:nvSpPr>
        <p:spPr>
          <a:xfrm>
            <a:off x="2543984" y="507837"/>
            <a:ext cx="7346149" cy="1015663"/>
          </a:xfrm>
          <a:prstGeom prst="rect">
            <a:avLst/>
          </a:prstGeom>
          <a:noFill/>
        </p:spPr>
        <p:txBody>
          <a:bodyPr wrap="square" rtlCol="0">
            <a:spAutoFit/>
          </a:bodyPr>
          <a:lstStyle/>
          <a:p>
            <a:r>
              <a:rPr lang="en-US" sz="6000" b="1" dirty="0">
                <a:solidFill>
                  <a:schemeClr val="accent3">
                    <a:lumMod val="50000"/>
                  </a:schemeClr>
                </a:solidFill>
                <a:latin typeface="Arial" panose="020B0604020202020204" pitchFamily="34" charset="0"/>
                <a:cs typeface="Arial" panose="020B0604020202020204" pitchFamily="34" charset="0"/>
              </a:rPr>
              <a:t>Recommendations</a:t>
            </a:r>
          </a:p>
        </p:txBody>
      </p:sp>
      <p:sp>
        <p:nvSpPr>
          <p:cNvPr id="10" name="TextBox 9">
            <a:extLst>
              <a:ext uri="{FF2B5EF4-FFF2-40B4-BE49-F238E27FC236}">
                <a16:creationId xmlns:a16="http://schemas.microsoft.com/office/drawing/2014/main" id="{37CA3713-5135-ABFC-7954-CAEAB6981A38}"/>
              </a:ext>
            </a:extLst>
          </p:cNvPr>
          <p:cNvSpPr txBox="1"/>
          <p:nvPr/>
        </p:nvSpPr>
        <p:spPr>
          <a:xfrm>
            <a:off x="4525837" y="1863766"/>
            <a:ext cx="3128848"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Larger Study</a:t>
            </a:r>
          </a:p>
        </p:txBody>
      </p:sp>
      <p:sp>
        <p:nvSpPr>
          <p:cNvPr id="19" name="TextBox 18">
            <a:extLst>
              <a:ext uri="{FF2B5EF4-FFF2-40B4-BE49-F238E27FC236}">
                <a16:creationId xmlns:a16="http://schemas.microsoft.com/office/drawing/2014/main" id="{1685CAD8-544B-3103-3184-B0C3BB948F85}"/>
              </a:ext>
            </a:extLst>
          </p:cNvPr>
          <p:cNvSpPr txBox="1"/>
          <p:nvPr/>
        </p:nvSpPr>
        <p:spPr>
          <a:xfrm>
            <a:off x="4081660" y="2673784"/>
            <a:ext cx="4007828" cy="707886"/>
          </a:xfrm>
          <a:prstGeom prst="rect">
            <a:avLst/>
          </a:prstGeom>
          <a:noFill/>
        </p:spPr>
        <p:txBody>
          <a:bodyPr wrap="none" rtlCol="0">
            <a:spAutoFit/>
          </a:bodyPr>
          <a:lstStyle/>
          <a:p>
            <a:r>
              <a:rPr lang="en-US" sz="4000" dirty="0">
                <a:latin typeface="Arial" panose="020B0604020202020204" pitchFamily="34" charset="0"/>
                <a:cs typeface="Arial" panose="020B0604020202020204" pitchFamily="34" charset="0"/>
              </a:rPr>
              <a:t>Longer Duration </a:t>
            </a:r>
          </a:p>
        </p:txBody>
      </p:sp>
      <p:sp>
        <p:nvSpPr>
          <p:cNvPr id="21" name="TextBox 20">
            <a:extLst>
              <a:ext uri="{FF2B5EF4-FFF2-40B4-BE49-F238E27FC236}">
                <a16:creationId xmlns:a16="http://schemas.microsoft.com/office/drawing/2014/main" id="{B7A939F8-0BC6-A621-79D4-84410FE44479}"/>
              </a:ext>
            </a:extLst>
          </p:cNvPr>
          <p:cNvSpPr txBox="1"/>
          <p:nvPr/>
        </p:nvSpPr>
        <p:spPr>
          <a:xfrm>
            <a:off x="3890447" y="3536388"/>
            <a:ext cx="4390254" cy="707886"/>
          </a:xfrm>
          <a:prstGeom prst="rect">
            <a:avLst/>
          </a:prstGeom>
          <a:noFill/>
        </p:spPr>
        <p:txBody>
          <a:bodyPr wrap="square" rtlCol="0">
            <a:spAutoFit/>
          </a:bodyPr>
          <a:lstStyle/>
          <a:p>
            <a:r>
              <a:rPr lang="en-US" sz="4000" dirty="0">
                <a:latin typeface="Arial" panose="020B0604020202020204" pitchFamily="34" charset="0"/>
                <a:cs typeface="Arial" panose="020B0604020202020204" pitchFamily="34" charset="0"/>
              </a:rPr>
              <a:t>Multiple teachers? </a:t>
            </a:r>
          </a:p>
        </p:txBody>
      </p:sp>
      <p:sp>
        <p:nvSpPr>
          <p:cNvPr id="22" name="TextBox 21">
            <a:extLst>
              <a:ext uri="{FF2B5EF4-FFF2-40B4-BE49-F238E27FC236}">
                <a16:creationId xmlns:a16="http://schemas.microsoft.com/office/drawing/2014/main" id="{A25EF4C9-B278-77B2-07AE-431F10FF55E3}"/>
              </a:ext>
            </a:extLst>
          </p:cNvPr>
          <p:cNvSpPr txBox="1"/>
          <p:nvPr/>
        </p:nvSpPr>
        <p:spPr>
          <a:xfrm>
            <a:off x="4102206" y="4216919"/>
            <a:ext cx="3987282" cy="1938992"/>
          </a:xfrm>
          <a:prstGeom prst="rect">
            <a:avLst/>
          </a:prstGeom>
          <a:noFill/>
        </p:spPr>
        <p:txBody>
          <a:bodyPr wrap="square" rtlCol="0">
            <a:spAutoFit/>
          </a:bodyPr>
          <a:lstStyle/>
          <a:p>
            <a:pPr algn="ctr"/>
            <a:r>
              <a:rPr lang="en-US" sz="4000" dirty="0">
                <a:latin typeface="Arial" panose="020B0604020202020204" pitchFamily="34" charset="0"/>
                <a:cs typeface="Arial" panose="020B0604020202020204" pitchFamily="34" charset="0"/>
              </a:rPr>
              <a:t>Mixed Methods</a:t>
            </a:r>
          </a:p>
          <a:p>
            <a:pPr algn="ctr"/>
            <a:r>
              <a:rPr lang="en-US" sz="4000" dirty="0">
                <a:latin typeface="Arial" panose="020B0604020202020204" pitchFamily="34" charset="0"/>
                <a:cs typeface="Arial" panose="020B0604020202020204" pitchFamily="34" charset="0"/>
              </a:rPr>
              <a:t>Spectroscope</a:t>
            </a:r>
          </a:p>
          <a:p>
            <a:pPr algn="ctr"/>
            <a:r>
              <a:rPr lang="en-US" sz="3800" dirty="0">
                <a:latin typeface="Arial" panose="020B0604020202020204" pitchFamily="34" charset="0"/>
                <a:cs typeface="Arial" panose="020B0604020202020204" pitchFamily="34" charset="0"/>
              </a:rPr>
              <a:t>EEG?</a:t>
            </a:r>
          </a:p>
        </p:txBody>
      </p:sp>
    </p:spTree>
    <p:extLst>
      <p:ext uri="{BB962C8B-B14F-4D97-AF65-F5344CB8AC3E}">
        <p14:creationId xmlns:p14="http://schemas.microsoft.com/office/powerpoint/2010/main" val="4001350808"/>
      </p:ext>
    </p:extLst>
  </p:cSld>
  <p:clrMapOvr>
    <a:masterClrMapping/>
  </p:clrMapOvr>
  <p:transition spd="slow">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strVal val="#ppt_h"/>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p:cTn id="13" dur="500" fill="hold"/>
                                        <p:tgtEl>
                                          <p:spTgt spid="19"/>
                                        </p:tgtEl>
                                        <p:attrNameLst>
                                          <p:attrName>ppt_w</p:attrName>
                                        </p:attrNameLst>
                                      </p:cBhvr>
                                      <p:tavLst>
                                        <p:tav tm="0">
                                          <p:val>
                                            <p:fltVal val="0"/>
                                          </p:val>
                                        </p:tav>
                                        <p:tav tm="100000">
                                          <p:val>
                                            <p:strVal val="#ppt_w"/>
                                          </p:val>
                                        </p:tav>
                                      </p:tavLst>
                                    </p:anim>
                                    <p:anim calcmode="lin" valueType="num">
                                      <p:cBhvr>
                                        <p:cTn id="14" dur="500" fill="hold"/>
                                        <p:tgtEl>
                                          <p:spTgt spid="19"/>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7" presetClass="entr" presetSubtype="1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p:cTn id="19" dur="500" fill="hold"/>
                                        <p:tgtEl>
                                          <p:spTgt spid="21"/>
                                        </p:tgtEl>
                                        <p:attrNameLst>
                                          <p:attrName>ppt_w</p:attrName>
                                        </p:attrNameLst>
                                      </p:cBhvr>
                                      <p:tavLst>
                                        <p:tav tm="0">
                                          <p:val>
                                            <p:fltVal val="0"/>
                                          </p:val>
                                        </p:tav>
                                        <p:tav tm="100000">
                                          <p:val>
                                            <p:strVal val="#ppt_w"/>
                                          </p:val>
                                        </p:tav>
                                      </p:tavLst>
                                    </p:anim>
                                    <p:anim calcmode="lin" valueType="num">
                                      <p:cBhvr>
                                        <p:cTn id="20" dur="500" fill="hold"/>
                                        <p:tgtEl>
                                          <p:spTgt spid="21"/>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7" presetClass="entr" presetSubtype="10" fill="hold" grpId="0" nodeType="click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p:cTn id="25" dur="500" fill="hold"/>
                                        <p:tgtEl>
                                          <p:spTgt spid="22"/>
                                        </p:tgtEl>
                                        <p:attrNameLst>
                                          <p:attrName>ppt_w</p:attrName>
                                        </p:attrNameLst>
                                      </p:cBhvr>
                                      <p:tavLst>
                                        <p:tav tm="0">
                                          <p:val>
                                            <p:fltVal val="0"/>
                                          </p:val>
                                        </p:tav>
                                        <p:tav tm="100000">
                                          <p:val>
                                            <p:strVal val="#ppt_w"/>
                                          </p:val>
                                        </p:tav>
                                      </p:tavLst>
                                    </p:anim>
                                    <p:anim calcmode="lin" valueType="num">
                                      <p:cBhvr>
                                        <p:cTn id="26" dur="500" fill="hold"/>
                                        <p:tgtEl>
                                          <p:spTgt spid="2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9" grpId="0"/>
      <p:bldP spid="21" grpId="0"/>
      <p:bldP spid="2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4">
                <a:lumMod val="20000"/>
                <a:lumOff val="80000"/>
              </a:schemeClr>
            </a:gs>
            <a:gs pos="38000">
              <a:schemeClr val="accent6">
                <a:lumMod val="20000"/>
                <a:lumOff val="80000"/>
                <a:alpha val="89000"/>
              </a:schemeClr>
            </a:gs>
            <a:gs pos="52988">
              <a:srgbClr val="C1F1C7">
                <a:alpha val="76000"/>
              </a:srgbClr>
            </a:gs>
            <a:gs pos="98000">
              <a:srgbClr val="72C4E8"/>
            </a:gs>
            <a:gs pos="100000">
              <a:schemeClr val="bg2">
                <a:alpha val="6462"/>
                <a:lumMod val="10000"/>
                <a:lumOff val="90000"/>
              </a:schemeClr>
            </a:gs>
          </a:gsLst>
          <a:lin ang="16200000" scaled="1"/>
          <a:tileRect/>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738C6FA-C20D-CFE1-8E78-563C873F8538}"/>
              </a:ext>
            </a:extLst>
          </p:cNvPr>
          <p:cNvSpPr>
            <a:spLocks noGrp="1"/>
          </p:cNvSpPr>
          <p:nvPr>
            <p:ph type="title"/>
          </p:nvPr>
        </p:nvSpPr>
        <p:spPr>
          <a:xfrm>
            <a:off x="4298368" y="736951"/>
            <a:ext cx="3595258" cy="1325563"/>
          </a:xfrm>
        </p:spPr>
        <p:txBody>
          <a:bodyPr/>
          <a:lstStyle/>
          <a:p>
            <a:r>
              <a:rPr lang="en-US" b="1" dirty="0">
                <a:latin typeface="Arial" panose="020B0604020202020204" pitchFamily="34" charset="0"/>
                <a:cs typeface="Arial" panose="020B0604020202020204" pitchFamily="34" charset="0"/>
              </a:rPr>
              <a:t>Conclusions</a:t>
            </a:r>
          </a:p>
        </p:txBody>
      </p:sp>
      <p:sp>
        <p:nvSpPr>
          <p:cNvPr id="9" name="TextBox 8">
            <a:extLst>
              <a:ext uri="{FF2B5EF4-FFF2-40B4-BE49-F238E27FC236}">
                <a16:creationId xmlns:a16="http://schemas.microsoft.com/office/drawing/2014/main" id="{B5371E77-677F-F8DF-A633-A7F745E59572}"/>
              </a:ext>
            </a:extLst>
          </p:cNvPr>
          <p:cNvSpPr txBox="1"/>
          <p:nvPr/>
        </p:nvSpPr>
        <p:spPr>
          <a:xfrm>
            <a:off x="3075712" y="3485094"/>
            <a:ext cx="2673928" cy="2215991"/>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Aims were met</a:t>
            </a:r>
          </a:p>
          <a:p>
            <a:endParaRPr lang="en-US" sz="2800" dirty="0">
              <a:latin typeface="Arial" panose="020B0604020202020204" pitchFamily="34" charset="0"/>
              <a:cs typeface="Arial" panose="020B0604020202020204" pitchFamily="34" charset="0"/>
            </a:endParaRPr>
          </a:p>
          <a:p>
            <a:r>
              <a:rPr lang="en-US" dirty="0"/>
              <a:t>	</a:t>
            </a:r>
          </a:p>
          <a:p>
            <a:endParaRPr lang="en-US" sz="3200" dirty="0">
              <a:solidFill>
                <a:schemeClr val="tx1">
                  <a:lumMod val="95000"/>
                  <a:lumOff val="5000"/>
                </a:schemeClr>
              </a:solidFill>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a:t>
            </a:r>
          </a:p>
        </p:txBody>
      </p:sp>
      <p:sp>
        <p:nvSpPr>
          <p:cNvPr id="2" name="TextBox 1">
            <a:extLst>
              <a:ext uri="{FF2B5EF4-FFF2-40B4-BE49-F238E27FC236}">
                <a16:creationId xmlns:a16="http://schemas.microsoft.com/office/drawing/2014/main" id="{712E096A-362C-6763-648D-969C4DF15EF1}"/>
              </a:ext>
            </a:extLst>
          </p:cNvPr>
          <p:cNvSpPr txBox="1"/>
          <p:nvPr/>
        </p:nvSpPr>
        <p:spPr>
          <a:xfrm>
            <a:off x="2022761" y="2239470"/>
            <a:ext cx="8146473" cy="861774"/>
          </a:xfrm>
          <a:prstGeom prst="rect">
            <a:avLst/>
          </a:prstGeom>
          <a:noFill/>
        </p:spPr>
        <p:txBody>
          <a:bodyPr wrap="square" rtlCol="0">
            <a:spAutoFit/>
          </a:bodyPr>
          <a:lstStyle/>
          <a:p>
            <a:r>
              <a:rPr lang="en-US" sz="3200" dirty="0">
                <a:latin typeface="Arial" panose="020B0604020202020204" pitchFamily="34" charset="0"/>
                <a:cs typeface="Arial" panose="020B0604020202020204" pitchFamily="34" charset="0"/>
              </a:rPr>
              <a:t>The study was successful on several levels.</a:t>
            </a:r>
          </a:p>
          <a:p>
            <a:endParaRPr lang="en-US" dirty="0"/>
          </a:p>
        </p:txBody>
      </p:sp>
      <p:sp>
        <p:nvSpPr>
          <p:cNvPr id="3" name="TextBox 2">
            <a:extLst>
              <a:ext uri="{FF2B5EF4-FFF2-40B4-BE49-F238E27FC236}">
                <a16:creationId xmlns:a16="http://schemas.microsoft.com/office/drawing/2014/main" id="{C468F045-66D2-8E6C-DEE6-FEDCDF431B07}"/>
              </a:ext>
            </a:extLst>
          </p:cNvPr>
          <p:cNvSpPr txBox="1"/>
          <p:nvPr/>
        </p:nvSpPr>
        <p:spPr>
          <a:xfrm>
            <a:off x="6442361" y="3495147"/>
            <a:ext cx="4142509" cy="523220"/>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Personal goals met</a:t>
            </a:r>
          </a:p>
        </p:txBody>
      </p:sp>
      <p:sp>
        <p:nvSpPr>
          <p:cNvPr id="4" name="TextBox 3">
            <a:extLst>
              <a:ext uri="{FF2B5EF4-FFF2-40B4-BE49-F238E27FC236}">
                <a16:creationId xmlns:a16="http://schemas.microsoft.com/office/drawing/2014/main" id="{4B364951-C74A-6B6C-538D-45D427831E36}"/>
              </a:ext>
            </a:extLst>
          </p:cNvPr>
          <p:cNvSpPr txBox="1"/>
          <p:nvPr/>
        </p:nvSpPr>
        <p:spPr>
          <a:xfrm>
            <a:off x="1492826" y="4763237"/>
            <a:ext cx="9206345" cy="553998"/>
          </a:xfrm>
          <a:prstGeom prst="rect">
            <a:avLst/>
          </a:prstGeom>
          <a:noFill/>
        </p:spPr>
        <p:txBody>
          <a:bodyPr wrap="square" rtlCol="0">
            <a:spAutoFit/>
          </a:bodyPr>
          <a:lstStyle/>
          <a:p>
            <a:r>
              <a:rPr lang="en-US" sz="3000" dirty="0"/>
              <a:t>Positive indications of the effectiveness of the exercise.</a:t>
            </a:r>
          </a:p>
        </p:txBody>
      </p:sp>
    </p:spTree>
    <p:extLst>
      <p:ext uri="{BB962C8B-B14F-4D97-AF65-F5344CB8AC3E}">
        <p14:creationId xmlns:p14="http://schemas.microsoft.com/office/powerpoint/2010/main" val="343299709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strVal val="#ppt_w*0.70"/>
                                          </p:val>
                                        </p:tav>
                                        <p:tav tm="100000">
                                          <p:val>
                                            <p:strVal val="#ppt_w"/>
                                          </p:val>
                                        </p:tav>
                                      </p:tavLst>
                                    </p:anim>
                                    <p:anim calcmode="lin" valueType="num">
                                      <p:cBhvr>
                                        <p:cTn id="8" dur="1000" fill="hold"/>
                                        <p:tgtEl>
                                          <p:spTgt spid="9"/>
                                        </p:tgtEl>
                                        <p:attrNameLst>
                                          <p:attrName>ppt_h</p:attrName>
                                        </p:attrNameLst>
                                      </p:cBhvr>
                                      <p:tavLst>
                                        <p:tav tm="0">
                                          <p:val>
                                            <p:strVal val="#ppt_h"/>
                                          </p:val>
                                        </p:tav>
                                        <p:tav tm="100000">
                                          <p:val>
                                            <p:strVal val="#ppt_h"/>
                                          </p:val>
                                        </p:tav>
                                      </p:tavLst>
                                    </p:anim>
                                    <p:animEffect transition="in" filter="fade">
                                      <p:cBhvr>
                                        <p:cTn id="9" dur="10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strVal val="#ppt_w*0.70"/>
                                          </p:val>
                                        </p:tav>
                                        <p:tav tm="100000">
                                          <p:val>
                                            <p:strVal val="#ppt_w"/>
                                          </p:val>
                                        </p:tav>
                                      </p:tavLst>
                                    </p:anim>
                                    <p:anim calcmode="lin" valueType="num">
                                      <p:cBhvr>
                                        <p:cTn id="15" dur="1000" fill="hold"/>
                                        <p:tgtEl>
                                          <p:spTgt spid="3"/>
                                        </p:tgtEl>
                                        <p:attrNameLst>
                                          <p:attrName>ppt_h</p:attrName>
                                        </p:attrNameLst>
                                      </p:cBhvr>
                                      <p:tavLst>
                                        <p:tav tm="0">
                                          <p:val>
                                            <p:strVal val="#ppt_h"/>
                                          </p:val>
                                        </p:tav>
                                        <p:tav tm="100000">
                                          <p:val>
                                            <p:strVal val="#ppt_h"/>
                                          </p:val>
                                        </p:tav>
                                      </p:tavLst>
                                    </p:anim>
                                    <p:animEffect transition="in" filter="fade">
                                      <p:cBhvr>
                                        <p:cTn id="16" dur="10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3" grpId="0"/>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shadeToTitle="1">
        <a:gradFill flip="none" rotWithShape="1">
          <a:gsLst>
            <a:gs pos="2000">
              <a:schemeClr val="accent4">
                <a:lumMod val="20000"/>
                <a:lumOff val="80000"/>
                <a:alpha val="22000"/>
              </a:schemeClr>
            </a:gs>
            <a:gs pos="38000">
              <a:schemeClr val="accent6">
                <a:lumMod val="20000"/>
                <a:lumOff val="80000"/>
                <a:alpha val="46848"/>
              </a:schemeClr>
            </a:gs>
            <a:gs pos="52988">
              <a:srgbClr val="C1F1C7">
                <a:alpha val="35359"/>
              </a:srgbClr>
            </a:gs>
            <a:gs pos="98000">
              <a:srgbClr val="72C4E8">
                <a:alpha val="40557"/>
              </a:srgbClr>
            </a:gs>
            <a:gs pos="100000">
              <a:schemeClr val="bg2">
                <a:alpha val="6462"/>
                <a:lumMod val="10000"/>
                <a:lumOff val="9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366D-87A2-8946-4A36-C0B6AF17497A}"/>
              </a:ext>
            </a:extLst>
          </p:cNvPr>
          <p:cNvSpPr>
            <a:spLocks noGrp="1"/>
          </p:cNvSpPr>
          <p:nvPr>
            <p:ph type="title"/>
          </p:nvPr>
        </p:nvSpPr>
        <p:spPr>
          <a:xfrm>
            <a:off x="838200" y="38456"/>
            <a:ext cx="10515600" cy="642581"/>
          </a:xfrm>
        </p:spPr>
        <p:txBody>
          <a:bodyPr>
            <a:normAutofit/>
          </a:bodyPr>
          <a:lstStyle/>
          <a:p>
            <a:pPr algn="ctr"/>
            <a:r>
              <a:rPr lang="en-US" sz="3600" dirty="0"/>
              <a:t>References</a:t>
            </a:r>
          </a:p>
        </p:txBody>
      </p:sp>
      <p:sp>
        <p:nvSpPr>
          <p:cNvPr id="3" name="Content Placeholder 2">
            <a:extLst>
              <a:ext uri="{FF2B5EF4-FFF2-40B4-BE49-F238E27FC236}">
                <a16:creationId xmlns:a16="http://schemas.microsoft.com/office/drawing/2014/main" id="{26A6538F-70A0-90B7-93F2-F901E58B64EA}"/>
              </a:ext>
            </a:extLst>
          </p:cNvPr>
          <p:cNvSpPr>
            <a:spLocks noGrp="1"/>
          </p:cNvSpPr>
          <p:nvPr>
            <p:ph idx="1"/>
          </p:nvPr>
        </p:nvSpPr>
        <p:spPr>
          <a:xfrm>
            <a:off x="579275" y="719494"/>
            <a:ext cx="11033449" cy="6138506"/>
          </a:xfrm>
          <a:solidFill>
            <a:srgbClr val="66A2BC">
              <a:alpha val="0"/>
            </a:srgbClr>
          </a:solidFill>
        </p:spPr>
        <p:txBody>
          <a:bodyPr>
            <a:normAutofit/>
          </a:bodyPr>
          <a:lstStyle/>
          <a:p>
            <a:pPr marL="0" marR="0">
              <a:spcBef>
                <a:spcPts val="0"/>
              </a:spcBef>
              <a:spcAft>
                <a:spcPts val="865"/>
              </a:spcAft>
            </a:pPr>
            <a:r>
              <a:rPr lang="en-US" sz="2000" dirty="0">
                <a:solidFill>
                  <a:srgbClr val="000000"/>
                </a:solidFill>
                <a:effectLst/>
                <a:ea typeface="Times New Roman" panose="02020603050405020304" pitchFamily="18" charset="0"/>
              </a:rPr>
              <a:t>Aura, M., Geneid, A., Bjørkøy, K., Rantanen, M. and Laukkanen, A. (2022) 'A Nasoendoscopic Study of “Head Resonance” and “Imposto” in Classical Singing', </a:t>
            </a:r>
            <a:r>
              <a:rPr lang="en-US" sz="2000" i="1" dirty="0">
                <a:solidFill>
                  <a:srgbClr val="000000"/>
                </a:solidFill>
                <a:effectLst/>
                <a:ea typeface="Times New Roman" panose="02020603050405020304" pitchFamily="18" charset="0"/>
              </a:rPr>
              <a:t>Journal of voice, </a:t>
            </a:r>
            <a:r>
              <a:rPr lang="en-US" sz="2000" dirty="0">
                <a:solidFill>
                  <a:srgbClr val="000000"/>
                </a:solidFill>
                <a:effectLst/>
                <a:ea typeface="Times New Roman" panose="02020603050405020304" pitchFamily="18" charset="0"/>
              </a:rPr>
              <a:t>36(1), pp. 83-90 DOI: 10.1016/j.jvoice.2020.04.013.</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Bargh, J.A. (2016) 'Awareness of the prime versus awareness of its influence: implications for the real-world scope of unconscious higher mental processes', </a:t>
            </a:r>
            <a:r>
              <a:rPr lang="en-US" sz="2000" i="1" dirty="0">
                <a:solidFill>
                  <a:srgbClr val="000000"/>
                </a:solidFill>
                <a:effectLst/>
                <a:ea typeface="Times New Roman" panose="02020603050405020304" pitchFamily="18" charset="0"/>
              </a:rPr>
              <a:t>Current opinion in psychology, </a:t>
            </a:r>
            <a:r>
              <a:rPr lang="en-US" sz="2000" dirty="0">
                <a:solidFill>
                  <a:srgbClr val="000000"/>
                </a:solidFill>
                <a:effectLst/>
                <a:ea typeface="Times New Roman" panose="02020603050405020304" pitchFamily="18" charset="0"/>
              </a:rPr>
              <a:t>12, pp. 49-52. DOI: 10.1016/j.copsyc.2016.05.006.</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Bargh, J.A. (2022) 'The cognitive unconscious in everyday life' </a:t>
            </a:r>
            <a:r>
              <a:rPr lang="en-US" sz="2000" i="1" dirty="0">
                <a:solidFill>
                  <a:srgbClr val="000000"/>
                </a:solidFill>
                <a:effectLst/>
                <a:ea typeface="Times New Roman" panose="02020603050405020304" pitchFamily="18" charset="0"/>
              </a:rPr>
              <a:t>The Cognitive Unconscious</a:t>
            </a:r>
            <a:r>
              <a:rPr lang="en-US" sz="2000" dirty="0">
                <a:solidFill>
                  <a:srgbClr val="000000"/>
                </a:solidFill>
                <a:effectLst/>
                <a:ea typeface="Times New Roman" panose="02020603050405020304" pitchFamily="18" charset="0"/>
              </a:rPr>
              <a:t> New York: Oxford University Press.</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Berntson, G.G. and Khalsa, S.S. (2021) 'Neural Circuits of Interoception', </a:t>
            </a:r>
            <a:r>
              <a:rPr lang="en-US" sz="2000" i="1" dirty="0">
                <a:solidFill>
                  <a:srgbClr val="000000"/>
                </a:solidFill>
                <a:effectLst/>
                <a:ea typeface="Times New Roman" panose="02020603050405020304" pitchFamily="18" charset="0"/>
              </a:rPr>
              <a:t>Trends in neurosciences (Regular ed.), </a:t>
            </a:r>
            <a:r>
              <a:rPr lang="en-US" sz="2000" dirty="0">
                <a:solidFill>
                  <a:srgbClr val="000000"/>
                </a:solidFill>
                <a:effectLst/>
                <a:ea typeface="Times New Roman" panose="02020603050405020304" pitchFamily="18" charset="0"/>
              </a:rPr>
              <a:t>44(1), pp. 17-28. DOI: 10.1016/j.tins.2020.09.011.</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Black, M.T. (2015) </a:t>
            </a:r>
            <a:r>
              <a:rPr lang="en-US" sz="2000" i="1" dirty="0">
                <a:solidFill>
                  <a:srgbClr val="000000"/>
                </a:solidFill>
                <a:effectLst/>
                <a:ea typeface="Times New Roman" panose="02020603050405020304" pitchFamily="18" charset="0"/>
              </a:rPr>
              <a:t>"Let the Music Dance!" the Functions and Effects of Verbal Imagery in Choral Rehearsals</a:t>
            </a:r>
            <a:r>
              <a:rPr lang="en-US" sz="2000" dirty="0">
                <a:solidFill>
                  <a:srgbClr val="000000"/>
                </a:solidFill>
                <a:effectLst/>
                <a:ea typeface="Times New Roman" panose="02020603050405020304" pitchFamily="18" charset="0"/>
              </a:rPr>
              <a:t>, Leeds.</a:t>
            </a:r>
            <a:endParaRPr lang="en-US" sz="2000" dirty="0">
              <a:effectLst/>
              <a:ea typeface="Times New Roman" panose="02020603050405020304" pitchFamily="18" charset="0"/>
            </a:endParaRPr>
          </a:p>
          <a:p>
            <a:pPr marL="0">
              <a:spcBef>
                <a:spcPts val="0"/>
              </a:spcBef>
              <a:spcAft>
                <a:spcPts val="865"/>
              </a:spcAft>
            </a:pPr>
            <a:r>
              <a:rPr lang="en-US" sz="2000" dirty="0">
                <a:solidFill>
                  <a:srgbClr val="000000"/>
                </a:solidFill>
                <a:effectLst/>
                <a:ea typeface="Times New Roman" panose="02020603050405020304" pitchFamily="18" charset="0"/>
              </a:rPr>
              <a:t>Blackhurst, L. (2021) </a:t>
            </a:r>
            <a:r>
              <a:rPr lang="en-US" sz="2000" i="1" dirty="0">
                <a:solidFill>
                  <a:srgbClr val="000000"/>
                </a:solidFill>
                <a:effectLst/>
                <a:ea typeface="Times New Roman" panose="02020603050405020304" pitchFamily="18" charset="0"/>
              </a:rPr>
              <a:t>Exploring the Whole Singing Self with Technique, Contemplative Education, and Mindfulness. </a:t>
            </a:r>
            <a:r>
              <a:rPr lang="en-US" sz="2000" dirty="0">
                <a:solidFill>
                  <a:srgbClr val="000000"/>
                </a:solidFill>
                <a:effectLst/>
                <a:ea typeface="Times New Roman" panose="02020603050405020304" pitchFamily="18" charset="0"/>
              </a:rPr>
              <a:t>PHD Music Education. Teachers College, Columbia University. </a:t>
            </a:r>
          </a:p>
          <a:p>
            <a:pPr marL="0">
              <a:spcBef>
                <a:spcPts val="0"/>
              </a:spcBef>
              <a:spcAft>
                <a:spcPts val="865"/>
              </a:spcAft>
            </a:pPr>
            <a:r>
              <a:rPr lang="en-US" sz="2000" dirty="0">
                <a:solidFill>
                  <a:srgbClr val="000000"/>
                </a:solidFill>
                <a:effectLst/>
                <a:ea typeface="Times New Roman" panose="02020603050405020304" pitchFamily="18" charset="0"/>
              </a:rPr>
              <a:t>Chen, W.G., Schloesser, D., Arensdorf, A.M., Simmons, J.M., Cui, C., Valentino, R., Gnadt, J.W., St. Hillaire-Clarke, C., Spruance, V., Horowitz, T.S., Vallejo, Y.F. and Langevine, H.M. (2021) 'The Emerging Science of Interoception: Sensing, Integrating, Interpreting, and Regulating Signals within the Self ', </a:t>
            </a:r>
            <a:r>
              <a:rPr lang="en-US" sz="2000" i="1" dirty="0">
                <a:solidFill>
                  <a:srgbClr val="000000"/>
                </a:solidFill>
                <a:effectLst/>
                <a:ea typeface="Times New Roman" panose="02020603050405020304" pitchFamily="18" charset="0"/>
              </a:rPr>
              <a:t>Trends in Neurosciences, </a:t>
            </a:r>
            <a:r>
              <a:rPr lang="en-US" sz="2000" dirty="0">
                <a:solidFill>
                  <a:srgbClr val="000000"/>
                </a:solidFill>
                <a:effectLst/>
                <a:ea typeface="Times New Roman" panose="02020603050405020304" pitchFamily="18" charset="0"/>
              </a:rPr>
              <a:t>44(1).</a:t>
            </a:r>
            <a:endParaRPr lang="en-US" sz="2000" dirty="0">
              <a:effectLst/>
              <a:ea typeface="Times New Roman" panose="02020603050405020304" pitchFamily="18" charset="0"/>
            </a:endParaRPr>
          </a:p>
          <a:p>
            <a:pPr marL="0" marR="0" algn="l">
              <a:spcBef>
                <a:spcPts val="0"/>
              </a:spcBef>
              <a:spcAft>
                <a:spcPts val="865"/>
              </a:spcAft>
            </a:pPr>
            <a:endParaRPr lang="en-US" sz="2000" dirty="0">
              <a:effectLst/>
              <a:ea typeface="Times New Roman" panose="02020603050405020304" pitchFamily="18" charset="0"/>
            </a:endParaRPr>
          </a:p>
          <a:p>
            <a:endParaRPr lang="en-US" sz="2000" dirty="0">
              <a:effectLst/>
              <a:ea typeface="Times New Roman" panose="02020603050405020304" pitchFamily="18" charset="0"/>
            </a:endParaRPr>
          </a:p>
          <a:p>
            <a:endParaRPr lang="en-US" sz="2000" dirty="0"/>
          </a:p>
        </p:txBody>
      </p:sp>
    </p:spTree>
    <p:extLst>
      <p:ext uri="{BB962C8B-B14F-4D97-AF65-F5344CB8AC3E}">
        <p14:creationId xmlns:p14="http://schemas.microsoft.com/office/powerpoint/2010/main" val="1208589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4">
                <a:lumMod val="20000"/>
                <a:lumOff val="80000"/>
                <a:alpha val="29000"/>
              </a:schemeClr>
            </a:gs>
            <a:gs pos="38000">
              <a:schemeClr val="accent6">
                <a:lumMod val="20000"/>
                <a:lumOff val="80000"/>
                <a:alpha val="46848"/>
              </a:schemeClr>
            </a:gs>
            <a:gs pos="52988">
              <a:srgbClr val="C1F1C7">
                <a:alpha val="35359"/>
              </a:srgbClr>
            </a:gs>
            <a:gs pos="98000">
              <a:srgbClr val="72C4E8">
                <a:alpha val="40557"/>
              </a:srgbClr>
            </a:gs>
            <a:gs pos="100000">
              <a:schemeClr val="bg2">
                <a:alpha val="6462"/>
                <a:lumMod val="10000"/>
                <a:lumOff val="9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366D-87A2-8946-4A36-C0B6AF17497A}"/>
              </a:ext>
            </a:extLst>
          </p:cNvPr>
          <p:cNvSpPr>
            <a:spLocks noGrp="1"/>
          </p:cNvSpPr>
          <p:nvPr>
            <p:ph type="title"/>
          </p:nvPr>
        </p:nvSpPr>
        <p:spPr>
          <a:xfrm>
            <a:off x="838200" y="38456"/>
            <a:ext cx="10515600" cy="642581"/>
          </a:xfrm>
        </p:spPr>
        <p:txBody>
          <a:bodyPr>
            <a:normAutofit fontScale="90000"/>
          </a:bodyPr>
          <a:lstStyle/>
          <a:p>
            <a:pPr algn="ctr"/>
            <a:r>
              <a:rPr lang="en-US" dirty="0"/>
              <a:t>References</a:t>
            </a:r>
          </a:p>
        </p:txBody>
      </p:sp>
      <p:sp>
        <p:nvSpPr>
          <p:cNvPr id="3" name="Content Placeholder 2">
            <a:extLst>
              <a:ext uri="{FF2B5EF4-FFF2-40B4-BE49-F238E27FC236}">
                <a16:creationId xmlns:a16="http://schemas.microsoft.com/office/drawing/2014/main" id="{26A6538F-70A0-90B7-93F2-F901E58B64EA}"/>
              </a:ext>
            </a:extLst>
          </p:cNvPr>
          <p:cNvSpPr>
            <a:spLocks noGrp="1"/>
          </p:cNvSpPr>
          <p:nvPr>
            <p:ph idx="1"/>
          </p:nvPr>
        </p:nvSpPr>
        <p:spPr>
          <a:xfrm>
            <a:off x="621792" y="954155"/>
            <a:ext cx="11070134" cy="6138506"/>
          </a:xfrm>
          <a:solidFill>
            <a:srgbClr val="66A2BC">
              <a:alpha val="0"/>
            </a:srgbClr>
          </a:solidFill>
        </p:spPr>
        <p:txBody>
          <a:bodyPr>
            <a:normAutofit/>
          </a:bodyPr>
          <a:lstStyle/>
          <a:p>
            <a:pPr marL="0" marR="0" algn="l">
              <a:spcBef>
                <a:spcPts val="0"/>
              </a:spcBef>
              <a:spcAft>
                <a:spcPts val="865"/>
              </a:spcAft>
            </a:pPr>
            <a:r>
              <a:rPr lang="en-US" sz="2000" dirty="0">
                <a:solidFill>
                  <a:srgbClr val="000000"/>
                </a:solidFill>
                <a:effectLst/>
                <a:ea typeface="Times New Roman" panose="02020603050405020304" pitchFamily="18" charset="0"/>
              </a:rPr>
              <a:t>Cohen, A.J., Levitin, D.J. and Kleber, B.A. (2020) 'Brain Mechanisms Underlying Singing' </a:t>
            </a:r>
            <a:r>
              <a:rPr lang="en-US" sz="2000" i="1" dirty="0">
                <a:solidFill>
                  <a:srgbClr val="000000"/>
                </a:solidFill>
                <a:effectLst/>
                <a:ea typeface="Times New Roman" panose="02020603050405020304" pitchFamily="18" charset="0"/>
              </a:rPr>
              <a:t>The Routledge Companion to Interdisciplinary Studies in Singing</a:t>
            </a:r>
            <a:r>
              <a:rPr lang="en-US" sz="2000" dirty="0">
                <a:solidFill>
                  <a:srgbClr val="000000"/>
                </a:solidFill>
                <a:effectLst/>
                <a:ea typeface="Times New Roman" panose="02020603050405020304" pitchFamily="18" charset="0"/>
              </a:rPr>
              <a:t> Routledge, pp. 79-96.</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Crocco, L. and Meyer, D. (2021) 'Motor Learning and Teaching Singing: An Overview', </a:t>
            </a:r>
            <a:r>
              <a:rPr lang="en-US" sz="2000" i="1" dirty="0">
                <a:solidFill>
                  <a:srgbClr val="000000"/>
                </a:solidFill>
                <a:effectLst/>
                <a:ea typeface="Times New Roman" panose="02020603050405020304" pitchFamily="18" charset="0"/>
              </a:rPr>
              <a:t>Journal of Singing, </a:t>
            </a:r>
            <a:r>
              <a:rPr lang="en-US" sz="2000" dirty="0">
                <a:solidFill>
                  <a:srgbClr val="000000"/>
                </a:solidFill>
                <a:effectLst/>
                <a:ea typeface="Times New Roman" panose="02020603050405020304" pitchFamily="18" charset="0"/>
              </a:rPr>
              <a:t>77(5), pp. 693-702.</a:t>
            </a:r>
          </a:p>
          <a:p>
            <a:pPr marL="0" marR="0">
              <a:spcBef>
                <a:spcPts val="0"/>
              </a:spcBef>
              <a:spcAft>
                <a:spcPts val="865"/>
              </a:spcAft>
            </a:pPr>
            <a:r>
              <a:rPr lang="en-US" sz="2000" b="0" i="0" dirty="0">
                <a:solidFill>
                  <a:srgbClr val="000000"/>
                </a:solidFill>
                <a:effectLst/>
              </a:rPr>
              <a:t>Crocco, L., McCabe, P. and Madill, C. (2020) 'Principles of Motor Learning in Classical Singing Teaching', </a:t>
            </a:r>
            <a:r>
              <a:rPr lang="en-US" sz="2000" b="0" i="1" dirty="0">
                <a:solidFill>
                  <a:srgbClr val="000000"/>
                </a:solidFill>
                <a:effectLst/>
              </a:rPr>
              <a:t>Journal of voice, </a:t>
            </a:r>
            <a:r>
              <a:rPr lang="en-US" sz="2000" b="0" i="0" dirty="0">
                <a:solidFill>
                  <a:srgbClr val="000000"/>
                </a:solidFill>
                <a:effectLst/>
              </a:rPr>
              <a:t>34(4), pp. 567-581. </a:t>
            </a:r>
            <a:r>
              <a:rPr lang="en-US" sz="2000" b="0" i="0" dirty="0" err="1">
                <a:solidFill>
                  <a:srgbClr val="000000"/>
                </a:solidFill>
                <a:effectLst/>
              </a:rPr>
              <a:t>doi</a:t>
            </a:r>
            <a:r>
              <a:rPr lang="en-US" sz="2000" b="0" i="0" dirty="0">
                <a:solidFill>
                  <a:srgbClr val="000000"/>
                </a:solidFill>
                <a:effectLst/>
              </a:rPr>
              <a:t>: 10.1016/j.jvoice.2018.12.019.</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Fletcher, H., Davidson, J. and Kraue, A. (2021) </a:t>
            </a:r>
            <a:r>
              <a:rPr lang="en-US" sz="2000" i="1" dirty="0">
                <a:solidFill>
                  <a:srgbClr val="000000"/>
                </a:solidFill>
                <a:effectLst/>
                <a:ea typeface="Times New Roman" panose="02020603050405020304" pitchFamily="18" charset="0"/>
              </a:rPr>
              <a:t>I ask them what they can feel": proprioception and the voice teacher’s approach. </a:t>
            </a:r>
            <a:r>
              <a:rPr lang="en-US" sz="2000" dirty="0">
                <a:solidFill>
                  <a:srgbClr val="000000"/>
                </a:solidFill>
                <a:effectLst/>
                <a:ea typeface="Times New Roman" panose="02020603050405020304" pitchFamily="18" charset="0"/>
              </a:rPr>
              <a:t>28-31 July, 2021. Sheffield, UK.</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Gibson, J. (2019) 'Mindfulness, Interoception, and the Body: A Contemporary Perspective', </a:t>
            </a:r>
            <a:r>
              <a:rPr lang="en-US" sz="2000" i="1" dirty="0">
                <a:solidFill>
                  <a:srgbClr val="000000"/>
                </a:solidFill>
                <a:effectLst/>
                <a:ea typeface="Times New Roman" panose="02020603050405020304" pitchFamily="18" charset="0"/>
              </a:rPr>
              <a:t>Frontiers in psychology, </a:t>
            </a:r>
            <a:r>
              <a:rPr lang="en-US" sz="2000" dirty="0">
                <a:solidFill>
                  <a:srgbClr val="000000"/>
                </a:solidFill>
                <a:effectLst/>
                <a:ea typeface="Times New Roman" panose="02020603050405020304" pitchFamily="18" charset="0"/>
              </a:rPr>
              <a:t>10, pp. 2012. DOI: 10.3389/fpsyg.2019.02012.</a:t>
            </a:r>
            <a:endParaRPr lang="en-US" sz="2000" dirty="0">
              <a:effectLst/>
              <a:ea typeface="Times New Roman" panose="02020603050405020304" pitchFamily="18" charset="0"/>
            </a:endParaRPr>
          </a:p>
          <a:p>
            <a:pPr marL="0">
              <a:spcBef>
                <a:spcPts val="0"/>
              </a:spcBef>
              <a:spcAft>
                <a:spcPts val="865"/>
              </a:spcAft>
            </a:pPr>
            <a:r>
              <a:rPr lang="en-US" sz="2000" dirty="0">
                <a:solidFill>
                  <a:srgbClr val="000000"/>
                </a:solidFill>
                <a:effectLst/>
                <a:ea typeface="Times New Roman" panose="02020603050405020304" pitchFamily="18" charset="0"/>
              </a:rPr>
              <a:t>Gruzelier, J. (2008) 'A theory of alpha/theta neurofeedback, creative performance enhancement, long distance functional connectivity and psychological integration', </a:t>
            </a:r>
            <a:r>
              <a:rPr lang="en-US" sz="2000" i="1" dirty="0">
                <a:solidFill>
                  <a:srgbClr val="000000"/>
                </a:solidFill>
                <a:effectLst/>
                <a:ea typeface="Times New Roman" panose="02020603050405020304" pitchFamily="18" charset="0"/>
              </a:rPr>
              <a:t>Cognitive Processing, </a:t>
            </a:r>
            <a:r>
              <a:rPr lang="en-US" sz="2000" dirty="0">
                <a:solidFill>
                  <a:srgbClr val="000000"/>
                </a:solidFill>
                <a:effectLst/>
                <a:ea typeface="Times New Roman" panose="02020603050405020304" pitchFamily="18" charset="0"/>
              </a:rPr>
              <a:t>10(S1), pp. S101-S109. DOI: 10.1007/s10339-008-0248-5. </a:t>
            </a:r>
          </a:p>
          <a:p>
            <a:pPr marL="0">
              <a:spcBef>
                <a:spcPts val="0"/>
              </a:spcBef>
              <a:spcAft>
                <a:spcPts val="865"/>
              </a:spcAft>
            </a:pPr>
            <a:r>
              <a:rPr lang="en-US" sz="2000" dirty="0">
                <a:solidFill>
                  <a:srgbClr val="000000"/>
                </a:solidFill>
                <a:effectLst/>
                <a:ea typeface="Times New Roman" panose="02020603050405020304" pitchFamily="18" charset="0"/>
              </a:rPr>
              <a:t>Hakanpää, T., Waaramaa, T. and Laukkanen, A. (2019) 'Comparing Contemporary Commercial and Classical Styles: Emotion Expression in Singing', </a:t>
            </a:r>
            <a:r>
              <a:rPr lang="en-US" sz="2000" i="1" dirty="0">
                <a:solidFill>
                  <a:srgbClr val="000000"/>
                </a:solidFill>
                <a:effectLst/>
                <a:ea typeface="Times New Roman" panose="02020603050405020304" pitchFamily="18" charset="0"/>
              </a:rPr>
              <a:t>Journal of Voice, </a:t>
            </a:r>
            <a:r>
              <a:rPr lang="en-US" sz="2000" dirty="0">
                <a:solidFill>
                  <a:srgbClr val="000000"/>
                </a:solidFill>
                <a:effectLst/>
                <a:ea typeface="Times New Roman" panose="02020603050405020304" pitchFamily="18" charset="0"/>
              </a:rPr>
              <a:t>35(4), pp. 570-580. DOI: 10.1016/j.jvoice.2019.10.002.</a:t>
            </a:r>
          </a:p>
          <a:p>
            <a:pPr marL="0" marR="0" algn="l">
              <a:spcBef>
                <a:spcPts val="0"/>
              </a:spcBef>
              <a:spcAft>
                <a:spcPts val="865"/>
              </a:spcAft>
            </a:pPr>
            <a:endParaRPr lang="en-US" sz="2000" dirty="0">
              <a:effectLst/>
              <a:ea typeface="Times New Roman" panose="02020603050405020304" pitchFamily="18" charset="0"/>
            </a:endParaRPr>
          </a:p>
          <a:p>
            <a:pPr marL="0" marR="0" algn="l">
              <a:spcBef>
                <a:spcPts val="0"/>
              </a:spcBef>
              <a:spcAft>
                <a:spcPts val="865"/>
              </a:spcAft>
            </a:pPr>
            <a:endParaRPr lang="en-US" sz="2000" dirty="0">
              <a:effectLst/>
              <a:ea typeface="Times New Roman" panose="02020603050405020304" pitchFamily="18" charset="0"/>
            </a:endParaRPr>
          </a:p>
          <a:p>
            <a:pPr marL="0" indent="0">
              <a:buNone/>
            </a:pPr>
            <a:endParaRPr lang="en-US" sz="5000" dirty="0">
              <a:effectLst/>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862035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4">
                <a:lumMod val="20000"/>
                <a:lumOff val="80000"/>
                <a:alpha val="22000"/>
              </a:schemeClr>
            </a:gs>
            <a:gs pos="38000">
              <a:schemeClr val="accent6">
                <a:lumMod val="20000"/>
                <a:lumOff val="80000"/>
                <a:alpha val="46848"/>
              </a:schemeClr>
            </a:gs>
            <a:gs pos="52988">
              <a:srgbClr val="C1F1C7">
                <a:alpha val="35359"/>
              </a:srgbClr>
            </a:gs>
            <a:gs pos="98000">
              <a:srgbClr val="72C4E8">
                <a:alpha val="40557"/>
              </a:srgbClr>
            </a:gs>
            <a:gs pos="100000">
              <a:schemeClr val="bg2">
                <a:alpha val="6462"/>
                <a:lumMod val="10000"/>
                <a:lumOff val="9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366D-87A2-8946-4A36-C0B6AF17497A}"/>
              </a:ext>
            </a:extLst>
          </p:cNvPr>
          <p:cNvSpPr>
            <a:spLocks noGrp="1"/>
          </p:cNvSpPr>
          <p:nvPr>
            <p:ph type="title"/>
          </p:nvPr>
        </p:nvSpPr>
        <p:spPr>
          <a:xfrm>
            <a:off x="838200" y="38456"/>
            <a:ext cx="10515600" cy="642581"/>
          </a:xfrm>
        </p:spPr>
        <p:txBody>
          <a:bodyPr>
            <a:normAutofit fontScale="90000"/>
          </a:bodyPr>
          <a:lstStyle/>
          <a:p>
            <a:pPr algn="ctr"/>
            <a:r>
              <a:rPr lang="en-US" dirty="0"/>
              <a:t>References</a:t>
            </a:r>
          </a:p>
        </p:txBody>
      </p:sp>
      <p:sp>
        <p:nvSpPr>
          <p:cNvPr id="3" name="Content Placeholder 2">
            <a:extLst>
              <a:ext uri="{FF2B5EF4-FFF2-40B4-BE49-F238E27FC236}">
                <a16:creationId xmlns:a16="http://schemas.microsoft.com/office/drawing/2014/main" id="{26A6538F-70A0-90B7-93F2-F901E58B64EA}"/>
              </a:ext>
            </a:extLst>
          </p:cNvPr>
          <p:cNvSpPr>
            <a:spLocks noGrp="1"/>
          </p:cNvSpPr>
          <p:nvPr>
            <p:ph idx="1"/>
          </p:nvPr>
        </p:nvSpPr>
        <p:spPr>
          <a:xfrm>
            <a:off x="601144" y="981124"/>
            <a:ext cx="10989712" cy="6138506"/>
          </a:xfrm>
          <a:solidFill>
            <a:srgbClr val="66A2BC">
              <a:alpha val="0"/>
            </a:srgbClr>
          </a:solidFill>
        </p:spPr>
        <p:txBody>
          <a:bodyPr>
            <a:normAutofit lnSpcReduction="10000"/>
          </a:bodyPr>
          <a:lstStyle/>
          <a:p>
            <a:pPr marL="0">
              <a:spcBef>
                <a:spcPts val="0"/>
              </a:spcBef>
              <a:spcAft>
                <a:spcPts val="865"/>
              </a:spcAft>
            </a:pPr>
            <a:r>
              <a:rPr lang="en-US" sz="2000" dirty="0">
                <a:solidFill>
                  <a:srgbClr val="000000"/>
                </a:solidFill>
                <a:effectLst/>
                <a:ea typeface="Times New Roman" panose="02020603050405020304" pitchFamily="18" charset="0"/>
              </a:rPr>
              <a:t>Helding, L. (2008) 'Voice Science and Vocal Art, Part Two: Motor Learning Theory', </a:t>
            </a:r>
            <a:r>
              <a:rPr lang="en-US" sz="2000" i="1" dirty="0">
                <a:solidFill>
                  <a:srgbClr val="000000"/>
                </a:solidFill>
                <a:effectLst/>
                <a:ea typeface="Times New Roman" panose="02020603050405020304" pitchFamily="18" charset="0"/>
              </a:rPr>
              <a:t>Journal of Singing, </a:t>
            </a:r>
            <a:r>
              <a:rPr lang="en-US" sz="2000" dirty="0">
                <a:solidFill>
                  <a:srgbClr val="000000"/>
                </a:solidFill>
                <a:effectLst/>
                <a:ea typeface="Times New Roman" panose="02020603050405020304" pitchFamily="18" charset="0"/>
              </a:rPr>
              <a:t>64(4), pp. 417-428.</a:t>
            </a:r>
          </a:p>
          <a:p>
            <a:pPr marL="0">
              <a:spcBef>
                <a:spcPts val="0"/>
              </a:spcBef>
              <a:spcAft>
                <a:spcPts val="865"/>
              </a:spcAft>
            </a:pPr>
            <a:r>
              <a:rPr lang="en-US" sz="2000" b="0" i="0" dirty="0">
                <a:solidFill>
                  <a:srgbClr val="000000"/>
                </a:solidFill>
                <a:effectLst/>
              </a:rPr>
              <a:t>Jung, M. and Lee, M. (2021) 'The Effect of a Mindfulness-Based Education Program on Brain Waves and the Autonomic Nervous System in University Students', </a:t>
            </a:r>
            <a:r>
              <a:rPr lang="en-US" sz="2000" b="0" i="1" dirty="0">
                <a:solidFill>
                  <a:srgbClr val="000000"/>
                </a:solidFill>
                <a:effectLst/>
              </a:rPr>
              <a:t>Healthcare, </a:t>
            </a:r>
            <a:r>
              <a:rPr lang="en-US" sz="2000" b="0" i="0" dirty="0">
                <a:solidFill>
                  <a:srgbClr val="000000"/>
                </a:solidFill>
                <a:effectLst/>
              </a:rPr>
              <a:t>9(11). </a:t>
            </a:r>
            <a:r>
              <a:rPr lang="en-US" sz="2000" b="0" i="0" dirty="0" err="1">
                <a:solidFill>
                  <a:srgbClr val="000000"/>
                </a:solidFill>
                <a:effectLst/>
              </a:rPr>
              <a:t>doi</a:t>
            </a:r>
            <a:r>
              <a:rPr lang="en-US" sz="2000" b="0" i="0" dirty="0">
                <a:solidFill>
                  <a:srgbClr val="000000"/>
                </a:solidFill>
                <a:effectLst/>
              </a:rPr>
              <a:t>: 10.3390/healthcare9111606</a:t>
            </a:r>
          </a:p>
          <a:p>
            <a:pPr marL="0">
              <a:spcBef>
                <a:spcPts val="0"/>
              </a:spcBef>
              <a:spcAft>
                <a:spcPts val="865"/>
              </a:spcAft>
            </a:pPr>
            <a:r>
              <a:rPr lang="en-US" sz="2000" dirty="0">
                <a:solidFill>
                  <a:srgbClr val="000000"/>
                </a:solidFill>
                <a:effectLst/>
                <a:ea typeface="Times New Roman" panose="02020603050405020304" pitchFamily="18" charset="0"/>
              </a:rPr>
              <a:t>Kelly, L.M. and Cordeiro, M. (2020) 'Three principles of pragmatism for research on organizational processes', </a:t>
            </a:r>
            <a:r>
              <a:rPr lang="en-US" sz="2000" i="1" dirty="0">
                <a:solidFill>
                  <a:srgbClr val="000000"/>
                </a:solidFill>
                <a:effectLst/>
                <a:ea typeface="Times New Roman" panose="02020603050405020304" pitchFamily="18" charset="0"/>
              </a:rPr>
              <a:t>Methodological Innovations, </a:t>
            </a:r>
            <a:r>
              <a:rPr lang="en-US" sz="2000" dirty="0">
                <a:solidFill>
                  <a:srgbClr val="000000"/>
                </a:solidFill>
                <a:effectLst/>
                <a:ea typeface="Times New Roman" panose="02020603050405020304" pitchFamily="18" charset="0"/>
              </a:rPr>
              <a:t>13(2). DOI: 10.1177/2059799120937242.</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Leal, J., Pappert, M., Nagy, Z. and Leal, J. (2022)</a:t>
            </a:r>
            <a:r>
              <a:rPr lang="en-US" sz="2000" i="1" dirty="0">
                <a:solidFill>
                  <a:srgbClr val="000000"/>
                </a:solidFill>
                <a:effectLst/>
                <a:ea typeface="Times New Roman" panose="02020603050405020304" pitchFamily="18" charset="0"/>
              </a:rPr>
              <a:t> Cognitive Insights and Implications of Singing: actions, proprioception, and perception in vocal performance. proprioception, and perception in vocal performance</a:t>
            </a:r>
            <a:r>
              <a:rPr lang="en-US" sz="2000" dirty="0">
                <a:solidFill>
                  <a:srgbClr val="000000"/>
                </a:solidFill>
                <a:effectLst/>
                <a:ea typeface="Times New Roman" panose="02020603050405020304" pitchFamily="18" charset="0"/>
              </a:rPr>
              <a:t> Duquesne Scholarship Collection.</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Leigh-Post, K. (2021) 'Perspectives on Perception for Optimal Performance', </a:t>
            </a:r>
            <a:r>
              <a:rPr lang="en-US" sz="2000" i="1" dirty="0">
                <a:solidFill>
                  <a:srgbClr val="000000"/>
                </a:solidFill>
                <a:effectLst/>
                <a:ea typeface="Times New Roman" panose="02020603050405020304" pitchFamily="18" charset="0"/>
              </a:rPr>
              <a:t>Journal of Singing, </a:t>
            </a:r>
            <a:r>
              <a:rPr lang="en-US" sz="2000" dirty="0">
                <a:solidFill>
                  <a:srgbClr val="000000"/>
                </a:solidFill>
                <a:effectLst/>
                <a:ea typeface="Times New Roman" panose="02020603050405020304" pitchFamily="18" charset="0"/>
              </a:rPr>
              <a:t>78(2), pp. 261-271. DOI: 10.53830/BPYY5712.</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Maxfield, L.M. (2011) </a:t>
            </a:r>
            <a:r>
              <a:rPr lang="en-US" sz="2000" i="1" dirty="0">
                <a:solidFill>
                  <a:srgbClr val="000000"/>
                </a:solidFill>
                <a:effectLst/>
                <a:ea typeface="Times New Roman" panose="02020603050405020304" pitchFamily="18" charset="0"/>
              </a:rPr>
              <a:t>Application of principles from motor-learning theory to the studio voice lesson: effects of feedback frequency on retention of classical singing technique</a:t>
            </a:r>
            <a:r>
              <a:rPr lang="en-US" sz="2000" dirty="0">
                <a:solidFill>
                  <a:srgbClr val="000000"/>
                </a:solidFill>
                <a:effectLst/>
                <a:ea typeface="Times New Roman" panose="02020603050405020304" pitchFamily="18" charset="0"/>
              </a:rPr>
              <a:t>, Iowa City.</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Molnar-Szakacs, I. and Uddin, L.Q. (2022) 'Anterior insula as a gatekeeper of executive control', </a:t>
            </a:r>
            <a:r>
              <a:rPr lang="en-US" sz="2000" i="1" dirty="0">
                <a:solidFill>
                  <a:srgbClr val="000000"/>
                </a:solidFill>
                <a:effectLst/>
                <a:ea typeface="Times New Roman" panose="02020603050405020304" pitchFamily="18" charset="0"/>
              </a:rPr>
              <a:t>Neuroscience and biobehavioral reviews, </a:t>
            </a:r>
            <a:r>
              <a:rPr lang="en-US" sz="2000" dirty="0">
                <a:solidFill>
                  <a:srgbClr val="000000"/>
                </a:solidFill>
                <a:effectLst/>
                <a:ea typeface="Times New Roman" panose="02020603050405020304" pitchFamily="18" charset="0"/>
              </a:rPr>
              <a:t>139, pp. 104736. DOI: 10.1016/j.neubiorev.2022.104736.</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Moss-Erickson, H. (2022) 'A Copernican Shift: Reframing How We Think About Breath in Singing', </a:t>
            </a:r>
            <a:r>
              <a:rPr lang="en-US" sz="2000" i="1" dirty="0">
                <a:solidFill>
                  <a:srgbClr val="000000"/>
                </a:solidFill>
                <a:effectLst/>
                <a:ea typeface="Times New Roman" panose="02020603050405020304" pitchFamily="18" charset="0"/>
              </a:rPr>
              <a:t>Journal of Singing, </a:t>
            </a:r>
            <a:r>
              <a:rPr lang="en-US" sz="2000" dirty="0">
                <a:solidFill>
                  <a:srgbClr val="000000"/>
                </a:solidFill>
                <a:effectLst/>
                <a:ea typeface="Times New Roman" panose="02020603050405020304" pitchFamily="18" charset="0"/>
              </a:rPr>
              <a:t>79(2), pp. 233-242.</a:t>
            </a:r>
          </a:p>
          <a:p>
            <a:pPr marL="0" marR="0" algn="l">
              <a:spcBef>
                <a:spcPts val="0"/>
              </a:spcBef>
              <a:spcAft>
                <a:spcPts val="865"/>
              </a:spcAft>
            </a:pPr>
            <a:endParaRPr lang="en-US" sz="2000" dirty="0">
              <a:effectLst/>
              <a:ea typeface="Times New Roman" panose="02020603050405020304" pitchFamily="18" charset="0"/>
            </a:endParaRPr>
          </a:p>
          <a:p>
            <a:pPr marL="0" marR="0" algn="l">
              <a:spcBef>
                <a:spcPts val="0"/>
              </a:spcBef>
              <a:spcAft>
                <a:spcPts val="865"/>
              </a:spcAft>
            </a:pP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816738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chemeClr val="accent4">
                <a:lumMod val="20000"/>
                <a:lumOff val="80000"/>
                <a:alpha val="29000"/>
              </a:schemeClr>
            </a:gs>
            <a:gs pos="38000">
              <a:schemeClr val="accent6">
                <a:lumMod val="20000"/>
                <a:lumOff val="80000"/>
                <a:alpha val="46848"/>
              </a:schemeClr>
            </a:gs>
            <a:gs pos="52988">
              <a:srgbClr val="C1F1C7">
                <a:alpha val="35359"/>
              </a:srgbClr>
            </a:gs>
            <a:gs pos="98000">
              <a:srgbClr val="72C4E8">
                <a:alpha val="40557"/>
              </a:srgbClr>
            </a:gs>
            <a:gs pos="100000">
              <a:schemeClr val="bg2">
                <a:alpha val="6462"/>
                <a:lumMod val="10000"/>
                <a:lumOff val="9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366D-87A2-8946-4A36-C0B6AF17497A}"/>
              </a:ext>
            </a:extLst>
          </p:cNvPr>
          <p:cNvSpPr>
            <a:spLocks noGrp="1"/>
          </p:cNvSpPr>
          <p:nvPr>
            <p:ph type="title"/>
          </p:nvPr>
        </p:nvSpPr>
        <p:spPr>
          <a:xfrm>
            <a:off x="838200" y="38456"/>
            <a:ext cx="10515600" cy="642581"/>
          </a:xfrm>
        </p:spPr>
        <p:txBody>
          <a:bodyPr>
            <a:normAutofit fontScale="90000"/>
          </a:bodyPr>
          <a:lstStyle/>
          <a:p>
            <a:pPr algn="ctr"/>
            <a:r>
              <a:rPr lang="en-US" dirty="0"/>
              <a:t>References</a:t>
            </a:r>
          </a:p>
        </p:txBody>
      </p:sp>
      <p:sp>
        <p:nvSpPr>
          <p:cNvPr id="3" name="Content Placeholder 2">
            <a:extLst>
              <a:ext uri="{FF2B5EF4-FFF2-40B4-BE49-F238E27FC236}">
                <a16:creationId xmlns:a16="http://schemas.microsoft.com/office/drawing/2014/main" id="{26A6538F-70A0-90B7-93F2-F901E58B64EA}"/>
              </a:ext>
            </a:extLst>
          </p:cNvPr>
          <p:cNvSpPr>
            <a:spLocks noGrp="1"/>
          </p:cNvSpPr>
          <p:nvPr>
            <p:ph idx="1"/>
          </p:nvPr>
        </p:nvSpPr>
        <p:spPr>
          <a:xfrm>
            <a:off x="621792" y="830522"/>
            <a:ext cx="11078266" cy="6027478"/>
          </a:xfrm>
          <a:solidFill>
            <a:srgbClr val="66A2BC">
              <a:alpha val="0"/>
            </a:srgbClr>
          </a:solidFill>
        </p:spPr>
        <p:txBody>
          <a:bodyPr>
            <a:normAutofit/>
          </a:bodyPr>
          <a:lstStyle/>
          <a:p>
            <a:pPr marL="0">
              <a:spcBef>
                <a:spcPts val="0"/>
              </a:spcBef>
              <a:spcAft>
                <a:spcPts val="865"/>
              </a:spcAft>
            </a:pPr>
            <a:r>
              <a:rPr lang="en-US" sz="2000" dirty="0">
                <a:solidFill>
                  <a:srgbClr val="000000"/>
                </a:solidFill>
                <a:effectLst/>
                <a:ea typeface="Times New Roman" panose="02020603050405020304" pitchFamily="18" charset="0"/>
              </a:rPr>
              <a:t>Mukhopadhyay, K. (2021) 'Proprioception and Kinesthesia: The sixth sense organ', </a:t>
            </a:r>
            <a:r>
              <a:rPr lang="en-US" sz="2000" i="1" dirty="0">
                <a:solidFill>
                  <a:srgbClr val="000000"/>
                </a:solidFill>
                <a:effectLst/>
                <a:ea typeface="Times New Roman" panose="02020603050405020304" pitchFamily="18" charset="0"/>
              </a:rPr>
              <a:t>Advances in Health and Exercise, </a:t>
            </a:r>
            <a:r>
              <a:rPr lang="en-US" sz="2000" dirty="0">
                <a:solidFill>
                  <a:srgbClr val="000000"/>
                </a:solidFill>
                <a:effectLst/>
                <a:ea typeface="Times New Roman" panose="02020603050405020304" pitchFamily="18" charset="0"/>
              </a:rPr>
              <a:t>1(1), pp. 12-17.</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Schmidt, R.A. (1991) </a:t>
            </a:r>
            <a:r>
              <a:rPr lang="en-US" sz="2000" i="1" dirty="0">
                <a:solidFill>
                  <a:srgbClr val="000000"/>
                </a:solidFill>
                <a:effectLst/>
                <a:ea typeface="Times New Roman" panose="02020603050405020304" pitchFamily="18" charset="0"/>
              </a:rPr>
              <a:t>Motor Learning and Performance: from principles to practice. </a:t>
            </a:r>
            <a:r>
              <a:rPr lang="en-US" sz="2000" dirty="0">
                <a:solidFill>
                  <a:srgbClr val="000000"/>
                </a:solidFill>
                <a:effectLst/>
                <a:ea typeface="Times New Roman" panose="02020603050405020304" pitchFamily="18" charset="0"/>
              </a:rPr>
              <a:t>Champaign, IL: Human Kinetics.</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Schubert, C., Dabbagh, A., Classen, J., Krämer, U.M. and Tzvi, E. (2021) ' Alpha oscillations modulate premotor-cerebellar connectivity in motor learning: Insights from transcranial alternating current stimulation', </a:t>
            </a:r>
            <a:r>
              <a:rPr lang="en-US" sz="2000" i="1" dirty="0">
                <a:solidFill>
                  <a:srgbClr val="000000"/>
                </a:solidFill>
                <a:effectLst/>
                <a:ea typeface="Times New Roman" panose="02020603050405020304" pitchFamily="18" charset="0"/>
              </a:rPr>
              <a:t>NeuroImage</a:t>
            </a:r>
            <a:r>
              <a:rPr lang="en-US" sz="2000" dirty="0">
                <a:solidFill>
                  <a:srgbClr val="000000"/>
                </a:solidFill>
                <a:effectLst/>
                <a:ea typeface="Times New Roman" panose="02020603050405020304" pitchFamily="18" charset="0"/>
              </a:rPr>
              <a:t>.</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Tarvainen, A. (2018) 'Singing, Listening, Proprioceiving: Some Reflections on Vocal Somaesthetics ', in Shusterman, R. (ed.) </a:t>
            </a:r>
            <a:r>
              <a:rPr lang="en-US" sz="2000" i="1" dirty="0">
                <a:solidFill>
                  <a:srgbClr val="000000"/>
                </a:solidFill>
                <a:effectLst/>
                <a:ea typeface="Times New Roman" panose="02020603050405020304" pitchFamily="18" charset="0"/>
              </a:rPr>
              <a:t>Aesthetic Experience and Somaesthetics</a:t>
            </a:r>
            <a:r>
              <a:rPr lang="en-US" sz="2000" dirty="0">
                <a:solidFill>
                  <a:srgbClr val="000000"/>
                </a:solidFill>
                <a:effectLst/>
                <a:ea typeface="Times New Roman" panose="02020603050405020304" pitchFamily="18" charset="0"/>
              </a:rPr>
              <a:t> Leiden &amp; Boston: Brill, pp. 120–42.</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Treinkman, M. (2021) 'Focus of Attention Research: A Review and Update for Teachers of Singing', </a:t>
            </a:r>
            <a:r>
              <a:rPr lang="en-US" sz="2000" i="1" dirty="0">
                <a:solidFill>
                  <a:srgbClr val="000000"/>
                </a:solidFill>
                <a:effectLst/>
                <a:ea typeface="Times New Roman" panose="02020603050405020304" pitchFamily="18" charset="0"/>
              </a:rPr>
              <a:t>Journal of Singing, </a:t>
            </a:r>
            <a:r>
              <a:rPr lang="en-US" sz="2000" dirty="0">
                <a:solidFill>
                  <a:srgbClr val="000000"/>
                </a:solidFill>
                <a:effectLst/>
                <a:ea typeface="Times New Roman" panose="02020603050405020304" pitchFamily="18" charset="0"/>
              </a:rPr>
              <a:t>77(3), pp. 407-418.</a:t>
            </a:r>
            <a:endParaRPr lang="en-US" sz="2000" dirty="0">
              <a:effectLst/>
              <a:ea typeface="Times New Roman" panose="02020603050405020304" pitchFamily="18" charset="0"/>
            </a:endParaRPr>
          </a:p>
          <a:p>
            <a:pPr marL="0" marR="0">
              <a:spcBef>
                <a:spcPts val="0"/>
              </a:spcBef>
              <a:spcAft>
                <a:spcPts val="865"/>
              </a:spcAft>
            </a:pPr>
            <a:r>
              <a:rPr lang="en-US" sz="2000" dirty="0">
                <a:solidFill>
                  <a:srgbClr val="000000"/>
                </a:solidFill>
                <a:effectLst/>
                <a:ea typeface="Times New Roman" panose="02020603050405020304" pitchFamily="18" charset="0"/>
              </a:rPr>
              <a:t>Utley, A. (2019) </a:t>
            </a:r>
            <a:r>
              <a:rPr lang="en-US" sz="2000" i="1" dirty="0">
                <a:solidFill>
                  <a:srgbClr val="000000"/>
                </a:solidFill>
                <a:effectLst/>
                <a:ea typeface="Times New Roman" panose="02020603050405020304" pitchFamily="18" charset="0"/>
              </a:rPr>
              <a:t>Motor Control, Learning, and Developement. </a:t>
            </a:r>
            <a:r>
              <a:rPr lang="en-US" sz="2000" dirty="0">
                <a:solidFill>
                  <a:srgbClr val="000000"/>
                </a:solidFill>
                <a:effectLst/>
                <a:ea typeface="Times New Roman" panose="02020603050405020304" pitchFamily="18" charset="0"/>
              </a:rPr>
              <a:t>2nd ed. New York, NY: Routledge.</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Verdolini, K. (2000) 'Principles of Skill Acquisition Applied to Voice Training', in Aker, B., Hampton, M.E. and Coice and Speech Trainers Assoc (eds.) </a:t>
            </a:r>
            <a:r>
              <a:rPr lang="en-US" sz="2000" i="1" dirty="0">
                <a:solidFill>
                  <a:srgbClr val="000000"/>
                </a:solidFill>
                <a:effectLst/>
                <a:ea typeface="Times New Roman" panose="02020603050405020304" pitchFamily="18" charset="0"/>
              </a:rPr>
              <a:t>The Vocal Vision: Views on Voice by 24 Leading Teachers, Coaches and Directors</a:t>
            </a:r>
            <a:r>
              <a:rPr lang="en-US" sz="2000" dirty="0">
                <a:solidFill>
                  <a:srgbClr val="000000"/>
                </a:solidFill>
                <a:effectLst/>
                <a:ea typeface="Times New Roman" panose="02020603050405020304" pitchFamily="18" charset="0"/>
              </a:rPr>
              <a:t> New York: Applause Books.</a:t>
            </a:r>
            <a:endParaRPr lang="en-US" sz="2000" dirty="0">
              <a:effectLst/>
              <a:ea typeface="Times New Roman" panose="02020603050405020304" pitchFamily="18" charset="0"/>
            </a:endParaRPr>
          </a:p>
          <a:p>
            <a:pPr marL="0" marR="0" algn="l">
              <a:spcBef>
                <a:spcPts val="0"/>
              </a:spcBef>
              <a:spcAft>
                <a:spcPts val="865"/>
              </a:spcAft>
            </a:pPr>
            <a:r>
              <a:rPr lang="en-US" sz="2000" dirty="0">
                <a:solidFill>
                  <a:srgbClr val="000000"/>
                </a:solidFill>
                <a:effectLst/>
                <a:ea typeface="Times New Roman" panose="02020603050405020304" pitchFamily="18" charset="0"/>
              </a:rPr>
              <a:t>Verdolini-Abbott, K. (2022) </a:t>
            </a:r>
            <a:r>
              <a:rPr lang="en-US" sz="2000" i="1" dirty="0">
                <a:solidFill>
                  <a:srgbClr val="000000"/>
                </a:solidFill>
                <a:effectLst/>
                <a:ea typeface="Times New Roman" panose="02020603050405020304" pitchFamily="18" charset="0"/>
              </a:rPr>
              <a:t>Perceptual Motor Learning</a:t>
            </a:r>
            <a:r>
              <a:rPr lang="en-US" sz="2000" dirty="0">
                <a:solidFill>
                  <a:srgbClr val="000000"/>
                </a:solidFill>
                <a:effectLst/>
                <a:ea typeface="Times New Roman" panose="02020603050405020304" pitchFamily="18" charset="0"/>
              </a:rPr>
              <a:t> Voice Study Center.</a:t>
            </a:r>
            <a:endParaRPr lang="en-US" sz="2000" dirty="0">
              <a:effectLst/>
              <a:ea typeface="Times New Roman" panose="02020603050405020304" pitchFamily="18" charset="0"/>
            </a:endParaRPr>
          </a:p>
          <a:p>
            <a:pPr marL="0" indent="0">
              <a:buNone/>
            </a:pPr>
            <a:endParaRPr lang="en-US" sz="5000" dirty="0">
              <a:effectLst/>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26753821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9A7B6F-B165-A91B-172E-E38EBB23C483}"/>
              </a:ext>
            </a:extLst>
          </p:cNvPr>
          <p:cNvSpPr txBox="1"/>
          <p:nvPr/>
        </p:nvSpPr>
        <p:spPr>
          <a:xfrm>
            <a:off x="5061098" y="2721114"/>
            <a:ext cx="2069804" cy="707886"/>
          </a:xfrm>
          <a:prstGeom prst="rect">
            <a:avLst/>
          </a:prstGeom>
          <a:noFill/>
        </p:spPr>
        <p:txBody>
          <a:bodyPr wrap="square" rtlCol="0">
            <a:spAutoFit/>
          </a:bodyPr>
          <a:lstStyle/>
          <a:p>
            <a:r>
              <a:rPr lang="en-US" sz="4000" dirty="0">
                <a:solidFill>
                  <a:schemeClr val="bg1"/>
                </a:solidFill>
              </a:rPr>
              <a:t>The End</a:t>
            </a:r>
          </a:p>
        </p:txBody>
      </p:sp>
    </p:spTree>
    <p:extLst>
      <p:ext uri="{BB962C8B-B14F-4D97-AF65-F5344CB8AC3E}">
        <p14:creationId xmlns:p14="http://schemas.microsoft.com/office/powerpoint/2010/main" val="21065135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12498</TotalTime>
  <Words>3128</Words>
  <Application>Microsoft Macintosh PowerPoint</Application>
  <PresentationFormat>Widescreen</PresentationFormat>
  <Paragraphs>373</Paragraphs>
  <Slides>31</Slides>
  <Notes>24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31</vt:i4>
      </vt:variant>
    </vt:vector>
  </HeadingPairs>
  <TitlesOfParts>
    <vt:vector size="39" baseType="lpstr">
      <vt:lpstr>Aptos</vt:lpstr>
      <vt:lpstr>Aptos Display</vt:lpstr>
      <vt:lpstr>Arial</vt:lpstr>
      <vt:lpstr>ArialMT</vt:lpstr>
      <vt:lpstr>Helvetica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Sympathetic Nervous System Fight of Flight</vt:lpstr>
      <vt:lpstr>Exercise Inclusion</vt:lpstr>
      <vt:lpstr>PowerPoint Presentation</vt:lpstr>
      <vt:lpstr>PowerPoint Presentation</vt:lpstr>
      <vt:lpstr>Survey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Conclusions</vt:lpstr>
      <vt:lpstr>References</vt:lpstr>
      <vt:lpstr>References</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the effect of a brief, mindfulness body scan at the beginning of a voice lessons to stimulate interoceptive awareness. </dc:title>
  <dc:creator>Emilie Hannon (2029572)</dc:creator>
  <cp:lastModifiedBy>Emilie Hannon (2029572)</cp:lastModifiedBy>
  <cp:revision>28</cp:revision>
  <dcterms:created xsi:type="dcterms:W3CDTF">2024-02-13T15:09:53Z</dcterms:created>
  <dcterms:modified xsi:type="dcterms:W3CDTF">2024-03-07T02:07:40Z</dcterms:modified>
</cp:coreProperties>
</file>