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BBC30DA-8C48-B33F-E775-1A0C4B50A386}" v="89" dt="2026-05-14T14:44:19.862"/>
    <p1510:client id="{6FE12814-8FD1-C384-E933-F1EDB6AFD2B1}" v="426" dt="2026-05-14T16:33:37.549"/>
    <p1510:client id="{B42F0012-EAAC-44FF-A79A-999CF9287B19}" v="44" dt="2026-05-14T14:56:45.302"/>
    <p1510:client id="{D23B27CD-E9D3-9F13-ACB7-A9C20A1A577C}" v="1128" dt="2026-05-14T17:36:11.68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>
        <p:scale>
          <a:sx n="63" d="100"/>
          <a:sy n="63" d="100"/>
        </p:scale>
        <p:origin x="612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AF21E3D-D712-462D-BF8C-C3431A894037}" type="datetimeFigureOut">
              <a:t>5/14/2026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B0F8A54-2B79-4B37-BB3B-18DE00B5393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68210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B0F8A54-2B79-4B37-BB3B-18DE00B5393C}" type="slidenum"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03191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14/05/2026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14/05/2026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14/05/2026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14/05/2026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14/05/2026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14/05/2026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14/05/2026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7" Type="http://schemas.openxmlformats.org/officeDocument/2006/relationships/image" Target="../media/image2.pn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2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2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2.png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8.xml"/><Relationship Id="rId7" Type="http://schemas.openxmlformats.org/officeDocument/2006/relationships/image" Target="../media/image12.png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2.png"/><Relationship Id="rId5" Type="http://schemas.openxmlformats.org/officeDocument/2006/relationships/image" Target="../media/image14.svg"/><Relationship Id="rId4" Type="http://schemas.openxmlformats.org/officeDocument/2006/relationships/image" Target="../media/image13.sv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2.png"/><Relationship Id="rId4" Type="http://schemas.openxmlformats.org/officeDocument/2006/relationships/image" Target="../media/image1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7" Type="http://schemas.openxmlformats.org/officeDocument/2006/relationships/image" Target="../media/image2.png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notesSlide" Target="../notesSlides/notesSlide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2.png"/><Relationship Id="rId4" Type="http://schemas.openxmlformats.org/officeDocument/2006/relationships/image" Target="../media/image18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2.png"/><Relationship Id="rId4" Type="http://schemas.openxmlformats.org/officeDocument/2006/relationships/image" Target="../media/image19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5" Type="http://schemas.openxmlformats.org/officeDocument/2006/relationships/image" Target="../media/image2.png"/><Relationship Id="rId4" Type="http://schemas.openxmlformats.org/officeDocument/2006/relationships/image" Target="../media/image20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7" Type="http://schemas.openxmlformats.org/officeDocument/2006/relationships/image" Target="../media/image2.png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5" Type="http://schemas.openxmlformats.org/officeDocument/2006/relationships/image" Target="../media/image2.png"/><Relationship Id="rId4" Type="http://schemas.openxmlformats.org/officeDocument/2006/relationships/image" Target="../media/image2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4"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4063207"/>
            <a:ext cx="9144000" cy="2387600"/>
          </a:xfrm>
        </p:spPr>
        <p:txBody>
          <a:bodyPr>
            <a:normAutofit fontScale="90000"/>
          </a:bodyPr>
          <a:lstStyle/>
          <a:p>
            <a:r>
              <a:rPr lang="en-GB">
                <a:solidFill>
                  <a:schemeClr val="bg1"/>
                </a:solidFill>
              </a:rPr>
              <a:t>Introduction to year 1 on the fire rescue and leadership course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slide 1">
            <a:hlinkClick r:id="" action="ppaction://media"/>
            <a:extLst>
              <a:ext uri="{FF2B5EF4-FFF2-40B4-BE49-F238E27FC236}">
                <a16:creationId xmlns:a16="http://schemas.microsoft.com/office/drawing/2014/main" id="{E7E829B8-B707-B0AA-598A-78019279583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58880" y="34036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05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CE56A029-D803-47A2-B79C-4527891BE6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chemeClr val="bg2">
              <a:tint val="95000"/>
              <a:satMod val="1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51D96995-5226-4718-9475-B918D16CF1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2663" y="1467136"/>
            <a:ext cx="4429266" cy="5404512"/>
          </a:xfrm>
          <a:custGeom>
            <a:avLst/>
            <a:gdLst>
              <a:gd name="connsiteX0" fmla="*/ 824338 w 4383631"/>
              <a:gd name="connsiteY0" fmla="*/ 881 h 5404513"/>
              <a:gd name="connsiteX1" fmla="*/ 988232 w 4383631"/>
              <a:gd name="connsiteY1" fmla="*/ 1512 h 5404513"/>
              <a:gd name="connsiteX2" fmla="*/ 2378019 w 4383631"/>
              <a:gd name="connsiteY2" fmla="*/ 394359 h 5404513"/>
              <a:gd name="connsiteX3" fmla="*/ 4005393 w 4383631"/>
              <a:gd name="connsiteY3" fmla="*/ 5010381 h 5404513"/>
              <a:gd name="connsiteX4" fmla="*/ 3668913 w 4383631"/>
              <a:gd name="connsiteY4" fmla="*/ 5403338 h 5404513"/>
              <a:gd name="connsiteX5" fmla="*/ 3667357 w 4383631"/>
              <a:gd name="connsiteY5" fmla="*/ 5404513 h 5404513"/>
              <a:gd name="connsiteX6" fmla="*/ 0 w 4383631"/>
              <a:gd name="connsiteY6" fmla="*/ 5404513 h 5404513"/>
              <a:gd name="connsiteX7" fmla="*/ 0 w 4383631"/>
              <a:gd name="connsiteY7" fmla="*/ 143051 h 5404513"/>
              <a:gd name="connsiteX8" fmla="*/ 193256 w 4383631"/>
              <a:gd name="connsiteY8" fmla="*/ 87176 h 5404513"/>
              <a:gd name="connsiteX9" fmla="*/ 824338 w 4383631"/>
              <a:gd name="connsiteY9" fmla="*/ 881 h 54045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383631" h="5404513">
                <a:moveTo>
                  <a:pt x="824338" y="881"/>
                </a:moveTo>
                <a:cubicBezTo>
                  <a:pt x="878770" y="-471"/>
                  <a:pt x="933413" y="-270"/>
                  <a:pt x="988232" y="1512"/>
                </a:cubicBezTo>
                <a:cubicBezTo>
                  <a:pt x="1445852" y="16389"/>
                  <a:pt x="1915763" y="141496"/>
                  <a:pt x="2378019" y="394359"/>
                </a:cubicBezTo>
                <a:cubicBezTo>
                  <a:pt x="4031265" y="1298718"/>
                  <a:pt x="4945843" y="3467048"/>
                  <a:pt x="4005393" y="5010381"/>
                </a:cubicBezTo>
                <a:cubicBezTo>
                  <a:pt x="3906203" y="5173158"/>
                  <a:pt x="3793241" y="5299621"/>
                  <a:pt x="3668913" y="5403338"/>
                </a:cubicBezTo>
                <a:lnTo>
                  <a:pt x="3667357" y="5404513"/>
                </a:lnTo>
                <a:lnTo>
                  <a:pt x="0" y="5404513"/>
                </a:lnTo>
                <a:lnTo>
                  <a:pt x="0" y="143051"/>
                </a:lnTo>
                <a:lnTo>
                  <a:pt x="193256" y="87176"/>
                </a:lnTo>
                <a:cubicBezTo>
                  <a:pt x="398954" y="35580"/>
                  <a:pt x="610013" y="6202"/>
                  <a:pt x="824338" y="881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5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3D7B82C1-B831-4DDE-BDF4-2C767EB493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76470"/>
            <a:ext cx="4211054" cy="5181530"/>
          </a:xfrm>
          <a:custGeom>
            <a:avLst/>
            <a:gdLst>
              <a:gd name="connsiteX0" fmla="*/ 1165310 w 4211054"/>
              <a:gd name="connsiteY0" fmla="*/ 990 h 5181530"/>
              <a:gd name="connsiteX1" fmla="*/ 2418078 w 4211054"/>
              <a:gd name="connsiteY1" fmla="*/ 367333 h 5181530"/>
              <a:gd name="connsiteX2" fmla="*/ 3861693 w 4211054"/>
              <a:gd name="connsiteY2" fmla="*/ 4749397 h 5181530"/>
              <a:gd name="connsiteX3" fmla="*/ 3592887 w 4211054"/>
              <a:gd name="connsiteY3" fmla="*/ 5091022 h 5181530"/>
              <a:gd name="connsiteX4" fmla="*/ 3483152 w 4211054"/>
              <a:gd name="connsiteY4" fmla="*/ 5181530 h 5181530"/>
              <a:gd name="connsiteX5" fmla="*/ 0 w 4211054"/>
              <a:gd name="connsiteY5" fmla="*/ 5181530 h 5181530"/>
              <a:gd name="connsiteX6" fmla="*/ 0 w 4211054"/>
              <a:gd name="connsiteY6" fmla="*/ 5181528 h 5181530"/>
              <a:gd name="connsiteX7" fmla="*/ 2981677 w 4211054"/>
              <a:gd name="connsiteY7" fmla="*/ 5181528 h 5181530"/>
              <a:gd name="connsiteX8" fmla="*/ 3028606 w 4211054"/>
              <a:gd name="connsiteY8" fmla="*/ 5160626 h 5181530"/>
              <a:gd name="connsiteX9" fmla="*/ 3747110 w 4211054"/>
              <a:gd name="connsiteY9" fmla="*/ 4553549 h 5181530"/>
              <a:gd name="connsiteX10" fmla="*/ 2353269 w 4211054"/>
              <a:gd name="connsiteY10" fmla="*/ 527791 h 5181530"/>
              <a:gd name="connsiteX11" fmla="*/ 1162923 w 4211054"/>
              <a:gd name="connsiteY11" fmla="*/ 185179 h 5181530"/>
              <a:gd name="connsiteX12" fmla="*/ 80119 w 4211054"/>
              <a:gd name="connsiteY12" fmla="*/ 399295 h 5181530"/>
              <a:gd name="connsiteX13" fmla="*/ 0 w 4211054"/>
              <a:gd name="connsiteY13" fmla="*/ 438059 h 5181530"/>
              <a:gd name="connsiteX14" fmla="*/ 0 w 4211054"/>
              <a:gd name="connsiteY14" fmla="*/ 251609 h 5181530"/>
              <a:gd name="connsiteX15" fmla="*/ 158783 w 4211054"/>
              <a:gd name="connsiteY15" fmla="*/ 182603 h 5181530"/>
              <a:gd name="connsiteX16" fmla="*/ 1165310 w 4211054"/>
              <a:gd name="connsiteY16" fmla="*/ 990 h 51815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11054" h="5181530">
                <a:moveTo>
                  <a:pt x="1165310" y="990"/>
                </a:moveTo>
                <a:cubicBezTo>
                  <a:pt x="1578456" y="12730"/>
                  <a:pt x="2002082" y="129252"/>
                  <a:pt x="2418078" y="367333"/>
                </a:cubicBezTo>
                <a:cubicBezTo>
                  <a:pt x="3905879" y="1218825"/>
                  <a:pt x="4719574" y="3276464"/>
                  <a:pt x="3861693" y="4749397"/>
                </a:cubicBezTo>
                <a:cubicBezTo>
                  <a:pt x="3781266" y="4887488"/>
                  <a:pt x="3691172" y="4998345"/>
                  <a:pt x="3592887" y="5091022"/>
                </a:cubicBezTo>
                <a:lnTo>
                  <a:pt x="3483152" y="5181530"/>
                </a:lnTo>
                <a:lnTo>
                  <a:pt x="0" y="5181530"/>
                </a:lnTo>
                <a:lnTo>
                  <a:pt x="0" y="5181528"/>
                </a:lnTo>
                <a:lnTo>
                  <a:pt x="2981677" y="5181528"/>
                </a:lnTo>
                <a:lnTo>
                  <a:pt x="3028606" y="5160626"/>
                </a:lnTo>
                <a:cubicBezTo>
                  <a:pt x="3311277" y="5028098"/>
                  <a:pt x="3558318" y="4869020"/>
                  <a:pt x="3747110" y="4553549"/>
                </a:cubicBezTo>
                <a:cubicBezTo>
                  <a:pt x="4552598" y="3207566"/>
                  <a:pt x="3769268" y="1316508"/>
                  <a:pt x="2353269" y="527791"/>
                </a:cubicBezTo>
                <a:cubicBezTo>
                  <a:pt x="1957349" y="307263"/>
                  <a:pt x="1554872" y="198154"/>
                  <a:pt x="1162923" y="185179"/>
                </a:cubicBezTo>
                <a:cubicBezTo>
                  <a:pt x="787306" y="172747"/>
                  <a:pt x="421359" y="248602"/>
                  <a:pt x="80119" y="399295"/>
                </a:cubicBezTo>
                <a:lnTo>
                  <a:pt x="0" y="438059"/>
                </a:lnTo>
                <a:lnTo>
                  <a:pt x="0" y="251609"/>
                </a:lnTo>
                <a:lnTo>
                  <a:pt x="158783" y="182603"/>
                </a:lnTo>
                <a:cubicBezTo>
                  <a:pt x="479801" y="54981"/>
                  <a:pt x="818871" y="-8854"/>
                  <a:pt x="1165310" y="990"/>
                </a:cubicBezTo>
                <a:close/>
              </a:path>
            </a:pathLst>
          </a:custGeom>
          <a:solidFill>
            <a:srgbClr val="FFFFFF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7" name="Content Placeholder 6" descr="A paper with pencils and a pencil on it&#10;&#10;AI-generated content may be incorrect.">
            <a:extLst>
              <a:ext uri="{FF2B5EF4-FFF2-40B4-BE49-F238E27FC236}">
                <a16:creationId xmlns:a16="http://schemas.microsoft.com/office/drawing/2014/main" id="{BCD6FBDB-8390-E022-1025-F67B0003C02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rcRect l="8009" r="12127" b="-1"/>
          <a:stretch>
            <a:fillRect/>
          </a:stretch>
        </p:blipFill>
        <p:spPr>
          <a:xfrm>
            <a:off x="-7" y="1676463"/>
            <a:ext cx="4211054" cy="5181530"/>
          </a:xfrm>
          <a:custGeom>
            <a:avLst/>
            <a:gdLst/>
            <a:ahLst/>
            <a:cxnLst/>
            <a:rect l="l" t="t" r="r" b="b"/>
            <a:pathLst>
              <a:path w="4211054" h="5181530">
                <a:moveTo>
                  <a:pt x="1165310" y="990"/>
                </a:moveTo>
                <a:cubicBezTo>
                  <a:pt x="1578456" y="12730"/>
                  <a:pt x="2002082" y="129252"/>
                  <a:pt x="2418078" y="367333"/>
                </a:cubicBezTo>
                <a:cubicBezTo>
                  <a:pt x="3905879" y="1218825"/>
                  <a:pt x="4719574" y="3276464"/>
                  <a:pt x="3861693" y="4749397"/>
                </a:cubicBezTo>
                <a:cubicBezTo>
                  <a:pt x="3781266" y="4887488"/>
                  <a:pt x="3691172" y="4998345"/>
                  <a:pt x="3592887" y="5091022"/>
                </a:cubicBezTo>
                <a:lnTo>
                  <a:pt x="3483153" y="5181530"/>
                </a:lnTo>
                <a:lnTo>
                  <a:pt x="0" y="5181530"/>
                </a:lnTo>
                <a:lnTo>
                  <a:pt x="0" y="251609"/>
                </a:lnTo>
                <a:lnTo>
                  <a:pt x="158783" y="182603"/>
                </a:lnTo>
                <a:cubicBezTo>
                  <a:pt x="479801" y="54981"/>
                  <a:pt x="818871" y="-8854"/>
                  <a:pt x="1165310" y="990"/>
                </a:cubicBezTo>
                <a:close/>
              </a:path>
            </a:pathLst>
          </a:custGeom>
        </p:spPr>
      </p:pic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22EB6291-5B14-4134-B234-BE224349EF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59458" y="-13648"/>
            <a:ext cx="4289727" cy="2866417"/>
          </a:xfrm>
          <a:custGeom>
            <a:avLst/>
            <a:gdLst>
              <a:gd name="connsiteX0" fmla="*/ 237339 w 4130517"/>
              <a:gd name="connsiteY0" fmla="*/ 0 h 2806419"/>
              <a:gd name="connsiteX1" fmla="*/ 3997489 w 4130517"/>
              <a:gd name="connsiteY1" fmla="*/ 0 h 2806419"/>
              <a:gd name="connsiteX2" fmla="*/ 4006148 w 4130517"/>
              <a:gd name="connsiteY2" fmla="*/ 24333 h 2806419"/>
              <a:gd name="connsiteX3" fmla="*/ 4130517 w 4130517"/>
              <a:gd name="connsiteY3" fmla="*/ 887307 h 2806419"/>
              <a:gd name="connsiteX4" fmla="*/ 3915925 w 4130517"/>
              <a:gd name="connsiteY4" fmla="*/ 1525677 h 2806419"/>
              <a:gd name="connsiteX5" fmla="*/ 3280571 w 4130517"/>
              <a:gd name="connsiteY5" fmla="*/ 2120090 h 2806419"/>
              <a:gd name="connsiteX6" fmla="*/ 3140878 w 4130517"/>
              <a:gd name="connsiteY6" fmla="*/ 2233796 h 2806419"/>
              <a:gd name="connsiteX7" fmla="*/ 1993019 w 4130517"/>
              <a:gd name="connsiteY7" fmla="*/ 2806419 h 2806419"/>
              <a:gd name="connsiteX8" fmla="*/ 480948 w 4130517"/>
              <a:gd name="connsiteY8" fmla="*/ 1875638 h 2806419"/>
              <a:gd name="connsiteX9" fmla="*/ 319805 w 4130517"/>
              <a:gd name="connsiteY9" fmla="*/ 1637519 h 2806419"/>
              <a:gd name="connsiteX10" fmla="*/ 0 w 4130517"/>
              <a:gd name="connsiteY10" fmla="*/ 887307 h 2806419"/>
              <a:gd name="connsiteX11" fmla="*/ 193231 w 4130517"/>
              <a:gd name="connsiteY11" fmla="*/ 79360 h 28064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130517" h="2806419">
                <a:moveTo>
                  <a:pt x="237339" y="0"/>
                </a:moveTo>
                <a:lnTo>
                  <a:pt x="3997489" y="0"/>
                </a:lnTo>
                <a:lnTo>
                  <a:pt x="4006148" y="24333"/>
                </a:lnTo>
                <a:cubicBezTo>
                  <a:pt x="4087750" y="288004"/>
                  <a:pt x="4130517" y="579903"/>
                  <a:pt x="4130517" y="887307"/>
                </a:cubicBezTo>
                <a:cubicBezTo>
                  <a:pt x="4130517" y="1132599"/>
                  <a:pt x="4064304" y="1329464"/>
                  <a:pt x="3915925" y="1525677"/>
                </a:cubicBezTo>
                <a:cubicBezTo>
                  <a:pt x="3760721" y="1730924"/>
                  <a:pt x="3527514" y="1919967"/>
                  <a:pt x="3280571" y="2120090"/>
                </a:cubicBezTo>
                <a:cubicBezTo>
                  <a:pt x="3235011" y="2156968"/>
                  <a:pt x="3187944" y="2195151"/>
                  <a:pt x="3140878" y="2233796"/>
                </a:cubicBezTo>
                <a:cubicBezTo>
                  <a:pt x="2719582" y="2579662"/>
                  <a:pt x="2412097" y="2806419"/>
                  <a:pt x="1993019" y="2806419"/>
                </a:cubicBezTo>
                <a:cubicBezTo>
                  <a:pt x="1354472" y="2806419"/>
                  <a:pt x="902244" y="2528070"/>
                  <a:pt x="480948" y="1875638"/>
                </a:cubicBezTo>
                <a:cubicBezTo>
                  <a:pt x="425816" y="1790244"/>
                  <a:pt x="371924" y="1712578"/>
                  <a:pt x="319805" y="1637519"/>
                </a:cubicBezTo>
                <a:cubicBezTo>
                  <a:pt x="103795" y="1326296"/>
                  <a:pt x="0" y="1164446"/>
                  <a:pt x="0" y="887307"/>
                </a:cubicBezTo>
                <a:cubicBezTo>
                  <a:pt x="0" y="612125"/>
                  <a:pt x="65060" y="340293"/>
                  <a:pt x="193231" y="7936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5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97A57860-4E75-47A2-A2FB-36FAA8979E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51951" y="-11953"/>
            <a:ext cx="4152001" cy="3562347"/>
          </a:xfrm>
          <a:custGeom>
            <a:avLst/>
            <a:gdLst>
              <a:gd name="connsiteX0" fmla="*/ 305212 w 4069058"/>
              <a:gd name="connsiteY0" fmla="*/ 0 h 3547008"/>
              <a:gd name="connsiteX1" fmla="*/ 4069058 w 4069058"/>
              <a:gd name="connsiteY1" fmla="*/ 0 h 3547008"/>
              <a:gd name="connsiteX2" fmla="*/ 4069058 w 4069058"/>
              <a:gd name="connsiteY2" fmla="*/ 2865785 h 3547008"/>
              <a:gd name="connsiteX3" fmla="*/ 3996814 w 4069058"/>
              <a:gd name="connsiteY3" fmla="*/ 2947457 h 3547008"/>
              <a:gd name="connsiteX4" fmla="*/ 2732780 w 4069058"/>
              <a:gd name="connsiteY4" fmla="*/ 3541640 h 3547008"/>
              <a:gd name="connsiteX5" fmla="*/ 1317550 w 4069058"/>
              <a:gd name="connsiteY5" fmla="*/ 3015110 h 3547008"/>
              <a:gd name="connsiteX6" fmla="*/ 1140977 w 4069058"/>
              <a:gd name="connsiteY6" fmla="*/ 2901419 h 3547008"/>
              <a:gd name="connsiteX7" fmla="*/ 330269 w 4069058"/>
              <a:gd name="connsiteY7" fmla="*/ 2297252 h 3547008"/>
              <a:gd name="connsiteX8" fmla="*/ 13299 w 4069058"/>
              <a:gd name="connsiteY8" fmla="*/ 1599966 h 3547008"/>
              <a:gd name="connsiteX9" fmla="*/ 217457 w 4069058"/>
              <a:gd name="connsiteY9" fmla="*/ 178659 h 35470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069058" h="3547008">
                <a:moveTo>
                  <a:pt x="305212" y="0"/>
                </a:moveTo>
                <a:lnTo>
                  <a:pt x="4069058" y="0"/>
                </a:lnTo>
                <a:lnTo>
                  <a:pt x="4069058" y="2865785"/>
                </a:lnTo>
                <a:lnTo>
                  <a:pt x="3996814" y="2947457"/>
                </a:lnTo>
                <a:cubicBezTo>
                  <a:pt x="3654887" y="3311545"/>
                  <a:pt x="3252443" y="3496175"/>
                  <a:pt x="2732780" y="3541640"/>
                </a:cubicBezTo>
                <a:cubicBezTo>
                  <a:pt x="2236701" y="3585041"/>
                  <a:pt x="1850359" y="3361306"/>
                  <a:pt x="1317550" y="3015110"/>
                </a:cubicBezTo>
                <a:cubicBezTo>
                  <a:pt x="1258026" y="2976425"/>
                  <a:pt x="1198546" y="2938265"/>
                  <a:pt x="1140977" y="2901419"/>
                </a:cubicBezTo>
                <a:cubicBezTo>
                  <a:pt x="828927" y="2701433"/>
                  <a:pt x="534230" y="2512513"/>
                  <a:pt x="330269" y="2297252"/>
                </a:cubicBezTo>
                <a:cubicBezTo>
                  <a:pt x="135278" y="2091465"/>
                  <a:pt x="37487" y="1876435"/>
                  <a:pt x="13299" y="1599966"/>
                </a:cubicBezTo>
                <a:cubicBezTo>
                  <a:pt x="-32170" y="1080250"/>
                  <a:pt x="39709" y="589889"/>
                  <a:pt x="217457" y="178659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5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DF088A-1153-6A26-9276-39F347BF83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59350" y="3268639"/>
            <a:ext cx="5729985" cy="103897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Academic writing</a:t>
            </a:r>
          </a:p>
        </p:txBody>
      </p:sp>
      <p:pic>
        <p:nvPicPr>
          <p:cNvPr id="8" name="Picture 7" descr="A gavel and a coin&#10;&#10;AI-generated content may be incorrect.">
            <a:extLst>
              <a:ext uri="{FF2B5EF4-FFF2-40B4-BE49-F238E27FC236}">
                <a16:creationId xmlns:a16="http://schemas.microsoft.com/office/drawing/2014/main" id="{DD585855-DF28-C7DF-E62D-7348D6F59E66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15846" r="-3" b="15000"/>
          <a:stretch>
            <a:fillRect/>
          </a:stretch>
        </p:blipFill>
        <p:spPr>
          <a:xfrm>
            <a:off x="3332189" y="1"/>
            <a:ext cx="3997527" cy="2646947"/>
          </a:xfrm>
          <a:custGeom>
            <a:avLst/>
            <a:gdLst/>
            <a:ahLst/>
            <a:cxnLst/>
            <a:rect l="l" t="t" r="r" b="b"/>
            <a:pathLst>
              <a:path w="3997527" h="2646947">
                <a:moveTo>
                  <a:pt x="292993" y="0"/>
                </a:moveTo>
                <a:lnTo>
                  <a:pt x="3828920" y="0"/>
                </a:lnTo>
                <a:lnTo>
                  <a:pt x="3877162" y="126877"/>
                </a:lnTo>
                <a:cubicBezTo>
                  <a:pt x="3956137" y="365716"/>
                  <a:pt x="3997527" y="630123"/>
                  <a:pt x="3997527" y="908578"/>
                </a:cubicBezTo>
                <a:cubicBezTo>
                  <a:pt x="3997527" y="1130767"/>
                  <a:pt x="3933446" y="1309091"/>
                  <a:pt x="3789844" y="1486825"/>
                </a:cubicBezTo>
                <a:cubicBezTo>
                  <a:pt x="3639637" y="1672742"/>
                  <a:pt x="3413939" y="1843981"/>
                  <a:pt x="3174946" y="2025257"/>
                </a:cubicBezTo>
                <a:cubicBezTo>
                  <a:pt x="3130853" y="2058662"/>
                  <a:pt x="3085302" y="2093247"/>
                  <a:pt x="3039752" y="2128254"/>
                </a:cubicBezTo>
                <a:cubicBezTo>
                  <a:pt x="2632020" y="2441546"/>
                  <a:pt x="2334435" y="2646947"/>
                  <a:pt x="1928851" y="2646947"/>
                </a:cubicBezTo>
                <a:cubicBezTo>
                  <a:pt x="1310863" y="2646947"/>
                  <a:pt x="873195" y="2394813"/>
                  <a:pt x="465463" y="1803828"/>
                </a:cubicBezTo>
                <a:cubicBezTo>
                  <a:pt x="412107" y="1726474"/>
                  <a:pt x="359949" y="1656124"/>
                  <a:pt x="309509" y="1588134"/>
                </a:cubicBezTo>
                <a:cubicBezTo>
                  <a:pt x="100453" y="1306222"/>
                  <a:pt x="0" y="1159615"/>
                  <a:pt x="0" y="908578"/>
                </a:cubicBezTo>
                <a:cubicBezTo>
                  <a:pt x="0" y="659312"/>
                  <a:pt x="62965" y="413080"/>
                  <a:pt x="187010" y="176721"/>
                </a:cubicBezTo>
                <a:cubicBezTo>
                  <a:pt x="217356" y="118918"/>
                  <a:pt x="250961" y="62336"/>
                  <a:pt x="287751" y="7075"/>
                </a:cubicBezTo>
                <a:close/>
              </a:path>
            </a:pathLst>
          </a:custGeom>
        </p:spPr>
      </p:pic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FADADC7F-B4F8-4013-B67D-463D600E83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32189" y="1"/>
            <a:ext cx="3997527" cy="2646947"/>
          </a:xfrm>
          <a:custGeom>
            <a:avLst/>
            <a:gdLst>
              <a:gd name="connsiteX0" fmla="*/ 478501 w 3997527"/>
              <a:gd name="connsiteY0" fmla="*/ 2 h 2646947"/>
              <a:gd name="connsiteX1" fmla="*/ 382993 w 3997527"/>
              <a:gd name="connsiteY1" fmla="*/ 123929 h 2646947"/>
              <a:gd name="connsiteX2" fmla="*/ 290041 w 3997527"/>
              <a:gd name="connsiteY2" fmla="*/ 274421 h 2646947"/>
              <a:gd name="connsiteX3" fmla="*/ 117491 w 3997527"/>
              <a:gd name="connsiteY3" fmla="*/ 923641 h 2646947"/>
              <a:gd name="connsiteX4" fmla="*/ 403069 w 3997527"/>
              <a:gd name="connsiteY4" fmla="*/ 1526467 h 2646947"/>
              <a:gd name="connsiteX5" fmla="*/ 546966 w 3997527"/>
              <a:gd name="connsiteY5" fmla="*/ 1717806 h 2646947"/>
              <a:gd name="connsiteX6" fmla="*/ 1897207 w 3997527"/>
              <a:gd name="connsiteY6" fmla="*/ 2465727 h 2646947"/>
              <a:gd name="connsiteX7" fmla="*/ 2922217 w 3997527"/>
              <a:gd name="connsiteY7" fmla="*/ 2005601 h 2646947"/>
              <a:gd name="connsiteX8" fmla="*/ 3046959 w 3997527"/>
              <a:gd name="connsiteY8" fmla="*/ 1914233 h 2646947"/>
              <a:gd name="connsiteX9" fmla="*/ 3614314 w 3997527"/>
              <a:gd name="connsiteY9" fmla="*/ 1436596 h 2646947"/>
              <a:gd name="connsiteX10" fmla="*/ 3805939 w 3997527"/>
              <a:gd name="connsiteY10" fmla="*/ 923641 h 2646947"/>
              <a:gd name="connsiteX11" fmla="*/ 3633781 w 3997527"/>
              <a:gd name="connsiteY11" fmla="*/ 75714 h 2646947"/>
              <a:gd name="connsiteX12" fmla="*/ 3595267 w 3997527"/>
              <a:gd name="connsiteY12" fmla="*/ 2 h 2646947"/>
              <a:gd name="connsiteX13" fmla="*/ 292993 w 3997527"/>
              <a:gd name="connsiteY13" fmla="*/ 0 h 2646947"/>
              <a:gd name="connsiteX14" fmla="*/ 3828920 w 3997527"/>
              <a:gd name="connsiteY14" fmla="*/ 0 h 2646947"/>
              <a:gd name="connsiteX15" fmla="*/ 3877162 w 3997527"/>
              <a:gd name="connsiteY15" fmla="*/ 126877 h 2646947"/>
              <a:gd name="connsiteX16" fmla="*/ 3997527 w 3997527"/>
              <a:gd name="connsiteY16" fmla="*/ 908578 h 2646947"/>
              <a:gd name="connsiteX17" fmla="*/ 3789844 w 3997527"/>
              <a:gd name="connsiteY17" fmla="*/ 1486825 h 2646947"/>
              <a:gd name="connsiteX18" fmla="*/ 3174946 w 3997527"/>
              <a:gd name="connsiteY18" fmla="*/ 2025257 h 2646947"/>
              <a:gd name="connsiteX19" fmla="*/ 3039752 w 3997527"/>
              <a:gd name="connsiteY19" fmla="*/ 2128254 h 2646947"/>
              <a:gd name="connsiteX20" fmla="*/ 1928850 w 3997527"/>
              <a:gd name="connsiteY20" fmla="*/ 2646947 h 2646947"/>
              <a:gd name="connsiteX21" fmla="*/ 465463 w 3997527"/>
              <a:gd name="connsiteY21" fmla="*/ 1803828 h 2646947"/>
              <a:gd name="connsiteX22" fmla="*/ 309508 w 3997527"/>
              <a:gd name="connsiteY22" fmla="*/ 1588134 h 2646947"/>
              <a:gd name="connsiteX23" fmla="*/ 0 w 3997527"/>
              <a:gd name="connsiteY23" fmla="*/ 908578 h 2646947"/>
              <a:gd name="connsiteX24" fmla="*/ 187010 w 3997527"/>
              <a:gd name="connsiteY24" fmla="*/ 176721 h 2646947"/>
              <a:gd name="connsiteX25" fmla="*/ 287750 w 3997527"/>
              <a:gd name="connsiteY25" fmla="*/ 7075 h 26469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3997527" h="2646947">
                <a:moveTo>
                  <a:pt x="478501" y="2"/>
                </a:moveTo>
                <a:lnTo>
                  <a:pt x="382993" y="123929"/>
                </a:lnTo>
                <a:cubicBezTo>
                  <a:pt x="349048" y="172951"/>
                  <a:pt x="318041" y="223144"/>
                  <a:pt x="290041" y="274421"/>
                </a:cubicBezTo>
                <a:cubicBezTo>
                  <a:pt x="175588" y="484093"/>
                  <a:pt x="117491" y="702521"/>
                  <a:pt x="117491" y="923641"/>
                </a:cubicBezTo>
                <a:cubicBezTo>
                  <a:pt x="117491" y="1146334"/>
                  <a:pt x="210177" y="1276386"/>
                  <a:pt x="403069" y="1526467"/>
                </a:cubicBezTo>
                <a:cubicBezTo>
                  <a:pt x="449609" y="1586781"/>
                  <a:pt x="497735" y="1649187"/>
                  <a:pt x="546966" y="1717806"/>
                </a:cubicBezTo>
                <a:cubicBezTo>
                  <a:pt x="923173" y="2242063"/>
                  <a:pt x="1327000" y="2465727"/>
                  <a:pt x="1897207" y="2465727"/>
                </a:cubicBezTo>
                <a:cubicBezTo>
                  <a:pt x="2271434" y="2465727"/>
                  <a:pt x="2546010" y="2283518"/>
                  <a:pt x="2922217" y="2005601"/>
                </a:cubicBezTo>
                <a:cubicBezTo>
                  <a:pt x="2964245" y="1974547"/>
                  <a:pt x="3006275" y="1943867"/>
                  <a:pt x="3046959" y="1914233"/>
                </a:cubicBezTo>
                <a:cubicBezTo>
                  <a:pt x="3267474" y="1753426"/>
                  <a:pt x="3475721" y="1601521"/>
                  <a:pt x="3614314" y="1436596"/>
                </a:cubicBezTo>
                <a:cubicBezTo>
                  <a:pt x="3746813" y="1278931"/>
                  <a:pt x="3805939" y="1120743"/>
                  <a:pt x="3805939" y="923641"/>
                </a:cubicBezTo>
                <a:cubicBezTo>
                  <a:pt x="3805939" y="614875"/>
                  <a:pt x="3746267" y="325578"/>
                  <a:pt x="3633781" y="75714"/>
                </a:cubicBezTo>
                <a:lnTo>
                  <a:pt x="3595267" y="2"/>
                </a:lnTo>
                <a:close/>
                <a:moveTo>
                  <a:pt x="292993" y="0"/>
                </a:moveTo>
                <a:lnTo>
                  <a:pt x="3828920" y="0"/>
                </a:lnTo>
                <a:lnTo>
                  <a:pt x="3877162" y="126877"/>
                </a:lnTo>
                <a:cubicBezTo>
                  <a:pt x="3956137" y="365716"/>
                  <a:pt x="3997527" y="630123"/>
                  <a:pt x="3997527" y="908578"/>
                </a:cubicBezTo>
                <a:cubicBezTo>
                  <a:pt x="3997527" y="1130767"/>
                  <a:pt x="3933446" y="1309091"/>
                  <a:pt x="3789844" y="1486825"/>
                </a:cubicBezTo>
                <a:cubicBezTo>
                  <a:pt x="3639637" y="1672742"/>
                  <a:pt x="3413939" y="1843981"/>
                  <a:pt x="3174946" y="2025257"/>
                </a:cubicBezTo>
                <a:cubicBezTo>
                  <a:pt x="3130853" y="2058662"/>
                  <a:pt x="3085302" y="2093247"/>
                  <a:pt x="3039752" y="2128254"/>
                </a:cubicBezTo>
                <a:cubicBezTo>
                  <a:pt x="2632020" y="2441546"/>
                  <a:pt x="2334435" y="2646947"/>
                  <a:pt x="1928850" y="2646947"/>
                </a:cubicBezTo>
                <a:cubicBezTo>
                  <a:pt x="1310863" y="2646947"/>
                  <a:pt x="873195" y="2394813"/>
                  <a:pt x="465463" y="1803828"/>
                </a:cubicBezTo>
                <a:cubicBezTo>
                  <a:pt x="412107" y="1726474"/>
                  <a:pt x="359949" y="1656124"/>
                  <a:pt x="309508" y="1588134"/>
                </a:cubicBezTo>
                <a:cubicBezTo>
                  <a:pt x="100453" y="1306222"/>
                  <a:pt x="0" y="1159615"/>
                  <a:pt x="0" y="908578"/>
                </a:cubicBezTo>
                <a:cubicBezTo>
                  <a:pt x="0" y="659312"/>
                  <a:pt x="62965" y="413080"/>
                  <a:pt x="187010" y="176721"/>
                </a:cubicBezTo>
                <a:cubicBezTo>
                  <a:pt x="217356" y="118918"/>
                  <a:pt x="250961" y="62336"/>
                  <a:pt x="287750" y="7075"/>
                </a:cubicBez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9" name="Picture 8" descr="A group of kids holding a flag&#10;&#10;AI-generated content may be incorrect.">
            <a:extLst>
              <a:ext uri="{FF2B5EF4-FFF2-40B4-BE49-F238E27FC236}">
                <a16:creationId xmlns:a16="http://schemas.microsoft.com/office/drawing/2014/main" id="{3F5C5411-A536-0542-C2F9-89DFB94003BA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t="21544" r="2" b="2"/>
          <a:stretch>
            <a:fillRect/>
          </a:stretch>
        </p:blipFill>
        <p:spPr>
          <a:xfrm>
            <a:off x="8253666" y="2"/>
            <a:ext cx="3938337" cy="3321595"/>
          </a:xfrm>
          <a:custGeom>
            <a:avLst/>
            <a:gdLst/>
            <a:ahLst/>
            <a:cxnLst/>
            <a:rect l="l" t="t" r="r" b="b"/>
            <a:pathLst>
              <a:path w="3938337" h="3321595">
                <a:moveTo>
                  <a:pt x="412520" y="0"/>
                </a:moveTo>
                <a:lnTo>
                  <a:pt x="3217629" y="0"/>
                </a:lnTo>
                <a:lnTo>
                  <a:pt x="3871410" y="0"/>
                </a:lnTo>
                <a:lnTo>
                  <a:pt x="3938337" y="0"/>
                </a:lnTo>
                <a:lnTo>
                  <a:pt x="3938337" y="59511"/>
                </a:lnTo>
                <a:lnTo>
                  <a:pt x="3938337" y="699247"/>
                </a:lnTo>
                <a:lnTo>
                  <a:pt x="3938337" y="2518435"/>
                </a:lnTo>
                <a:lnTo>
                  <a:pt x="3856842" y="2618704"/>
                </a:lnTo>
                <a:cubicBezTo>
                  <a:pt x="3439614" y="3108658"/>
                  <a:pt x="2979779" y="3321595"/>
                  <a:pt x="2362292" y="3321595"/>
                </a:cubicBezTo>
                <a:cubicBezTo>
                  <a:pt x="1899140" y="3321595"/>
                  <a:pt x="1559319" y="3095023"/>
                  <a:pt x="1093716" y="2749441"/>
                </a:cubicBezTo>
                <a:cubicBezTo>
                  <a:pt x="1041701" y="2710827"/>
                  <a:pt x="989684" y="2672676"/>
                  <a:pt x="939333" y="2635829"/>
                </a:cubicBezTo>
                <a:cubicBezTo>
                  <a:pt x="666418" y="2435869"/>
                  <a:pt x="408686" y="2246981"/>
                  <a:pt x="237160" y="2041901"/>
                </a:cubicBezTo>
                <a:cubicBezTo>
                  <a:pt x="73176" y="1845849"/>
                  <a:pt x="0" y="1649145"/>
                  <a:pt x="0" y="1404055"/>
                </a:cubicBezTo>
                <a:cubicBezTo>
                  <a:pt x="0" y="866538"/>
                  <a:pt x="144750" y="376466"/>
                  <a:pt x="410955" y="1974"/>
                </a:cubicBezTo>
                <a:close/>
              </a:path>
            </a:pathLst>
          </a:custGeom>
        </p:spPr>
      </p:pic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3A8657D3-FF5C-4E4D-BF2D-FA413B67CF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253663" y="0"/>
            <a:ext cx="3938337" cy="3321595"/>
          </a:xfrm>
          <a:custGeom>
            <a:avLst/>
            <a:gdLst>
              <a:gd name="connsiteX0" fmla="*/ 1166365 w 3938337"/>
              <a:gd name="connsiteY0" fmla="*/ 0 h 3321595"/>
              <a:gd name="connsiteX1" fmla="*/ 107576 w 3938337"/>
              <a:gd name="connsiteY1" fmla="*/ 0 h 3321595"/>
              <a:gd name="connsiteX2" fmla="*/ 66927 w 3938337"/>
              <a:gd name="connsiteY2" fmla="*/ 0 h 3321595"/>
              <a:gd name="connsiteX3" fmla="*/ 0 w 3938337"/>
              <a:gd name="connsiteY3" fmla="*/ 0 h 3321595"/>
              <a:gd name="connsiteX4" fmla="*/ 0 w 3938337"/>
              <a:gd name="connsiteY4" fmla="*/ 59511 h 3321595"/>
              <a:gd name="connsiteX5" fmla="*/ 0 w 3938337"/>
              <a:gd name="connsiteY5" fmla="*/ 155390 h 3321595"/>
              <a:gd name="connsiteX6" fmla="*/ 0 w 3938337"/>
              <a:gd name="connsiteY6" fmla="*/ 901114 h 3321595"/>
              <a:gd name="connsiteX7" fmla="*/ 4 w 3938337"/>
              <a:gd name="connsiteY7" fmla="*/ 901114 h 3321595"/>
              <a:gd name="connsiteX8" fmla="*/ 4 w 3938337"/>
              <a:gd name="connsiteY8" fmla="*/ 471771 h 3321595"/>
              <a:gd name="connsiteX9" fmla="*/ 50187 w 3938337"/>
              <a:gd name="connsiteY9" fmla="*/ 407556 h 3321595"/>
              <a:gd name="connsiteX10" fmla="*/ 352921 w 3938337"/>
              <a:gd name="connsiteY10" fmla="*/ 118259 h 3321595"/>
              <a:gd name="connsiteX11" fmla="*/ 514890 w 3938337"/>
              <a:gd name="connsiteY11" fmla="*/ 2 h 3321595"/>
              <a:gd name="connsiteX12" fmla="*/ 1166365 w 3938337"/>
              <a:gd name="connsiteY12" fmla="*/ 2 h 3321595"/>
              <a:gd name="connsiteX13" fmla="*/ 3525817 w 3938337"/>
              <a:gd name="connsiteY13" fmla="*/ 0 h 3321595"/>
              <a:gd name="connsiteX14" fmla="*/ 3384145 w 3938337"/>
              <a:gd name="connsiteY14" fmla="*/ 0 h 3321595"/>
              <a:gd name="connsiteX15" fmla="*/ 3385646 w 3938337"/>
              <a:gd name="connsiteY15" fmla="*/ 1904 h 3321595"/>
              <a:gd name="connsiteX16" fmla="*/ 3780089 w 3938337"/>
              <a:gd name="connsiteY16" fmla="*/ 1354125 h 3321595"/>
              <a:gd name="connsiteX17" fmla="*/ 3552458 w 3938337"/>
              <a:gd name="connsiteY17" fmla="*/ 1969288 h 3321595"/>
              <a:gd name="connsiteX18" fmla="*/ 3414534 w 3938337"/>
              <a:gd name="connsiteY18" fmla="*/ 2115111 h 3321595"/>
              <a:gd name="connsiteX19" fmla="*/ 3395732 w 3938337"/>
              <a:gd name="connsiteY19" fmla="*/ 2131585 h 3321595"/>
              <a:gd name="connsiteX20" fmla="*/ 3390273 w 3938337"/>
              <a:gd name="connsiteY20" fmla="*/ 2137223 h 3321595"/>
              <a:gd name="connsiteX21" fmla="*/ 3348116 w 3938337"/>
              <a:gd name="connsiteY21" fmla="*/ 2173305 h 3321595"/>
              <a:gd name="connsiteX22" fmla="*/ 3251972 w 3938337"/>
              <a:gd name="connsiteY22" fmla="*/ 2257543 h 3321595"/>
              <a:gd name="connsiteX23" fmla="*/ 2878500 w 3938337"/>
              <a:gd name="connsiteY23" fmla="*/ 2542096 h 3321595"/>
              <a:gd name="connsiteX24" fmla="*/ 2730320 w 3938337"/>
              <a:gd name="connsiteY24" fmla="*/ 2651667 h 3321595"/>
              <a:gd name="connsiteX25" fmla="*/ 1512716 w 3938337"/>
              <a:gd name="connsiteY25" fmla="*/ 3203474 h 3321595"/>
              <a:gd name="connsiteX26" fmla="*/ 78219 w 3938337"/>
              <a:gd name="connsiteY26" fmla="*/ 2525579 h 3321595"/>
              <a:gd name="connsiteX27" fmla="*/ 0 w 3938337"/>
              <a:gd name="connsiteY27" fmla="*/ 2428877 h 3321595"/>
              <a:gd name="connsiteX28" fmla="*/ 0 w 3938337"/>
              <a:gd name="connsiteY28" fmla="*/ 2518435 h 3321595"/>
              <a:gd name="connsiteX29" fmla="*/ 81495 w 3938337"/>
              <a:gd name="connsiteY29" fmla="*/ 2618704 h 3321595"/>
              <a:gd name="connsiteX30" fmla="*/ 1576046 w 3938337"/>
              <a:gd name="connsiteY30" fmla="*/ 3321595 h 3321595"/>
              <a:gd name="connsiteX31" fmla="*/ 2844621 w 3938337"/>
              <a:gd name="connsiteY31" fmla="*/ 2749441 h 3321595"/>
              <a:gd name="connsiteX32" fmla="*/ 2999005 w 3938337"/>
              <a:gd name="connsiteY32" fmla="*/ 2635829 h 3321595"/>
              <a:gd name="connsiteX33" fmla="*/ 3701177 w 3938337"/>
              <a:gd name="connsiteY33" fmla="*/ 2041901 h 3321595"/>
              <a:gd name="connsiteX34" fmla="*/ 3938337 w 3938337"/>
              <a:gd name="connsiteY34" fmla="*/ 1404055 h 3321595"/>
              <a:gd name="connsiteX35" fmla="*/ 3527383 w 3938337"/>
              <a:gd name="connsiteY35" fmla="*/ 1974 h 33215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3938337" h="3321595">
                <a:moveTo>
                  <a:pt x="1166365" y="0"/>
                </a:moveTo>
                <a:lnTo>
                  <a:pt x="107576" y="0"/>
                </a:lnTo>
                <a:lnTo>
                  <a:pt x="66927" y="0"/>
                </a:lnTo>
                <a:lnTo>
                  <a:pt x="0" y="0"/>
                </a:lnTo>
                <a:lnTo>
                  <a:pt x="0" y="59511"/>
                </a:lnTo>
                <a:lnTo>
                  <a:pt x="0" y="155390"/>
                </a:lnTo>
                <a:lnTo>
                  <a:pt x="0" y="901114"/>
                </a:lnTo>
                <a:lnTo>
                  <a:pt x="4" y="901114"/>
                </a:lnTo>
                <a:lnTo>
                  <a:pt x="4" y="471771"/>
                </a:lnTo>
                <a:lnTo>
                  <a:pt x="50187" y="407556"/>
                </a:lnTo>
                <a:cubicBezTo>
                  <a:pt x="138559" y="305382"/>
                  <a:pt x="239680" y="208703"/>
                  <a:pt x="352921" y="118259"/>
                </a:cubicBezTo>
                <a:lnTo>
                  <a:pt x="514890" y="2"/>
                </a:lnTo>
                <a:lnTo>
                  <a:pt x="1166365" y="2"/>
                </a:lnTo>
                <a:close/>
                <a:moveTo>
                  <a:pt x="3525817" y="0"/>
                </a:moveTo>
                <a:lnTo>
                  <a:pt x="3384145" y="0"/>
                </a:lnTo>
                <a:lnTo>
                  <a:pt x="3385646" y="1904"/>
                </a:lnTo>
                <a:cubicBezTo>
                  <a:pt x="3641155" y="363079"/>
                  <a:pt x="3780089" y="835723"/>
                  <a:pt x="3780089" y="1354125"/>
                </a:cubicBezTo>
                <a:cubicBezTo>
                  <a:pt x="3780089" y="1590500"/>
                  <a:pt x="3709854" y="1780209"/>
                  <a:pt x="3552458" y="1969288"/>
                </a:cubicBezTo>
                <a:cubicBezTo>
                  <a:pt x="3511300" y="2018735"/>
                  <a:pt x="3464970" y="2067206"/>
                  <a:pt x="3414534" y="2115111"/>
                </a:cubicBezTo>
                <a:lnTo>
                  <a:pt x="3395732" y="2131585"/>
                </a:lnTo>
                <a:lnTo>
                  <a:pt x="3390273" y="2137223"/>
                </a:lnTo>
                <a:lnTo>
                  <a:pt x="3348116" y="2173305"/>
                </a:lnTo>
                <a:lnTo>
                  <a:pt x="3251972" y="2257543"/>
                </a:lnTo>
                <a:cubicBezTo>
                  <a:pt x="3136805" y="2351916"/>
                  <a:pt x="3009474" y="2445671"/>
                  <a:pt x="2878500" y="2542096"/>
                </a:cubicBezTo>
                <a:cubicBezTo>
                  <a:pt x="2830172" y="2577632"/>
                  <a:pt x="2780245" y="2614426"/>
                  <a:pt x="2730320" y="2651667"/>
                </a:cubicBezTo>
                <a:cubicBezTo>
                  <a:pt x="2283426" y="2984960"/>
                  <a:pt x="1957258" y="3203474"/>
                  <a:pt x="1512716" y="3203474"/>
                </a:cubicBezTo>
                <a:cubicBezTo>
                  <a:pt x="920041" y="3203474"/>
                  <a:pt x="478682" y="2998110"/>
                  <a:pt x="78219" y="2525579"/>
                </a:cubicBezTo>
                <a:lnTo>
                  <a:pt x="0" y="2428877"/>
                </a:lnTo>
                <a:lnTo>
                  <a:pt x="0" y="2518435"/>
                </a:lnTo>
                <a:lnTo>
                  <a:pt x="81495" y="2618704"/>
                </a:lnTo>
                <a:cubicBezTo>
                  <a:pt x="498723" y="3108658"/>
                  <a:pt x="958559" y="3321595"/>
                  <a:pt x="1576046" y="3321595"/>
                </a:cubicBezTo>
                <a:cubicBezTo>
                  <a:pt x="2039197" y="3321595"/>
                  <a:pt x="2379018" y="3095023"/>
                  <a:pt x="2844621" y="2749441"/>
                </a:cubicBezTo>
                <a:cubicBezTo>
                  <a:pt x="2896636" y="2710827"/>
                  <a:pt x="2948653" y="2672676"/>
                  <a:pt x="2999005" y="2635829"/>
                </a:cubicBezTo>
                <a:cubicBezTo>
                  <a:pt x="3271919" y="2435869"/>
                  <a:pt x="3529651" y="2246981"/>
                  <a:pt x="3701177" y="2041901"/>
                </a:cubicBezTo>
                <a:cubicBezTo>
                  <a:pt x="3865161" y="1845849"/>
                  <a:pt x="3938337" y="1649145"/>
                  <a:pt x="3938337" y="1404055"/>
                </a:cubicBezTo>
                <a:cubicBezTo>
                  <a:pt x="3938337" y="866538"/>
                  <a:pt x="3793587" y="376466"/>
                  <a:pt x="3527383" y="1974"/>
                </a:cubicBez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A1FA3E7-EB28-98BB-2526-1BC4DFF4B63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959350" y="4444778"/>
            <a:ext cx="5729985" cy="177314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700"/>
              <a:t>Our first year consisted of 3 main units of writing</a:t>
            </a:r>
            <a:endParaRPr lang="en-US"/>
          </a:p>
          <a:p>
            <a:pPr marL="285750" indent="-228600">
              <a:buFont typeface="Arial" panose="020B0604020202020204" pitchFamily="34" charset="0"/>
              <a:buChar char="•"/>
            </a:pPr>
            <a:endParaRPr lang="en-US" sz="1700"/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700"/>
              <a:t>Academic skills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700"/>
              <a:t>Law &amp; politics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700"/>
              <a:t>Leading self</a:t>
            </a:r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1C06A68-F1AC-5AE0-4CB2-C1F517AE01A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440160" y="2794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32952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50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person standing on a pile of books and a pencil&#10;&#10;AI-generated content may be incorrect.">
            <a:extLst>
              <a:ext uri="{FF2B5EF4-FFF2-40B4-BE49-F238E27FC236}">
                <a16:creationId xmlns:a16="http://schemas.microsoft.com/office/drawing/2014/main" id="{8030E33A-4834-C2D4-2A5E-25306A3B5FC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rcRect t="4096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256FBA-B370-265B-082F-92428520D1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/>
              <a:t>Academic skills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D7E5F68-377C-D842-C19E-4D8AAE6130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531610" y="2434201"/>
            <a:ext cx="3822189" cy="374276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/>
              <a:t>In our first term in the year a heavy focus was placed onto us learning academic skills to help us write more academically going forward, writing a total of 2 essays during this unit</a:t>
            </a:r>
            <a:endParaRPr lang="en-US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96EBB11-3866-4A35-BFB3-A622512AF31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507215" y="365125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42484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86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group of people sitting at a table&#10;&#10;AI-generated content may be incorrect.">
            <a:extLst>
              <a:ext uri="{FF2B5EF4-FFF2-40B4-BE49-F238E27FC236}">
                <a16:creationId xmlns:a16="http://schemas.microsoft.com/office/drawing/2014/main" id="{D0B9D32B-6D7D-8140-E9A8-280CB259662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rcRect l="3627" r="5091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EF6008-0D9A-8E6E-0FE5-3869361CB4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/>
              <a:t>Law and politics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1FD22B7-E889-D4E2-5306-3EFEE84ADFC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8200" y="2434201"/>
            <a:ext cx="3822189" cy="3742762"/>
          </a:xfrm>
        </p:spPr>
        <p:txBody>
          <a:bodyPr vert="horz" lIns="91440" tIns="45720" rIns="91440" bIns="45720" rtlCol="0" anchor="t">
            <a:no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2400" dirty="0"/>
              <a:t>This was a far more interesting unit, not only did it consist of academic writing but we were given the chance to go a court house and observe actual trials, taking in the information using that to go into our own mock court room, debating with each other over a fire fighter related incident</a:t>
            </a:r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E7F30EA-F93F-701F-29CB-B9E033BB3F9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551920" y="24892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91280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45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2BFEFF-ED3E-A0AE-7D01-0E83BE7504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/>
              <a:t>Leading self (writing)</a:t>
            </a:r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824FCA0-967F-C3FA-5A52-68D7329BD2A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2200"/>
              <a:t>We spent several mondays in Cynefyn a separate campus doing different outdoor activities all to do with leading self, pushing yourself to your limit. Once we finished we came back and spent a week writing and documenting our experience, once in an oral exam followed be a academic style essay</a:t>
            </a:r>
          </a:p>
        </p:txBody>
      </p:sp>
      <p:pic>
        <p:nvPicPr>
          <p:cNvPr id="5" name="Content Placeholder 4" descr="A person standing on a arrow with a flag&#10;&#10;AI-generated content may be incorrect.">
            <a:extLst>
              <a:ext uri="{FF2B5EF4-FFF2-40B4-BE49-F238E27FC236}">
                <a16:creationId xmlns:a16="http://schemas.microsoft.com/office/drawing/2014/main" id="{A2992F35-B2FD-4BD9-5064-2C84E8E77D8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rcRect l="659" r="7629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20BD421-5AFF-CC20-9C35-A603C100B0C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612880" y="21844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57899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19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D7F307E1-26FA-4252-94D1-9711C4518C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cartoon of a child jumping off a cliff&#10;&#10;AI-generated content may be incorrect.">
            <a:extLst>
              <a:ext uri="{FF2B5EF4-FFF2-40B4-BE49-F238E27FC236}">
                <a16:creationId xmlns:a16="http://schemas.microsoft.com/office/drawing/2014/main" id="{64E7ECB8-5135-8A2A-9A38-DA90C363173C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10164" b="1"/>
          <a:stretch>
            <a:fillRect/>
          </a:stretch>
        </p:blipFill>
        <p:spPr>
          <a:xfrm>
            <a:off x="5115314" y="10"/>
            <a:ext cx="4118110" cy="3401558"/>
          </a:xfrm>
          <a:custGeom>
            <a:avLst/>
            <a:gdLst/>
            <a:ahLst/>
            <a:cxnLst/>
            <a:rect l="l" t="t" r="r" b="b"/>
            <a:pathLst>
              <a:path w="4118110" h="3401568">
                <a:moveTo>
                  <a:pt x="0" y="0"/>
                </a:moveTo>
                <a:lnTo>
                  <a:pt x="3343575" y="0"/>
                </a:lnTo>
                <a:lnTo>
                  <a:pt x="3448028" y="215050"/>
                </a:lnTo>
                <a:cubicBezTo>
                  <a:pt x="3836103" y="1056037"/>
                  <a:pt x="4076161" y="2055458"/>
                  <a:pt x="4113475" y="3133192"/>
                </a:cubicBezTo>
                <a:lnTo>
                  <a:pt x="4118110" y="3401568"/>
                </a:lnTo>
                <a:lnTo>
                  <a:pt x="801224" y="3401568"/>
                </a:lnTo>
                <a:lnTo>
                  <a:pt x="797493" y="3185579"/>
                </a:lnTo>
                <a:cubicBezTo>
                  <a:pt x="756786" y="2009870"/>
                  <a:pt x="474799" y="927359"/>
                  <a:pt x="22579" y="42066"/>
                </a:cubicBezTo>
                <a:close/>
              </a:path>
            </a:pathLst>
          </a:custGeom>
        </p:spPr>
      </p:pic>
      <p:pic>
        <p:nvPicPr>
          <p:cNvPr id="8" name="Picture 7" descr="A person and person holding torches in a cave&#10;&#10;AI-generated content may be incorrect.">
            <a:extLst>
              <a:ext uri="{FF2B5EF4-FFF2-40B4-BE49-F238E27FC236}">
                <a16:creationId xmlns:a16="http://schemas.microsoft.com/office/drawing/2014/main" id="{92FA9713-9B0A-F7F9-DF1A-0FC32AF8FCBF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2248" r="16729"/>
          <a:stretch>
            <a:fillRect/>
          </a:stretch>
        </p:blipFill>
        <p:spPr>
          <a:xfrm>
            <a:off x="8530121" y="3456433"/>
            <a:ext cx="3661880" cy="3401568"/>
          </a:xfrm>
          <a:custGeom>
            <a:avLst/>
            <a:gdLst/>
            <a:ahLst/>
            <a:cxnLst/>
            <a:rect l="l" t="t" r="r" b="b"/>
            <a:pathLst>
              <a:path w="3661880" h="3401568">
                <a:moveTo>
                  <a:pt x="774544" y="0"/>
                </a:moveTo>
                <a:lnTo>
                  <a:pt x="3661880" y="0"/>
                </a:lnTo>
                <a:lnTo>
                  <a:pt x="3661880" y="3401568"/>
                </a:lnTo>
                <a:lnTo>
                  <a:pt x="0" y="3401568"/>
                </a:lnTo>
                <a:lnTo>
                  <a:pt x="104462" y="3186501"/>
                </a:lnTo>
                <a:cubicBezTo>
                  <a:pt x="492537" y="2345513"/>
                  <a:pt x="732594" y="1346092"/>
                  <a:pt x="769909" y="268359"/>
                </a:cubicBezTo>
                <a:close/>
              </a:path>
            </a:pathLst>
          </a:custGeom>
        </p:spPr>
      </p:pic>
      <p:pic>
        <p:nvPicPr>
          <p:cNvPr id="5" name="Content Placeholder 4" descr="A cartoon of a child and a child&#10;&#10;AI-generated content may be incorrect.">
            <a:extLst>
              <a:ext uri="{FF2B5EF4-FFF2-40B4-BE49-F238E27FC236}">
                <a16:creationId xmlns:a16="http://schemas.microsoft.com/office/drawing/2014/main" id="{5E353807-7515-10C2-A1E9-D9A6A19091C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6"/>
          <a:srcRect t="2034" r="-3" b="15809"/>
          <a:stretch>
            <a:fillRect/>
          </a:stretch>
        </p:blipFill>
        <p:spPr>
          <a:xfrm>
            <a:off x="5168353" y="3456432"/>
            <a:ext cx="4064598" cy="3401568"/>
          </a:xfrm>
          <a:custGeom>
            <a:avLst/>
            <a:gdLst/>
            <a:ahLst/>
            <a:cxnLst/>
            <a:rect l="l" t="t" r="r" b="b"/>
            <a:pathLst>
              <a:path w="4064598" h="3401568">
                <a:moveTo>
                  <a:pt x="749132" y="0"/>
                </a:moveTo>
                <a:lnTo>
                  <a:pt x="4064598" y="0"/>
                </a:lnTo>
                <a:lnTo>
                  <a:pt x="4059963" y="268360"/>
                </a:lnTo>
                <a:cubicBezTo>
                  <a:pt x="4022649" y="1346093"/>
                  <a:pt x="3782591" y="2345514"/>
                  <a:pt x="3394516" y="3186502"/>
                </a:cubicBezTo>
                <a:lnTo>
                  <a:pt x="3290055" y="3401568"/>
                </a:lnTo>
                <a:lnTo>
                  <a:pt x="0" y="3401568"/>
                </a:lnTo>
                <a:lnTo>
                  <a:pt x="79008" y="3238906"/>
                </a:lnTo>
                <a:cubicBezTo>
                  <a:pt x="502362" y="2321466"/>
                  <a:pt x="749563" y="1215476"/>
                  <a:pt x="749563" y="24956"/>
                </a:cubicBezTo>
                <a:close/>
              </a:path>
            </a:pathLst>
          </a:custGeom>
        </p:spPr>
      </p:pic>
      <p:sp useBgFill="1">
        <p:nvSpPr>
          <p:cNvPr id="15" name="Freeform: Shape 14">
            <a:extLst>
              <a:ext uri="{FF2B5EF4-FFF2-40B4-BE49-F238E27FC236}">
                <a16:creationId xmlns:a16="http://schemas.microsoft.com/office/drawing/2014/main" id="{398DFB7A-5FB9-4FBB-8BD1-0DBC6A3652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932965" cy="6858000"/>
          </a:xfrm>
          <a:custGeom>
            <a:avLst/>
            <a:gdLst>
              <a:gd name="connsiteX0" fmla="*/ 0 w 5932965"/>
              <a:gd name="connsiteY0" fmla="*/ 0 h 6858000"/>
              <a:gd name="connsiteX1" fmla="*/ 5140363 w 5932965"/>
              <a:gd name="connsiteY1" fmla="*/ 0 h 6858000"/>
              <a:gd name="connsiteX2" fmla="*/ 5152943 w 5932965"/>
              <a:gd name="connsiteY2" fmla="*/ 23550 h 6858000"/>
              <a:gd name="connsiteX3" fmla="*/ 5932965 w 5932965"/>
              <a:gd name="connsiteY3" fmla="*/ 3479505 h 6858000"/>
              <a:gd name="connsiteX4" fmla="*/ 5262410 w 5932965"/>
              <a:gd name="connsiteY4" fmla="*/ 6708999 h 6858000"/>
              <a:gd name="connsiteX5" fmla="*/ 5190385 w 5932965"/>
              <a:gd name="connsiteY5" fmla="*/ 6858000 h 6858000"/>
              <a:gd name="connsiteX6" fmla="*/ 0 w 5932965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32965" h="6858000">
                <a:moveTo>
                  <a:pt x="0" y="0"/>
                </a:moveTo>
                <a:lnTo>
                  <a:pt x="5140363" y="0"/>
                </a:lnTo>
                <a:lnTo>
                  <a:pt x="5152943" y="23550"/>
                </a:lnTo>
                <a:cubicBezTo>
                  <a:pt x="5642847" y="987256"/>
                  <a:pt x="5932965" y="2183538"/>
                  <a:pt x="5932965" y="3479505"/>
                </a:cubicBezTo>
                <a:cubicBezTo>
                  <a:pt x="5932965" y="4675783"/>
                  <a:pt x="5685764" y="5787121"/>
                  <a:pt x="5262410" y="6708999"/>
                </a:cubicBezTo>
                <a:lnTo>
                  <a:pt x="5190385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7" name="Freeform: Shape 16">
            <a:extLst>
              <a:ext uri="{FF2B5EF4-FFF2-40B4-BE49-F238E27FC236}">
                <a16:creationId xmlns:a16="http://schemas.microsoft.com/office/drawing/2014/main" id="{357E4EC5-5150-4D8A-B97F-668E90752E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922333" cy="6858000"/>
          </a:xfrm>
          <a:custGeom>
            <a:avLst/>
            <a:gdLst>
              <a:gd name="connsiteX0" fmla="*/ 0 w 5922333"/>
              <a:gd name="connsiteY0" fmla="*/ 0 h 6858000"/>
              <a:gd name="connsiteX1" fmla="*/ 5129731 w 5922333"/>
              <a:gd name="connsiteY1" fmla="*/ 0 h 6858000"/>
              <a:gd name="connsiteX2" fmla="*/ 5142311 w 5922333"/>
              <a:gd name="connsiteY2" fmla="*/ 23550 h 6858000"/>
              <a:gd name="connsiteX3" fmla="*/ 5922333 w 5922333"/>
              <a:gd name="connsiteY3" fmla="*/ 3479505 h 6858000"/>
              <a:gd name="connsiteX4" fmla="*/ 5251778 w 5922333"/>
              <a:gd name="connsiteY4" fmla="*/ 6708999 h 6858000"/>
              <a:gd name="connsiteX5" fmla="*/ 5179753 w 5922333"/>
              <a:gd name="connsiteY5" fmla="*/ 6858000 h 6858000"/>
              <a:gd name="connsiteX6" fmla="*/ 0 w 5922333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22333" h="6858000">
                <a:moveTo>
                  <a:pt x="0" y="0"/>
                </a:moveTo>
                <a:lnTo>
                  <a:pt x="5129731" y="0"/>
                </a:lnTo>
                <a:lnTo>
                  <a:pt x="5142311" y="23550"/>
                </a:lnTo>
                <a:cubicBezTo>
                  <a:pt x="5632215" y="987256"/>
                  <a:pt x="5922333" y="2183538"/>
                  <a:pt x="5922333" y="3479505"/>
                </a:cubicBezTo>
                <a:cubicBezTo>
                  <a:pt x="5922333" y="4675783"/>
                  <a:pt x="5675132" y="5787121"/>
                  <a:pt x="5251778" y="6708999"/>
                </a:cubicBezTo>
                <a:lnTo>
                  <a:pt x="5179753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061BA6-D1D1-6DF0-433A-138196829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685800"/>
            <a:ext cx="4922338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Leading self ( practical)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8C818ED5-2F56-4171-9445-3AA4F4462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016867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DE74FCE8-866C-4AFA-B45C-FACE2A6094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8911" y="2089941"/>
            <a:ext cx="4970439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425AB5F-4B85-CF9F-5C5D-E3BCF7B3D0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48056" y="2514600"/>
            <a:ext cx="4922338" cy="3666744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1900"/>
              <a:t>During our time in cynefyn, we participated in 5 exercises.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900"/>
              <a:t>White water rescue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900"/>
              <a:t>Rock climbing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900"/>
              <a:t>Coasteering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900"/>
              <a:t>Map reading/ mountain walking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900"/>
              <a:t>Caving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endParaRPr lang="en-US" sz="1900"/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900"/>
              <a:t>All of these differed in skills required, danger and for me enjoyment/ excitement</a:t>
            </a:r>
          </a:p>
        </p:txBody>
      </p:sp>
      <p:pic>
        <p:nvPicPr>
          <p:cNvPr id="6" name="Picture 5" descr="A cartoon of a person climbing a rock&#10;&#10;AI-generated content may be incorrect.">
            <a:extLst>
              <a:ext uri="{FF2B5EF4-FFF2-40B4-BE49-F238E27FC236}">
                <a16:creationId xmlns:a16="http://schemas.microsoft.com/office/drawing/2014/main" id="{FAA1CDC6-4B1C-B498-65F8-62625EB88070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t="23511" r="2" b="17926"/>
          <a:stretch>
            <a:fillRect/>
          </a:stretch>
        </p:blipFill>
        <p:spPr>
          <a:xfrm>
            <a:off x="8529321" y="10"/>
            <a:ext cx="3662680" cy="3401558"/>
          </a:xfrm>
          <a:custGeom>
            <a:avLst/>
            <a:gdLst/>
            <a:ahLst/>
            <a:cxnLst/>
            <a:rect l="l" t="t" r="r" b="b"/>
            <a:pathLst>
              <a:path w="3662680" h="3401568">
                <a:moveTo>
                  <a:pt x="0" y="0"/>
                </a:moveTo>
                <a:lnTo>
                  <a:pt x="3662680" y="0"/>
                </a:lnTo>
                <a:lnTo>
                  <a:pt x="3662680" y="3401568"/>
                </a:lnTo>
                <a:lnTo>
                  <a:pt x="774527" y="3401568"/>
                </a:lnTo>
                <a:lnTo>
                  <a:pt x="769892" y="3133175"/>
                </a:lnTo>
                <a:cubicBezTo>
                  <a:pt x="732577" y="2055441"/>
                  <a:pt x="492520" y="1056020"/>
                  <a:pt x="104445" y="215033"/>
                </a:cubicBezTo>
                <a:close/>
              </a:path>
            </a:pathLst>
          </a:custGeom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99AF5B9-C3E2-6D68-5CDC-0BC82C29167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0550152" y="14732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40241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562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74751229-0244-4FBB-BED1-407467F4C9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0611BA-55F9-5756-A7C5-BAE4806C205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97101" y="735283"/>
            <a:ext cx="4978399" cy="3165045"/>
          </a:xfrm>
        </p:spPr>
        <p:txBody>
          <a:bodyPr anchor="b">
            <a:normAutofit/>
          </a:bodyPr>
          <a:lstStyle/>
          <a:p>
            <a:pPr algn="l"/>
            <a:r>
              <a:rPr lang="en-GB" sz="5200"/>
              <a:t>Fire service 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782F8E3-4C2F-9AD3-BA33-39E15311EFC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197101" y="4078423"/>
            <a:ext cx="4978399" cy="2058657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GB" dirty="0"/>
              <a:t>Initials and </a:t>
            </a:r>
            <a:r>
              <a:rPr lang="en-GB"/>
              <a:t>development</a:t>
            </a:r>
            <a:r>
              <a:rPr lang="en-GB" dirty="0"/>
              <a:t> courses</a:t>
            </a:r>
            <a:endParaRPr lang="en-GB"/>
          </a:p>
        </p:txBody>
      </p:sp>
      <p:pic>
        <p:nvPicPr>
          <p:cNvPr id="20" name="Graphic 19" descr="Fire">
            <a:extLst>
              <a:ext uri="{FF2B5EF4-FFF2-40B4-BE49-F238E27FC236}">
                <a16:creationId xmlns:a16="http://schemas.microsoft.com/office/drawing/2014/main" id="{7037C2D6-463C-C11A-3A51-80094988DD0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17549" y="2776619"/>
            <a:ext cx="1289051" cy="1289051"/>
          </a:xfrm>
          <a:prstGeom prst="rect">
            <a:avLst/>
          </a:prstGeom>
        </p:spPr>
      </p:pic>
      <p:pic>
        <p:nvPicPr>
          <p:cNvPr id="9" name="Graphic 8" descr="Fire">
            <a:extLst>
              <a:ext uri="{FF2B5EF4-FFF2-40B4-BE49-F238E27FC236}">
                <a16:creationId xmlns:a16="http://schemas.microsoft.com/office/drawing/2014/main" id="{0BC20064-6915-4AC4-A025-D2E6219E07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>
            <a:alphaModFix amt="15000"/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607815" y="716407"/>
            <a:ext cx="5411343" cy="5411343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4943002-4203-1CF7-3A0E-315A4CBCD9B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414000" y="52705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43208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7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group of firefighters in uniform&#10;&#10;AI-generated content may be incorrect.">
            <a:extLst>
              <a:ext uri="{FF2B5EF4-FFF2-40B4-BE49-F238E27FC236}">
                <a16:creationId xmlns:a16="http://schemas.microsoft.com/office/drawing/2014/main" id="{B02E6E3E-7AC5-E4BB-0291-B45FA024F12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rcRect r="5127" b="1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A6A2AB-A96F-2EA5-1135-455013DA0A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/>
              <a:t>Fitness testing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76E0DD8-9A88-7BC9-70DF-0E689AD5D21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531610" y="2434201"/>
            <a:ext cx="3822189" cy="3742762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2000"/>
              <a:t>Our first experience with the fire service was a long day of fitness testing the tests were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000" dirty="0"/>
              <a:t>12 minute incline walk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000" dirty="0"/>
              <a:t>Over head press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000"/>
              <a:t>Ladder climb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000"/>
              <a:t>Equipment </a:t>
            </a:r>
            <a:r>
              <a:rPr lang="en-US" sz="2000" err="1"/>
              <a:t>carr</a:t>
            </a:r>
            <a:r>
              <a:rPr lang="en-US" sz="2000"/>
              <a:t>y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000"/>
              <a:t>Equipment assembly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000"/>
              <a:t>Rat run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000"/>
              <a:t>Written test</a:t>
            </a:r>
            <a:endParaRPr lang="en-US" sz="2000" dirty="0"/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000"/>
              <a:t>interview</a:t>
            </a:r>
            <a:endParaRPr lang="en-US" sz="2000" dirty="0"/>
          </a:p>
          <a:p>
            <a:pPr indent="-228600">
              <a:buFont typeface="Arial" panose="020B0604020202020204" pitchFamily="34" charset="0"/>
              <a:buChar char="•"/>
            </a:pPr>
            <a:endParaRPr lang="en-US" sz="200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DE0DB0E-6E0D-8E3C-1364-21C88EFFADA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4975" y="360045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24156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871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63F5877B-98C7-49DD-83AB-0F6F57CB65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 descr="Two men in uniform holding a certificate&#10;&#10;AI-generated content may be incorrect.">
            <a:extLst>
              <a:ext uri="{FF2B5EF4-FFF2-40B4-BE49-F238E27FC236}">
                <a16:creationId xmlns:a16="http://schemas.microsoft.com/office/drawing/2014/main" id="{6624A65F-C6AE-9C5D-7D20-C9E4BA9708D5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r="3564"/>
          <a:stretch>
            <a:fillRect/>
          </a:stretch>
        </p:blipFill>
        <p:spPr>
          <a:xfrm>
            <a:off x="7364078" y="-18"/>
            <a:ext cx="4827922" cy="6857999"/>
          </a:xfrm>
          <a:custGeom>
            <a:avLst/>
            <a:gdLst/>
            <a:ahLst/>
            <a:cxnLst/>
            <a:rect l="l" t="t" r="r" b="b"/>
            <a:pathLst>
              <a:path w="4827922" h="6858000">
                <a:moveTo>
                  <a:pt x="4441" y="0"/>
                </a:moveTo>
                <a:lnTo>
                  <a:pt x="4827922" y="0"/>
                </a:lnTo>
                <a:lnTo>
                  <a:pt x="4827922" y="6858000"/>
                </a:lnTo>
                <a:lnTo>
                  <a:pt x="0" y="6858000"/>
                </a:lnTo>
                <a:lnTo>
                  <a:pt x="106674" y="6638378"/>
                </a:lnTo>
                <a:cubicBezTo>
                  <a:pt x="530028" y="5720938"/>
                  <a:pt x="777229" y="4614948"/>
                  <a:pt x="777229" y="3424428"/>
                </a:cubicBezTo>
                <a:cubicBezTo>
                  <a:pt x="777229" y="2233909"/>
                  <a:pt x="530028" y="1127919"/>
                  <a:pt x="106674" y="210478"/>
                </a:cubicBezTo>
                <a:close/>
              </a:path>
            </a:pathLst>
          </a:custGeom>
        </p:spPr>
      </p:pic>
      <p:pic>
        <p:nvPicPr>
          <p:cNvPr id="8" name="Content Placeholder 7" descr="A certificate of course on a wooden surface&#10;&#10;AI-generated content may be incorrect.">
            <a:extLst>
              <a:ext uri="{FF2B5EF4-FFF2-40B4-BE49-F238E27FC236}">
                <a16:creationId xmlns:a16="http://schemas.microsoft.com/office/drawing/2014/main" id="{F6671928-986E-81B9-A845-A8951E04FAE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6"/>
          <a:srcRect t="988" r="1" b="2064"/>
          <a:stretch>
            <a:fillRect/>
          </a:stretch>
        </p:blipFill>
        <p:spPr>
          <a:xfrm>
            <a:off x="3119360" y="18"/>
            <a:ext cx="4966290" cy="6857999"/>
          </a:xfrm>
          <a:custGeom>
            <a:avLst/>
            <a:gdLst/>
            <a:ahLst/>
            <a:cxnLst/>
            <a:rect l="l" t="t" r="r" b="b"/>
            <a:pathLst>
              <a:path w="4966290" h="6857999">
                <a:moveTo>
                  <a:pt x="0" y="0"/>
                </a:moveTo>
                <a:lnTo>
                  <a:pt x="4188230" y="0"/>
                </a:lnTo>
                <a:lnTo>
                  <a:pt x="4295735" y="210478"/>
                </a:lnTo>
                <a:cubicBezTo>
                  <a:pt x="4719089" y="1127919"/>
                  <a:pt x="4966290" y="2233909"/>
                  <a:pt x="4966290" y="3424428"/>
                </a:cubicBezTo>
                <a:cubicBezTo>
                  <a:pt x="4966290" y="4614948"/>
                  <a:pt x="4719089" y="5720938"/>
                  <a:pt x="4295735" y="6638378"/>
                </a:cubicBezTo>
                <a:lnTo>
                  <a:pt x="4183560" y="6857999"/>
                </a:lnTo>
                <a:lnTo>
                  <a:pt x="53039" y="6857999"/>
                </a:lnTo>
                <a:lnTo>
                  <a:pt x="132047" y="6695338"/>
                </a:lnTo>
                <a:cubicBezTo>
                  <a:pt x="555401" y="5777898"/>
                  <a:pt x="802602" y="4671908"/>
                  <a:pt x="802602" y="3481388"/>
                </a:cubicBezTo>
                <a:cubicBezTo>
                  <a:pt x="802602" y="2191659"/>
                  <a:pt x="512484" y="1001134"/>
                  <a:pt x="22579" y="42066"/>
                </a:cubicBezTo>
                <a:close/>
              </a:path>
            </a:pathLst>
          </a:custGeom>
        </p:spPr>
      </p:pic>
      <p:sp useBgFill="1">
        <p:nvSpPr>
          <p:cNvPr id="16" name="Freeform: Shape 15">
            <a:extLst>
              <a:ext uri="{FF2B5EF4-FFF2-40B4-BE49-F238E27FC236}">
                <a16:creationId xmlns:a16="http://schemas.microsoft.com/office/drawing/2014/main" id="{4EA91930-66BC-4C41-B4F5-C31EB216F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945815" cy="6858000"/>
          </a:xfrm>
          <a:custGeom>
            <a:avLst/>
            <a:gdLst>
              <a:gd name="connsiteX0" fmla="*/ 0 w 3945815"/>
              <a:gd name="connsiteY0" fmla="*/ 0 h 6858000"/>
              <a:gd name="connsiteX1" fmla="*/ 3138662 w 3945815"/>
              <a:gd name="connsiteY1" fmla="*/ 0 h 6858000"/>
              <a:gd name="connsiteX2" fmla="*/ 3275260 w 3945815"/>
              <a:gd name="connsiteY2" fmla="*/ 267438 h 6858000"/>
              <a:gd name="connsiteX3" fmla="*/ 3945815 w 3945815"/>
              <a:gd name="connsiteY3" fmla="*/ 3481388 h 6858000"/>
              <a:gd name="connsiteX4" fmla="*/ 3275260 w 3945815"/>
              <a:gd name="connsiteY4" fmla="*/ 6695338 h 6858000"/>
              <a:gd name="connsiteX5" fmla="*/ 3192177 w 3945815"/>
              <a:gd name="connsiteY5" fmla="*/ 6858000 h 6858000"/>
              <a:gd name="connsiteX6" fmla="*/ 0 w 3945815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945815" h="6858000">
                <a:moveTo>
                  <a:pt x="0" y="0"/>
                </a:moveTo>
                <a:lnTo>
                  <a:pt x="3138662" y="0"/>
                </a:lnTo>
                <a:lnTo>
                  <a:pt x="3275260" y="267438"/>
                </a:lnTo>
                <a:cubicBezTo>
                  <a:pt x="3698614" y="1184879"/>
                  <a:pt x="3945815" y="2290869"/>
                  <a:pt x="3945815" y="3481388"/>
                </a:cubicBezTo>
                <a:cubicBezTo>
                  <a:pt x="3945815" y="4671908"/>
                  <a:pt x="3698614" y="5777898"/>
                  <a:pt x="3275260" y="6695338"/>
                </a:cubicBezTo>
                <a:lnTo>
                  <a:pt x="3192177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8" name="Freeform: Shape 17">
            <a:extLst>
              <a:ext uri="{FF2B5EF4-FFF2-40B4-BE49-F238E27FC236}">
                <a16:creationId xmlns:a16="http://schemas.microsoft.com/office/drawing/2014/main" id="{6313CF8F-B436-401E-9575-DE0F8E8B5B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936670" cy="6858000"/>
          </a:xfrm>
          <a:custGeom>
            <a:avLst/>
            <a:gdLst>
              <a:gd name="connsiteX0" fmla="*/ 0 w 3936670"/>
              <a:gd name="connsiteY0" fmla="*/ 0 h 6858000"/>
              <a:gd name="connsiteX1" fmla="*/ 3129517 w 3936670"/>
              <a:gd name="connsiteY1" fmla="*/ 0 h 6858000"/>
              <a:gd name="connsiteX2" fmla="*/ 3266115 w 3936670"/>
              <a:gd name="connsiteY2" fmla="*/ 267438 h 6858000"/>
              <a:gd name="connsiteX3" fmla="*/ 3936670 w 3936670"/>
              <a:gd name="connsiteY3" fmla="*/ 3481388 h 6858000"/>
              <a:gd name="connsiteX4" fmla="*/ 3266115 w 3936670"/>
              <a:gd name="connsiteY4" fmla="*/ 6695338 h 6858000"/>
              <a:gd name="connsiteX5" fmla="*/ 3183032 w 3936670"/>
              <a:gd name="connsiteY5" fmla="*/ 6858000 h 6858000"/>
              <a:gd name="connsiteX6" fmla="*/ 0 w 3936670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936670" h="6858000">
                <a:moveTo>
                  <a:pt x="0" y="0"/>
                </a:moveTo>
                <a:lnTo>
                  <a:pt x="3129517" y="0"/>
                </a:lnTo>
                <a:lnTo>
                  <a:pt x="3266115" y="267438"/>
                </a:lnTo>
                <a:cubicBezTo>
                  <a:pt x="3689469" y="1184879"/>
                  <a:pt x="3936670" y="2290869"/>
                  <a:pt x="3936670" y="3481388"/>
                </a:cubicBezTo>
                <a:cubicBezTo>
                  <a:pt x="3936670" y="4671908"/>
                  <a:pt x="3689469" y="5777898"/>
                  <a:pt x="3266115" y="6695338"/>
                </a:cubicBezTo>
                <a:lnTo>
                  <a:pt x="3183032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023E0D-6980-E496-C1AB-6FF82FDE59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681038"/>
            <a:ext cx="2804504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Earlswood training- fire initial (certificate of completion)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A38CFE9-C30A-4551-ACCB-D5808FBC39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016867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67EF550F-47CE-4FB2-9DAC-12AD835C83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8912" y="2089941"/>
            <a:ext cx="2834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BB54E0D-FA98-769A-E85C-E932400526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48056" y="2258171"/>
            <a:ext cx="2804504" cy="3918792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1800" dirty="0"/>
              <a:t>In order to qualify as an on call fire fighter we had to attend 3 weeks in </a:t>
            </a:r>
            <a:r>
              <a:rPr lang="en-US" sz="1800" dirty="0" err="1"/>
              <a:t>earslwood</a:t>
            </a:r>
            <a:r>
              <a:rPr lang="en-US" sz="1800" dirty="0"/>
              <a:t> training </a:t>
            </a:r>
            <a:r>
              <a:rPr lang="en-US" sz="1800" dirty="0" err="1"/>
              <a:t>centre</a:t>
            </a:r>
            <a:r>
              <a:rPr lang="en-US" sz="1800" dirty="0"/>
              <a:t> here we did 3 main </a:t>
            </a:r>
            <a:r>
              <a:rPr lang="en-US" sz="1800" dirty="0" err="1"/>
              <a:t>moduals</a:t>
            </a:r>
          </a:p>
          <a:p>
            <a:pPr marL="285750" indent="-285750">
              <a:buChar char="•"/>
            </a:pPr>
            <a:r>
              <a:rPr lang="en-US" sz="1800" dirty="0"/>
              <a:t>Knots &amp; lin</a:t>
            </a:r>
            <a:r>
              <a:rPr lang="en-US" sz="1800"/>
              <a:t>es</a:t>
            </a:r>
            <a:endParaRPr lang="en-US" sz="1800" dirty="0"/>
          </a:p>
          <a:p>
            <a:pPr marL="285750" indent="-285750">
              <a:buChar char="•"/>
            </a:pPr>
            <a:r>
              <a:rPr lang="en-US" sz="1800"/>
              <a:t>Pumps &amp; ladders</a:t>
            </a:r>
            <a:endParaRPr lang="en-US" sz="1800" dirty="0"/>
          </a:p>
          <a:p>
            <a:pPr marL="285750" indent="-285750">
              <a:buChar char="•"/>
            </a:pPr>
            <a:r>
              <a:rPr lang="en-US" sz="1800"/>
              <a:t>RTC</a:t>
            </a:r>
          </a:p>
          <a:p>
            <a:r>
              <a:rPr lang="en-US" sz="1800" dirty="0"/>
              <a:t>At the end of each unit we were given a written test to determine our understanding before completion</a:t>
            </a:r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0E34014-4C38-093C-C080-701FAC8138D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513058" y="274638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11811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814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12609869-9E80-471B-A487-A53288E0E7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FAC673-2E20-38C9-664A-A40323DF34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397" y="502020"/>
            <a:ext cx="5323715" cy="164297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BA initial (certificate of completion)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4C20F2D-26F5-7801-FDDA-2B1D148A07C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44923" y="2405894"/>
            <a:ext cx="5315189" cy="3535083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1700" dirty="0"/>
              <a:t>In order to further develop one of the risk </a:t>
            </a:r>
            <a:r>
              <a:rPr lang="en-US" sz="1700" dirty="0" err="1"/>
              <a:t>critcal</a:t>
            </a:r>
            <a:r>
              <a:rPr lang="en-US" sz="1700" dirty="0"/>
              <a:t> courses we completed was the </a:t>
            </a:r>
            <a:r>
              <a:rPr lang="en-US" sz="1700" dirty="0" err="1"/>
              <a:t>ba</a:t>
            </a:r>
            <a:r>
              <a:rPr lang="en-US" sz="1700" dirty="0"/>
              <a:t> course split into 2 weeks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700"/>
              <a:t>Ba search and root techniques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700" dirty="0"/>
              <a:t>Fire </a:t>
            </a:r>
            <a:r>
              <a:rPr lang="en-US" sz="1700"/>
              <a:t>behavior</a:t>
            </a:r>
            <a:endParaRPr lang="en-US" sz="1700" dirty="0"/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700" dirty="0"/>
              <a:t>The first week focusing on the speed of kitting up and practicing live scenarios in a harmless environment just getting technique right. The second actually working with fire learning how it works and how to properly combat it.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700" dirty="0"/>
              <a:t>Again both weeks being followed by a written exam</a:t>
            </a: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7004738A-9D34-43E8-97D2-CA0EED4F8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5"/>
            <a:ext cx="4092521" cy="6858000"/>
          </a:xfrm>
          <a:prstGeom prst="rect">
            <a:avLst/>
          </a:prstGeom>
          <a:gradFill>
            <a:gsLst>
              <a:gs pos="8000">
                <a:srgbClr val="000000">
                  <a:alpha val="94000"/>
                </a:srgbClr>
              </a:gs>
              <a:gs pos="100000">
                <a:schemeClr val="accent1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B8B8D07F-F13E-443E-BA68-2D26672D7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"/>
            <a:ext cx="4092521" cy="6400369"/>
          </a:xfrm>
          <a:prstGeom prst="rect">
            <a:avLst/>
          </a:prstGeom>
          <a:gradFill>
            <a:gsLst>
              <a:gs pos="31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lumMod val="50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2813A4FA-24A5-41ED-A534-3807D1B2F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2"/>
            <a:ext cx="4068667" cy="6400389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72000">
                <a:srgbClr val="000000">
                  <a:alpha val="21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C3944F27-CA70-4E84-A51A-E6BF89558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10"/>
            <a:ext cx="3611467" cy="6857997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3000">
                <a:srgbClr val="000000">
                  <a:alpha val="29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Content Placeholder 4" descr="A certificate of breathing apparatus&#10;&#10;AI-generated content may be incorrect.">
            <a:extLst>
              <a:ext uri="{FF2B5EF4-FFF2-40B4-BE49-F238E27FC236}">
                <a16:creationId xmlns:a16="http://schemas.microsoft.com/office/drawing/2014/main" id="{AA6A7ABD-50AB-FE44-1526-D36E75F824C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7194096" y="909081"/>
            <a:ext cx="3934271" cy="5071731"/>
          </a:xfrm>
          <a:prstGeom prst="rect">
            <a:avLst/>
          </a:prstGeom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6A2BDDF-6619-F43D-AD54-8C263A0C824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531600" y="29882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05676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561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D07B7E7-D3DB-D6F7-3DA7-C354A35C65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4962" y="479493"/>
            <a:ext cx="5458838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IEC 2 day trauma initial </a:t>
            </a: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Content Placeholder 4" descr="A certificate of completion with blue and white text&#10;&#10;AI-generated content may be incorrect.">
            <a:extLst>
              <a:ext uri="{FF2B5EF4-FFF2-40B4-BE49-F238E27FC236}">
                <a16:creationId xmlns:a16="http://schemas.microsoft.com/office/drawing/2014/main" id="{C47D9A53-CCEB-9F80-F17E-80F5FE0BBAD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1101806" y="511293"/>
            <a:ext cx="3980133" cy="5665670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0D9F58F-37EA-62BE-A41B-D66902BEF30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894962" y="1984443"/>
            <a:ext cx="5458838" cy="4192520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2400" dirty="0"/>
              <a:t>This was a 2 day long course. First we had too complete several hours worth of pre course learning, and then once on the course a mixture between </a:t>
            </a:r>
            <a:r>
              <a:rPr lang="en-US" sz="2400" dirty="0" err="1"/>
              <a:t>powerpoints</a:t>
            </a:r>
            <a:r>
              <a:rPr lang="en-US" sz="2400" dirty="0"/>
              <a:t> and hands on </a:t>
            </a:r>
            <a:r>
              <a:rPr lang="en-US" sz="2400" dirty="0" err="1"/>
              <a:t>learnin</a:t>
            </a:r>
            <a:r>
              <a:rPr lang="en-US" sz="2400" dirty="0"/>
              <a:t>g until the last few hours where we were presented with several situations and we were assessed by our recognition of the issue and how well we handled the situation</a:t>
            </a:r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0AA14A0-77BA-F2E8-7D36-6997D912008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521771" y="40132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10822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72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596F992-698C-48C0-9D89-70DA4CE927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487131-0BAC-8D54-0500-0F42B9044B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8984" y="4230093"/>
            <a:ext cx="4150581" cy="1800165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US" sz="4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PDRpro – risk critical courses</a:t>
            </a:r>
          </a:p>
        </p:txBody>
      </p:sp>
      <p:pic>
        <p:nvPicPr>
          <p:cNvPr id="5" name="Content Placeholder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FFF6DBE4-C5DB-8DE6-64E2-314B5AF0D5F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556592" y="458197"/>
            <a:ext cx="11139778" cy="3453331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FBF781-D2F1-4FDA-6AA7-3819107614C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46415" y="4230094"/>
            <a:ext cx="6235268" cy="1800164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2000" dirty="0"/>
              <a:t>This image shows my </a:t>
            </a:r>
            <a:r>
              <a:rPr lang="en-US" sz="2000"/>
              <a:t>competition</a:t>
            </a:r>
            <a:r>
              <a:rPr lang="en-US" sz="2000" dirty="0"/>
              <a:t> of 7 of the external courses offered to me at this time. These further develop me as a fire fighter and allow me to be more useful on the incident ground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7BFF8DC-0AE7-4AD2-9B28-2E5F26D62C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6406116"/>
            <a:ext cx="12191998" cy="46177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E0162AD-C6E5-4BF8-A453-76ADB36877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300" y="6406115"/>
            <a:ext cx="4076698" cy="464399"/>
          </a:xfrm>
          <a:prstGeom prst="rect">
            <a:avLst/>
          </a:prstGeom>
          <a:gradFill>
            <a:gsLst>
              <a:gs pos="19000">
                <a:srgbClr val="000000">
                  <a:alpha val="31000"/>
                </a:srgbClr>
              </a:gs>
              <a:gs pos="99000">
                <a:schemeClr val="accent1"/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92A80E4-6C82-E5D6-0656-A094803392A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665888" y="139631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1067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348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5BA49487-3FDB-4FB7-9D50-2B4F9454DA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1C938212-FA12-4FF1-87C8-ACDE99D06F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4416" y="4218905"/>
            <a:ext cx="11167447" cy="2089317"/>
          </a:xfrm>
          <a:prstGeom prst="rect">
            <a:avLst/>
          </a:prstGeom>
          <a:ln w="12700">
            <a:solidFill>
              <a:srgbClr val="DEDEDE"/>
            </a:solidFill>
          </a:ln>
          <a:effectLst>
            <a:outerShdw blurRad="50800" dist="38100" dir="2700000" algn="tl" rotWithShape="0">
              <a:schemeClr val="bg2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AF7834-333A-17D3-B450-E453626AF7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440602"/>
            <a:ext cx="3300663" cy="164592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800" dirty="0" err="1"/>
              <a:t>PDRpro</a:t>
            </a:r>
            <a:r>
              <a:rPr lang="en-US" sz="2800" dirty="0"/>
              <a:t>- practical and theory work</a:t>
            </a:r>
            <a:endParaRPr lang="en-US" sz="2800"/>
          </a:p>
        </p:txBody>
      </p:sp>
      <p:pic>
        <p:nvPicPr>
          <p:cNvPr id="7" name="Picture 6" descr="A screenshot of a training program&#10;&#10;AI-generated content may be incorrect.">
            <a:extLst>
              <a:ext uri="{FF2B5EF4-FFF2-40B4-BE49-F238E27FC236}">
                <a16:creationId xmlns:a16="http://schemas.microsoft.com/office/drawing/2014/main" id="{26934647-D738-C3BD-D093-E1AF4614BBD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7817" y="365760"/>
            <a:ext cx="3157643" cy="3639935"/>
          </a:xfrm>
          <a:prstGeom prst="rect">
            <a:avLst/>
          </a:prstGeom>
        </p:spPr>
      </p:pic>
      <p:pic>
        <p:nvPicPr>
          <p:cNvPr id="6" name="Picture 5" descr="A screen shot of a computer&#10;&#10;AI-generated content may be incorrect.">
            <a:extLst>
              <a:ext uri="{FF2B5EF4-FFF2-40B4-BE49-F238E27FC236}">
                <a16:creationId xmlns:a16="http://schemas.microsoft.com/office/drawing/2014/main" id="{3E2C1AEA-E5E6-D49D-5F89-31EA3C5DD1B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63975" y="365759"/>
            <a:ext cx="3548328" cy="3639312"/>
          </a:xfrm>
          <a:prstGeom prst="rect">
            <a:avLst/>
          </a:prstGeom>
        </p:spPr>
      </p:pic>
      <p:pic>
        <p:nvPicPr>
          <p:cNvPr id="5" name="Content Placeholder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603A489B-C3DB-488C-E558-B1FD2129E7E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6"/>
          <a:stretch>
            <a:fillRect/>
          </a:stretch>
        </p:blipFill>
        <p:spPr>
          <a:xfrm>
            <a:off x="8137415" y="446958"/>
            <a:ext cx="3584448" cy="3476914"/>
          </a:xfrm>
          <a:prstGeom prst="rect">
            <a:avLst/>
          </a:prstGeom>
        </p:spPr>
      </p:pic>
      <p:sp>
        <p:nvSpPr>
          <p:cNvPr id="26" name="Rectangle 25">
            <a:extLst>
              <a:ext uri="{FF2B5EF4-FFF2-40B4-BE49-F238E27FC236}">
                <a16:creationId xmlns:a16="http://schemas.microsoft.com/office/drawing/2014/main" id="{369F152D-E540-4B48-BA11-2ADF043C61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08" y="4911519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0C059F7E-04C4-4C46-9B3E-E5CE267E34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612098" y="5254418"/>
            <a:ext cx="14630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1496208-F07C-B999-0FDD-EA03AB890AA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578824" y="4440602"/>
            <a:ext cx="6860184" cy="164592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1800" dirty="0"/>
              <a:t>These photos show the practical work </a:t>
            </a:r>
            <a:r>
              <a:rPr lang="en-US" sz="1800" dirty="0" err="1"/>
              <a:t>ive</a:t>
            </a:r>
            <a:r>
              <a:rPr lang="en-US" sz="1800" dirty="0"/>
              <a:t> completed, either on drill or on call and the theory work </a:t>
            </a:r>
            <a:r>
              <a:rPr lang="en-US" sz="1800" dirty="0" err="1"/>
              <a:t>ive</a:t>
            </a:r>
            <a:r>
              <a:rPr lang="en-US" sz="1800" dirty="0"/>
              <a:t> completed externally. It also shows some incomplete packages where </a:t>
            </a:r>
            <a:r>
              <a:rPr lang="en-US" sz="1800" dirty="0" err="1"/>
              <a:t>im</a:t>
            </a:r>
            <a:r>
              <a:rPr lang="en-US" sz="1800" dirty="0"/>
              <a:t> yet to complete all the content, and also some content </a:t>
            </a:r>
            <a:r>
              <a:rPr lang="en-US" sz="1800" dirty="0" err="1"/>
              <a:t>im</a:t>
            </a:r>
            <a:r>
              <a:rPr lang="en-US" sz="1800" dirty="0"/>
              <a:t> yet to start</a:t>
            </a:r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A9FB8BF-6692-EE57-C614-2DB489E4901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721863" y="126525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34259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873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0DC43C-0D29-08D5-1A69-306049B414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7733" y="490537"/>
            <a:ext cx="5291663" cy="162877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/>
              <a:t>On call incidents </a:t>
            </a:r>
          </a:p>
        </p:txBody>
      </p:sp>
      <p:pic>
        <p:nvPicPr>
          <p:cNvPr id="5" name="Content Placeholder 4" descr="A group of firefighters standing on a train track&#10;&#10;AI-generated content may be incorrect.">
            <a:extLst>
              <a:ext uri="{FF2B5EF4-FFF2-40B4-BE49-F238E27FC236}">
                <a16:creationId xmlns:a16="http://schemas.microsoft.com/office/drawing/2014/main" id="{D2685517-20ED-B25C-1D2B-C438A475228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rcRect l="4152" r="1" b="1"/>
          <a:stretch>
            <a:fillRect/>
          </a:stretch>
        </p:blipFill>
        <p:spPr>
          <a:xfrm>
            <a:off x="2" y="1587"/>
            <a:ext cx="6095999" cy="6856413"/>
          </a:xfrm>
          <a:custGeom>
            <a:avLst/>
            <a:gdLst/>
            <a:ahLst/>
            <a:cxnLst/>
            <a:rect l="l" t="t" r="r" b="b"/>
            <a:pathLst>
              <a:path w="6649908" h="6856413">
                <a:moveTo>
                  <a:pt x="0" y="0"/>
                </a:moveTo>
                <a:lnTo>
                  <a:pt x="6559859" y="0"/>
                </a:lnTo>
                <a:lnTo>
                  <a:pt x="6572145" y="79394"/>
                </a:lnTo>
                <a:cubicBezTo>
                  <a:pt x="6857782" y="2230562"/>
                  <a:pt x="6243159" y="4473353"/>
                  <a:pt x="6528796" y="6624522"/>
                </a:cubicBezTo>
                <a:lnTo>
                  <a:pt x="6564680" y="6856413"/>
                </a:lnTo>
                <a:lnTo>
                  <a:pt x="0" y="6856413"/>
                </a:lnTo>
                <a:close/>
              </a:path>
            </a:pathLst>
          </a:cu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894C1FD-59DF-294A-4314-9B75801C5B8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17734" y="2614612"/>
            <a:ext cx="5291663" cy="3752849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1800" dirty="0"/>
              <a:t>During my months in the fire service </a:t>
            </a:r>
            <a:r>
              <a:rPr lang="en-US" sz="1800" dirty="0" err="1"/>
              <a:t>ive</a:t>
            </a:r>
            <a:r>
              <a:rPr lang="en-US" sz="1800" dirty="0"/>
              <a:t> been to several incidents including</a:t>
            </a: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sz="1800"/>
              <a:t>House fire</a:t>
            </a: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sz="1800"/>
              <a:t>Grass fire</a:t>
            </a: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sz="1800"/>
              <a:t>Trauma</a:t>
            </a: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sz="1800"/>
              <a:t>Fire in the open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800"/>
              <a:t>And some false calls or been stood down my biggest jobs being the grass fires where I was most hands on and most at risk</a:t>
            </a:r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4C640D3-F2AD-2A12-A665-6E607681028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709396" y="15748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74809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118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39</TotalTime>
  <Words>629</Words>
  <Application>Microsoft Office PowerPoint</Application>
  <PresentationFormat>Widescreen</PresentationFormat>
  <Paragraphs>60</Paragraphs>
  <Slides>14</Slides>
  <Notes>1</Notes>
  <HiddenSlides>0</HiddenSlides>
  <MMClips>14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Meiryo</vt:lpstr>
      <vt:lpstr>Aptos</vt:lpstr>
      <vt:lpstr>Aptos Display</vt:lpstr>
      <vt:lpstr>Arial</vt:lpstr>
      <vt:lpstr>Calibri</vt:lpstr>
      <vt:lpstr>office theme</vt:lpstr>
      <vt:lpstr>Introduction to year 1 on the fire rescue and leadership course</vt:lpstr>
      <vt:lpstr>Academic writing</vt:lpstr>
      <vt:lpstr>Academic skills</vt:lpstr>
      <vt:lpstr>Law and politics</vt:lpstr>
      <vt:lpstr>Leading self (writing)</vt:lpstr>
      <vt:lpstr>Leading self ( practical)</vt:lpstr>
      <vt:lpstr>Fire service </vt:lpstr>
      <vt:lpstr>Fitness testing</vt:lpstr>
      <vt:lpstr>Earlswood training- fire initial (certificate of completion)</vt:lpstr>
      <vt:lpstr>BA initial (certificate of completion)</vt:lpstr>
      <vt:lpstr>IEC 2 day trauma initial </vt:lpstr>
      <vt:lpstr>PDRpro – risk critical courses</vt:lpstr>
      <vt:lpstr>PDRpro- practical and theory work</vt:lpstr>
      <vt:lpstr>On call incidents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Billy Thomas (2517384)</cp:lastModifiedBy>
  <cp:revision>378</cp:revision>
  <dcterms:created xsi:type="dcterms:W3CDTF">2026-05-14T14:18:14Z</dcterms:created>
  <dcterms:modified xsi:type="dcterms:W3CDTF">2026-05-14T18:20:24Z</dcterms:modified>
</cp:coreProperties>
</file>