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6"/>
  </p:notesMasterIdLst>
  <p:sldIdLst>
    <p:sldId id="319" r:id="rId2"/>
    <p:sldId id="315" r:id="rId3"/>
    <p:sldId id="318" r:id="rId4"/>
    <p:sldId id="317" r:id="rId5"/>
    <p:sldId id="314" r:id="rId6"/>
    <p:sldId id="373" r:id="rId7"/>
    <p:sldId id="325" r:id="rId8"/>
    <p:sldId id="346" r:id="rId9"/>
    <p:sldId id="343" r:id="rId10"/>
    <p:sldId id="344" r:id="rId11"/>
    <p:sldId id="345" r:id="rId12"/>
    <p:sldId id="352" r:id="rId13"/>
    <p:sldId id="381" r:id="rId14"/>
    <p:sldId id="365" r:id="rId15"/>
    <p:sldId id="347" r:id="rId16"/>
    <p:sldId id="357" r:id="rId17"/>
    <p:sldId id="363" r:id="rId18"/>
    <p:sldId id="366" r:id="rId19"/>
    <p:sldId id="369" r:id="rId20"/>
    <p:sldId id="354" r:id="rId21"/>
    <p:sldId id="355" r:id="rId22"/>
    <p:sldId id="402" r:id="rId23"/>
    <p:sldId id="356" r:id="rId24"/>
    <p:sldId id="386" r:id="rId25"/>
    <p:sldId id="387" r:id="rId26"/>
    <p:sldId id="349" r:id="rId27"/>
    <p:sldId id="360" r:id="rId28"/>
    <p:sldId id="389" r:id="rId29"/>
    <p:sldId id="390" r:id="rId30"/>
    <p:sldId id="395" r:id="rId31"/>
    <p:sldId id="361" r:id="rId32"/>
    <p:sldId id="399" r:id="rId33"/>
    <p:sldId id="400" r:id="rId34"/>
    <p:sldId id="40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32" autoAdjust="0"/>
    <p:restoredTop sz="89130" autoAdjust="0"/>
  </p:normalViewPr>
  <p:slideViewPr>
    <p:cSldViewPr snapToGrid="0" snapToObjects="1">
      <p:cViewPr varScale="1">
        <p:scale>
          <a:sx n="91" d="100"/>
          <a:sy n="91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7A2171-CFDD-D14F-8A2A-DD1FBEB189FE}" type="datetimeFigureOut">
              <a:rPr lang="en-US" smtClean="0"/>
              <a:t>9/25/23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139055-7D66-A641-ACFE-A238841B23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408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41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5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85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241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8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391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284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6402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Google Sans"/>
              </a:rPr>
              <a:t>Literature reviews usually answer broad and descriptive research questions. Systematic reviews are more comprehensive and precise because they seek to answer specific scientific questions of high importance. 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Literature reviews don't usually apply the same </a:t>
            </a:r>
            <a:r>
              <a:rPr lang="en-US" b="0" i="0" dirty="0" err="1">
                <a:solidFill>
                  <a:srgbClr val="4D5156"/>
                </a:solidFill>
                <a:effectLst/>
                <a:latin typeface="Google Sans"/>
              </a:rPr>
              <a:t>rigour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 in their methods. That's because, unlike systematic reviews, 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they don't aim to produce an answer to a clinical question</a:t>
            </a:r>
            <a:r>
              <a:rPr lang="en-US" b="0" i="0" dirty="0">
                <a:solidFill>
                  <a:srgbClr val="4D5156"/>
                </a:solidFill>
                <a:effectLst/>
                <a:latin typeface="Google Sans"/>
              </a:rPr>
              <a:t>. Literature reviews can provide context or background information for a new piece of research.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0069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001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2845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2659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5867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8399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5961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042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122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4127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7936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Statement</a:t>
            </a:r>
            <a:r>
              <a:rPr lang="en-GB" baseline="0" dirty="0"/>
              <a:t> of main findings – summarize main findings in just a couple of sentences.  </a:t>
            </a:r>
            <a:endParaRPr lang="en-GB" dirty="0"/>
          </a:p>
          <a:p>
            <a:r>
              <a:rPr lang="en-GB" dirty="0"/>
              <a:t>It is important</a:t>
            </a:r>
            <a:r>
              <a:rPr lang="en-GB" baseline="0" dirty="0"/>
              <a:t> that you do not simply repeat what you wrote in the results section, but attempt to summarise in a few sentences what your main findings were and to convey the general meaning of what you found.  At this stage it is important to be succinct, so it might take a few attempts to get this right.  It is important that you capture the essence of your findings – you can make generalisations at this stage.</a:t>
            </a:r>
          </a:p>
          <a:p>
            <a:r>
              <a:rPr lang="en-GB" baseline="0" dirty="0"/>
              <a:t>Strengths/weaknesses – just as you have critically appraised the literature, it is important that you appraise your own work.  Limitations, e.g. might include time constraints, the fact that you were a lone researcher, word count etc. 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3767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Statement</a:t>
            </a:r>
            <a:r>
              <a:rPr lang="en-GB" baseline="0" dirty="0"/>
              <a:t> of main findings – summarize main findings in just a couple of sentences.  </a:t>
            </a:r>
            <a:endParaRPr lang="en-GB" dirty="0"/>
          </a:p>
          <a:p>
            <a:r>
              <a:rPr lang="en-GB" dirty="0"/>
              <a:t>It is important</a:t>
            </a:r>
            <a:r>
              <a:rPr lang="en-GB" baseline="0" dirty="0"/>
              <a:t> that you do not simply repeat what you wrote in the results section, but attempt to summarise in a few sentences what your main findings were and to convey the general meaning of what you found.  At this stage it is important to be succinct, so it might take a few attempts to get this right.  It is important that you capture the essence of your findings – you can make generalisations at this stage.</a:t>
            </a:r>
          </a:p>
          <a:p>
            <a:r>
              <a:rPr lang="en-GB" baseline="0" dirty="0"/>
              <a:t>Strengths/weaknesses – just as you have critically appraised the literature, it is important that you appraise your own work.  Limitations, e.g. might include time constraints, the fact that you were a lone researcher, word count etc. 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5797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0278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3352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4669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8580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42960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933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139055-7D66-A641-ACFE-A238841B239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633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FDD81-5482-CD41-BDB0-0756134247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F13C6C-EB8C-BA4E-AB2B-4E1A21AFC6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D364D-3D9F-7B4C-9CB3-4A75CEA70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0E518-9BFF-D04C-9AD2-6FEAF130C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1624F-72FA-7349-9B00-81162FF0F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236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CC347-C0C5-664A-9D39-F5F714709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98265-33EC-8843-87F6-63DEB4F1F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AFE16-461E-CE49-A2D9-4B9AFF6EA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AEFD2-376A-F54F-83F7-11B272CD7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4A81-39D8-1A41-BD20-74CA4A118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931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B08D4-F757-C64B-A708-0582BD0FF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6E047A-BAE9-EF41-A43C-72818AE77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286DE-DF85-EE49-9484-F6A006CB2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DCEF9-8DF6-8E4C-AA09-182BBEC03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67EB9-CF49-654C-98AE-568F24591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411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C8061-9180-8544-AB30-3CA9CD590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91CA7-B526-844C-8D19-5BF514F48D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F49F22-4A9C-674D-9F1B-842166A228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6A6934-9E53-DB46-B16C-D5031842B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FB343-0ADA-8746-ABEF-67FC85180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3C3FE-612E-7B4C-9B9C-11DEC942F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072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39C05-71E0-CE43-BE95-13ADD9BA5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2FE45-29E1-C246-B22A-BE3B88C80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C187B-A399-8848-B938-FD143D7A23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A27B61-DB51-F249-8FC8-5E46D9E67C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361586-D912-854F-963F-2677DC3FF1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D27930-B660-074F-8DDA-E04742697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5FFEDB-F948-4E4E-98C2-1D324C83F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2C3562-FAE6-1748-BAE1-3A97D5A7A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270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D614A-914A-3B4C-8C52-1B8DED809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B66D70-E181-A742-B04A-EE2729307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72B006-8FE6-CA4E-A29A-761DAB3A6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0DC80E-F937-3B4E-941F-6AEB7DA57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587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43AC68-AB2E-9C4D-916D-61E960D85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B3B1E7-CC3F-3B41-BEE6-05066549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28341A-F232-8847-BD53-30AFB916E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99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A4C5D-88DB-8848-896D-58E6EB175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E9BAB-97FA-4143-B770-639437B34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8B39D4-0BF8-DD49-83E8-C8950EE98B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B575E2-F691-6D40-8ED7-3D2C077FB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BA41BE-F9B9-EA47-B2CC-C5D39DFC7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65BFC9-340E-914A-8421-149BA518D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34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17FFB-9E41-5B4D-AD43-35221A7AE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18DA13-A489-C844-8F1B-A0DB71129B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EE6261-8A24-0E43-A8B0-2591C7AB31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C6D98-EE50-554B-913A-922F04D79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C11F6-125E-654A-8A29-9DEFEE39E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60A6E8-A962-EA4D-B2C0-DB5CA8C41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0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0723A-300B-4540-92F6-967D6FE9E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D92B8-8680-414D-9AB0-E71447F94D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5FEF79-6984-6844-81DA-1E5CA375E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CE0DEC-BAE1-1943-925F-2BF15A63B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4E2E6-FBC6-034A-ABA8-1FAD9DED2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25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79243A-20B7-E548-8CC4-E40704A53A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FB12AE-110A-994E-9F79-AF1901832B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A7870-B17D-1E4A-90B0-A9FC21E557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AEFFA-B6EC-3444-84BC-256645198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23684-2B0C-8D49-B9B2-B13D68EE7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070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7A1869-A554-9C47-8CDC-8422A3CD5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E14E2F-E71C-CD47-88F9-41648FF26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EF488-A98F-3F4C-8B10-5D11B0C609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DC1E8-5E83-2E44-BC22-B159D6B44388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01423-95B2-D34E-9BA0-2C7B34AF96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ACDF22-F1A7-AF41-86B7-88EDC1FF7B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468F6-7880-C34E-BC4C-EBFB4267B0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114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y_54WleO7Y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3715443/" TargetMode="External"/><Relationship Id="rId2" Type="http://schemas.openxmlformats.org/officeDocument/2006/relationships/hyperlink" Target="https://link-springer-com.ezproxy.uwtsd.ac.uk/content/pdf/10.1007/s00127-006-0123-6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h.hussain@uwtsd.ac.uk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sp-uk.net/aboutus/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2099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Literature Review: Rationale and How to Write It </a:t>
            </a:r>
          </a:p>
          <a:p>
            <a:pPr algn="ctr"/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2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060848"/>
            <a:ext cx="8229600" cy="3374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Title -	Introduction to Research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– BMHP 5005</a:t>
            </a:r>
          </a:p>
          <a:p>
            <a:pPr marL="0" indent="0">
              <a:buNone/>
            </a:pPr>
            <a:r>
              <a:rPr lang="en-GB" dirty="0"/>
              <a:t>Code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3933B3-5CA4-4E8F-B18F-4B15FC3F9F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81" r="14732" b="8726"/>
          <a:stretch/>
        </p:blipFill>
        <p:spPr>
          <a:xfrm>
            <a:off x="7032105" y="1683296"/>
            <a:ext cx="3312369" cy="366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20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0512" y="160112"/>
            <a:ext cx="4114800" cy="72008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Scheme of work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93F6AB4-CAEB-4FF5-8DC2-B58319E2C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3364918"/>
              </p:ext>
            </p:extLst>
          </p:nvPr>
        </p:nvGraphicFramePr>
        <p:xfrm>
          <a:off x="0" y="980728"/>
          <a:ext cx="12192000" cy="57606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99662">
                  <a:extLst>
                    <a:ext uri="{9D8B030D-6E8A-4147-A177-3AD203B41FA5}">
                      <a16:colId xmlns:a16="http://schemas.microsoft.com/office/drawing/2014/main" val="3140997184"/>
                    </a:ext>
                  </a:extLst>
                </a:gridCol>
                <a:gridCol w="9092338">
                  <a:extLst>
                    <a:ext uri="{9D8B030D-6E8A-4147-A177-3AD203B41FA5}">
                      <a16:colId xmlns:a16="http://schemas.microsoft.com/office/drawing/2014/main" val="1682932204"/>
                    </a:ext>
                  </a:extLst>
                </a:gridCol>
              </a:tblGrid>
              <a:tr h="576064">
                <a:tc>
                  <a:txBody>
                    <a:bodyPr/>
                    <a:lstStyle/>
                    <a:p>
                      <a:r>
                        <a:rPr lang="en-GB" b="0" dirty="0"/>
                        <a:t>Week 1 (1/10/21)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Introduction / The role of research in HSC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67821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2 (8/10/21)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Types of research &amp; research design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77990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Week 3 (15/10/21)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The rationale for literature reviews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0857944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4 (22/10/21)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How to review the literature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45146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5 (29/10/21)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28435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6 (5/11/21)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10168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7 (12/11/21)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Research supports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587158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8 (19/11/21)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data analysis  (Assignment submission)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714365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9 (26/11/21)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Preparation for viva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489628"/>
                  </a:ext>
                </a:extLst>
              </a:tr>
              <a:tr h="57606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10 (3/12/21)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Viva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451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09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2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9192" y="2132856"/>
            <a:ext cx="5698976" cy="223224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3200" dirty="0"/>
              <a:t>1. Research project: comprehensive literature         review –  3500 words  (90%)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voce examination - (10%)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4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8848" y="34883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6977"/>
            <a:ext cx="12192000" cy="2952328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</a:pPr>
            <a:r>
              <a:rPr lang="en-GB" sz="4000" dirty="0"/>
              <a:t>What is a literature review?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Why are literature reviews important?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Types of literature review 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Understand the components of a research study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Tips for writing a good literature review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2582923" y="5113392"/>
            <a:ext cx="568863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48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9061F-F3BA-E440-B95C-35D9D5A95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/>
              <a:t>Questions, Aims and Objectives</a:t>
            </a:r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How to set your Project Objectives and Research Questions - Anna Mentor">
            <a:extLst>
              <a:ext uri="{FF2B5EF4-FFF2-40B4-BE49-F238E27FC236}">
                <a16:creationId xmlns:a16="http://schemas.microsoft.com/office/drawing/2014/main" id="{A22969F4-C83F-3C49-8C63-7205E7CA02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5" r="1" b="1"/>
          <a:stretch/>
        </p:blipFill>
        <p:spPr bwMode="auto"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04DE9-7DFB-374D-BB78-74F5A83E4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337592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/>
              <a:t>Let’s now discuss our research questions, aims and objectives. </a:t>
            </a:r>
          </a:p>
        </p:txBody>
      </p:sp>
    </p:spTree>
    <p:extLst>
      <p:ext uri="{BB962C8B-B14F-4D97-AF65-F5344CB8AC3E}">
        <p14:creationId xmlns:p14="http://schemas.microsoft.com/office/powerpoint/2010/main" val="4237253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What is a literature review?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536" y="2405894"/>
            <a:ext cx="7204503" cy="4324090"/>
          </a:xfrm>
        </p:spPr>
        <p:txBody>
          <a:bodyPr anchor="t"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000" dirty="0"/>
              <a:t>‘A literature review is the comprehensive study and interpretation of literature that addresses a specific topic’ (Aveyard, 2014, p. xiv).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2000" dirty="0"/>
          </a:p>
          <a:p>
            <a:pPr marL="0" indent="0">
              <a:buClr>
                <a:srgbClr val="C00000"/>
              </a:buClr>
              <a:buNone/>
            </a:pPr>
            <a:r>
              <a:rPr lang="en-US" sz="2000" dirty="0"/>
              <a:t>It is ‘... a section of a report, or a whole report, where previous research or literature on a specific subject has been evaluated or appraised’ (Moule, 2015, p. 163).</a:t>
            </a:r>
          </a:p>
          <a:p>
            <a:endParaRPr lang="en-GB" sz="2000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Basics for Writing Literature Reviews - Writer's Exchange">
            <a:extLst>
              <a:ext uri="{FF2B5EF4-FFF2-40B4-BE49-F238E27FC236}">
                <a16:creationId xmlns:a16="http://schemas.microsoft.com/office/drawing/2014/main" id="{48CB61DD-030B-1C46-A704-C2F02DF6C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33155" y="1408193"/>
            <a:ext cx="4170530" cy="276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66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605494DE-B078-4D87-BB01-C8432061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0576B0-CD8C-4661-95C8-A9F2CE7CD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39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FF60E2B-3919-423C-B1FF-56CDE668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1122363"/>
            <a:ext cx="330813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a literature review?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1A3EC9B-33F5-4359-92FC-1D6302B7D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3602038"/>
            <a:ext cx="330813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000" kern="1200" dirty="0">
                <a:solidFill>
                  <a:srgbClr val="FFFFFF"/>
                </a:solidFill>
                <a:latin typeface="+mn-lt"/>
                <a:ea typeface="+mn-ea"/>
                <a:cs typeface="+mn-cs"/>
                <a:hlinkClick r:id="rId3"/>
              </a:rPr>
              <a:t>https://www.youtube.com/watch?v=Ry_54WleO7Y</a:t>
            </a:r>
            <a:r>
              <a:rPr lang="en-US" sz="20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DF2862-4F88-4CB8-A09A-6D23E71F5D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0996" y="1345490"/>
            <a:ext cx="6274296" cy="4167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543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Why are literature reviews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98362"/>
            <a:ext cx="6719366" cy="4659638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400" dirty="0"/>
              <a:t>Literature reviews are important because: 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1700" dirty="0"/>
          </a:p>
          <a:p>
            <a:pPr lvl="1">
              <a:buClr>
                <a:srgbClr val="C00000"/>
              </a:buClr>
            </a:pPr>
            <a:r>
              <a:rPr lang="en-US" dirty="0"/>
              <a:t>they seek to summarize the literature that is available on any one topic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they make sense of a body of research 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they allow health and social care professionals to assimilate all the information on any one topic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they provide information on what is known, thereby shedding light on what is unknown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they provide analysis and critical evaluation relevant to the research question</a:t>
            </a:r>
          </a:p>
        </p:txBody>
      </p:sp>
      <p:pic>
        <p:nvPicPr>
          <p:cNvPr id="3074" name="Picture 2" descr="How to Write a Stellar Literature Review | Grammarly Blog">
            <a:extLst>
              <a:ext uri="{FF2B5EF4-FFF2-40B4-BE49-F238E27FC236}">
                <a16:creationId xmlns:a16="http://schemas.microsoft.com/office/drawing/2014/main" id="{743701AE-15E7-524E-973D-98EB36B02C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788010"/>
            <a:ext cx="4788505" cy="2549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314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GB" sz="3700" dirty="0"/>
              <a:t>Literature reviews provide an overview of a 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US" dirty="0"/>
              <a:t>Literature reviews are important  because individual pieces of research do not tell the whole story but are like individual pieces of a jigsaw puzzle.</a:t>
            </a:r>
          </a:p>
          <a:p>
            <a:pPr marL="0" indent="0">
              <a:buClr>
                <a:srgbClr val="C00000"/>
              </a:buClr>
              <a:buNone/>
            </a:pPr>
            <a:endParaRPr lang="en-US" dirty="0"/>
          </a:p>
          <a:p>
            <a:pPr>
              <a:buClr>
                <a:srgbClr val="C00000"/>
              </a:buClr>
            </a:pPr>
            <a:r>
              <a:rPr lang="en-US" dirty="0"/>
              <a:t>For instance, consider research on smoking and smoking cessation</a:t>
            </a:r>
          </a:p>
        </p:txBody>
      </p:sp>
      <p:pic>
        <p:nvPicPr>
          <p:cNvPr id="4098" name="Picture 2" descr="How to Write a Stellar Literature Review | Grammarly Blog">
            <a:extLst>
              <a:ext uri="{FF2B5EF4-FFF2-40B4-BE49-F238E27FC236}">
                <a16:creationId xmlns:a16="http://schemas.microsoft.com/office/drawing/2014/main" id="{83C7C1EE-BDF1-8C46-8ACB-4E6C3AB971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34" r="25919" b="-1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259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 literature review = </a:t>
            </a:r>
            <a:br>
              <a:rPr lang="en-GB" dirty="0"/>
            </a:br>
            <a:r>
              <a:rPr lang="en-GB" dirty="0"/>
              <a:t>a complete jigsaw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dirty="0"/>
              <a:t>Different pieces of research (and other evidence) work together to build up a consistent picture of a particular area. </a:t>
            </a:r>
          </a:p>
          <a:p>
            <a:r>
              <a:rPr lang="en-GB" dirty="0"/>
              <a:t>They present arguments on both sides (positives/negatives, commonalities or divergences).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Clr>
                <a:srgbClr val="C00000"/>
              </a:buClr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F672AC-4006-46C1-A79F-064EBF0E29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791" r="27709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00931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548680"/>
            <a:ext cx="6336704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Types of literature reviews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1BBFC05-3C45-455F-ABE1-E7DFB42A3FBC}"/>
              </a:ext>
            </a:extLst>
          </p:cNvPr>
          <p:cNvGraphicFramePr>
            <a:graphicFrameLocks noGrp="1"/>
          </p:cNvGraphicFramePr>
          <p:nvPr/>
        </p:nvGraphicFramePr>
        <p:xfrm>
          <a:off x="1552704" y="1700809"/>
          <a:ext cx="9115296" cy="39728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9080">
                  <a:extLst>
                    <a:ext uri="{9D8B030D-6E8A-4147-A177-3AD203B41FA5}">
                      <a16:colId xmlns:a16="http://schemas.microsoft.com/office/drawing/2014/main" val="2264365019"/>
                    </a:ext>
                  </a:extLst>
                </a:gridCol>
                <a:gridCol w="6516216">
                  <a:extLst>
                    <a:ext uri="{9D8B030D-6E8A-4147-A177-3AD203B41FA5}">
                      <a16:colId xmlns:a16="http://schemas.microsoft.com/office/drawing/2014/main" val="4208458339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r>
                        <a:rPr lang="en-GB" dirty="0"/>
                        <a:t>Types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2005796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Thematic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organised based on themes or theoretical concepts that are relevant to the topic being studied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175505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Chronological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based on progressive &amp; successive development of knowledge about a topic starting from the earliest to the latest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060331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Systematic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It is based on systematic method of collecting secondary data, then critically identify their findings to make new conclusions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2325013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Methodological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based on the methods of research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38393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50856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01F89-9F72-004E-A1F3-6F54EFD9D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pPr algn="ctr"/>
            <a:r>
              <a:rPr lang="en-US" sz="3100" b="1" dirty="0"/>
              <a:t>Activity</a:t>
            </a:r>
            <a:br>
              <a:rPr lang="en-US" sz="3100" dirty="0"/>
            </a:br>
            <a:r>
              <a:rPr lang="en-US" sz="2400" dirty="0"/>
              <a:t>Example of a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AA385-587B-5F46-AF9D-7EB76C272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hlinkClick r:id="rId2"/>
              </a:rPr>
              <a:t>https://link-springer-com.ezproxy.uwtsd.ac.uk/content/pdf/10.1007/s00127-006-0123-6.pdf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You can gain access to this via the university library.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Read this article on how to conduct a literature review:</a:t>
            </a:r>
          </a:p>
          <a:p>
            <a:pPr marL="0" indent="0">
              <a:buNone/>
            </a:pPr>
            <a:endParaRPr lang="en-US" dirty="0">
              <a:hlinkClick r:id="rId3"/>
            </a:endParaRPr>
          </a:p>
          <a:p>
            <a:pPr marL="0" indent="0">
              <a:buNone/>
            </a:pPr>
            <a:r>
              <a:rPr lang="en-US" dirty="0">
                <a:hlinkClick r:id="rId3"/>
              </a:rPr>
              <a:t>https://www.ncbi.nlm.nih.gov/pmc/articles/PMC3715443/</a:t>
            </a:r>
            <a:r>
              <a:rPr lang="en-US" dirty="0"/>
              <a:t> </a:t>
            </a:r>
          </a:p>
        </p:txBody>
      </p:sp>
      <p:pic>
        <p:nvPicPr>
          <p:cNvPr id="6146" name="Picture 2" descr="Icon&#10;&#10;Description automatically generated">
            <a:extLst>
              <a:ext uri="{FF2B5EF4-FFF2-40B4-BE49-F238E27FC236}">
                <a16:creationId xmlns:a16="http://schemas.microsoft.com/office/drawing/2014/main" id="{CA2DEB0B-DEE6-084F-B7C1-89E587CA56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47"/>
          <a:stretch/>
        </p:blipFill>
        <p:spPr bwMode="auto"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13934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A4330B-1CCD-4D01-B2FF-045530D1B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1" y="1"/>
            <a:ext cx="9143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51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859AEAC-874A-485E-BF08-C31855E1D1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985"/>
          <a:stretch/>
        </p:blipFill>
        <p:spPr>
          <a:xfrm>
            <a:off x="2015548" y="78310"/>
            <a:ext cx="7752861" cy="558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2791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9720" y="0"/>
            <a:ext cx="6336704" cy="105273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Tips for writing literature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04238A-3D87-4CA9-AA5E-0AB66F1528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94" b="7122"/>
          <a:stretch/>
        </p:blipFill>
        <p:spPr>
          <a:xfrm>
            <a:off x="1524000" y="1052736"/>
            <a:ext cx="9144000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2496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379224"/>
            <a:ext cx="6912768" cy="74552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Activity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4A1A90-6857-4985-815B-93DA6985E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672" y="1780644"/>
            <a:ext cx="6336704" cy="2880320"/>
          </a:xfr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GB" dirty="0"/>
              <a:t>1. Using Google Scholar, identify literature relevant to your chosen topic.</a:t>
            </a:r>
          </a:p>
          <a:p>
            <a:pPr>
              <a:buClr>
                <a:srgbClr val="C00000"/>
              </a:buClr>
            </a:pPr>
            <a:endParaRPr lang="en-GB" dirty="0"/>
          </a:p>
          <a:p>
            <a:pPr marL="0" indent="0">
              <a:buClr>
                <a:srgbClr val="C00000"/>
              </a:buClr>
              <a:buNone/>
            </a:pPr>
            <a:r>
              <a:rPr lang="en-GB" dirty="0"/>
              <a:t>From your gathered literature, organise this into folders:</a:t>
            </a:r>
          </a:p>
          <a:p>
            <a:pPr>
              <a:buClr>
                <a:srgbClr val="C00000"/>
              </a:buClr>
            </a:pPr>
            <a:r>
              <a:rPr lang="en-GB" dirty="0"/>
              <a:t>Understand</a:t>
            </a:r>
          </a:p>
          <a:p>
            <a:pPr>
              <a:buClr>
                <a:srgbClr val="C00000"/>
              </a:buClr>
            </a:pPr>
            <a:r>
              <a:rPr lang="en-GB" dirty="0"/>
              <a:t>Not sure</a:t>
            </a:r>
          </a:p>
          <a:p>
            <a:pPr>
              <a:buClr>
                <a:srgbClr val="C00000"/>
              </a:buClr>
            </a:pPr>
            <a:r>
              <a:rPr lang="en-GB" dirty="0"/>
              <a:t>I do not understand</a:t>
            </a:r>
          </a:p>
          <a:p>
            <a:pPr>
              <a:buClr>
                <a:srgbClr val="C00000"/>
              </a:buClr>
            </a:pPr>
            <a:endParaRPr lang="en-GB" dirty="0"/>
          </a:p>
        </p:txBody>
      </p:sp>
      <p:pic>
        <p:nvPicPr>
          <p:cNvPr id="3" name="Picture 2" descr="Yes no maybe stickers Royalty Free Vector Image">
            <a:extLst>
              <a:ext uri="{FF2B5EF4-FFF2-40B4-BE49-F238E27FC236}">
                <a16:creationId xmlns:a16="http://schemas.microsoft.com/office/drawing/2014/main" id="{06B2259C-E4A6-9012-BB71-78F279DFE6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6" r="-1" b="10071"/>
          <a:stretch/>
        </p:blipFill>
        <p:spPr bwMode="auto">
          <a:xfrm>
            <a:off x="6621294" y="1198139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895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A4330B-1CCD-4D01-B2FF-045530D1B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1" y="1"/>
            <a:ext cx="9143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4900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pPr algn="ctr"/>
            <a:r>
              <a:rPr lang="en-GB" sz="3700" dirty="0"/>
              <a:t>Structuring your literature review: Abstract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6231561" cy="5021166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1700" dirty="0"/>
          </a:p>
          <a:p>
            <a:pPr lvl="1">
              <a:buClr>
                <a:srgbClr val="C00000"/>
              </a:buClr>
            </a:pPr>
            <a:r>
              <a:rPr lang="en-US" sz="2800" dirty="0"/>
              <a:t>Provides an overview of the review content, so that they can determine if it is relevant to their research. </a:t>
            </a:r>
          </a:p>
          <a:p>
            <a:pPr lvl="1">
              <a:buClr>
                <a:srgbClr val="C00000"/>
              </a:buClr>
            </a:pPr>
            <a:r>
              <a:rPr lang="en-US" sz="2800" dirty="0"/>
              <a:t>The abstract should include brief background information, including any knowledge gaps or discrepancies that the review aims to address.</a:t>
            </a:r>
          </a:p>
          <a:p>
            <a:pPr lvl="1">
              <a:buClr>
                <a:srgbClr val="C00000"/>
              </a:buClr>
            </a:pPr>
            <a:r>
              <a:rPr lang="en-US" sz="2800" dirty="0"/>
              <a:t>A good abstract also includes a brief statement of the main findings and how they relate to the broader context. </a:t>
            </a:r>
            <a:endParaRPr lang="en-GB" sz="2800" dirty="0"/>
          </a:p>
        </p:txBody>
      </p:sp>
      <p:pic>
        <p:nvPicPr>
          <p:cNvPr id="8194" name="Picture 2" descr="Kirkus Reviews and the Plight of the “Problematic” Book Review | The New  Yorker">
            <a:extLst>
              <a:ext uri="{FF2B5EF4-FFF2-40B4-BE49-F238E27FC236}">
                <a16:creationId xmlns:a16="http://schemas.microsoft.com/office/drawing/2014/main" id="{9401847E-AB8B-8B40-96B0-0E522CFBC1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78" r="23823" b="2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23592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Structuring your literature review: Introduction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71315"/>
            <a:ext cx="8047133" cy="4658097"/>
          </a:xfrm>
        </p:spPr>
        <p:txBody>
          <a:bodyPr anchor="t">
            <a:normAutofit fontScale="92500"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2400" dirty="0"/>
          </a:p>
          <a:p>
            <a:pPr lvl="1">
              <a:buClr>
                <a:srgbClr val="C00000"/>
              </a:buClr>
            </a:pPr>
            <a:r>
              <a:rPr lang="en-US" dirty="0"/>
              <a:t>Start with a relevant background information and definitions or explanations of the relevant terms and concepts.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Provide information that is relevant for your specific topic, and explain the importance of your topic (e.g., why it’s worth reading your literature review?).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Tell the reader what the scope of your review is, e.g., what key points you will include in the body of your review?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US" dirty="0"/>
          </a:p>
          <a:p>
            <a:pPr lvl="1">
              <a:buClr>
                <a:srgbClr val="C00000"/>
              </a:buClr>
            </a:pPr>
            <a:r>
              <a:rPr lang="en-US" dirty="0"/>
              <a:t>Give the aim or purpose of your review. This is often included at the end of the introduction.</a:t>
            </a:r>
            <a:endParaRPr lang="en-GB" dirty="0"/>
          </a:p>
        </p:txBody>
      </p:sp>
      <p:pic>
        <p:nvPicPr>
          <p:cNvPr id="9218" name="Picture 2" descr="Cambourne Book Club - Cambourne Information">
            <a:extLst>
              <a:ext uri="{FF2B5EF4-FFF2-40B4-BE49-F238E27FC236}">
                <a16:creationId xmlns:a16="http://schemas.microsoft.com/office/drawing/2014/main" id="{2CCD3BA8-FD08-DD46-B936-86D70BEA8B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99" r="11542" b="-1"/>
          <a:stretch/>
        </p:blipFill>
        <p:spPr bwMode="auto">
          <a:xfrm>
            <a:off x="8047133" y="1911493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96831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82980"/>
            <a:ext cx="7534656" cy="5075019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GB" sz="2400" dirty="0"/>
              <a:t>The literature review body: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400" dirty="0"/>
          </a:p>
          <a:p>
            <a:pPr lvl="1">
              <a:buClr>
                <a:srgbClr val="C00000"/>
              </a:buClr>
            </a:pPr>
            <a:r>
              <a:rPr lang="en-GB" dirty="0"/>
              <a:t>Structure the literature review in a logical and coherent way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Use sub-headings and paragraphs to structure and organise your ideas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Describe few items but rather analyse the literature than merely describing them. 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Show similarity and (or) discrepancy among studies and findings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Discuss each of the themes that you have identified from reviewing the literature:</a:t>
            </a:r>
          </a:p>
        </p:txBody>
      </p:sp>
      <p:pic>
        <p:nvPicPr>
          <p:cNvPr id="10242" name="Picture 2" descr="Journal articles - The Health Foundation">
            <a:extLst>
              <a:ext uri="{FF2B5EF4-FFF2-40B4-BE49-F238E27FC236}">
                <a16:creationId xmlns:a16="http://schemas.microsoft.com/office/drawing/2014/main" id="{539D45E9-A1DD-3741-BCCE-BBD5193882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79" r="6043"/>
          <a:stretch/>
        </p:blipFill>
        <p:spPr bwMode="auto">
          <a:xfrm>
            <a:off x="7777393" y="1976277"/>
            <a:ext cx="4414606" cy="4881723"/>
          </a:xfrm>
          <a:custGeom>
            <a:avLst/>
            <a:gdLst/>
            <a:ahLst/>
            <a:cxnLst/>
            <a:rect l="l" t="t" r="r" b="b"/>
            <a:pathLst>
              <a:path w="4414606" h="4881723">
                <a:moveTo>
                  <a:pt x="3151661" y="0"/>
                </a:moveTo>
                <a:lnTo>
                  <a:pt x="4414606" y="1262946"/>
                </a:lnTo>
                <a:lnTo>
                  <a:pt x="4414606" y="4881723"/>
                </a:lnTo>
                <a:lnTo>
                  <a:pt x="1730061" y="4881723"/>
                </a:lnTo>
                <a:lnTo>
                  <a:pt x="0" y="315166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7784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Structuring your literature review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57471"/>
            <a:ext cx="7534656" cy="5075019"/>
          </a:xfrm>
        </p:spPr>
        <p:txBody>
          <a:bodyPr>
            <a:normAutofit lnSpcReduction="10000"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GB" sz="2400" dirty="0"/>
              <a:t>The literature review body: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400" dirty="0"/>
          </a:p>
          <a:p>
            <a:pPr lvl="2">
              <a:buClr>
                <a:srgbClr val="C00000"/>
              </a:buClr>
            </a:pPr>
            <a:r>
              <a:rPr lang="en-US" sz="2400" dirty="0"/>
              <a:t>Introduce each theme with contextual/background information  specific to that theme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Describe in detail some of the key research you have found. Focus on research findings or results. 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Indicate strengths/limitations: consider the suitability of the methodology/methods of the studies and of the sampling (its size/method)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Use other references to support the evidence (less detail required) 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Use a paragraph to communicate each theme/ idea/ finding </a:t>
            </a:r>
          </a:p>
          <a:p>
            <a:pPr lvl="2">
              <a:buClr>
                <a:srgbClr val="C00000"/>
              </a:buClr>
            </a:pPr>
            <a:r>
              <a:rPr lang="en-US" sz="2400" dirty="0"/>
              <a:t>Make link with the next theme</a:t>
            </a:r>
          </a:p>
        </p:txBody>
      </p:sp>
      <p:pic>
        <p:nvPicPr>
          <p:cNvPr id="10242" name="Picture 2" descr="Journal articles - The Health Foundation">
            <a:extLst>
              <a:ext uri="{FF2B5EF4-FFF2-40B4-BE49-F238E27FC236}">
                <a16:creationId xmlns:a16="http://schemas.microsoft.com/office/drawing/2014/main" id="{539D45E9-A1DD-3741-BCCE-BBD5193882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79" r="6043"/>
          <a:stretch/>
        </p:blipFill>
        <p:spPr bwMode="auto">
          <a:xfrm>
            <a:off x="7777393" y="1976277"/>
            <a:ext cx="4414606" cy="4881723"/>
          </a:xfrm>
          <a:custGeom>
            <a:avLst/>
            <a:gdLst/>
            <a:ahLst/>
            <a:cxnLst/>
            <a:rect l="l" t="t" r="r" b="b"/>
            <a:pathLst>
              <a:path w="4414606" h="4881723">
                <a:moveTo>
                  <a:pt x="3151661" y="0"/>
                </a:moveTo>
                <a:lnTo>
                  <a:pt x="4414606" y="1262946"/>
                </a:lnTo>
                <a:lnTo>
                  <a:pt x="4414606" y="4881723"/>
                </a:lnTo>
                <a:lnTo>
                  <a:pt x="1730061" y="4881723"/>
                </a:lnTo>
                <a:lnTo>
                  <a:pt x="0" y="315166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8651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Structuring your literature review: Methodology and Methods</a:t>
            </a:r>
          </a:p>
        </p:txBody>
      </p:sp>
      <p:sp>
        <p:nvSpPr>
          <p:cNvPr id="7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72954"/>
            <a:ext cx="7286045" cy="5185046"/>
          </a:xfrm>
        </p:spPr>
        <p:txBody>
          <a:bodyPr anchor="t">
            <a:normAutofit fontScale="92500"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Introduce the section</a:t>
            </a:r>
          </a:p>
          <a:p>
            <a:pPr lvl="1">
              <a:buClr>
                <a:srgbClr val="C00000"/>
              </a:buClr>
            </a:pPr>
            <a:endParaRPr lang="en-US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Substantiate your  design choice and describe what you did (i.e., the ‘methodology’ aspect of your study):</a:t>
            </a:r>
          </a:p>
          <a:p>
            <a:pPr marL="457200" lvl="1" indent="0">
              <a:buClr>
                <a:srgbClr val="C00000"/>
              </a:buClr>
              <a:buNone/>
            </a:pPr>
            <a:endParaRPr lang="en-US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Explain how, in practical terms, your research was conducted (this is ‘the methods’ aspect of your study); detail how literature was found and evaluated (e.g., which search engines were used, what key terms were used, what critical appraisal tool was used, what inclusion/exclusion criteria were used etc. </a:t>
            </a:r>
          </a:p>
          <a:p>
            <a:pPr lvl="1">
              <a:buClr>
                <a:srgbClr val="C00000"/>
              </a:buClr>
            </a:pPr>
            <a:endParaRPr lang="en-US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Explain, briefly, the importance of ethics in the research process</a:t>
            </a:r>
          </a:p>
          <a:p>
            <a:pPr lvl="1">
              <a:buClr>
                <a:srgbClr val="C00000"/>
              </a:buClr>
            </a:pPr>
            <a:endParaRPr lang="en-US" sz="2000" dirty="0"/>
          </a:p>
          <a:p>
            <a:pPr lvl="1">
              <a:buClr>
                <a:srgbClr val="C00000"/>
              </a:buClr>
            </a:pPr>
            <a:r>
              <a:rPr lang="en-US" sz="2000" dirty="0"/>
              <a:t>Summaries the section and provide link to the next section (results) – the link could be made, for example, by indicating the themes found in the results section</a:t>
            </a:r>
          </a:p>
        </p:txBody>
      </p:sp>
      <p:pic>
        <p:nvPicPr>
          <p:cNvPr id="12290" name="Picture 2" descr="What are the differences between Method and Methodology? - YouTube">
            <a:extLst>
              <a:ext uri="{FF2B5EF4-FFF2-40B4-BE49-F238E27FC236}">
                <a16:creationId xmlns:a16="http://schemas.microsoft.com/office/drawing/2014/main" id="{9376AAEF-8013-A74F-AE98-FC9A5B99A6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6" r="25729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1368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6" name="Rectangle 7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pPr algn="ctr"/>
            <a:r>
              <a:rPr lang="en-GB" sz="3700" dirty="0"/>
              <a:t>Structuring your literature review: Findings and Discussion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05894"/>
            <a:ext cx="7339583" cy="4483999"/>
          </a:xfrm>
        </p:spPr>
        <p:txBody>
          <a:bodyPr anchor="t"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1700" dirty="0"/>
          </a:p>
          <a:p>
            <a:pPr lvl="1">
              <a:buClr>
                <a:srgbClr val="C00000"/>
              </a:buClr>
            </a:pPr>
            <a:r>
              <a:rPr lang="en-US" dirty="0"/>
              <a:t>What did you find based on your research question?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State and discuss the major findings from your research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Explain the importance and implication of your findings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Strengths/limitations of your study 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Discussion of findings, with reference to other literature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See how some of the journals you used have reported their findings and discussed them </a:t>
            </a:r>
          </a:p>
          <a:p>
            <a:pPr lvl="1">
              <a:buClr>
                <a:srgbClr val="C00000"/>
              </a:buClr>
            </a:pPr>
            <a:endParaRPr lang="en-US" sz="1700" dirty="0"/>
          </a:p>
          <a:p>
            <a:pPr marL="274320" lvl="1" indent="0">
              <a:buClr>
                <a:srgbClr val="C00000"/>
              </a:buClr>
              <a:buNone/>
            </a:pPr>
            <a:endParaRPr lang="en-US" sz="1700" dirty="0"/>
          </a:p>
        </p:txBody>
      </p:sp>
      <p:sp>
        <p:nvSpPr>
          <p:cNvPr id="13317" name="Rectangle 7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8" name="Rectangle 7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19" name="Rectangle 7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314" name="Picture 2" descr="What Happens to Semi-Annual Inspection Findings | Animal Care">
            <a:extLst>
              <a:ext uri="{FF2B5EF4-FFF2-40B4-BE49-F238E27FC236}">
                <a16:creationId xmlns:a16="http://schemas.microsoft.com/office/drawing/2014/main" id="{F282CFB2-6490-ED4A-9ED2-1D80AD5C72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27265" y="909081"/>
            <a:ext cx="3867934" cy="507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2727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9716" y="499397"/>
            <a:ext cx="5929422" cy="1640180"/>
          </a:xfrm>
        </p:spPr>
        <p:txBody>
          <a:bodyPr anchor="b">
            <a:normAutofit/>
          </a:bodyPr>
          <a:lstStyle/>
          <a:p>
            <a:pPr algn="ctr"/>
            <a:r>
              <a:rPr lang="en-GB" sz="3700" dirty="0"/>
              <a:t>Structuring your literature review: Conclusion and Recommendations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E8311FE-0C49-423B-9A2C-09CEF4444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850" y="2279904"/>
            <a:ext cx="7644384" cy="4113698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endParaRPr lang="en-GB" sz="2400" dirty="0"/>
          </a:p>
          <a:p>
            <a:pPr lvl="1">
              <a:buClr>
                <a:srgbClr val="C00000"/>
              </a:buClr>
            </a:pPr>
            <a:r>
              <a:rPr lang="en-US" dirty="0"/>
              <a:t>Summarize what the research is all about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Explain briefly what you did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Give statement of main findings  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Give the take home point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Draw everything together in a concluding part</a:t>
            </a:r>
          </a:p>
          <a:p>
            <a:pPr lvl="1">
              <a:buClr>
                <a:srgbClr val="C00000"/>
              </a:buClr>
            </a:pPr>
            <a:r>
              <a:rPr lang="en-US" dirty="0"/>
              <a:t>Produce recommendations (bullet points can be used to do this</a:t>
            </a:r>
            <a:r>
              <a:rPr lang="en-US" sz="2000" dirty="0"/>
              <a:t>)</a:t>
            </a:r>
          </a:p>
        </p:txBody>
      </p:sp>
      <p:pic>
        <p:nvPicPr>
          <p:cNvPr id="14338" name="Picture 2" descr="What Happens to Semi-Annual Inspection Findings | Animal Care">
            <a:extLst>
              <a:ext uri="{FF2B5EF4-FFF2-40B4-BE49-F238E27FC236}">
                <a16:creationId xmlns:a16="http://schemas.microsoft.com/office/drawing/2014/main" id="{6C556144-1849-1E40-880F-011A9B3165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5506" y="906717"/>
            <a:ext cx="3765176" cy="493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047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0"/>
            <a:ext cx="7272808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/>
              <a:t>Structuring your literature review: Table of key findings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EFB862-4D2D-43F0-A8C3-627CEF3759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9720" y="620688"/>
            <a:ext cx="9138280" cy="5151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9058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5856" y="279018"/>
            <a:ext cx="7992560" cy="92774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Structuring your literature review: The funnel approach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46862D-56DB-4D12-BB47-02F44F63D00F}"/>
              </a:ext>
            </a:extLst>
          </p:cNvPr>
          <p:cNvSpPr txBox="1"/>
          <p:nvPr/>
        </p:nvSpPr>
        <p:spPr>
          <a:xfrm>
            <a:off x="2057400" y="2214653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Distantly related to your 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404B65-5C3F-465E-BA7E-6D81BEC10B90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8201" y="1926620"/>
            <a:ext cx="3106063" cy="33025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AC983D-B054-4CEA-A494-CCAA91464F03}"/>
              </a:ext>
            </a:extLst>
          </p:cNvPr>
          <p:cNvSpPr txBox="1"/>
          <p:nvPr/>
        </p:nvSpPr>
        <p:spPr>
          <a:xfrm>
            <a:off x="8028856" y="1998629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Background, more to do with your topic area than your research question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DD6738-6127-4475-B77E-A7EE47848A3D}"/>
              </a:ext>
            </a:extLst>
          </p:cNvPr>
          <p:cNvSpPr txBox="1"/>
          <p:nvPr/>
        </p:nvSpPr>
        <p:spPr>
          <a:xfrm>
            <a:off x="1997343" y="3006741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Closer to what you are doing but not matching directly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3D0D86-5E2C-4B54-93B6-913D02D8BBEC}"/>
              </a:ext>
            </a:extLst>
          </p:cNvPr>
          <p:cNvSpPr txBox="1"/>
          <p:nvPr/>
        </p:nvSpPr>
        <p:spPr>
          <a:xfrm>
            <a:off x="7976360" y="3150756"/>
            <a:ext cx="23681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Narrow categories; you may find you are dealing with sources in more detail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5E46DA-32E1-47A7-A9BF-80EF0C36254A}"/>
              </a:ext>
            </a:extLst>
          </p:cNvPr>
          <p:cNvSpPr txBox="1"/>
          <p:nvPr/>
        </p:nvSpPr>
        <p:spPr>
          <a:xfrm>
            <a:off x="2034665" y="3942845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Research that is particularly pertinent to your work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173349-45DF-4FA6-8337-0E43DF2B6B6E}"/>
              </a:ext>
            </a:extLst>
          </p:cNvPr>
          <p:cNvSpPr txBox="1"/>
          <p:nvPr/>
        </p:nvSpPr>
        <p:spPr>
          <a:xfrm>
            <a:off x="7965689" y="4302884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Categories close to your research; you may find you are looking at a few key papers in detail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BE06A09-3867-49D9-9DB8-5EFB04606819}"/>
              </a:ext>
            </a:extLst>
          </p:cNvPr>
          <p:cNvSpPr/>
          <p:nvPr/>
        </p:nvSpPr>
        <p:spPr bwMode="auto">
          <a:xfrm>
            <a:off x="4373607" y="5277826"/>
            <a:ext cx="3450585" cy="383423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20000"/>
              </a:spcBef>
              <a:spcAft>
                <a:spcPct val="0"/>
              </a:spcAft>
            </a:pPr>
            <a:r>
              <a:rPr lang="en-GB" sz="1600" dirty="0">
                <a:latin typeface="Arial" charset="0"/>
              </a:rPr>
              <a:t>Your study/current research issues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895CC30-3190-445F-B520-E48CD61E5CFF}"/>
              </a:ext>
            </a:extLst>
          </p:cNvPr>
          <p:cNvCxnSpPr/>
          <p:nvPr/>
        </p:nvCxnSpPr>
        <p:spPr bwMode="auto">
          <a:xfrm flipV="1">
            <a:off x="2823600" y="2574692"/>
            <a:ext cx="1832241" cy="10886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57798D8-CB72-4730-933D-B94A4EA804C8}"/>
              </a:ext>
            </a:extLst>
          </p:cNvPr>
          <p:cNvCxnSpPr/>
          <p:nvPr/>
        </p:nvCxnSpPr>
        <p:spPr bwMode="auto">
          <a:xfrm rot="10800000">
            <a:off x="7569689" y="2574692"/>
            <a:ext cx="792000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E640EBC-CBDD-46BE-8DC2-A4C78CA826A0}"/>
              </a:ext>
            </a:extLst>
          </p:cNvPr>
          <p:cNvCxnSpPr/>
          <p:nvPr/>
        </p:nvCxnSpPr>
        <p:spPr bwMode="auto">
          <a:xfrm flipV="1">
            <a:off x="2943310" y="3654813"/>
            <a:ext cx="2144578" cy="21297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63EA062-759A-449F-A787-C1F692098EF7}"/>
              </a:ext>
            </a:extLst>
          </p:cNvPr>
          <p:cNvCxnSpPr/>
          <p:nvPr/>
        </p:nvCxnSpPr>
        <p:spPr bwMode="auto">
          <a:xfrm rot="10800000">
            <a:off x="7221201" y="3582805"/>
            <a:ext cx="1080120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5AB46BD-1B60-49EE-AB30-5CD29BBBB9F8}"/>
              </a:ext>
            </a:extLst>
          </p:cNvPr>
          <p:cNvCxnSpPr/>
          <p:nvPr/>
        </p:nvCxnSpPr>
        <p:spPr bwMode="auto">
          <a:xfrm>
            <a:off x="4223792" y="4734932"/>
            <a:ext cx="1224136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4B524F2-B88B-4882-9F1D-185BDF6C9C77}"/>
              </a:ext>
            </a:extLst>
          </p:cNvPr>
          <p:cNvCxnSpPr/>
          <p:nvPr/>
        </p:nvCxnSpPr>
        <p:spPr bwMode="auto">
          <a:xfrm rot="10800000">
            <a:off x="6592737" y="4806940"/>
            <a:ext cx="1728192" cy="1588"/>
          </a:xfrm>
          <a:prstGeom prst="straightConnector1">
            <a:avLst/>
          </a:prstGeom>
          <a:noFill/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DEC27EDD-1B27-4349-BDB0-A7511A2F972D}"/>
              </a:ext>
            </a:extLst>
          </p:cNvPr>
          <p:cNvSpPr txBox="1"/>
          <p:nvPr/>
        </p:nvSpPr>
        <p:spPr>
          <a:xfrm>
            <a:off x="4835861" y="1941290"/>
            <a:ext cx="2869061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000000"/>
                </a:solidFill>
                <a:latin typeface="Arial"/>
              </a:rPr>
              <a:t>Introduction (scope and structure)</a:t>
            </a:r>
          </a:p>
        </p:txBody>
      </p:sp>
    </p:spTree>
    <p:extLst>
      <p:ext uri="{BB962C8B-B14F-4D97-AF65-F5344CB8AC3E}">
        <p14:creationId xmlns:p14="http://schemas.microsoft.com/office/powerpoint/2010/main" val="24208499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258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8848" y="1772816"/>
            <a:ext cx="6285384" cy="2160240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</a:pPr>
            <a:r>
              <a:rPr lang="en-GB" sz="2600" dirty="0"/>
              <a:t>Sources of literature </a:t>
            </a:r>
          </a:p>
          <a:p>
            <a:pPr>
              <a:buClr>
                <a:srgbClr val="C00000"/>
              </a:buClr>
            </a:pPr>
            <a:r>
              <a:rPr lang="en-GB" dirty="0"/>
              <a:t>Searching for literature</a:t>
            </a:r>
          </a:p>
          <a:p>
            <a:pPr>
              <a:buClr>
                <a:srgbClr val="C00000"/>
              </a:buClr>
            </a:pPr>
            <a:r>
              <a:rPr lang="en-GB" dirty="0"/>
              <a:t>Criticality in literature review</a:t>
            </a:r>
          </a:p>
          <a:p>
            <a:pPr>
              <a:buClr>
                <a:srgbClr val="C00000"/>
              </a:buClr>
            </a:pPr>
            <a:r>
              <a:rPr lang="en-GB" dirty="0"/>
              <a:t>Structuring your literature review</a:t>
            </a:r>
          </a:p>
          <a:p>
            <a:pPr>
              <a:buClr>
                <a:srgbClr val="C00000"/>
              </a:buClr>
            </a:pPr>
            <a:r>
              <a:rPr lang="en-GB" sz="2600" dirty="0"/>
              <a:t>Example and application to assignment brief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600" dirty="0"/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2675620" y="4077072"/>
            <a:ext cx="5688633" cy="14401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138E826-87C3-4D06-BE6D-F4771799D3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2" y="1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3523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375608"/>
            <a:ext cx="2520280" cy="990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680" y="1592796"/>
            <a:ext cx="7192496" cy="3492388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dirty="0"/>
              <a:t> </a:t>
            </a:r>
          </a:p>
          <a:p>
            <a:pPr>
              <a:buClr>
                <a:srgbClr val="C00000"/>
              </a:buClr>
            </a:pPr>
            <a:r>
              <a:rPr lang="en-US" dirty="0"/>
              <a:t>Paraphrase the two journal articles identified from your searches. Send your paraphrase to me at: </a:t>
            </a:r>
            <a:r>
              <a:rPr lang="en-US" dirty="0">
                <a:hlinkClick r:id="rId3"/>
              </a:rPr>
              <a:t>h.hussain@uwtsd.ac.uk</a:t>
            </a:r>
            <a:r>
              <a:rPr lang="en-US" dirty="0"/>
              <a:t> for feedback</a:t>
            </a:r>
            <a:endParaRPr lang="en-GB" dirty="0"/>
          </a:p>
          <a:p>
            <a:pPr lvl="1">
              <a:buClr>
                <a:srgbClr val="C00000"/>
              </a:buClr>
            </a:pPr>
            <a:endParaRPr lang="en-GB" sz="1600" dirty="0"/>
          </a:p>
          <a:p>
            <a:pPr marL="274320" lvl="1" indent="0">
              <a:buClr>
                <a:srgbClr val="C00000"/>
              </a:buClr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0881E6-930F-4575-80D2-1587BFAD14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4197" y="2802283"/>
            <a:ext cx="3370383" cy="303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2107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9E84C6C-2B60-4D38-BB3F-4C62C42C4E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43" b="9060"/>
          <a:stretch/>
        </p:blipFill>
        <p:spPr>
          <a:xfrm>
            <a:off x="2190625" y="260647"/>
            <a:ext cx="7001719" cy="534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725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1F3A8DE-0F00-40C5-B0FD-5A2D07E20C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1850" y="764704"/>
            <a:ext cx="7952582" cy="502934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BAD8138-3796-4B31-A847-8A0447CF5A06}"/>
              </a:ext>
            </a:extLst>
          </p:cNvPr>
          <p:cNvSpPr txBox="1"/>
          <p:nvPr/>
        </p:nvSpPr>
        <p:spPr>
          <a:xfrm>
            <a:off x="2567608" y="18864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</a:rPr>
              <a:t>Inclusion and Exclusion Strategy</a:t>
            </a:r>
          </a:p>
        </p:txBody>
      </p:sp>
    </p:spTree>
    <p:extLst>
      <p:ext uri="{BB962C8B-B14F-4D97-AF65-F5344CB8AC3E}">
        <p14:creationId xmlns:p14="http://schemas.microsoft.com/office/powerpoint/2010/main" val="27966622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766F1-6D19-AF45-9DFB-2781FE94F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Critical Appraisal Skills Program (CASP)</a:t>
            </a:r>
          </a:p>
        </p:txBody>
      </p:sp>
      <p:pic>
        <p:nvPicPr>
          <p:cNvPr id="1026" name="Picture 2" descr="Home - CASP - Critical Appraisal Skills Programme">
            <a:extLst>
              <a:ext uri="{FF2B5EF4-FFF2-40B4-BE49-F238E27FC236}">
                <a16:creationId xmlns:a16="http://schemas.microsoft.com/office/drawing/2014/main" id="{D3C8FB67-4344-1E45-9C96-D1ED3A9E80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7316" y="1506636"/>
            <a:ext cx="6780700" cy="384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BF164FE-E4FC-4029-9A2A-20374C27FB00}"/>
              </a:ext>
            </a:extLst>
          </p:cNvPr>
          <p:cNvSpPr txBox="1"/>
          <p:nvPr/>
        </p:nvSpPr>
        <p:spPr>
          <a:xfrm>
            <a:off x="805999" y="5737258"/>
            <a:ext cx="6094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https://casp-uk.net/aboutus/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49861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1A48F-E0E5-A544-B456-F4E58FD0E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Activity: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31C72-E829-D448-B372-7BF35DAB8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72898"/>
            <a:ext cx="5310177" cy="398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From your identified and selected journal article(s), use the </a:t>
            </a:r>
            <a:r>
              <a:rPr lang="en-US" sz="2200" b="1" dirty="0">
                <a:solidFill>
                  <a:srgbClr val="FF0000"/>
                </a:solidFill>
              </a:rPr>
              <a:t>CASP </a:t>
            </a:r>
            <a:r>
              <a:rPr lang="en-US" sz="2200" dirty="0"/>
              <a:t>resource to evaluate the journal article(s) to determine whether it is a suitable source to use. </a:t>
            </a:r>
          </a:p>
        </p:txBody>
      </p:sp>
      <p:pic>
        <p:nvPicPr>
          <p:cNvPr id="4" name="Picture 3" descr="Logo&#10;&#10;Description automatically generated with low confidence">
            <a:extLst>
              <a:ext uri="{FF2B5EF4-FFF2-40B4-BE49-F238E27FC236}">
                <a16:creationId xmlns:a16="http://schemas.microsoft.com/office/drawing/2014/main" id="{0F1B32E1-4F62-4549-8880-A116754BD2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3" r="613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4020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AD1D9-F14B-604A-BBE8-5A763E452D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Next Week: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A084B-A0EF-CC49-9B01-D45A3422D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Next Week session we will be exploring how to write an introduction: </a:t>
            </a:r>
          </a:p>
          <a:p>
            <a:pPr marL="0" indent="0" algn="ctr">
              <a:buNone/>
            </a:pPr>
            <a:r>
              <a:rPr lang="en-US" dirty="0"/>
              <a:t>And the consideration of other relevant sources, and where to find them? </a:t>
            </a:r>
          </a:p>
        </p:txBody>
      </p:sp>
    </p:spTree>
    <p:extLst>
      <p:ext uri="{BB962C8B-B14F-4D97-AF65-F5344CB8AC3E}">
        <p14:creationId xmlns:p14="http://schemas.microsoft.com/office/powerpoint/2010/main" val="2141196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1883</Words>
  <Application>Microsoft Macintosh PowerPoint</Application>
  <PresentationFormat>Widescreen</PresentationFormat>
  <Paragraphs>213</Paragraphs>
  <Slides>34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Calibri</vt:lpstr>
      <vt:lpstr>Calibri Light</vt:lpstr>
      <vt:lpstr>Google Sans</vt:lpstr>
      <vt:lpstr>Office Theme</vt:lpstr>
      <vt:lpstr>PowerPoint Presentation</vt:lpstr>
      <vt:lpstr>Module overview</vt:lpstr>
      <vt:lpstr>Scheme of work</vt:lpstr>
      <vt:lpstr>Assignments</vt:lpstr>
      <vt:lpstr>Overview of our discussion today</vt:lpstr>
      <vt:lpstr>Questions, Aims and Objectives</vt:lpstr>
      <vt:lpstr>What is a literature review? </vt:lpstr>
      <vt:lpstr>What is a literature review? </vt:lpstr>
      <vt:lpstr>Why are literature reviews important?</vt:lpstr>
      <vt:lpstr>Literature reviews provide an overview of a topic </vt:lpstr>
      <vt:lpstr>A literature review =  a complete jigsaw </vt:lpstr>
      <vt:lpstr>Types of literature reviews</vt:lpstr>
      <vt:lpstr>Activity Example of a Literature Review</vt:lpstr>
      <vt:lpstr>PowerPoint Presentation</vt:lpstr>
      <vt:lpstr>PowerPoint Presentation</vt:lpstr>
      <vt:lpstr>Tips for writing literature review</vt:lpstr>
      <vt:lpstr>Activity </vt:lpstr>
      <vt:lpstr>PowerPoint Presentation</vt:lpstr>
      <vt:lpstr>Structuring your literature review: Abstract</vt:lpstr>
      <vt:lpstr>Structuring your literature review: Introduction</vt:lpstr>
      <vt:lpstr>Structuring your literature review </vt:lpstr>
      <vt:lpstr>Structuring your literature review </vt:lpstr>
      <vt:lpstr>Structuring your literature review: Methodology and Methods</vt:lpstr>
      <vt:lpstr>Structuring your literature review: Findings and Discussion</vt:lpstr>
      <vt:lpstr>Structuring your literature review: Conclusion and Recommendations</vt:lpstr>
      <vt:lpstr>Structuring your literature review: Table of key findings  </vt:lpstr>
      <vt:lpstr>Structuring your literature review: The funnel approach</vt:lpstr>
      <vt:lpstr>Overview of our discussion today</vt:lpstr>
      <vt:lpstr>Activity </vt:lpstr>
      <vt:lpstr>PowerPoint Presentation</vt:lpstr>
      <vt:lpstr>PowerPoint Presentation</vt:lpstr>
      <vt:lpstr>Critical Appraisal Skills Program (CASP)</vt:lpstr>
      <vt:lpstr>Activity: </vt:lpstr>
      <vt:lpstr>Next Week: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Andrew Wyatt (P144511)</dc:creator>
  <cp:lastModifiedBy>Hamdi Hussain</cp:lastModifiedBy>
  <cp:revision>13</cp:revision>
  <dcterms:created xsi:type="dcterms:W3CDTF">2022-02-09T20:38:09Z</dcterms:created>
  <dcterms:modified xsi:type="dcterms:W3CDTF">2023-09-25T09:17:42Z</dcterms:modified>
</cp:coreProperties>
</file>