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9"/>
  </p:notesMasterIdLst>
  <p:sldIdLst>
    <p:sldId id="256" r:id="rId2"/>
    <p:sldId id="257" r:id="rId3"/>
    <p:sldId id="259" r:id="rId4"/>
    <p:sldId id="261" r:id="rId5"/>
    <p:sldId id="262" r:id="rId6"/>
    <p:sldId id="321" r:id="rId7"/>
    <p:sldId id="322" r:id="rId8"/>
    <p:sldId id="335" r:id="rId9"/>
    <p:sldId id="336" r:id="rId10"/>
    <p:sldId id="337" r:id="rId11"/>
    <p:sldId id="338" r:id="rId12"/>
    <p:sldId id="342" r:id="rId13"/>
    <p:sldId id="343" r:id="rId14"/>
    <p:sldId id="263" r:id="rId15"/>
    <p:sldId id="264" r:id="rId16"/>
    <p:sldId id="260" r:id="rId17"/>
    <p:sldId id="258"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85" autoAdjust="0"/>
    <p:restoredTop sz="94660"/>
  </p:normalViewPr>
  <p:slideViewPr>
    <p:cSldViewPr snapToGrid="0">
      <p:cViewPr varScale="1">
        <p:scale>
          <a:sx n="67" d="100"/>
          <a:sy n="67" d="100"/>
        </p:scale>
        <p:origin x="60" y="51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D2FCE80-A607-4DEA-BF56-F041EF83972A}" type="datetimeFigureOut">
              <a:rPr lang="en-GB" smtClean="0"/>
              <a:t>30/09/2021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F9F30B5-3DCA-4A93-A7FE-792D611F3061}" type="slidenum">
              <a:rPr lang="en-GB" smtClean="0"/>
              <a:t>‹#›</a:t>
            </a:fld>
            <a:endParaRPr lang="en-GB"/>
          </a:p>
        </p:txBody>
      </p:sp>
    </p:spTree>
    <p:extLst>
      <p:ext uri="{BB962C8B-B14F-4D97-AF65-F5344CB8AC3E}">
        <p14:creationId xmlns:p14="http://schemas.microsoft.com/office/powerpoint/2010/main" val="36716624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slide offers an opportunity to discuss the skills that are used and theoretical underpinning.  Purposeful and informed observation.  Link to Vygotsky?</a:t>
            </a:r>
          </a:p>
        </p:txBody>
      </p:sp>
      <p:sp>
        <p:nvSpPr>
          <p:cNvPr id="4" name="Slide Number Placeholder 3"/>
          <p:cNvSpPr>
            <a:spLocks noGrp="1"/>
          </p:cNvSpPr>
          <p:nvPr>
            <p:ph type="sldNum" sz="quarter" idx="5"/>
          </p:nvPr>
        </p:nvSpPr>
        <p:spPr/>
        <p:txBody>
          <a:bodyPr/>
          <a:lstStyle/>
          <a:p>
            <a:fld id="{DF9F30B5-3DCA-4A93-A7FE-792D611F3061}" type="slidenum">
              <a:rPr lang="en-GB" smtClean="0"/>
              <a:t>2</a:t>
            </a:fld>
            <a:endParaRPr lang="en-GB"/>
          </a:p>
        </p:txBody>
      </p:sp>
    </p:spTree>
    <p:extLst>
      <p:ext uri="{BB962C8B-B14F-4D97-AF65-F5344CB8AC3E}">
        <p14:creationId xmlns:p14="http://schemas.microsoft.com/office/powerpoint/2010/main" val="42066841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offers insight into the lived experience of children, do we listen effectively and respect their feelings?  How could effective observation help here?</a:t>
            </a:r>
          </a:p>
        </p:txBody>
      </p:sp>
      <p:sp>
        <p:nvSpPr>
          <p:cNvPr id="4" name="Slide Number Placeholder 3"/>
          <p:cNvSpPr>
            <a:spLocks noGrp="1"/>
          </p:cNvSpPr>
          <p:nvPr>
            <p:ph type="sldNum" sz="quarter" idx="5"/>
          </p:nvPr>
        </p:nvSpPr>
        <p:spPr/>
        <p:txBody>
          <a:bodyPr/>
          <a:lstStyle/>
          <a:p>
            <a:fld id="{DF9F30B5-3DCA-4A93-A7FE-792D611F3061}" type="slidenum">
              <a:rPr lang="en-GB" smtClean="0"/>
              <a:t>3</a:t>
            </a:fld>
            <a:endParaRPr lang="en-GB"/>
          </a:p>
        </p:txBody>
      </p:sp>
    </p:spTree>
    <p:extLst>
      <p:ext uri="{BB962C8B-B14F-4D97-AF65-F5344CB8AC3E}">
        <p14:creationId xmlns:p14="http://schemas.microsoft.com/office/powerpoint/2010/main" val="21776051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Link observation and planning to the new curriculum.</a:t>
            </a:r>
          </a:p>
        </p:txBody>
      </p:sp>
      <p:sp>
        <p:nvSpPr>
          <p:cNvPr id="4" name="Slide Number Placeholder 3"/>
          <p:cNvSpPr>
            <a:spLocks noGrp="1"/>
          </p:cNvSpPr>
          <p:nvPr>
            <p:ph type="sldNum" sz="quarter" idx="5"/>
          </p:nvPr>
        </p:nvSpPr>
        <p:spPr/>
        <p:txBody>
          <a:bodyPr/>
          <a:lstStyle/>
          <a:p>
            <a:fld id="{DF9F30B5-3DCA-4A93-A7FE-792D611F3061}" type="slidenum">
              <a:rPr lang="en-GB" smtClean="0"/>
              <a:t>13</a:t>
            </a:fld>
            <a:endParaRPr lang="en-GB"/>
          </a:p>
        </p:txBody>
      </p:sp>
    </p:spTree>
    <p:extLst>
      <p:ext uri="{BB962C8B-B14F-4D97-AF65-F5344CB8AC3E}">
        <p14:creationId xmlns:p14="http://schemas.microsoft.com/office/powerpoint/2010/main" val="8582845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Reggio Emilia  What is happening here.</a:t>
            </a:r>
          </a:p>
        </p:txBody>
      </p:sp>
      <p:sp>
        <p:nvSpPr>
          <p:cNvPr id="4" name="Slide Number Placeholder 3"/>
          <p:cNvSpPr>
            <a:spLocks noGrp="1"/>
          </p:cNvSpPr>
          <p:nvPr>
            <p:ph type="sldNum" sz="quarter" idx="5"/>
          </p:nvPr>
        </p:nvSpPr>
        <p:spPr/>
        <p:txBody>
          <a:bodyPr/>
          <a:lstStyle/>
          <a:p>
            <a:fld id="{DF9F30B5-3DCA-4A93-A7FE-792D611F3061}" type="slidenum">
              <a:rPr lang="en-GB" smtClean="0"/>
              <a:t>14</a:t>
            </a:fld>
            <a:endParaRPr lang="en-GB"/>
          </a:p>
        </p:txBody>
      </p:sp>
    </p:spTree>
    <p:extLst>
      <p:ext uri="{BB962C8B-B14F-4D97-AF65-F5344CB8AC3E}">
        <p14:creationId xmlns:p14="http://schemas.microsoft.com/office/powerpoint/2010/main" val="194561746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2539BC-AE6A-44E5-A149-2A94ABC7AC1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4BCDA3A-6497-4326-BA12-5CEA99F2084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951CEDD-D349-45CE-9B51-E9F03ADE0386}"/>
              </a:ext>
            </a:extLst>
          </p:cNvPr>
          <p:cNvSpPr>
            <a:spLocks noGrp="1"/>
          </p:cNvSpPr>
          <p:nvPr>
            <p:ph type="dt" sz="half" idx="10"/>
          </p:nvPr>
        </p:nvSpPr>
        <p:spPr/>
        <p:txBody>
          <a:bodyPr/>
          <a:lstStyle/>
          <a:p>
            <a:fld id="{91B6F6D6-5F0F-4C5F-A82B-2F35CA70CBBD}" type="datetimeFigureOut">
              <a:rPr lang="en-GB" smtClean="0"/>
              <a:t>30/09/2021</a:t>
            </a:fld>
            <a:endParaRPr lang="en-GB"/>
          </a:p>
        </p:txBody>
      </p:sp>
      <p:sp>
        <p:nvSpPr>
          <p:cNvPr id="5" name="Footer Placeholder 4">
            <a:extLst>
              <a:ext uri="{FF2B5EF4-FFF2-40B4-BE49-F238E27FC236}">
                <a16:creationId xmlns:a16="http://schemas.microsoft.com/office/drawing/2014/main" id="{CDAD47DC-EEFA-49BC-A586-C2BE3C32B10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57527E6-A6F5-4011-9104-19C65A583133}"/>
              </a:ext>
            </a:extLst>
          </p:cNvPr>
          <p:cNvSpPr>
            <a:spLocks noGrp="1"/>
          </p:cNvSpPr>
          <p:nvPr>
            <p:ph type="sldNum" sz="quarter" idx="12"/>
          </p:nvPr>
        </p:nvSpPr>
        <p:spPr/>
        <p:txBody>
          <a:bodyPr/>
          <a:lstStyle/>
          <a:p>
            <a:fld id="{ADC3A08E-45C7-4C3E-BA50-0BB29D55E731}" type="slidenum">
              <a:rPr lang="en-GB" smtClean="0"/>
              <a:t>‹#›</a:t>
            </a:fld>
            <a:endParaRPr lang="en-GB"/>
          </a:p>
        </p:txBody>
      </p:sp>
    </p:spTree>
    <p:extLst>
      <p:ext uri="{BB962C8B-B14F-4D97-AF65-F5344CB8AC3E}">
        <p14:creationId xmlns:p14="http://schemas.microsoft.com/office/powerpoint/2010/main" val="19947099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0F3BB5-D0D3-4C06-A5A3-2123E8FB13A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2A84BF2-B230-4653-8284-C825E838AF1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02B9F77-51A9-4B27-8D5F-2BA66CF9DDAE}"/>
              </a:ext>
            </a:extLst>
          </p:cNvPr>
          <p:cNvSpPr>
            <a:spLocks noGrp="1"/>
          </p:cNvSpPr>
          <p:nvPr>
            <p:ph type="dt" sz="half" idx="10"/>
          </p:nvPr>
        </p:nvSpPr>
        <p:spPr/>
        <p:txBody>
          <a:bodyPr/>
          <a:lstStyle/>
          <a:p>
            <a:fld id="{91B6F6D6-5F0F-4C5F-A82B-2F35CA70CBBD}" type="datetimeFigureOut">
              <a:rPr lang="en-GB" smtClean="0"/>
              <a:t>30/09/2021</a:t>
            </a:fld>
            <a:endParaRPr lang="en-GB"/>
          </a:p>
        </p:txBody>
      </p:sp>
      <p:sp>
        <p:nvSpPr>
          <p:cNvPr id="5" name="Footer Placeholder 4">
            <a:extLst>
              <a:ext uri="{FF2B5EF4-FFF2-40B4-BE49-F238E27FC236}">
                <a16:creationId xmlns:a16="http://schemas.microsoft.com/office/drawing/2014/main" id="{261D64FD-57C7-4A65-B0D4-14DE7D6E2B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872BFA6-B6B2-4AAE-A5A7-1411C183D429}"/>
              </a:ext>
            </a:extLst>
          </p:cNvPr>
          <p:cNvSpPr>
            <a:spLocks noGrp="1"/>
          </p:cNvSpPr>
          <p:nvPr>
            <p:ph type="sldNum" sz="quarter" idx="12"/>
          </p:nvPr>
        </p:nvSpPr>
        <p:spPr/>
        <p:txBody>
          <a:bodyPr/>
          <a:lstStyle/>
          <a:p>
            <a:fld id="{ADC3A08E-45C7-4C3E-BA50-0BB29D55E731}" type="slidenum">
              <a:rPr lang="en-GB" smtClean="0"/>
              <a:t>‹#›</a:t>
            </a:fld>
            <a:endParaRPr lang="en-GB"/>
          </a:p>
        </p:txBody>
      </p:sp>
    </p:spTree>
    <p:extLst>
      <p:ext uri="{BB962C8B-B14F-4D97-AF65-F5344CB8AC3E}">
        <p14:creationId xmlns:p14="http://schemas.microsoft.com/office/powerpoint/2010/main" val="21239490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7F9E64-8B5F-4308-A14F-28A64D342E9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716BF10-28E8-4721-B0C6-A0CB21075F7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FA744D3-1A72-4EF4-AF4B-95518904340D}"/>
              </a:ext>
            </a:extLst>
          </p:cNvPr>
          <p:cNvSpPr>
            <a:spLocks noGrp="1"/>
          </p:cNvSpPr>
          <p:nvPr>
            <p:ph type="dt" sz="half" idx="10"/>
          </p:nvPr>
        </p:nvSpPr>
        <p:spPr/>
        <p:txBody>
          <a:bodyPr/>
          <a:lstStyle/>
          <a:p>
            <a:fld id="{91B6F6D6-5F0F-4C5F-A82B-2F35CA70CBBD}" type="datetimeFigureOut">
              <a:rPr lang="en-GB" smtClean="0"/>
              <a:t>30/09/2021</a:t>
            </a:fld>
            <a:endParaRPr lang="en-GB"/>
          </a:p>
        </p:txBody>
      </p:sp>
      <p:sp>
        <p:nvSpPr>
          <p:cNvPr id="5" name="Footer Placeholder 4">
            <a:extLst>
              <a:ext uri="{FF2B5EF4-FFF2-40B4-BE49-F238E27FC236}">
                <a16:creationId xmlns:a16="http://schemas.microsoft.com/office/drawing/2014/main" id="{1AFFCE67-1220-40B0-8439-2BE057F2133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29D16FD-F1B5-4CC0-89D6-DACD02AAA3B9}"/>
              </a:ext>
            </a:extLst>
          </p:cNvPr>
          <p:cNvSpPr>
            <a:spLocks noGrp="1"/>
          </p:cNvSpPr>
          <p:nvPr>
            <p:ph type="sldNum" sz="quarter" idx="12"/>
          </p:nvPr>
        </p:nvSpPr>
        <p:spPr/>
        <p:txBody>
          <a:bodyPr/>
          <a:lstStyle/>
          <a:p>
            <a:fld id="{ADC3A08E-45C7-4C3E-BA50-0BB29D55E731}" type="slidenum">
              <a:rPr lang="en-GB" smtClean="0"/>
              <a:t>‹#›</a:t>
            </a:fld>
            <a:endParaRPr lang="en-GB"/>
          </a:p>
        </p:txBody>
      </p:sp>
    </p:spTree>
    <p:extLst>
      <p:ext uri="{BB962C8B-B14F-4D97-AF65-F5344CB8AC3E}">
        <p14:creationId xmlns:p14="http://schemas.microsoft.com/office/powerpoint/2010/main" val="17929059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2000B8-5C11-4B70-8808-88515206782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245B9E5-A81B-4BFA-83F2-3FB0DC0B9A1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CE4B253-22F7-4BC2-AF78-A6AFC294F39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EF2D6D8-454B-40C9-BAE1-DBF7B87FC078}"/>
              </a:ext>
            </a:extLst>
          </p:cNvPr>
          <p:cNvSpPr>
            <a:spLocks noGrp="1"/>
          </p:cNvSpPr>
          <p:nvPr>
            <p:ph type="dt" sz="half" idx="10"/>
          </p:nvPr>
        </p:nvSpPr>
        <p:spPr/>
        <p:txBody>
          <a:bodyPr/>
          <a:lstStyle/>
          <a:p>
            <a:fld id="{91B6F6D6-5F0F-4C5F-A82B-2F35CA70CBBD}" type="datetimeFigureOut">
              <a:rPr lang="en-GB" smtClean="0"/>
              <a:t>30/09/2021</a:t>
            </a:fld>
            <a:endParaRPr lang="en-GB"/>
          </a:p>
        </p:txBody>
      </p:sp>
      <p:sp>
        <p:nvSpPr>
          <p:cNvPr id="6" name="Footer Placeholder 5">
            <a:extLst>
              <a:ext uri="{FF2B5EF4-FFF2-40B4-BE49-F238E27FC236}">
                <a16:creationId xmlns:a16="http://schemas.microsoft.com/office/drawing/2014/main" id="{F56F5807-3978-4765-8032-5E0E372EB77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FD0A487-0CF9-43CE-907C-5AA96310C740}"/>
              </a:ext>
            </a:extLst>
          </p:cNvPr>
          <p:cNvSpPr>
            <a:spLocks noGrp="1"/>
          </p:cNvSpPr>
          <p:nvPr>
            <p:ph type="sldNum" sz="quarter" idx="12"/>
          </p:nvPr>
        </p:nvSpPr>
        <p:spPr/>
        <p:txBody>
          <a:bodyPr/>
          <a:lstStyle/>
          <a:p>
            <a:fld id="{ADC3A08E-45C7-4C3E-BA50-0BB29D55E731}" type="slidenum">
              <a:rPr lang="en-GB" smtClean="0"/>
              <a:t>‹#›</a:t>
            </a:fld>
            <a:endParaRPr lang="en-GB"/>
          </a:p>
        </p:txBody>
      </p:sp>
    </p:spTree>
    <p:extLst>
      <p:ext uri="{BB962C8B-B14F-4D97-AF65-F5344CB8AC3E}">
        <p14:creationId xmlns:p14="http://schemas.microsoft.com/office/powerpoint/2010/main" val="10543094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A8BE08-88D6-4B37-B0F9-EAF8F986512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A4CC8FD-4EB9-4EBC-9343-973B71757A7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34176A3-3A8C-4635-8A3D-1A2E27841EC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FCFF4D3-46D2-46B6-8D51-14828161CC8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D3CAE7C-4AC7-4B43-B3DE-DCF29A50291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0DF6014-FB8B-4063-90F2-3886BD3E357A}"/>
              </a:ext>
            </a:extLst>
          </p:cNvPr>
          <p:cNvSpPr>
            <a:spLocks noGrp="1"/>
          </p:cNvSpPr>
          <p:nvPr>
            <p:ph type="dt" sz="half" idx="10"/>
          </p:nvPr>
        </p:nvSpPr>
        <p:spPr/>
        <p:txBody>
          <a:bodyPr/>
          <a:lstStyle/>
          <a:p>
            <a:fld id="{91B6F6D6-5F0F-4C5F-A82B-2F35CA70CBBD}" type="datetimeFigureOut">
              <a:rPr lang="en-GB" smtClean="0"/>
              <a:t>30/09/2021</a:t>
            </a:fld>
            <a:endParaRPr lang="en-GB"/>
          </a:p>
        </p:txBody>
      </p:sp>
      <p:sp>
        <p:nvSpPr>
          <p:cNvPr id="8" name="Footer Placeholder 7">
            <a:extLst>
              <a:ext uri="{FF2B5EF4-FFF2-40B4-BE49-F238E27FC236}">
                <a16:creationId xmlns:a16="http://schemas.microsoft.com/office/drawing/2014/main" id="{81F71284-9F20-44A9-B506-D980F5C0E8E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52C051A-6901-4A2E-BF4C-9C0AB2178223}"/>
              </a:ext>
            </a:extLst>
          </p:cNvPr>
          <p:cNvSpPr>
            <a:spLocks noGrp="1"/>
          </p:cNvSpPr>
          <p:nvPr>
            <p:ph type="sldNum" sz="quarter" idx="12"/>
          </p:nvPr>
        </p:nvSpPr>
        <p:spPr/>
        <p:txBody>
          <a:bodyPr/>
          <a:lstStyle/>
          <a:p>
            <a:fld id="{ADC3A08E-45C7-4C3E-BA50-0BB29D55E731}" type="slidenum">
              <a:rPr lang="en-GB" smtClean="0"/>
              <a:t>‹#›</a:t>
            </a:fld>
            <a:endParaRPr lang="en-GB"/>
          </a:p>
        </p:txBody>
      </p:sp>
    </p:spTree>
    <p:extLst>
      <p:ext uri="{BB962C8B-B14F-4D97-AF65-F5344CB8AC3E}">
        <p14:creationId xmlns:p14="http://schemas.microsoft.com/office/powerpoint/2010/main" val="6999380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014B21-DEE3-43EF-B9ED-E21AF5CE9A8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969FF6D-D214-4E36-B2D4-EA919E7849DE}"/>
              </a:ext>
            </a:extLst>
          </p:cNvPr>
          <p:cNvSpPr>
            <a:spLocks noGrp="1"/>
          </p:cNvSpPr>
          <p:nvPr>
            <p:ph type="dt" sz="half" idx="10"/>
          </p:nvPr>
        </p:nvSpPr>
        <p:spPr/>
        <p:txBody>
          <a:bodyPr/>
          <a:lstStyle/>
          <a:p>
            <a:fld id="{91B6F6D6-5F0F-4C5F-A82B-2F35CA70CBBD}" type="datetimeFigureOut">
              <a:rPr lang="en-GB" smtClean="0"/>
              <a:t>30/09/2021</a:t>
            </a:fld>
            <a:endParaRPr lang="en-GB"/>
          </a:p>
        </p:txBody>
      </p:sp>
      <p:sp>
        <p:nvSpPr>
          <p:cNvPr id="4" name="Footer Placeholder 3">
            <a:extLst>
              <a:ext uri="{FF2B5EF4-FFF2-40B4-BE49-F238E27FC236}">
                <a16:creationId xmlns:a16="http://schemas.microsoft.com/office/drawing/2014/main" id="{1B0409D9-D179-4E1B-A44E-8F071983583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745E024-F540-4577-8F3E-3FB26346D2EE}"/>
              </a:ext>
            </a:extLst>
          </p:cNvPr>
          <p:cNvSpPr>
            <a:spLocks noGrp="1"/>
          </p:cNvSpPr>
          <p:nvPr>
            <p:ph type="sldNum" sz="quarter" idx="12"/>
          </p:nvPr>
        </p:nvSpPr>
        <p:spPr/>
        <p:txBody>
          <a:bodyPr/>
          <a:lstStyle/>
          <a:p>
            <a:fld id="{ADC3A08E-45C7-4C3E-BA50-0BB29D55E731}" type="slidenum">
              <a:rPr lang="en-GB" smtClean="0"/>
              <a:t>‹#›</a:t>
            </a:fld>
            <a:endParaRPr lang="en-GB"/>
          </a:p>
        </p:txBody>
      </p:sp>
    </p:spTree>
    <p:extLst>
      <p:ext uri="{BB962C8B-B14F-4D97-AF65-F5344CB8AC3E}">
        <p14:creationId xmlns:p14="http://schemas.microsoft.com/office/powerpoint/2010/main" val="25613590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6ED7EC7-A5BB-417E-9CCA-AC5F0D6E4D27}"/>
              </a:ext>
            </a:extLst>
          </p:cNvPr>
          <p:cNvSpPr>
            <a:spLocks noGrp="1"/>
          </p:cNvSpPr>
          <p:nvPr>
            <p:ph type="dt" sz="half" idx="10"/>
          </p:nvPr>
        </p:nvSpPr>
        <p:spPr/>
        <p:txBody>
          <a:bodyPr/>
          <a:lstStyle/>
          <a:p>
            <a:fld id="{91B6F6D6-5F0F-4C5F-A82B-2F35CA70CBBD}" type="datetimeFigureOut">
              <a:rPr lang="en-GB" smtClean="0"/>
              <a:t>30/09/2021</a:t>
            </a:fld>
            <a:endParaRPr lang="en-GB"/>
          </a:p>
        </p:txBody>
      </p:sp>
      <p:sp>
        <p:nvSpPr>
          <p:cNvPr id="3" name="Footer Placeholder 2">
            <a:extLst>
              <a:ext uri="{FF2B5EF4-FFF2-40B4-BE49-F238E27FC236}">
                <a16:creationId xmlns:a16="http://schemas.microsoft.com/office/drawing/2014/main" id="{2F5AC93D-D004-461E-984C-9BF0B181780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6B5DB68-B106-4C51-9090-5B897DE6A279}"/>
              </a:ext>
            </a:extLst>
          </p:cNvPr>
          <p:cNvSpPr>
            <a:spLocks noGrp="1"/>
          </p:cNvSpPr>
          <p:nvPr>
            <p:ph type="sldNum" sz="quarter" idx="12"/>
          </p:nvPr>
        </p:nvSpPr>
        <p:spPr/>
        <p:txBody>
          <a:bodyPr/>
          <a:lstStyle/>
          <a:p>
            <a:fld id="{ADC3A08E-45C7-4C3E-BA50-0BB29D55E731}" type="slidenum">
              <a:rPr lang="en-GB" smtClean="0"/>
              <a:t>‹#›</a:t>
            </a:fld>
            <a:endParaRPr lang="en-GB"/>
          </a:p>
        </p:txBody>
      </p:sp>
    </p:spTree>
    <p:extLst>
      <p:ext uri="{BB962C8B-B14F-4D97-AF65-F5344CB8AC3E}">
        <p14:creationId xmlns:p14="http://schemas.microsoft.com/office/powerpoint/2010/main" val="31529685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0BA603-0654-4EB8-87EA-469C1DCD801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10E59A0-C368-47F8-B43C-270C4BA3D32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762C37C-9291-493B-A9EE-C870BD44A8A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4FAD6D2-D0CA-4D55-8B90-29128E7CC84A}"/>
              </a:ext>
            </a:extLst>
          </p:cNvPr>
          <p:cNvSpPr>
            <a:spLocks noGrp="1"/>
          </p:cNvSpPr>
          <p:nvPr>
            <p:ph type="dt" sz="half" idx="10"/>
          </p:nvPr>
        </p:nvSpPr>
        <p:spPr/>
        <p:txBody>
          <a:bodyPr/>
          <a:lstStyle/>
          <a:p>
            <a:fld id="{91B6F6D6-5F0F-4C5F-A82B-2F35CA70CBBD}" type="datetimeFigureOut">
              <a:rPr lang="en-GB" smtClean="0"/>
              <a:t>30/09/2021</a:t>
            </a:fld>
            <a:endParaRPr lang="en-GB"/>
          </a:p>
        </p:txBody>
      </p:sp>
      <p:sp>
        <p:nvSpPr>
          <p:cNvPr id="6" name="Footer Placeholder 5">
            <a:extLst>
              <a:ext uri="{FF2B5EF4-FFF2-40B4-BE49-F238E27FC236}">
                <a16:creationId xmlns:a16="http://schemas.microsoft.com/office/drawing/2014/main" id="{41A30FFE-D761-4D88-A681-83904825992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4641114-D1A7-4EC8-B4D6-1EA8EFF30154}"/>
              </a:ext>
            </a:extLst>
          </p:cNvPr>
          <p:cNvSpPr>
            <a:spLocks noGrp="1"/>
          </p:cNvSpPr>
          <p:nvPr>
            <p:ph type="sldNum" sz="quarter" idx="12"/>
          </p:nvPr>
        </p:nvSpPr>
        <p:spPr/>
        <p:txBody>
          <a:bodyPr/>
          <a:lstStyle/>
          <a:p>
            <a:fld id="{ADC3A08E-45C7-4C3E-BA50-0BB29D55E731}" type="slidenum">
              <a:rPr lang="en-GB" smtClean="0"/>
              <a:t>‹#›</a:t>
            </a:fld>
            <a:endParaRPr lang="en-GB"/>
          </a:p>
        </p:txBody>
      </p:sp>
    </p:spTree>
    <p:extLst>
      <p:ext uri="{BB962C8B-B14F-4D97-AF65-F5344CB8AC3E}">
        <p14:creationId xmlns:p14="http://schemas.microsoft.com/office/powerpoint/2010/main" val="37750946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38416B-57DB-4FFC-9F35-1E4A9A0E46B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9B48A39-C068-44EC-8A5E-CAFA3D19635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48A796B-B9AF-4D40-B968-B14212D83B5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21F112B-BF73-4804-BE83-04643595DEFB}"/>
              </a:ext>
            </a:extLst>
          </p:cNvPr>
          <p:cNvSpPr>
            <a:spLocks noGrp="1"/>
          </p:cNvSpPr>
          <p:nvPr>
            <p:ph type="dt" sz="half" idx="10"/>
          </p:nvPr>
        </p:nvSpPr>
        <p:spPr/>
        <p:txBody>
          <a:bodyPr/>
          <a:lstStyle/>
          <a:p>
            <a:fld id="{91B6F6D6-5F0F-4C5F-A82B-2F35CA70CBBD}" type="datetimeFigureOut">
              <a:rPr lang="en-GB" smtClean="0"/>
              <a:t>30/09/2021</a:t>
            </a:fld>
            <a:endParaRPr lang="en-GB"/>
          </a:p>
        </p:txBody>
      </p:sp>
      <p:sp>
        <p:nvSpPr>
          <p:cNvPr id="6" name="Footer Placeholder 5">
            <a:extLst>
              <a:ext uri="{FF2B5EF4-FFF2-40B4-BE49-F238E27FC236}">
                <a16:creationId xmlns:a16="http://schemas.microsoft.com/office/drawing/2014/main" id="{9864C3DB-FD03-4446-BC8D-504E3F2F791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CEA01DB-6980-4BE4-BEE4-A52C386617F7}"/>
              </a:ext>
            </a:extLst>
          </p:cNvPr>
          <p:cNvSpPr>
            <a:spLocks noGrp="1"/>
          </p:cNvSpPr>
          <p:nvPr>
            <p:ph type="sldNum" sz="quarter" idx="12"/>
          </p:nvPr>
        </p:nvSpPr>
        <p:spPr/>
        <p:txBody>
          <a:bodyPr/>
          <a:lstStyle/>
          <a:p>
            <a:fld id="{ADC3A08E-45C7-4C3E-BA50-0BB29D55E731}" type="slidenum">
              <a:rPr lang="en-GB" smtClean="0"/>
              <a:t>‹#›</a:t>
            </a:fld>
            <a:endParaRPr lang="en-GB"/>
          </a:p>
        </p:txBody>
      </p:sp>
    </p:spTree>
    <p:extLst>
      <p:ext uri="{BB962C8B-B14F-4D97-AF65-F5344CB8AC3E}">
        <p14:creationId xmlns:p14="http://schemas.microsoft.com/office/powerpoint/2010/main" val="33233367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7CBABE-64BC-4EB2-AB6F-B98C2208115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7E4E729-57B0-4D60-B63B-8822E1CE21D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05CC376-E111-497A-A4CA-07ADD823914B}"/>
              </a:ext>
            </a:extLst>
          </p:cNvPr>
          <p:cNvSpPr>
            <a:spLocks noGrp="1"/>
          </p:cNvSpPr>
          <p:nvPr>
            <p:ph type="dt" sz="half" idx="10"/>
          </p:nvPr>
        </p:nvSpPr>
        <p:spPr/>
        <p:txBody>
          <a:bodyPr/>
          <a:lstStyle/>
          <a:p>
            <a:fld id="{91B6F6D6-5F0F-4C5F-A82B-2F35CA70CBBD}" type="datetimeFigureOut">
              <a:rPr lang="en-GB" smtClean="0"/>
              <a:t>30/09/2021</a:t>
            </a:fld>
            <a:endParaRPr lang="en-GB"/>
          </a:p>
        </p:txBody>
      </p:sp>
      <p:sp>
        <p:nvSpPr>
          <p:cNvPr id="5" name="Footer Placeholder 4">
            <a:extLst>
              <a:ext uri="{FF2B5EF4-FFF2-40B4-BE49-F238E27FC236}">
                <a16:creationId xmlns:a16="http://schemas.microsoft.com/office/drawing/2014/main" id="{C8E0B124-0198-46A5-9DF8-5513F1DFE4D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084E8D7-2845-42F5-9388-85600D13467C}"/>
              </a:ext>
            </a:extLst>
          </p:cNvPr>
          <p:cNvSpPr>
            <a:spLocks noGrp="1"/>
          </p:cNvSpPr>
          <p:nvPr>
            <p:ph type="sldNum" sz="quarter" idx="12"/>
          </p:nvPr>
        </p:nvSpPr>
        <p:spPr/>
        <p:txBody>
          <a:bodyPr/>
          <a:lstStyle/>
          <a:p>
            <a:fld id="{ADC3A08E-45C7-4C3E-BA50-0BB29D55E731}" type="slidenum">
              <a:rPr lang="en-GB" smtClean="0"/>
              <a:t>‹#›</a:t>
            </a:fld>
            <a:endParaRPr lang="en-GB"/>
          </a:p>
        </p:txBody>
      </p:sp>
    </p:spTree>
    <p:extLst>
      <p:ext uri="{BB962C8B-B14F-4D97-AF65-F5344CB8AC3E}">
        <p14:creationId xmlns:p14="http://schemas.microsoft.com/office/powerpoint/2010/main" val="27765786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40AA6F7-93B0-4CCF-9B95-537D66E773C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92BE4FE-1E66-4897-81F0-E9AE4D69F11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C740CF4-AC97-4DA4-9413-E270990A03D9}"/>
              </a:ext>
            </a:extLst>
          </p:cNvPr>
          <p:cNvSpPr>
            <a:spLocks noGrp="1"/>
          </p:cNvSpPr>
          <p:nvPr>
            <p:ph type="dt" sz="half" idx="10"/>
          </p:nvPr>
        </p:nvSpPr>
        <p:spPr/>
        <p:txBody>
          <a:bodyPr/>
          <a:lstStyle/>
          <a:p>
            <a:fld id="{91B6F6D6-5F0F-4C5F-A82B-2F35CA70CBBD}" type="datetimeFigureOut">
              <a:rPr lang="en-GB" smtClean="0"/>
              <a:t>30/09/2021</a:t>
            </a:fld>
            <a:endParaRPr lang="en-GB"/>
          </a:p>
        </p:txBody>
      </p:sp>
      <p:sp>
        <p:nvSpPr>
          <p:cNvPr id="5" name="Footer Placeholder 4">
            <a:extLst>
              <a:ext uri="{FF2B5EF4-FFF2-40B4-BE49-F238E27FC236}">
                <a16:creationId xmlns:a16="http://schemas.microsoft.com/office/drawing/2014/main" id="{050D9D5B-474F-47FE-B330-99A3CF3CA19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8C0752A-A9A9-4B4E-B96B-5F007B568F14}"/>
              </a:ext>
            </a:extLst>
          </p:cNvPr>
          <p:cNvSpPr>
            <a:spLocks noGrp="1"/>
          </p:cNvSpPr>
          <p:nvPr>
            <p:ph type="sldNum" sz="quarter" idx="12"/>
          </p:nvPr>
        </p:nvSpPr>
        <p:spPr/>
        <p:txBody>
          <a:bodyPr/>
          <a:lstStyle/>
          <a:p>
            <a:fld id="{ADC3A08E-45C7-4C3E-BA50-0BB29D55E731}" type="slidenum">
              <a:rPr lang="en-GB" smtClean="0"/>
              <a:t>‹#›</a:t>
            </a:fld>
            <a:endParaRPr lang="en-GB"/>
          </a:p>
        </p:txBody>
      </p:sp>
    </p:spTree>
    <p:extLst>
      <p:ext uri="{BB962C8B-B14F-4D97-AF65-F5344CB8AC3E}">
        <p14:creationId xmlns:p14="http://schemas.microsoft.com/office/powerpoint/2010/main" val="37473033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7FC8CCA-1371-4336-A9D1-FBD6985382E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3EB61D7-9B6A-47CF-8C6F-5B7322BAB7F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3E5228A-1FF9-498D-8435-91110D8FF07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1B6F6D6-5F0F-4C5F-A82B-2F35CA70CBBD}" type="datetimeFigureOut">
              <a:rPr lang="en-GB" smtClean="0"/>
              <a:t>30/09/2021</a:t>
            </a:fld>
            <a:endParaRPr lang="en-GB"/>
          </a:p>
        </p:txBody>
      </p:sp>
      <p:sp>
        <p:nvSpPr>
          <p:cNvPr id="5" name="Footer Placeholder 4">
            <a:extLst>
              <a:ext uri="{FF2B5EF4-FFF2-40B4-BE49-F238E27FC236}">
                <a16:creationId xmlns:a16="http://schemas.microsoft.com/office/drawing/2014/main" id="{B26C86F3-0513-4879-B205-CBE70981BCA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023A4A4-09A4-43D3-AEBE-24F92BD5E7F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DC3A08E-45C7-4C3E-BA50-0BB29D55E731}" type="slidenum">
              <a:rPr lang="en-GB" smtClean="0"/>
              <a:t>‹#›</a:t>
            </a:fld>
            <a:endParaRPr lang="en-GB"/>
          </a:p>
        </p:txBody>
      </p:sp>
    </p:spTree>
    <p:extLst>
      <p:ext uri="{BB962C8B-B14F-4D97-AF65-F5344CB8AC3E}">
        <p14:creationId xmlns:p14="http://schemas.microsoft.com/office/powerpoint/2010/main" val="183060976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moodle.uwtsd.ac.uk/pluginfile.php/283387/mod_resource/content/1/Poster%20-%20a%20curriculum%20for%20Wales.pdf" TargetMode="External"/><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hyperlink" Target="https://librarysearch.uwtsd.ac.uk/permalink/44WHELF_UWTSD/1ir6fgh/cdi_crossref_primary_10_1177_1476718X20969750" TargetMode="Externa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hyperlink" Target="https://hwb.gov.wales/api/storage/74f7c7cc-d337-4fd0-9604-27b3d1a5746d/observing-children.pdf" TargetMode="External"/><Relationship Id="rId2" Type="http://schemas.openxmlformats.org/officeDocument/2006/relationships/hyperlink" Target="https://web-b-ebscohost-com.ezproxy.uwtsd.ac.uk/ehost/ebookviewer/ebook/bmxlYmtfXzEwMjg5NV9fQU41?sid=a9a21575-3126-4620-8f05-7de62b6edeac@pdc-v-sessmgr02&amp;vid=0&amp;format=EB&amp;rid=1"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8DB9CD9-59B1-4D73-BC4C-98796A48EF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874A6A9-41FF-4E33-AFA8-F9F81436A5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721D730E-1F97-4071-B143-B05E6D2599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985"/>
            <a:chExt cx="9772765" cy="6858000"/>
          </a:xfrm>
        </p:grpSpPr>
        <p:sp>
          <p:nvSpPr>
            <p:cNvPr id="20" name="Freeform: Shape 12">
              <a:extLst>
                <a:ext uri="{FF2B5EF4-FFF2-40B4-BE49-F238E27FC236}">
                  <a16:creationId xmlns:a16="http://schemas.microsoft.com/office/drawing/2014/main" id="{B3849C6A-9EE5-4604-8EAE-DD4796B79D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985"/>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308677BE-069B-4A4D-8732-E26B6EF56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985"/>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Shape 14">
              <a:extLst>
                <a:ext uri="{FF2B5EF4-FFF2-40B4-BE49-F238E27FC236}">
                  <a16:creationId xmlns:a16="http://schemas.microsoft.com/office/drawing/2014/main" id="{9A9A575B-DD07-4388-963B-0AF3FDDCF3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985"/>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D55285E4-21EB-4EC1-AB8E-36E881E899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985"/>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Shape 16">
              <a:extLst>
                <a:ext uri="{FF2B5EF4-FFF2-40B4-BE49-F238E27FC236}">
                  <a16:creationId xmlns:a16="http://schemas.microsoft.com/office/drawing/2014/main" id="{6A0C77B5-3FAA-4D4F-9555-89D751608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985"/>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5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18" name="Freeform: Shape 17">
              <a:extLst>
                <a:ext uri="{FF2B5EF4-FFF2-40B4-BE49-F238E27FC236}">
                  <a16:creationId xmlns:a16="http://schemas.microsoft.com/office/drawing/2014/main" id="{5F0C96D1-A8B7-4C8E-9997-D823FD1591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985"/>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DA46556D-445B-4CD0-87A0-02A30BD1B1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985"/>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9DEAF619-1988-484F-8CE1-CA4AA508993B}"/>
              </a:ext>
            </a:extLst>
          </p:cNvPr>
          <p:cNvSpPr>
            <a:spLocks noGrp="1"/>
          </p:cNvSpPr>
          <p:nvPr>
            <p:ph type="ctrTitle"/>
          </p:nvPr>
        </p:nvSpPr>
        <p:spPr>
          <a:xfrm>
            <a:off x="3215729" y="1764407"/>
            <a:ext cx="5760846" cy="2310312"/>
          </a:xfrm>
        </p:spPr>
        <p:txBody>
          <a:bodyPr>
            <a:normAutofit/>
          </a:bodyPr>
          <a:lstStyle/>
          <a:p>
            <a:r>
              <a:rPr lang="en-GB" sz="5200" dirty="0">
                <a:solidFill>
                  <a:schemeClr val="tx2"/>
                </a:solidFill>
              </a:rPr>
              <a:t>Observation and planning/</a:t>
            </a:r>
            <a:r>
              <a:rPr lang="en-GB" sz="5200" dirty="0" err="1">
                <a:solidFill>
                  <a:schemeClr val="tx2"/>
                </a:solidFill>
              </a:rPr>
              <a:t>Arsylwi</a:t>
            </a:r>
            <a:r>
              <a:rPr lang="en-GB" sz="5200" dirty="0">
                <a:solidFill>
                  <a:schemeClr val="tx2"/>
                </a:solidFill>
              </a:rPr>
              <a:t> a </a:t>
            </a:r>
            <a:r>
              <a:rPr lang="en-GB" sz="5200" dirty="0" err="1">
                <a:solidFill>
                  <a:schemeClr val="tx2"/>
                </a:solidFill>
              </a:rPr>
              <a:t>chynllunio</a:t>
            </a:r>
            <a:r>
              <a:rPr lang="en-GB" sz="5200" dirty="0">
                <a:solidFill>
                  <a:schemeClr val="tx2"/>
                </a:solidFill>
              </a:rPr>
              <a:t>.</a:t>
            </a:r>
          </a:p>
        </p:txBody>
      </p:sp>
      <p:sp>
        <p:nvSpPr>
          <p:cNvPr id="3" name="Subtitle 2">
            <a:extLst>
              <a:ext uri="{FF2B5EF4-FFF2-40B4-BE49-F238E27FC236}">
                <a16:creationId xmlns:a16="http://schemas.microsoft.com/office/drawing/2014/main" id="{CF8CE24F-2CE4-4E15-A8E0-E85557F2029A}"/>
              </a:ext>
            </a:extLst>
          </p:cNvPr>
          <p:cNvSpPr>
            <a:spLocks noGrp="1"/>
          </p:cNvSpPr>
          <p:nvPr>
            <p:ph type="subTitle" idx="1"/>
          </p:nvPr>
        </p:nvSpPr>
        <p:spPr>
          <a:xfrm>
            <a:off x="3215729" y="4165152"/>
            <a:ext cx="5760846" cy="682079"/>
          </a:xfrm>
        </p:spPr>
        <p:txBody>
          <a:bodyPr>
            <a:normAutofit/>
          </a:bodyPr>
          <a:lstStyle/>
          <a:p>
            <a:endParaRPr lang="en-GB">
              <a:solidFill>
                <a:schemeClr val="tx2"/>
              </a:solidFill>
            </a:endParaRPr>
          </a:p>
        </p:txBody>
      </p:sp>
    </p:spTree>
    <p:extLst>
      <p:ext uri="{BB962C8B-B14F-4D97-AF65-F5344CB8AC3E}">
        <p14:creationId xmlns:p14="http://schemas.microsoft.com/office/powerpoint/2010/main" val="22087777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21739CA5-F0F5-48E1-8E8C-F24B71827E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ounded Rectangle 3">
            <a:extLst>
              <a:ext uri="{FF2B5EF4-FFF2-40B4-BE49-F238E27FC236}">
                <a16:creationId xmlns:a16="http://schemas.microsoft.com/office/drawing/2014/main" id="{3EAD2937-F230-41D4-B9C5-975B129BFC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45" y="640080"/>
            <a:ext cx="10920415" cy="5577818"/>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CCD444A3-C338-4886-B7F1-4BA2AF46EB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8024" y="960109"/>
            <a:ext cx="10277856"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F43E2BCC-1B03-47DB-9620-CE5A275BA8B0}"/>
              </a:ext>
            </a:extLst>
          </p:cNvPr>
          <p:cNvSpPr>
            <a:spLocks noGrp="1"/>
          </p:cNvSpPr>
          <p:nvPr>
            <p:ph type="title"/>
          </p:nvPr>
        </p:nvSpPr>
        <p:spPr>
          <a:xfrm>
            <a:off x="1452656" y="1444741"/>
            <a:ext cx="9357865" cy="1041901"/>
          </a:xfrm>
        </p:spPr>
        <p:txBody>
          <a:bodyPr>
            <a:normAutofit/>
          </a:bodyPr>
          <a:lstStyle/>
          <a:p>
            <a:r>
              <a:rPr lang="en-GB" sz="4000"/>
              <a:t>Observation supports effective Practice.</a:t>
            </a:r>
          </a:p>
        </p:txBody>
      </p:sp>
      <p:sp>
        <p:nvSpPr>
          <p:cNvPr id="5" name="Content Placeholder 4">
            <a:extLst>
              <a:ext uri="{FF2B5EF4-FFF2-40B4-BE49-F238E27FC236}">
                <a16:creationId xmlns:a16="http://schemas.microsoft.com/office/drawing/2014/main" id="{75317605-7CD3-4B50-B3AC-13CDFD43B2DB}"/>
              </a:ext>
            </a:extLst>
          </p:cNvPr>
          <p:cNvSpPr>
            <a:spLocks noGrp="1"/>
          </p:cNvSpPr>
          <p:nvPr>
            <p:ph sz="half" idx="1"/>
          </p:nvPr>
        </p:nvSpPr>
        <p:spPr>
          <a:xfrm>
            <a:off x="1452656" y="2701427"/>
            <a:ext cx="4483324" cy="2699968"/>
          </a:xfrm>
        </p:spPr>
        <p:txBody>
          <a:bodyPr>
            <a:normAutofit/>
          </a:bodyPr>
          <a:lstStyle/>
          <a:p>
            <a:r>
              <a:rPr lang="en-GB" sz="1300">
                <a:latin typeface="Helvetica" panose="020B0604020202020204" pitchFamily="34" charset="0"/>
              </a:rPr>
              <a:t>I</a:t>
            </a:r>
            <a:r>
              <a:rPr lang="en-GB" sz="1300" b="0" i="0">
                <a:effectLst/>
                <a:latin typeface="Helvetica" panose="020B0604020202020204" pitchFamily="34" charset="0"/>
              </a:rPr>
              <a:t>f we observe Johnny on Monday and he can build a tower of two blocks we know that that is something he can already do.</a:t>
            </a:r>
          </a:p>
          <a:p>
            <a:r>
              <a:rPr lang="en-GB" sz="1300" b="0" i="0">
                <a:effectLst/>
                <a:latin typeface="Helvetica" panose="020B0604020202020204" pitchFamily="34" charset="0"/>
              </a:rPr>
              <a:t>If we observe him on Tuesday and see him build a tower of four blocks we know that he has developed his motor skills so that they have become sufficiently refined for him to build a four-block tower. In other words, we have evidence that he has made progress.</a:t>
            </a:r>
            <a:br>
              <a:rPr lang="en-GB" sz="1300"/>
            </a:br>
            <a:br>
              <a:rPr lang="en-GB" sz="1300"/>
            </a:br>
            <a:br>
              <a:rPr lang="en-GB" sz="1300"/>
            </a:br>
            <a:br>
              <a:rPr lang="en-GB" sz="1300"/>
            </a:br>
            <a:br>
              <a:rPr lang="en-GB" sz="1300"/>
            </a:br>
            <a:r>
              <a:rPr lang="en-GB" sz="1300"/>
              <a:t>(</a:t>
            </a:r>
            <a:r>
              <a:rPr lang="en-GB" sz="1300" b="0" i="0">
                <a:effectLst/>
                <a:latin typeface="Helvetica" panose="020B0604020202020204" pitchFamily="34" charset="0"/>
              </a:rPr>
              <a:t>Smidt, 2005)</a:t>
            </a:r>
            <a:endParaRPr lang="en-GB" sz="1300"/>
          </a:p>
        </p:txBody>
      </p:sp>
      <p:sp>
        <p:nvSpPr>
          <p:cNvPr id="6" name="Content Placeholder 5">
            <a:extLst>
              <a:ext uri="{FF2B5EF4-FFF2-40B4-BE49-F238E27FC236}">
                <a16:creationId xmlns:a16="http://schemas.microsoft.com/office/drawing/2014/main" id="{FE6604F1-FCCE-4A62-8849-E8216595DCE7}"/>
              </a:ext>
            </a:extLst>
          </p:cNvPr>
          <p:cNvSpPr>
            <a:spLocks noGrp="1"/>
          </p:cNvSpPr>
          <p:nvPr>
            <p:ph sz="half" idx="2"/>
          </p:nvPr>
        </p:nvSpPr>
        <p:spPr>
          <a:xfrm>
            <a:off x="6256020" y="2701427"/>
            <a:ext cx="4554501" cy="2699968"/>
          </a:xfrm>
        </p:spPr>
        <p:txBody>
          <a:bodyPr>
            <a:normAutofit/>
          </a:bodyPr>
          <a:lstStyle/>
          <a:p>
            <a:r>
              <a:rPr lang="en-GB" sz="1600"/>
              <a:t>Os sylwn ar Johnny ddydd Llun a gall adeiladu tŵr o ddau floc, gwyddom fod hynny'n rhywbeth y gall ei wneud eisoes.</a:t>
            </a:r>
          </a:p>
          <a:p>
            <a:r>
              <a:rPr lang="en-GB" sz="1600"/>
              <a:t>Os gwelwn ef ddydd Mawrth a'i weld yn adeiladu tŵr o bedwar bloc, gwyddom ei fod wedi datblygu ei sgiliau echddygol fel eu bod wedi cael eu mireinio'n ddigonol iddo adeiladu tŵr pedwar bloc. Mewn geiriau eraill, mae gennym dystiolaeth ei fod wedi gwneud cynnydd.</a:t>
            </a:r>
            <a:br>
              <a:rPr lang="en-GB" sz="1600"/>
            </a:br>
            <a:endParaRPr lang="en-GB" sz="1600"/>
          </a:p>
        </p:txBody>
      </p:sp>
    </p:spTree>
    <p:extLst>
      <p:ext uri="{BB962C8B-B14F-4D97-AF65-F5344CB8AC3E}">
        <p14:creationId xmlns:p14="http://schemas.microsoft.com/office/powerpoint/2010/main" val="13580422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1739CA5-F0F5-48E1-8E8C-F24B71827E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ounded Rectangle 3">
            <a:extLst>
              <a:ext uri="{FF2B5EF4-FFF2-40B4-BE49-F238E27FC236}">
                <a16:creationId xmlns:a16="http://schemas.microsoft.com/office/drawing/2014/main" id="{3EAD2937-F230-41D4-B9C5-975B129BFC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45" y="640080"/>
            <a:ext cx="10920415" cy="5577818"/>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CD444A3-C338-4886-B7F1-4BA2AF46EB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8024" y="960109"/>
            <a:ext cx="10277856"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CD1498D-9D57-4E0F-A910-57232BF9622A}"/>
              </a:ext>
            </a:extLst>
          </p:cNvPr>
          <p:cNvSpPr>
            <a:spLocks noGrp="1"/>
          </p:cNvSpPr>
          <p:nvPr>
            <p:ph type="title"/>
          </p:nvPr>
        </p:nvSpPr>
        <p:spPr>
          <a:xfrm>
            <a:off x="1452656" y="1444741"/>
            <a:ext cx="9357865" cy="1041901"/>
          </a:xfrm>
        </p:spPr>
        <p:txBody>
          <a:bodyPr>
            <a:normAutofit/>
          </a:bodyPr>
          <a:lstStyle/>
          <a:p>
            <a:endParaRPr lang="en-GB" sz="4000"/>
          </a:p>
        </p:txBody>
      </p:sp>
      <p:sp>
        <p:nvSpPr>
          <p:cNvPr id="3" name="Content Placeholder 2">
            <a:extLst>
              <a:ext uri="{FF2B5EF4-FFF2-40B4-BE49-F238E27FC236}">
                <a16:creationId xmlns:a16="http://schemas.microsoft.com/office/drawing/2014/main" id="{34C18395-8E8D-40C7-8DA1-38ABDF01651C}"/>
              </a:ext>
            </a:extLst>
          </p:cNvPr>
          <p:cNvSpPr>
            <a:spLocks noGrp="1"/>
          </p:cNvSpPr>
          <p:nvPr>
            <p:ph sz="half" idx="1"/>
          </p:nvPr>
        </p:nvSpPr>
        <p:spPr>
          <a:xfrm>
            <a:off x="1452656" y="2701427"/>
            <a:ext cx="4483324" cy="2699968"/>
          </a:xfrm>
        </p:spPr>
        <p:txBody>
          <a:bodyPr>
            <a:normAutofit/>
          </a:bodyPr>
          <a:lstStyle/>
          <a:p>
            <a:r>
              <a:rPr lang="en-GB" sz="1100" b="0" i="0">
                <a:effectLst/>
                <a:latin typeface="Helvetica" panose="020B0604020202020204" pitchFamily="34" charset="0"/>
              </a:rPr>
              <a:t>5-year-old Rowan said: ‘I was smashed into the wall and I didn’t do anything. I was just watching my friends and they were the ones being naughty. </a:t>
            </a:r>
          </a:p>
          <a:p>
            <a:r>
              <a:rPr lang="en-GB" sz="1100" b="0" i="0">
                <a:effectLst/>
                <a:latin typeface="Helvetica" panose="020B0604020202020204" pitchFamily="34" charset="0"/>
              </a:rPr>
              <a:t>I was sent to Miss S’s office and I had to stand there all afternoon and that was very unfair.</a:t>
            </a:r>
          </a:p>
          <a:p>
            <a:r>
              <a:rPr lang="en-GB" sz="1100" b="0" i="0">
                <a:effectLst/>
                <a:latin typeface="Helvetica" panose="020B0604020202020204" pitchFamily="34" charset="0"/>
              </a:rPr>
              <a:t> I didn’t tell Miss S who did it, but afterwards I went and found the peer mediator and told her and she told Miss S. And then I thought Miss S should say sorry to me but she didn’t.’</a:t>
            </a:r>
          </a:p>
          <a:p>
            <a:endParaRPr lang="en-GB" sz="1100">
              <a:latin typeface="Helvetica" panose="020B0604020202020204" pitchFamily="34" charset="0"/>
            </a:endParaRPr>
          </a:p>
          <a:p>
            <a:r>
              <a:rPr lang="en-GB" sz="1100"/>
              <a:t>(</a:t>
            </a:r>
            <a:r>
              <a:rPr lang="en-GB" sz="1100" b="0" i="0">
                <a:effectLst/>
                <a:latin typeface="Helvetica" panose="020B0604020202020204" pitchFamily="34" charset="0"/>
              </a:rPr>
              <a:t>Smidt, 2005)</a:t>
            </a:r>
            <a:br>
              <a:rPr lang="en-GB" sz="1100"/>
            </a:br>
            <a:br>
              <a:rPr lang="en-GB" sz="1100"/>
            </a:br>
            <a:endParaRPr lang="en-GB" sz="1100"/>
          </a:p>
        </p:txBody>
      </p:sp>
      <p:sp>
        <p:nvSpPr>
          <p:cNvPr id="4" name="Content Placeholder 3">
            <a:extLst>
              <a:ext uri="{FF2B5EF4-FFF2-40B4-BE49-F238E27FC236}">
                <a16:creationId xmlns:a16="http://schemas.microsoft.com/office/drawing/2014/main" id="{26C261AE-F305-40B8-BD74-833FF7F879A5}"/>
              </a:ext>
            </a:extLst>
          </p:cNvPr>
          <p:cNvSpPr>
            <a:spLocks noGrp="1"/>
          </p:cNvSpPr>
          <p:nvPr>
            <p:ph sz="half" idx="2"/>
          </p:nvPr>
        </p:nvSpPr>
        <p:spPr>
          <a:xfrm>
            <a:off x="6256020" y="2701427"/>
            <a:ext cx="4554501" cy="2699968"/>
          </a:xfrm>
        </p:spPr>
        <p:txBody>
          <a:bodyPr>
            <a:normAutofit/>
          </a:bodyPr>
          <a:lstStyle/>
          <a:p>
            <a:r>
              <a:rPr lang="en-GB" sz="1400"/>
              <a:t>Dywedodd Rowan, sy'n 5 oed: 'Cefais fy chwalu i'r wal ac ni wnes i ddim. Roeddwn i'n gwylio fy ffrindiau a nhw oedd y rhai oedd yn ddrwg. </a:t>
            </a:r>
          </a:p>
          <a:p>
            <a:r>
              <a:rPr lang="en-GB" sz="1400"/>
              <a:t>Fe'm hanfonwyd i swyddfa Miss S a bu'n rhaid i mi sefyll yno drwy'r prynhawn ac roedd hynny'n annheg iawn.</a:t>
            </a:r>
          </a:p>
          <a:p>
            <a:r>
              <a:rPr lang="en-GB" sz="1400"/>
              <a:t> Wnes i ddim dweud wrth Miss S pwy wnaeth e, ond wedyn es i a dod o hyd i'r cyfryngwr cyfoedion a dweud wrthi a dywedodd wrth Miss S. Ac yna roeddwn i'n meddwl y dylai Miss S ddweud sori wrtha i ond doedd hi ddim.'</a:t>
            </a:r>
          </a:p>
          <a:p>
            <a:endParaRPr lang="en-GB" sz="1400"/>
          </a:p>
        </p:txBody>
      </p:sp>
    </p:spTree>
    <p:extLst>
      <p:ext uri="{BB962C8B-B14F-4D97-AF65-F5344CB8AC3E}">
        <p14:creationId xmlns:p14="http://schemas.microsoft.com/office/powerpoint/2010/main" val="32862890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1739CA5-F0F5-48E1-8E8C-F24B71827E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ounded Rectangle 3">
            <a:extLst>
              <a:ext uri="{FF2B5EF4-FFF2-40B4-BE49-F238E27FC236}">
                <a16:creationId xmlns:a16="http://schemas.microsoft.com/office/drawing/2014/main" id="{3EAD2937-F230-41D4-B9C5-975B129BFC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45" y="640080"/>
            <a:ext cx="10920415" cy="5577818"/>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CD444A3-C338-4886-B7F1-4BA2AF46EB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8024" y="960109"/>
            <a:ext cx="10277856"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4C69F0-7749-4199-AAB2-7480E6235D69}"/>
              </a:ext>
            </a:extLst>
          </p:cNvPr>
          <p:cNvSpPr>
            <a:spLocks noGrp="1"/>
          </p:cNvSpPr>
          <p:nvPr>
            <p:ph type="title"/>
          </p:nvPr>
        </p:nvSpPr>
        <p:spPr>
          <a:xfrm>
            <a:off x="1452656" y="1444741"/>
            <a:ext cx="9357865" cy="1041901"/>
          </a:xfrm>
        </p:spPr>
        <p:txBody>
          <a:bodyPr>
            <a:normAutofit/>
          </a:bodyPr>
          <a:lstStyle/>
          <a:p>
            <a:endParaRPr lang="en-GB" sz="4000"/>
          </a:p>
        </p:txBody>
      </p:sp>
      <p:sp>
        <p:nvSpPr>
          <p:cNvPr id="3" name="Content Placeholder 2">
            <a:extLst>
              <a:ext uri="{FF2B5EF4-FFF2-40B4-BE49-F238E27FC236}">
                <a16:creationId xmlns:a16="http://schemas.microsoft.com/office/drawing/2014/main" id="{3F382617-292A-4963-AD80-E3A6DFEF15FF}"/>
              </a:ext>
            </a:extLst>
          </p:cNvPr>
          <p:cNvSpPr>
            <a:spLocks noGrp="1"/>
          </p:cNvSpPr>
          <p:nvPr>
            <p:ph sz="half" idx="1"/>
          </p:nvPr>
        </p:nvSpPr>
        <p:spPr>
          <a:xfrm>
            <a:off x="1452656" y="2701427"/>
            <a:ext cx="4483324" cy="2699968"/>
          </a:xfrm>
        </p:spPr>
        <p:txBody>
          <a:bodyPr>
            <a:normAutofit/>
          </a:bodyPr>
          <a:lstStyle/>
          <a:p>
            <a:r>
              <a:rPr lang="en-GB" sz="1700"/>
              <a:t>Observation should play a key role in the everyday practice of practitioners working with children.</a:t>
            </a:r>
          </a:p>
          <a:p>
            <a:r>
              <a:rPr lang="en-GB" sz="1700"/>
              <a:t> When observing children, practitioners should collate information on their development and achievements and discuss these with colleagues, in order to inform future planning and assessment of the children’s achievements.</a:t>
            </a:r>
          </a:p>
          <a:p>
            <a:r>
              <a:rPr lang="en-GB" sz="1700"/>
              <a:t>(Foundation Phase, 2015)</a:t>
            </a:r>
          </a:p>
          <a:p>
            <a:endParaRPr lang="en-GB" sz="1700"/>
          </a:p>
        </p:txBody>
      </p:sp>
      <p:sp>
        <p:nvSpPr>
          <p:cNvPr id="4" name="Content Placeholder 3">
            <a:extLst>
              <a:ext uri="{FF2B5EF4-FFF2-40B4-BE49-F238E27FC236}">
                <a16:creationId xmlns:a16="http://schemas.microsoft.com/office/drawing/2014/main" id="{2448E41F-C08D-4665-8F93-B2353B536BFA}"/>
              </a:ext>
            </a:extLst>
          </p:cNvPr>
          <p:cNvSpPr>
            <a:spLocks noGrp="1"/>
          </p:cNvSpPr>
          <p:nvPr>
            <p:ph sz="half" idx="2"/>
          </p:nvPr>
        </p:nvSpPr>
        <p:spPr>
          <a:xfrm>
            <a:off x="6256020" y="2701427"/>
            <a:ext cx="4554501" cy="2699968"/>
          </a:xfrm>
        </p:spPr>
        <p:txBody>
          <a:bodyPr>
            <a:normAutofit/>
          </a:bodyPr>
          <a:lstStyle/>
          <a:p>
            <a:r>
              <a:rPr lang="en-GB" sz="2000"/>
              <a:t>Dylai arsylwi chwarae rhan allweddol yn ymarfer bob dydd ymarferwyr sy'n gweithio gyda phlant.</a:t>
            </a:r>
          </a:p>
          <a:p>
            <a:r>
              <a:rPr lang="en-GB" sz="2000"/>
              <a:t> Wrth arsylwi ar blant, dylai ymarferwyr gasglu gwybodaeth am eu datblygiad a'u cyflawniadau a thrafod y rhain gyda chydweithwyr, er mwyn llywio'r gwaith o gynllunio ac asesu cyflawniadau'r plant yn y dyfodol.</a:t>
            </a:r>
          </a:p>
          <a:p>
            <a:endParaRPr lang="en-GB" sz="2000"/>
          </a:p>
        </p:txBody>
      </p:sp>
    </p:spTree>
    <p:extLst>
      <p:ext uri="{BB962C8B-B14F-4D97-AF65-F5344CB8AC3E}">
        <p14:creationId xmlns:p14="http://schemas.microsoft.com/office/powerpoint/2010/main" val="41399166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1739CA5-F0F5-48E1-8E8C-F24B71827E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ounded Rectangle 3">
            <a:extLst>
              <a:ext uri="{FF2B5EF4-FFF2-40B4-BE49-F238E27FC236}">
                <a16:creationId xmlns:a16="http://schemas.microsoft.com/office/drawing/2014/main" id="{3EAD2937-F230-41D4-B9C5-975B129BFC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45" y="640080"/>
            <a:ext cx="10920415" cy="5577818"/>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CD444A3-C338-4886-B7F1-4BA2AF46EB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8024" y="960109"/>
            <a:ext cx="10277856"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8711AD-AF01-4A42-A037-E4BA4078F3DA}"/>
              </a:ext>
            </a:extLst>
          </p:cNvPr>
          <p:cNvSpPr>
            <a:spLocks noGrp="1"/>
          </p:cNvSpPr>
          <p:nvPr>
            <p:ph type="title"/>
          </p:nvPr>
        </p:nvSpPr>
        <p:spPr>
          <a:xfrm>
            <a:off x="1452656" y="1444741"/>
            <a:ext cx="9357865" cy="1041901"/>
          </a:xfrm>
        </p:spPr>
        <p:txBody>
          <a:bodyPr>
            <a:normAutofit/>
          </a:bodyPr>
          <a:lstStyle/>
          <a:p>
            <a:endParaRPr lang="en-GB" sz="4000"/>
          </a:p>
        </p:txBody>
      </p:sp>
      <p:sp>
        <p:nvSpPr>
          <p:cNvPr id="3" name="Content Placeholder 2">
            <a:extLst>
              <a:ext uri="{FF2B5EF4-FFF2-40B4-BE49-F238E27FC236}">
                <a16:creationId xmlns:a16="http://schemas.microsoft.com/office/drawing/2014/main" id="{7E4346EB-078A-4B51-9F59-6315008E4485}"/>
              </a:ext>
            </a:extLst>
          </p:cNvPr>
          <p:cNvSpPr>
            <a:spLocks noGrp="1"/>
          </p:cNvSpPr>
          <p:nvPr>
            <p:ph sz="half" idx="1"/>
          </p:nvPr>
        </p:nvSpPr>
        <p:spPr>
          <a:xfrm>
            <a:off x="1452656" y="2701427"/>
            <a:ext cx="4483324" cy="2699968"/>
          </a:xfrm>
        </p:spPr>
        <p:txBody>
          <a:bodyPr>
            <a:normAutofit/>
          </a:bodyPr>
          <a:lstStyle/>
          <a:p>
            <a:r>
              <a:rPr lang="en-GB" sz="1100"/>
              <a:t>Know the individual child and highlight his/her strengths, interests and needs  </a:t>
            </a:r>
          </a:p>
          <a:p>
            <a:r>
              <a:rPr lang="en-GB" sz="1100"/>
              <a:t>Identify the plan for the child’s progress  highlight children’s development, strengths and abilities across all Areas of Learning  </a:t>
            </a:r>
          </a:p>
          <a:p>
            <a:r>
              <a:rPr lang="en-GB" sz="1100"/>
              <a:t>Provide a graduated response and specific help to children whose progress is not adequate and who may be on the continuum of special educational needs (SEN Code of Practice for Wales) </a:t>
            </a:r>
          </a:p>
          <a:p>
            <a:r>
              <a:rPr lang="en-GB" sz="1100"/>
              <a:t> Inform children of their achievements and next steps for their learning s inform staff, parents/carers of children’s achievements and next steps for their learning</a:t>
            </a:r>
          </a:p>
          <a:p>
            <a:endParaRPr lang="en-GB" sz="1100"/>
          </a:p>
          <a:p>
            <a:pPr marL="0" indent="0">
              <a:buNone/>
            </a:pPr>
            <a:r>
              <a:rPr lang="en-GB" sz="1100"/>
              <a:t>(Foundation Phase, 2015) </a:t>
            </a:r>
          </a:p>
        </p:txBody>
      </p:sp>
      <p:sp>
        <p:nvSpPr>
          <p:cNvPr id="4" name="Content Placeholder 3">
            <a:extLst>
              <a:ext uri="{FF2B5EF4-FFF2-40B4-BE49-F238E27FC236}">
                <a16:creationId xmlns:a16="http://schemas.microsoft.com/office/drawing/2014/main" id="{89958099-C68B-4989-B993-C09BD1C7252F}"/>
              </a:ext>
            </a:extLst>
          </p:cNvPr>
          <p:cNvSpPr>
            <a:spLocks noGrp="1"/>
          </p:cNvSpPr>
          <p:nvPr>
            <p:ph sz="half" idx="2"/>
          </p:nvPr>
        </p:nvSpPr>
        <p:spPr>
          <a:xfrm>
            <a:off x="6256020" y="2701427"/>
            <a:ext cx="4554501" cy="2699968"/>
          </a:xfrm>
        </p:spPr>
        <p:txBody>
          <a:bodyPr>
            <a:normAutofit/>
          </a:bodyPr>
          <a:lstStyle/>
          <a:p>
            <a:endParaRPr lang="en-GB" sz="1100"/>
          </a:p>
          <a:p>
            <a:r>
              <a:rPr lang="en-GB" sz="1100"/>
              <a:t>Adnabod y plentyn unigol ac amlygu ei gryfderau, ei ddiddordebau a'i anghenion  </a:t>
            </a:r>
          </a:p>
          <a:p>
            <a:r>
              <a:rPr lang="en-GB" sz="1100"/>
              <a:t>Nodi'r cynllun ar gyfer cynnydd y plentyn yn amlygu datblygiad, cryfderau a galluoedd plant ar draws pob Maes Dysgu </a:t>
            </a:r>
          </a:p>
          <a:p>
            <a:r>
              <a:rPr lang="en-GB" sz="1100"/>
              <a:t>Darparu ymateb graddedig a chymorth penodol i blant nad yw eu cynnydd yn ddigonol ac a all fod ar gontinwwm anghenion addysgol arbennig (Cod Ymarfer AAA Cymru) </a:t>
            </a:r>
          </a:p>
          <a:p>
            <a:r>
              <a:rPr lang="en-GB" sz="1100"/>
              <a:t> Rhoi gwybod i'r plant am eu cyflawniadau a'r camau nesaf ar gyfer eu dysgu, rhoi gwybod i staff, rhieni/gofalwyr am gyflawniadau plant a'r camau nesaf ar gyfer eu dysgu</a:t>
            </a:r>
          </a:p>
          <a:p>
            <a:endParaRPr lang="en-GB" sz="1100"/>
          </a:p>
          <a:p>
            <a:endParaRPr lang="en-GB" sz="1100"/>
          </a:p>
        </p:txBody>
      </p:sp>
    </p:spTree>
    <p:extLst>
      <p:ext uri="{BB962C8B-B14F-4D97-AF65-F5344CB8AC3E}">
        <p14:creationId xmlns:p14="http://schemas.microsoft.com/office/powerpoint/2010/main" val="6419860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0B46FFB9-5D07-4045-9341-D6EF65A14FF9}"/>
              </a:ext>
            </a:extLst>
          </p:cNvPr>
          <p:cNvSpPr>
            <a:spLocks noGrp="1"/>
          </p:cNvSpPr>
          <p:nvPr>
            <p:ph type="title"/>
          </p:nvPr>
        </p:nvSpPr>
        <p:spPr>
          <a:xfrm>
            <a:off x="1909763" y="3175"/>
            <a:ext cx="8229600" cy="1143000"/>
          </a:xfrm>
        </p:spPr>
        <p:txBody>
          <a:bodyPr/>
          <a:lstStyle/>
          <a:p>
            <a:r>
              <a:rPr lang="en-GB" altLang="en-US" sz="3200"/>
              <a:t>Cynllunio yn y Cyfnod Sylfaen</a:t>
            </a:r>
            <a:br>
              <a:rPr lang="en-GB" altLang="en-US" sz="3200"/>
            </a:br>
            <a:r>
              <a:rPr lang="en-GB" altLang="en-US" sz="3200"/>
              <a:t>Planning in the Foundation Phase</a:t>
            </a:r>
          </a:p>
        </p:txBody>
      </p:sp>
      <p:pic>
        <p:nvPicPr>
          <p:cNvPr id="18435" name="Picture 4">
            <a:extLst>
              <a:ext uri="{FF2B5EF4-FFF2-40B4-BE49-F238E27FC236}">
                <a16:creationId xmlns:a16="http://schemas.microsoft.com/office/drawing/2014/main" id="{0A85B464-1E2E-43C3-AA51-2413E404A81E}"/>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782888" y="1146175"/>
            <a:ext cx="6481762" cy="4838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436" name="TextBox 5">
            <a:extLst>
              <a:ext uri="{FF2B5EF4-FFF2-40B4-BE49-F238E27FC236}">
                <a16:creationId xmlns:a16="http://schemas.microsoft.com/office/drawing/2014/main" id="{661C5221-4C17-491F-BCD9-3076B593FAD1}"/>
              </a:ext>
            </a:extLst>
          </p:cNvPr>
          <p:cNvSpPr txBox="1">
            <a:spLocks noChangeArrowheads="1"/>
          </p:cNvSpPr>
          <p:nvPr/>
        </p:nvSpPr>
        <p:spPr bwMode="auto">
          <a:xfrm>
            <a:off x="7954964" y="5084764"/>
            <a:ext cx="2617787" cy="739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r>
              <a:rPr lang="en-GB" altLang="en-US" sz="1400">
                <a:latin typeface="Times" panose="02020603050405020304" pitchFamily="18" charset="0"/>
              </a:rPr>
              <a:t>(Department for Children, Education, Lifelong Learning and Skills, 2015)</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55FB34CA-1E3D-414D-BBB0-6746DF85B6E3}"/>
              </a:ext>
            </a:extLst>
          </p:cNvPr>
          <p:cNvSpPr>
            <a:spLocks noGrp="1"/>
          </p:cNvSpPr>
          <p:nvPr>
            <p:ph type="title"/>
          </p:nvPr>
        </p:nvSpPr>
        <p:spPr/>
        <p:txBody>
          <a:bodyPr/>
          <a:lstStyle/>
          <a:p>
            <a:endParaRPr lang="en-GB" altLang="en-US"/>
          </a:p>
        </p:txBody>
      </p:sp>
      <p:sp>
        <p:nvSpPr>
          <p:cNvPr id="19459" name="Content Placeholder 2">
            <a:extLst>
              <a:ext uri="{FF2B5EF4-FFF2-40B4-BE49-F238E27FC236}">
                <a16:creationId xmlns:a16="http://schemas.microsoft.com/office/drawing/2014/main" id="{D255D1C6-177F-413B-A366-65C799B74AFD}"/>
              </a:ext>
            </a:extLst>
          </p:cNvPr>
          <p:cNvSpPr>
            <a:spLocks noGrp="1"/>
          </p:cNvSpPr>
          <p:nvPr>
            <p:ph sz="half" idx="1"/>
          </p:nvPr>
        </p:nvSpPr>
        <p:spPr>
          <a:xfrm>
            <a:off x="1981200" y="1600200"/>
            <a:ext cx="4038600" cy="3989388"/>
          </a:xfrm>
        </p:spPr>
        <p:txBody>
          <a:bodyPr/>
          <a:lstStyle/>
          <a:p>
            <a:endParaRPr lang="en-GB" altLang="en-US"/>
          </a:p>
        </p:txBody>
      </p:sp>
      <p:sp>
        <p:nvSpPr>
          <p:cNvPr id="19460" name="Content Placeholder 3">
            <a:extLst>
              <a:ext uri="{FF2B5EF4-FFF2-40B4-BE49-F238E27FC236}">
                <a16:creationId xmlns:a16="http://schemas.microsoft.com/office/drawing/2014/main" id="{BA848099-C78D-41ED-9B1D-5951BB49A986}"/>
              </a:ext>
            </a:extLst>
          </p:cNvPr>
          <p:cNvSpPr>
            <a:spLocks noGrp="1"/>
          </p:cNvSpPr>
          <p:nvPr>
            <p:ph sz="half" idx="2"/>
          </p:nvPr>
        </p:nvSpPr>
        <p:spPr>
          <a:xfrm>
            <a:off x="6172200" y="1600200"/>
            <a:ext cx="4038600" cy="3989388"/>
          </a:xfrm>
        </p:spPr>
        <p:txBody>
          <a:bodyPr/>
          <a:lstStyle/>
          <a:p>
            <a:endParaRPr lang="en-GB" altLang="en-US"/>
          </a:p>
        </p:txBody>
      </p:sp>
      <p:pic>
        <p:nvPicPr>
          <p:cNvPr id="19461" name="Picture 4">
            <a:extLst>
              <a:ext uri="{FF2B5EF4-FFF2-40B4-BE49-F238E27FC236}">
                <a16:creationId xmlns:a16="http://schemas.microsoft.com/office/drawing/2014/main" id="{651C97F6-94CE-47B2-B32F-FDB4DA3DF960}"/>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547814" y="42864"/>
            <a:ext cx="9096375" cy="6772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9462" name="TextBox 6">
            <a:extLst>
              <a:ext uri="{FF2B5EF4-FFF2-40B4-BE49-F238E27FC236}">
                <a16:creationId xmlns:a16="http://schemas.microsoft.com/office/drawing/2014/main" id="{07F284D8-CC38-45DC-8727-0CA3C4934A6F}"/>
              </a:ext>
            </a:extLst>
          </p:cNvPr>
          <p:cNvSpPr txBox="1">
            <a:spLocks noChangeArrowheads="1"/>
          </p:cNvSpPr>
          <p:nvPr/>
        </p:nvSpPr>
        <p:spPr bwMode="auto">
          <a:xfrm>
            <a:off x="7810500" y="2695575"/>
            <a:ext cx="2617788" cy="738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r>
              <a:rPr lang="en-GB" altLang="en-US" sz="1400">
                <a:latin typeface="Times" panose="02020603050405020304" pitchFamily="18" charset="0"/>
              </a:rPr>
              <a:t>(Department for Children, Education, Lifelong Learning and Skills, 2015)</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DBA8E549-9561-40B6-BE9E-17927C839C53}"/>
              </a:ext>
            </a:extLst>
          </p:cNvPr>
          <p:cNvSpPr>
            <a:spLocks noGrp="1"/>
          </p:cNvSpPr>
          <p:nvPr>
            <p:ph type="title"/>
          </p:nvPr>
        </p:nvSpPr>
        <p:spPr/>
        <p:txBody>
          <a:bodyPr/>
          <a:lstStyle/>
          <a:p>
            <a:endParaRPr lang="en-GB" altLang="en-US"/>
          </a:p>
        </p:txBody>
      </p:sp>
      <p:pic>
        <p:nvPicPr>
          <p:cNvPr id="21507" name="Picture 2" descr="G:\Modules 2017-2018\Lefel 4\EAEE4002-4008\Foundation Phase.jpg">
            <a:extLst>
              <a:ext uri="{FF2B5EF4-FFF2-40B4-BE49-F238E27FC236}">
                <a16:creationId xmlns:a16="http://schemas.microsoft.com/office/drawing/2014/main" id="{0D470F7C-F0FA-497B-9767-EACB76DB18F7}"/>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1703388" y="260351"/>
            <a:ext cx="8856662" cy="5256213"/>
          </a:xfrm>
          <a:noFill/>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id="{96681BC9-F95A-4F30-BAC6-EE06880F000C}"/>
              </a:ext>
            </a:extLst>
          </p:cNvPr>
          <p:cNvSpPr>
            <a:spLocks noGrp="1"/>
          </p:cNvSpPr>
          <p:nvPr>
            <p:ph type="title"/>
          </p:nvPr>
        </p:nvSpPr>
        <p:spPr/>
        <p:txBody>
          <a:bodyPr/>
          <a:lstStyle/>
          <a:p>
            <a:endParaRPr lang="en-GB" altLang="en-US"/>
          </a:p>
        </p:txBody>
      </p:sp>
      <p:pic>
        <p:nvPicPr>
          <p:cNvPr id="24579" name="Picture 2" descr="G:\Modules 2017-2018\Lefel 4\EAEE4002-4008\FP 3.jpg">
            <a:extLst>
              <a:ext uri="{FF2B5EF4-FFF2-40B4-BE49-F238E27FC236}">
                <a16:creationId xmlns:a16="http://schemas.microsoft.com/office/drawing/2014/main" id="{AB29D3CC-F9D4-438E-86B7-7AB4A2AFA362}"/>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1774825" y="188913"/>
            <a:ext cx="8713788" cy="5327650"/>
          </a:xfrm>
          <a:noFill/>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a:extLst>
              <a:ext uri="{FF2B5EF4-FFF2-40B4-BE49-F238E27FC236}">
                <a16:creationId xmlns:a16="http://schemas.microsoft.com/office/drawing/2014/main" id="{D21EEC85-865C-4AD9-BF56-5A9124D645B0}"/>
              </a:ext>
            </a:extLst>
          </p:cNvPr>
          <p:cNvSpPr>
            <a:spLocks noGrp="1"/>
          </p:cNvSpPr>
          <p:nvPr>
            <p:ph type="title"/>
          </p:nvPr>
        </p:nvSpPr>
        <p:spPr/>
        <p:txBody>
          <a:bodyPr/>
          <a:lstStyle/>
          <a:p>
            <a:endParaRPr lang="en-GB" altLang="en-US"/>
          </a:p>
        </p:txBody>
      </p:sp>
      <p:pic>
        <p:nvPicPr>
          <p:cNvPr id="26627" name="Picture 2" descr="G:\Modules 2017-2018\Lefel 4\EAEE4002-4008\fp 4.png">
            <a:extLst>
              <a:ext uri="{FF2B5EF4-FFF2-40B4-BE49-F238E27FC236}">
                <a16:creationId xmlns:a16="http://schemas.microsoft.com/office/drawing/2014/main" id="{D94E5AC9-64C3-471B-B042-1E4A3E013E03}"/>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1774825" y="188913"/>
            <a:ext cx="8713788" cy="5327650"/>
          </a:xfrm>
          <a:noFill/>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BEBB8745-2123-49C2-B69E-7D0570B05D20}"/>
              </a:ext>
            </a:extLst>
          </p:cNvPr>
          <p:cNvSpPr>
            <a:spLocks noGrp="1"/>
          </p:cNvSpPr>
          <p:nvPr>
            <p:ph type="title"/>
          </p:nvPr>
        </p:nvSpPr>
        <p:spPr/>
        <p:txBody>
          <a:bodyPr/>
          <a:lstStyle/>
          <a:p>
            <a:endParaRPr lang="en-GB" altLang="en-US"/>
          </a:p>
        </p:txBody>
      </p:sp>
      <p:pic>
        <p:nvPicPr>
          <p:cNvPr id="27651" name="Picture 2" descr="G:\Modules 2017-2018\Lefel 4\EAEE4002-4008\FP5.png">
            <a:extLst>
              <a:ext uri="{FF2B5EF4-FFF2-40B4-BE49-F238E27FC236}">
                <a16:creationId xmlns:a16="http://schemas.microsoft.com/office/drawing/2014/main" id="{A1FC337D-D7B0-484C-84CF-EA19A961D23F}"/>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1703389" y="260351"/>
            <a:ext cx="8713787" cy="5256213"/>
          </a:xfrm>
          <a:noFill/>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a:extLst>
              <a:ext uri="{FF2B5EF4-FFF2-40B4-BE49-F238E27FC236}">
                <a16:creationId xmlns:a16="http://schemas.microsoft.com/office/drawing/2014/main" id="{2D93EAFC-B11F-408B-839B-BCB3575C5E2F}"/>
              </a:ext>
            </a:extLst>
          </p:cNvPr>
          <p:cNvSpPr>
            <a:spLocks noGrp="1"/>
          </p:cNvSpPr>
          <p:nvPr>
            <p:ph type="title"/>
          </p:nvPr>
        </p:nvSpPr>
        <p:spPr/>
        <p:txBody>
          <a:bodyPr/>
          <a:lstStyle/>
          <a:p>
            <a:r>
              <a:rPr lang="en-GB" altLang="en-US"/>
              <a:t>Planning and the outdoors</a:t>
            </a:r>
          </a:p>
        </p:txBody>
      </p:sp>
      <p:pic>
        <p:nvPicPr>
          <p:cNvPr id="29699" name="Picture 2" descr="G:\Modules 2017-2018\Lefel 4\EAEE4002-4008\FP OUTDOORS.png">
            <a:extLst>
              <a:ext uri="{FF2B5EF4-FFF2-40B4-BE49-F238E27FC236}">
                <a16:creationId xmlns:a16="http://schemas.microsoft.com/office/drawing/2014/main" id="{88508233-4770-420A-8194-9F56633CC21C}"/>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1703389" y="1268413"/>
            <a:ext cx="8713787" cy="4248150"/>
          </a:xfrm>
          <a:noFill/>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21739CA5-F0F5-48E1-8E8C-F24B71827E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ounded Rectangle 3">
            <a:extLst>
              <a:ext uri="{FF2B5EF4-FFF2-40B4-BE49-F238E27FC236}">
                <a16:creationId xmlns:a16="http://schemas.microsoft.com/office/drawing/2014/main" id="{3EAD2937-F230-41D4-B9C5-975B129BFC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45" y="640080"/>
            <a:ext cx="10920415" cy="5577818"/>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CCD444A3-C338-4886-B7F1-4BA2AF46EB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8024" y="960109"/>
            <a:ext cx="10277856"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BB62803C-7C85-4896-9B51-63CAE8BAA7FC}"/>
              </a:ext>
            </a:extLst>
          </p:cNvPr>
          <p:cNvSpPr>
            <a:spLocks noGrp="1"/>
          </p:cNvSpPr>
          <p:nvPr>
            <p:ph type="title"/>
          </p:nvPr>
        </p:nvSpPr>
        <p:spPr>
          <a:xfrm>
            <a:off x="1452656" y="1444741"/>
            <a:ext cx="9357865" cy="1041901"/>
          </a:xfrm>
        </p:spPr>
        <p:txBody>
          <a:bodyPr>
            <a:normAutofit/>
          </a:bodyPr>
          <a:lstStyle/>
          <a:p>
            <a:r>
              <a:rPr lang="en-GB" sz="4000"/>
              <a:t>New Curriculum</a:t>
            </a:r>
          </a:p>
        </p:txBody>
      </p:sp>
      <p:sp>
        <p:nvSpPr>
          <p:cNvPr id="5" name="Content Placeholder 4">
            <a:extLst>
              <a:ext uri="{FF2B5EF4-FFF2-40B4-BE49-F238E27FC236}">
                <a16:creationId xmlns:a16="http://schemas.microsoft.com/office/drawing/2014/main" id="{FE9FF4AD-10A0-43AA-BA2B-E071ED11FE13}"/>
              </a:ext>
            </a:extLst>
          </p:cNvPr>
          <p:cNvSpPr>
            <a:spLocks noGrp="1"/>
          </p:cNvSpPr>
          <p:nvPr>
            <p:ph sz="half" idx="1"/>
          </p:nvPr>
        </p:nvSpPr>
        <p:spPr>
          <a:xfrm>
            <a:off x="1452656" y="2701427"/>
            <a:ext cx="4483324" cy="2699968"/>
          </a:xfrm>
        </p:spPr>
        <p:txBody>
          <a:bodyPr>
            <a:normAutofit/>
          </a:bodyPr>
          <a:lstStyle/>
          <a:p>
            <a:r>
              <a:rPr lang="en-GB" sz="2000">
                <a:hlinkClick r:id="rId3"/>
              </a:rPr>
              <a:t>Poster - a curriculum for Wales.pdf (uwtsd.ac.uk)</a:t>
            </a:r>
            <a:endParaRPr lang="en-GB" sz="2000"/>
          </a:p>
          <a:p>
            <a:endParaRPr lang="en-GB" sz="2000"/>
          </a:p>
        </p:txBody>
      </p:sp>
      <p:sp>
        <p:nvSpPr>
          <p:cNvPr id="6" name="Content Placeholder 5">
            <a:extLst>
              <a:ext uri="{FF2B5EF4-FFF2-40B4-BE49-F238E27FC236}">
                <a16:creationId xmlns:a16="http://schemas.microsoft.com/office/drawing/2014/main" id="{D0597271-0538-4651-9217-ED2AB5330C81}"/>
              </a:ext>
            </a:extLst>
          </p:cNvPr>
          <p:cNvSpPr>
            <a:spLocks noGrp="1"/>
          </p:cNvSpPr>
          <p:nvPr>
            <p:ph sz="half" idx="2"/>
          </p:nvPr>
        </p:nvSpPr>
        <p:spPr>
          <a:xfrm>
            <a:off x="6256020" y="2701427"/>
            <a:ext cx="4554501" cy="2699968"/>
          </a:xfrm>
        </p:spPr>
        <p:txBody>
          <a:bodyPr>
            <a:normAutofit/>
          </a:bodyPr>
          <a:lstStyle/>
          <a:p>
            <a:endParaRPr lang="en-GB" sz="2000"/>
          </a:p>
        </p:txBody>
      </p:sp>
    </p:spTree>
    <p:extLst>
      <p:ext uri="{BB962C8B-B14F-4D97-AF65-F5344CB8AC3E}">
        <p14:creationId xmlns:p14="http://schemas.microsoft.com/office/powerpoint/2010/main" val="272085366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DA07602-CC43-4EA3-82BD-E184F8B29C70}"/>
              </a:ext>
            </a:extLst>
          </p:cNvPr>
          <p:cNvPicPr>
            <a:picLocks noChangeAspect="1"/>
          </p:cNvPicPr>
          <p:nvPr/>
        </p:nvPicPr>
        <p:blipFill>
          <a:blip r:embed="rId3"/>
          <a:stretch>
            <a:fillRect/>
          </a:stretch>
        </p:blipFill>
        <p:spPr>
          <a:xfrm>
            <a:off x="114300" y="164306"/>
            <a:ext cx="11944350" cy="6250782"/>
          </a:xfrm>
          <a:prstGeom prst="rect">
            <a:avLst/>
          </a:prstGeom>
        </p:spPr>
      </p:pic>
    </p:spTree>
    <p:extLst>
      <p:ext uri="{BB962C8B-B14F-4D97-AF65-F5344CB8AC3E}">
        <p14:creationId xmlns:p14="http://schemas.microsoft.com/office/powerpoint/2010/main" val="4965959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1739CA5-F0F5-48E1-8E8C-F24B71827E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ounded Rectangle 3">
            <a:extLst>
              <a:ext uri="{FF2B5EF4-FFF2-40B4-BE49-F238E27FC236}">
                <a16:creationId xmlns:a16="http://schemas.microsoft.com/office/drawing/2014/main" id="{3EAD2937-F230-41D4-B9C5-975B129BFC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45" y="640080"/>
            <a:ext cx="10920415" cy="5577818"/>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CD444A3-C338-4886-B7F1-4BA2AF46EB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8024" y="960109"/>
            <a:ext cx="10277856"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34AB55-83A8-4E9C-AC62-4A5A2E4B7EA8}"/>
              </a:ext>
            </a:extLst>
          </p:cNvPr>
          <p:cNvSpPr>
            <a:spLocks noGrp="1"/>
          </p:cNvSpPr>
          <p:nvPr>
            <p:ph type="title"/>
          </p:nvPr>
        </p:nvSpPr>
        <p:spPr>
          <a:xfrm>
            <a:off x="1452656" y="1444741"/>
            <a:ext cx="9357865" cy="1041901"/>
          </a:xfrm>
        </p:spPr>
        <p:txBody>
          <a:bodyPr>
            <a:normAutofit/>
          </a:bodyPr>
          <a:lstStyle/>
          <a:p>
            <a:r>
              <a:rPr lang="cy-GB" altLang="en-US" sz="3400">
                <a:latin typeface="Arial" panose="020B0604020202020204" pitchFamily="34" charset="0"/>
                <a:cs typeface="Arial" panose="020B0604020202020204" pitchFamily="34" charset="0"/>
              </a:rPr>
              <a:t>Sylwi a gwrando i ddeall eu meddwl</a:t>
            </a:r>
            <a:r>
              <a:rPr lang="en-GB" altLang="en-US" sz="3400">
                <a:latin typeface="Arial" panose="020B0604020202020204" pitchFamily="34" charset="0"/>
                <a:cs typeface="Arial" panose="020B0604020202020204" pitchFamily="34" charset="0"/>
              </a:rPr>
              <a:t> </a:t>
            </a:r>
            <a:br>
              <a:rPr lang="en-GB" altLang="en-US" sz="3400">
                <a:latin typeface="Arial" panose="020B0604020202020204" pitchFamily="34" charset="0"/>
                <a:cs typeface="Arial" panose="020B0604020202020204" pitchFamily="34" charset="0"/>
              </a:rPr>
            </a:br>
            <a:r>
              <a:rPr lang="en-GB" altLang="en-US" sz="3400">
                <a:latin typeface="Arial" panose="020B0604020202020204" pitchFamily="34" charset="0"/>
                <a:cs typeface="Arial" panose="020B0604020202020204" pitchFamily="34" charset="0"/>
              </a:rPr>
              <a:t>O</a:t>
            </a:r>
            <a:r>
              <a:rPr lang="en-GB" altLang="en-US" sz="3400" i="1">
                <a:latin typeface="Arial" panose="020B0604020202020204" pitchFamily="34" charset="0"/>
                <a:cs typeface="Arial" panose="020B0604020202020204" pitchFamily="34" charset="0"/>
              </a:rPr>
              <a:t>bserve and listen to understand their thinking</a:t>
            </a:r>
            <a:endParaRPr lang="en-GB" sz="3400"/>
          </a:p>
        </p:txBody>
      </p:sp>
      <p:sp>
        <p:nvSpPr>
          <p:cNvPr id="3" name="Content Placeholder 2">
            <a:extLst>
              <a:ext uri="{FF2B5EF4-FFF2-40B4-BE49-F238E27FC236}">
                <a16:creationId xmlns:a16="http://schemas.microsoft.com/office/drawing/2014/main" id="{5E282553-46EC-4AFF-846B-1379D4326ABC}"/>
              </a:ext>
            </a:extLst>
          </p:cNvPr>
          <p:cNvSpPr>
            <a:spLocks noGrp="1"/>
          </p:cNvSpPr>
          <p:nvPr>
            <p:ph sz="half" idx="1"/>
          </p:nvPr>
        </p:nvSpPr>
        <p:spPr>
          <a:xfrm>
            <a:off x="1452656" y="2701427"/>
            <a:ext cx="4483324" cy="2699968"/>
          </a:xfrm>
        </p:spPr>
        <p:txBody>
          <a:bodyPr>
            <a:normAutofit/>
          </a:bodyPr>
          <a:lstStyle/>
          <a:p>
            <a:pPr marL="0" indent="0">
              <a:buFont typeface="Arial" panose="020B0604020202020204" pitchFamily="34" charset="0"/>
              <a:buNone/>
              <a:defRPr/>
            </a:pPr>
            <a:r>
              <a:rPr lang="cy-GB" altLang="en-US" sz="2000">
                <a:latin typeface="Arial" panose="020B0604020202020204" pitchFamily="34" charset="0"/>
                <a:cs typeface="Arial" panose="020B0604020202020204" pitchFamily="34" charset="0"/>
              </a:rPr>
              <a:t>Dangosodd 2 brosiect ymchwil gan Siraj-Blatchford ei bod yn hanfodol bod oedolion yn rhyngweithio gyda phlant:</a:t>
            </a:r>
          </a:p>
          <a:p>
            <a:pPr>
              <a:buFontTx/>
              <a:buNone/>
              <a:defRPr/>
            </a:pPr>
            <a:r>
              <a:rPr lang="en-GB" altLang="en-US" sz="2000" b="1">
                <a:latin typeface="Arial" panose="020B0604020202020204" pitchFamily="34" charset="0"/>
                <a:cs typeface="Arial" panose="020B0604020202020204" pitchFamily="34" charset="0"/>
              </a:rPr>
              <a:t>Effective Provision of Pre-school Education, 2003</a:t>
            </a:r>
            <a:r>
              <a:rPr lang="en-GB" altLang="en-US" sz="2000">
                <a:latin typeface="Arial" panose="020B0604020202020204" pitchFamily="34" charset="0"/>
                <a:cs typeface="Arial" panose="020B0604020202020204" pitchFamily="34" charset="0"/>
              </a:rPr>
              <a:t>;  </a:t>
            </a:r>
          </a:p>
          <a:p>
            <a:pPr>
              <a:buFontTx/>
              <a:buNone/>
              <a:defRPr/>
            </a:pPr>
            <a:r>
              <a:rPr lang="en-GB" altLang="en-US" sz="2000" b="1">
                <a:latin typeface="Arial" panose="020B0604020202020204" pitchFamily="34" charset="0"/>
                <a:cs typeface="Arial" panose="020B0604020202020204" pitchFamily="34" charset="0"/>
              </a:rPr>
              <a:t>Researching Effective Pedagogy in the Early Years, 2002</a:t>
            </a:r>
          </a:p>
          <a:p>
            <a:endParaRPr lang="en-GB" sz="2000"/>
          </a:p>
        </p:txBody>
      </p:sp>
      <p:sp>
        <p:nvSpPr>
          <p:cNvPr id="4" name="Content Placeholder 3">
            <a:extLst>
              <a:ext uri="{FF2B5EF4-FFF2-40B4-BE49-F238E27FC236}">
                <a16:creationId xmlns:a16="http://schemas.microsoft.com/office/drawing/2014/main" id="{511869B9-A70B-448E-8E9E-BFA9E813A437}"/>
              </a:ext>
            </a:extLst>
          </p:cNvPr>
          <p:cNvSpPr>
            <a:spLocks noGrp="1"/>
          </p:cNvSpPr>
          <p:nvPr>
            <p:ph sz="half" idx="2"/>
          </p:nvPr>
        </p:nvSpPr>
        <p:spPr>
          <a:xfrm>
            <a:off x="6256020" y="2701427"/>
            <a:ext cx="4554501" cy="2699968"/>
          </a:xfrm>
        </p:spPr>
        <p:txBody>
          <a:bodyPr>
            <a:normAutofit/>
          </a:bodyPr>
          <a:lstStyle/>
          <a:p>
            <a:pPr marL="0" indent="0">
              <a:buFont typeface="Arial" panose="020B0604020202020204" pitchFamily="34" charset="0"/>
              <a:buNone/>
              <a:defRPr/>
            </a:pPr>
            <a:r>
              <a:rPr lang="en-GB" altLang="en-US" sz="2000" i="1">
                <a:latin typeface="Arial" panose="020B0604020202020204" pitchFamily="34" charset="0"/>
                <a:cs typeface="Arial" panose="020B0604020202020204" pitchFamily="34" charset="0"/>
              </a:rPr>
              <a:t>2 research projects by </a:t>
            </a:r>
            <a:r>
              <a:rPr lang="en-GB" altLang="en-US" sz="2000" b="1" i="1">
                <a:latin typeface="Arial" panose="020B0604020202020204" pitchFamily="34" charset="0"/>
                <a:cs typeface="Arial" panose="020B0604020202020204" pitchFamily="34" charset="0"/>
              </a:rPr>
              <a:t>Siraj-Blatchford</a:t>
            </a:r>
            <a:r>
              <a:rPr lang="en-GB" altLang="en-US" sz="2000" i="1">
                <a:latin typeface="Arial" panose="020B0604020202020204" pitchFamily="34" charset="0"/>
                <a:cs typeface="Arial" panose="020B0604020202020204" pitchFamily="34" charset="0"/>
              </a:rPr>
              <a:t> showed that adult interaction with children is crucial:</a:t>
            </a:r>
            <a:r>
              <a:rPr lang="en-GB" altLang="en-US" sz="2000">
                <a:latin typeface="Arial" panose="020B0604020202020204" pitchFamily="34" charset="0"/>
                <a:cs typeface="Arial" panose="020B0604020202020204" pitchFamily="34" charset="0"/>
              </a:rPr>
              <a:t> </a:t>
            </a:r>
          </a:p>
          <a:p>
            <a:pPr>
              <a:buFontTx/>
              <a:buNone/>
              <a:defRPr/>
            </a:pPr>
            <a:r>
              <a:rPr lang="en-GB" altLang="en-US" sz="2000" b="1" i="1">
                <a:latin typeface="Arial" panose="020B0604020202020204" pitchFamily="34" charset="0"/>
                <a:cs typeface="Arial" panose="020B0604020202020204" pitchFamily="34" charset="0"/>
              </a:rPr>
              <a:t>Effective Provision of Pre-school Education, 2003; (EPPE)  </a:t>
            </a:r>
          </a:p>
          <a:p>
            <a:pPr>
              <a:buFontTx/>
              <a:buNone/>
              <a:defRPr/>
            </a:pPr>
            <a:r>
              <a:rPr lang="en-GB" altLang="en-US" sz="2000" b="1" i="1">
                <a:latin typeface="Arial" panose="020B0604020202020204" pitchFamily="34" charset="0"/>
                <a:cs typeface="Arial" panose="020B0604020202020204" pitchFamily="34" charset="0"/>
              </a:rPr>
              <a:t>Researching Effective Pedagogy in the Early Years, 2002 (REPEY)</a:t>
            </a:r>
          </a:p>
          <a:p>
            <a:endParaRPr lang="en-GB" sz="2000"/>
          </a:p>
        </p:txBody>
      </p:sp>
    </p:spTree>
    <p:extLst>
      <p:ext uri="{BB962C8B-B14F-4D97-AF65-F5344CB8AC3E}">
        <p14:creationId xmlns:p14="http://schemas.microsoft.com/office/powerpoint/2010/main" val="312728202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1739CA5-F0F5-48E1-8E8C-F24B71827E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ounded Rectangle 3">
            <a:extLst>
              <a:ext uri="{FF2B5EF4-FFF2-40B4-BE49-F238E27FC236}">
                <a16:creationId xmlns:a16="http://schemas.microsoft.com/office/drawing/2014/main" id="{3EAD2937-F230-41D4-B9C5-975B129BFC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45" y="640080"/>
            <a:ext cx="10920415" cy="5577818"/>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CD444A3-C338-4886-B7F1-4BA2AF46EB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8024" y="960109"/>
            <a:ext cx="10277856"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40DE95-432F-4466-9696-86564CE2232B}"/>
              </a:ext>
            </a:extLst>
          </p:cNvPr>
          <p:cNvSpPr>
            <a:spLocks noGrp="1"/>
          </p:cNvSpPr>
          <p:nvPr>
            <p:ph type="title"/>
          </p:nvPr>
        </p:nvSpPr>
        <p:spPr>
          <a:xfrm>
            <a:off x="1452656" y="1444741"/>
            <a:ext cx="9357865" cy="1041901"/>
          </a:xfrm>
        </p:spPr>
        <p:txBody>
          <a:bodyPr>
            <a:normAutofit/>
          </a:bodyPr>
          <a:lstStyle/>
          <a:p>
            <a:r>
              <a:rPr lang="en-GB" sz="3400"/>
              <a:t>Activity/</a:t>
            </a:r>
            <a:br>
              <a:rPr lang="en-GB" sz="3400"/>
            </a:br>
            <a:r>
              <a:rPr lang="en-GB" sz="3400"/>
              <a:t>Gweithgaredd.</a:t>
            </a:r>
          </a:p>
        </p:txBody>
      </p:sp>
      <p:sp>
        <p:nvSpPr>
          <p:cNvPr id="3" name="Content Placeholder 2">
            <a:extLst>
              <a:ext uri="{FF2B5EF4-FFF2-40B4-BE49-F238E27FC236}">
                <a16:creationId xmlns:a16="http://schemas.microsoft.com/office/drawing/2014/main" id="{F0E87C2C-6D95-47C9-BEA0-5A1420AD012A}"/>
              </a:ext>
            </a:extLst>
          </p:cNvPr>
          <p:cNvSpPr>
            <a:spLocks noGrp="1"/>
          </p:cNvSpPr>
          <p:nvPr>
            <p:ph sz="half" idx="1"/>
          </p:nvPr>
        </p:nvSpPr>
        <p:spPr>
          <a:xfrm>
            <a:off x="1452656" y="2701427"/>
            <a:ext cx="4483324" cy="2699968"/>
          </a:xfrm>
        </p:spPr>
        <p:txBody>
          <a:bodyPr>
            <a:normAutofit/>
          </a:bodyPr>
          <a:lstStyle/>
          <a:p>
            <a:r>
              <a:rPr lang="en-GB" sz="2000">
                <a:hlinkClick r:id="rId2"/>
              </a:rPr>
              <a:t>https://librarysearch.uwtsd.ac.uk/permalink/44WHELF_UWTSD/1ir6fgh/cdi_crossref_primary_10_1177_1476718X20969750</a:t>
            </a:r>
            <a:endParaRPr lang="en-GB" sz="2000"/>
          </a:p>
          <a:p>
            <a:endParaRPr lang="en-GB" sz="2000"/>
          </a:p>
          <a:p>
            <a:r>
              <a:rPr lang="en-GB" sz="2000"/>
              <a:t>Read the article, note the significance of Observation and understanding child development.</a:t>
            </a:r>
          </a:p>
        </p:txBody>
      </p:sp>
      <p:sp>
        <p:nvSpPr>
          <p:cNvPr id="4" name="Content Placeholder 3">
            <a:extLst>
              <a:ext uri="{FF2B5EF4-FFF2-40B4-BE49-F238E27FC236}">
                <a16:creationId xmlns:a16="http://schemas.microsoft.com/office/drawing/2014/main" id="{7F4A32ED-5F55-4486-B600-411397959E52}"/>
              </a:ext>
            </a:extLst>
          </p:cNvPr>
          <p:cNvSpPr>
            <a:spLocks noGrp="1"/>
          </p:cNvSpPr>
          <p:nvPr>
            <p:ph sz="half" idx="2"/>
          </p:nvPr>
        </p:nvSpPr>
        <p:spPr>
          <a:xfrm>
            <a:off x="6256020" y="2701427"/>
            <a:ext cx="4554501" cy="2699968"/>
          </a:xfrm>
        </p:spPr>
        <p:txBody>
          <a:bodyPr>
            <a:normAutofit/>
          </a:bodyPr>
          <a:lstStyle/>
          <a:p>
            <a:endParaRPr lang="en-GB" sz="2000"/>
          </a:p>
          <a:p>
            <a:r>
              <a:rPr lang="en-GB" sz="2000"/>
              <a:t>Darllenwch yr erthygl, nodwch arwyddocâd Arsylwi a deall datblygiad plant.</a:t>
            </a:r>
          </a:p>
          <a:p>
            <a:endParaRPr lang="en-GB" sz="2000"/>
          </a:p>
        </p:txBody>
      </p:sp>
    </p:spTree>
    <p:extLst>
      <p:ext uri="{BB962C8B-B14F-4D97-AF65-F5344CB8AC3E}">
        <p14:creationId xmlns:p14="http://schemas.microsoft.com/office/powerpoint/2010/main" val="1645638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6D6CDB20-394C-4D51-9C5B-8751E21338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chemeClr val="tx1">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3" name="Rounded Rectangle 3">
            <a:extLst>
              <a:ext uri="{FF2B5EF4-FFF2-40B4-BE49-F238E27FC236}">
                <a16:creationId xmlns:a16="http://schemas.microsoft.com/office/drawing/2014/main" id="{46DFD1E0-DCA7-47E6-B78B-6ECDDF873D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45" y="640080"/>
            <a:ext cx="10920415" cy="5577818"/>
          </a:xfrm>
          <a:prstGeom prst="roundRect">
            <a:avLst>
              <a:gd name="adj" fmla="val 0"/>
            </a:avLst>
          </a:prstGeom>
          <a:solidFill>
            <a:srgbClr val="FFFFFF"/>
          </a:solidFill>
          <a:ln w="9525">
            <a:solidFill>
              <a:schemeClr val="tx1">
                <a:lumMod val="50000"/>
                <a:lumOff val="50000"/>
              </a:schemeClr>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8AAB0B1E-BB97-40E0-8DCD-D1197A0E1D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8024" y="960109"/>
            <a:ext cx="10277856"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374D66E1-C825-4BF4-AAF9-8EBCDACB61E9}"/>
              </a:ext>
            </a:extLst>
          </p:cNvPr>
          <p:cNvSpPr>
            <a:spLocks noGrp="1"/>
          </p:cNvSpPr>
          <p:nvPr>
            <p:ph type="title"/>
          </p:nvPr>
        </p:nvSpPr>
        <p:spPr>
          <a:xfrm>
            <a:off x="1288064" y="1284731"/>
            <a:ext cx="9637776" cy="1430696"/>
          </a:xfrm>
        </p:spPr>
        <p:txBody>
          <a:bodyPr>
            <a:normAutofit/>
          </a:bodyPr>
          <a:lstStyle/>
          <a:p>
            <a:r>
              <a:rPr lang="en-GB" dirty="0"/>
              <a:t>References</a:t>
            </a:r>
          </a:p>
        </p:txBody>
      </p:sp>
      <p:sp>
        <p:nvSpPr>
          <p:cNvPr id="6" name="Content Placeholder 5">
            <a:extLst>
              <a:ext uri="{FF2B5EF4-FFF2-40B4-BE49-F238E27FC236}">
                <a16:creationId xmlns:a16="http://schemas.microsoft.com/office/drawing/2014/main" id="{7F822B68-9339-4632-ABEF-6E6D231C5561}"/>
              </a:ext>
            </a:extLst>
          </p:cNvPr>
          <p:cNvSpPr>
            <a:spLocks noGrp="1"/>
          </p:cNvSpPr>
          <p:nvPr>
            <p:ph idx="1"/>
          </p:nvPr>
        </p:nvSpPr>
        <p:spPr>
          <a:xfrm>
            <a:off x="1288064" y="2853879"/>
            <a:ext cx="9637776" cy="2714771"/>
          </a:xfrm>
        </p:spPr>
        <p:txBody>
          <a:bodyPr>
            <a:normAutofit/>
          </a:bodyPr>
          <a:lstStyle/>
          <a:p>
            <a:r>
              <a:rPr lang="en-GB" sz="2000"/>
              <a:t>Smidt, S. (2005)</a:t>
            </a:r>
            <a:r>
              <a:rPr lang="en-GB" sz="2000" b="0" i="0">
                <a:effectLst/>
                <a:latin typeface="Helvetica" panose="020B0604020202020204" pitchFamily="34" charset="0"/>
              </a:rPr>
              <a:t> </a:t>
            </a:r>
            <a:r>
              <a:rPr lang="en-GB" sz="2000" b="0" i="1">
                <a:effectLst/>
                <a:latin typeface="Helvetica" panose="020B0604020202020204" pitchFamily="34" charset="0"/>
              </a:rPr>
              <a:t>Observing, Assessing and Planning for Children in the Early Years</a:t>
            </a:r>
            <a:r>
              <a:rPr lang="en-GB" sz="2000" b="0" i="0">
                <a:effectLst/>
                <a:latin typeface="Helvetica" panose="020B0604020202020204" pitchFamily="34" charset="0"/>
              </a:rPr>
              <a:t>. London: Routledge. (Available at) </a:t>
            </a:r>
            <a:r>
              <a:rPr lang="en-GB" sz="2000"/>
              <a:t> </a:t>
            </a:r>
            <a:r>
              <a:rPr lang="en-GB" sz="2000">
                <a:hlinkClick r:id="rId2"/>
              </a:rPr>
              <a:t>https://web-b-ebscohost-com.ezproxy.uwtsd.ac.uk/ehost/ebookviewer/ebook/bmxlYmtfXzEwMjg5NV9fQU41?sid=a9a21575-3126-4620-8f05-7de62b6edeac@pdc-v-sessmgr02&amp;vid=0&amp;format=EB&amp;rid=1#</a:t>
            </a:r>
            <a:endParaRPr lang="en-GB" sz="2000"/>
          </a:p>
          <a:p>
            <a:r>
              <a:rPr lang="en-GB" sz="2000" b="0" i="0">
                <a:effectLst/>
                <a:latin typeface="Source Sans Pro" panose="020B0503030403020204" pitchFamily="34" charset="0"/>
              </a:rPr>
              <a:t>Thomas, A. (2021). Exploring schemas in the Welsh curriculum: A coming to know for practitioners and children. </a:t>
            </a:r>
            <a:r>
              <a:rPr lang="en-GB" sz="2000" b="0" i="1">
                <a:effectLst/>
                <a:latin typeface="Source Sans Pro" panose="020B0503030403020204" pitchFamily="34" charset="0"/>
              </a:rPr>
              <a:t>Journal of Early Childhood Research : ECR</a:t>
            </a:r>
            <a:r>
              <a:rPr lang="en-GB" sz="2000" b="0" i="0">
                <a:effectLst/>
                <a:latin typeface="Source Sans Pro" panose="020B0503030403020204" pitchFamily="34" charset="0"/>
              </a:rPr>
              <a:t>, </a:t>
            </a:r>
            <a:r>
              <a:rPr lang="en-GB" sz="2000" b="0" i="1">
                <a:effectLst/>
                <a:latin typeface="Source Sans Pro" panose="020B0503030403020204" pitchFamily="34" charset="0"/>
              </a:rPr>
              <a:t>19</a:t>
            </a:r>
            <a:r>
              <a:rPr lang="en-GB" sz="2000" b="0" i="0">
                <a:effectLst/>
                <a:latin typeface="Source Sans Pro" panose="020B0503030403020204" pitchFamily="34" charset="0"/>
              </a:rPr>
              <a:t>(1), 98–112.</a:t>
            </a:r>
          </a:p>
          <a:p>
            <a:r>
              <a:rPr lang="en-GB" sz="2000"/>
              <a:t>Department for Children, Education, Lifelong Learning and Skills. (2008) Observing Children (Available at): </a:t>
            </a:r>
            <a:r>
              <a:rPr lang="en-GB" sz="2000">
                <a:hlinkClick r:id="rId3"/>
              </a:rPr>
              <a:t>DCELLS FP Observing children report E.indd (gov.wales)</a:t>
            </a:r>
            <a:endParaRPr lang="en-GB" sz="2000"/>
          </a:p>
        </p:txBody>
      </p:sp>
    </p:spTree>
    <p:extLst>
      <p:ext uri="{BB962C8B-B14F-4D97-AF65-F5344CB8AC3E}">
        <p14:creationId xmlns:p14="http://schemas.microsoft.com/office/powerpoint/2010/main" val="12350636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188</TotalTime>
  <Words>1089</Words>
  <Application>Microsoft Office PowerPoint</Application>
  <PresentationFormat>Widescreen</PresentationFormat>
  <Paragraphs>61</Paragraphs>
  <Slides>17</Slides>
  <Notes>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17</vt:i4>
      </vt:variant>
    </vt:vector>
  </HeadingPairs>
  <TitlesOfParts>
    <vt:vector size="24" baseType="lpstr">
      <vt:lpstr>Arial</vt:lpstr>
      <vt:lpstr>Calibri</vt:lpstr>
      <vt:lpstr>Calibri Light</vt:lpstr>
      <vt:lpstr>Helvetica</vt:lpstr>
      <vt:lpstr>Source Sans Pro</vt:lpstr>
      <vt:lpstr>Times</vt:lpstr>
      <vt:lpstr>Office Theme</vt:lpstr>
      <vt:lpstr>Observation and planning/Arsylwi a chynllunio.</vt:lpstr>
      <vt:lpstr>Observation supports effective Practice.</vt:lpstr>
      <vt:lpstr>PowerPoint Presentation</vt:lpstr>
      <vt:lpstr>PowerPoint Presentation</vt:lpstr>
      <vt:lpstr>PowerPoint Presentation</vt:lpstr>
      <vt:lpstr>Cynllunio yn y Cyfnod Sylfaen Planning in the Foundation Phase</vt:lpstr>
      <vt:lpstr>PowerPoint Presentation</vt:lpstr>
      <vt:lpstr>PowerPoint Presentation</vt:lpstr>
      <vt:lpstr>PowerPoint Presentation</vt:lpstr>
      <vt:lpstr>PowerPoint Presentation</vt:lpstr>
      <vt:lpstr>PowerPoint Presentation</vt:lpstr>
      <vt:lpstr>Planning and the outdoors</vt:lpstr>
      <vt:lpstr>New Curriculum</vt:lpstr>
      <vt:lpstr>PowerPoint Presentation</vt:lpstr>
      <vt:lpstr>Sylwi a gwrando i ddeall eu meddwl  Observe and listen to understand their thinking</vt:lpstr>
      <vt:lpstr>Activity/ Gweithgaredd.</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Observation and planning.</dc:title>
  <dc:creator>Paul Darby</dc:creator>
  <cp:lastModifiedBy>Paul Darby</cp:lastModifiedBy>
  <cp:revision>5</cp:revision>
  <dcterms:created xsi:type="dcterms:W3CDTF">2021-09-29T10:14:06Z</dcterms:created>
  <dcterms:modified xsi:type="dcterms:W3CDTF">2021-09-30T11:12:46Z</dcterms:modified>
</cp:coreProperties>
</file>