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AED867-246E-410E-9F3D-E11C28F9CAEE}" v="16" dt="2024-04-19T22:34:32.6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showGuides="1">
      <p:cViewPr>
        <p:scale>
          <a:sx n="44" d="100"/>
          <a:sy n="44" d="100"/>
        </p:scale>
        <p:origin x="1656"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Moldoveanu" userId="129a72115cff775a" providerId="LiveId" clId="{A2AED867-246E-410E-9F3D-E11C28F9CAEE}"/>
    <pc:docChg chg="modSld">
      <pc:chgData name="Bianca Moldoveanu" userId="129a72115cff775a" providerId="LiveId" clId="{A2AED867-246E-410E-9F3D-E11C28F9CAEE}" dt="2024-04-19T22:48:17.548" v="59" actId="1076"/>
      <pc:docMkLst>
        <pc:docMk/>
      </pc:docMkLst>
      <pc:sldChg chg="addSp delSp modSp mod modTransition modAnim">
        <pc:chgData name="Bianca Moldoveanu" userId="129a72115cff775a" providerId="LiveId" clId="{A2AED867-246E-410E-9F3D-E11C28F9CAEE}" dt="2024-04-19T22:34:32.645" v="45"/>
        <pc:sldMkLst>
          <pc:docMk/>
          <pc:sldMk cId="2423331618" sldId="256"/>
        </pc:sldMkLst>
        <pc:picChg chg="add del mod">
          <ac:chgData name="Bianca Moldoveanu" userId="129a72115cff775a" providerId="LiveId" clId="{A2AED867-246E-410E-9F3D-E11C28F9CAEE}" dt="2024-04-19T22:18:26.598" v="29"/>
          <ac:picMkLst>
            <pc:docMk/>
            <pc:sldMk cId="2423331618" sldId="256"/>
            <ac:picMk id="26" creationId="{71D43DA2-28AB-8B85-AB43-A19448972609}"/>
          </ac:picMkLst>
        </pc:picChg>
        <pc:picChg chg="add del mod ord">
          <ac:chgData name="Bianca Moldoveanu" userId="129a72115cff775a" providerId="LiveId" clId="{A2AED867-246E-410E-9F3D-E11C28F9CAEE}" dt="2024-04-19T22:18:44.587" v="30"/>
          <ac:picMkLst>
            <pc:docMk/>
            <pc:sldMk cId="2423331618" sldId="256"/>
            <ac:picMk id="29" creationId="{6A6E42FF-29E3-FC21-F9C5-0054CC2C7875}"/>
          </ac:picMkLst>
        </pc:picChg>
        <pc:picChg chg="add del mod">
          <ac:chgData name="Bianca Moldoveanu" userId="129a72115cff775a" providerId="LiveId" clId="{A2AED867-246E-410E-9F3D-E11C28F9CAEE}" dt="2024-04-19T22:18:49.964" v="32"/>
          <ac:picMkLst>
            <pc:docMk/>
            <pc:sldMk cId="2423331618" sldId="256"/>
            <ac:picMk id="30" creationId="{85CDCF54-0F01-B22B-A800-7CB54103DCA4}"/>
          </ac:picMkLst>
        </pc:picChg>
        <pc:picChg chg="add del mod ord">
          <ac:chgData name="Bianca Moldoveanu" userId="129a72115cff775a" providerId="LiveId" clId="{A2AED867-246E-410E-9F3D-E11C28F9CAEE}" dt="2024-04-19T22:19:03.440" v="33"/>
          <ac:picMkLst>
            <pc:docMk/>
            <pc:sldMk cId="2423331618" sldId="256"/>
            <ac:picMk id="33" creationId="{FC6A7A4A-99D1-DA88-8CBF-5AAA078AD999}"/>
          </ac:picMkLst>
        </pc:picChg>
        <pc:picChg chg="add del mod">
          <ac:chgData name="Bianca Moldoveanu" userId="129a72115cff775a" providerId="LiveId" clId="{A2AED867-246E-410E-9F3D-E11C28F9CAEE}" dt="2024-04-19T22:33:22.605" v="38"/>
          <ac:picMkLst>
            <pc:docMk/>
            <pc:sldMk cId="2423331618" sldId="256"/>
            <ac:picMk id="34" creationId="{1ADC0C5C-5299-E4ED-730E-48AB4553418F}"/>
          </ac:picMkLst>
        </pc:picChg>
        <pc:picChg chg="add del mod ord">
          <ac:chgData name="Bianca Moldoveanu" userId="129a72115cff775a" providerId="LiveId" clId="{A2AED867-246E-410E-9F3D-E11C28F9CAEE}" dt="2024-04-19T22:33:50.246" v="39"/>
          <ac:picMkLst>
            <pc:docMk/>
            <pc:sldMk cId="2423331618" sldId="256"/>
            <ac:picMk id="42" creationId="{61122D5B-848B-9163-0346-80C6877CA90F}"/>
          </ac:picMkLst>
        </pc:picChg>
        <pc:picChg chg="add del mod">
          <ac:chgData name="Bianca Moldoveanu" userId="129a72115cff775a" providerId="LiveId" clId="{A2AED867-246E-410E-9F3D-E11C28F9CAEE}" dt="2024-04-19T22:33:58.552" v="41"/>
          <ac:picMkLst>
            <pc:docMk/>
            <pc:sldMk cId="2423331618" sldId="256"/>
            <ac:picMk id="43" creationId="{8F612133-91AE-3935-D2AC-41B2F2882ECA}"/>
          </ac:picMkLst>
        </pc:picChg>
        <pc:picChg chg="add del mod ord">
          <ac:chgData name="Bianca Moldoveanu" userId="129a72115cff775a" providerId="LiveId" clId="{A2AED867-246E-410E-9F3D-E11C28F9CAEE}" dt="2024-04-19T22:34:07.789" v="42"/>
          <ac:picMkLst>
            <pc:docMk/>
            <pc:sldMk cId="2423331618" sldId="256"/>
            <ac:picMk id="46" creationId="{520FFC31-207D-25D5-805E-4BA167D4F163}"/>
          </ac:picMkLst>
        </pc:picChg>
        <pc:picChg chg="add del mod">
          <ac:chgData name="Bianca Moldoveanu" userId="129a72115cff775a" providerId="LiveId" clId="{A2AED867-246E-410E-9F3D-E11C28F9CAEE}" dt="2024-04-19T22:34:10.886" v="44"/>
          <ac:picMkLst>
            <pc:docMk/>
            <pc:sldMk cId="2423331618" sldId="256"/>
            <ac:picMk id="47" creationId="{B9B3A0F1-5A28-FD83-594B-50DB336E4605}"/>
          </ac:picMkLst>
        </pc:picChg>
        <pc:picChg chg="add del mod ord">
          <ac:chgData name="Bianca Moldoveanu" userId="129a72115cff775a" providerId="LiveId" clId="{A2AED867-246E-410E-9F3D-E11C28F9CAEE}" dt="2024-04-19T22:34:32.645" v="45"/>
          <ac:picMkLst>
            <pc:docMk/>
            <pc:sldMk cId="2423331618" sldId="256"/>
            <ac:picMk id="50" creationId="{5D090DF7-A019-CCF8-0142-67C6ADD170CA}"/>
          </ac:picMkLst>
        </pc:picChg>
        <pc:picChg chg="add mod">
          <ac:chgData name="Bianca Moldoveanu" userId="129a72115cff775a" providerId="LiveId" clId="{A2AED867-246E-410E-9F3D-E11C28F9CAEE}" dt="2024-04-19T22:34:32.645" v="45"/>
          <ac:picMkLst>
            <pc:docMk/>
            <pc:sldMk cId="2423331618" sldId="256"/>
            <ac:picMk id="51" creationId="{168D5762-5160-AAEF-8863-4CACA7385F9A}"/>
          </ac:picMkLst>
        </pc:picChg>
      </pc:sldChg>
      <pc:sldChg chg="addSp modSp mod">
        <pc:chgData name="Bianca Moldoveanu" userId="129a72115cff775a" providerId="LiveId" clId="{A2AED867-246E-410E-9F3D-E11C28F9CAEE}" dt="2024-04-19T22:47:41.396" v="51" actId="1076"/>
        <pc:sldMkLst>
          <pc:docMk/>
          <pc:sldMk cId="1139932306" sldId="257"/>
        </pc:sldMkLst>
        <pc:picChg chg="add mod">
          <ac:chgData name="Bianca Moldoveanu" userId="129a72115cff775a" providerId="LiveId" clId="{A2AED867-246E-410E-9F3D-E11C28F9CAEE}" dt="2024-04-19T22:47:41.396" v="51" actId="1076"/>
          <ac:picMkLst>
            <pc:docMk/>
            <pc:sldMk cId="1139932306" sldId="257"/>
            <ac:picMk id="12" creationId="{7506AD1E-7E5F-5E9C-3728-DBFFCCB7DB0F}"/>
          </ac:picMkLst>
        </pc:picChg>
      </pc:sldChg>
      <pc:sldChg chg="addSp modSp mod">
        <pc:chgData name="Bianca Moldoveanu" userId="129a72115cff775a" providerId="LiveId" clId="{A2AED867-246E-410E-9F3D-E11C28F9CAEE}" dt="2024-04-19T22:47:49.121" v="52" actId="1076"/>
        <pc:sldMkLst>
          <pc:docMk/>
          <pc:sldMk cId="1941744765" sldId="258"/>
        </pc:sldMkLst>
        <pc:picChg chg="add mod">
          <ac:chgData name="Bianca Moldoveanu" userId="129a72115cff775a" providerId="LiveId" clId="{A2AED867-246E-410E-9F3D-E11C28F9CAEE}" dt="2024-04-19T22:47:49.121" v="52" actId="1076"/>
          <ac:picMkLst>
            <pc:docMk/>
            <pc:sldMk cId="1941744765" sldId="258"/>
            <ac:picMk id="11" creationId="{E0446DB1-0DB2-9E37-8E72-2CE51ED53DE9}"/>
          </ac:picMkLst>
        </pc:picChg>
      </pc:sldChg>
      <pc:sldChg chg="addSp modSp mod">
        <pc:chgData name="Bianca Moldoveanu" userId="129a72115cff775a" providerId="LiveId" clId="{A2AED867-246E-410E-9F3D-E11C28F9CAEE}" dt="2024-04-19T22:48:17.548" v="59" actId="1076"/>
        <pc:sldMkLst>
          <pc:docMk/>
          <pc:sldMk cId="881834862" sldId="259"/>
        </pc:sldMkLst>
        <pc:spChg chg="mod">
          <ac:chgData name="Bianca Moldoveanu" userId="129a72115cff775a" providerId="LiveId" clId="{A2AED867-246E-410E-9F3D-E11C28F9CAEE}" dt="2024-04-15T16:56:43.317" v="0" actId="1076"/>
          <ac:spMkLst>
            <pc:docMk/>
            <pc:sldMk cId="881834862" sldId="259"/>
            <ac:spMk id="2" creationId="{A59A708D-9FFF-6417-3557-A91C3A99CEED}"/>
          </ac:spMkLst>
        </pc:spChg>
        <pc:spChg chg="mod">
          <ac:chgData name="Bianca Moldoveanu" userId="129a72115cff775a" providerId="LiveId" clId="{A2AED867-246E-410E-9F3D-E11C28F9CAEE}" dt="2024-04-19T22:48:06.744" v="56" actId="20577"/>
          <ac:spMkLst>
            <pc:docMk/>
            <pc:sldMk cId="881834862" sldId="259"/>
            <ac:spMk id="3" creationId="{89F72D14-4F6B-16D0-3B97-F6EFC4E73CFD}"/>
          </ac:spMkLst>
        </pc:spChg>
        <pc:picChg chg="add mod">
          <ac:chgData name="Bianca Moldoveanu" userId="129a72115cff775a" providerId="LiveId" clId="{A2AED867-246E-410E-9F3D-E11C28F9CAEE}" dt="2024-04-19T22:48:17.548" v="59" actId="1076"/>
          <ac:picMkLst>
            <pc:docMk/>
            <pc:sldMk cId="881834862" sldId="259"/>
            <ac:picMk id="23" creationId="{D54B5814-0AE8-A659-F048-FBAEB8E0CD99}"/>
          </ac:picMkLst>
        </pc:picChg>
      </pc:sldChg>
      <pc:sldChg chg="modSp mod">
        <pc:chgData name="Bianca Moldoveanu" userId="129a72115cff775a" providerId="LiveId" clId="{A2AED867-246E-410E-9F3D-E11C28F9CAEE}" dt="2024-04-19T21:15:20.885" v="26" actId="20577"/>
        <pc:sldMkLst>
          <pc:docMk/>
          <pc:sldMk cId="4190775292" sldId="260"/>
        </pc:sldMkLst>
        <pc:spChg chg="mod">
          <ac:chgData name="Bianca Moldoveanu" userId="129a72115cff775a" providerId="LiveId" clId="{A2AED867-246E-410E-9F3D-E11C28F9CAEE}" dt="2024-04-19T21:14:27.389" v="15" actId="1076"/>
          <ac:spMkLst>
            <pc:docMk/>
            <pc:sldMk cId="4190775292" sldId="260"/>
            <ac:spMk id="2" creationId="{90DE7372-3EC5-F8A6-4CC5-A5FAEBF5728A}"/>
          </ac:spMkLst>
        </pc:spChg>
        <pc:spChg chg="mod">
          <ac:chgData name="Bianca Moldoveanu" userId="129a72115cff775a" providerId="LiveId" clId="{A2AED867-246E-410E-9F3D-E11C28F9CAEE}" dt="2024-04-19T21:15:20.885" v="26" actId="20577"/>
          <ac:spMkLst>
            <pc:docMk/>
            <pc:sldMk cId="4190775292" sldId="260"/>
            <ac:spMk id="3" creationId="{936AB64F-A5CB-D30D-FE11-04A076AC9C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97AC9E-24F6-4C2E-A3B4-FDA306A89436}" type="datetimeFigureOut">
              <a:rPr lang="en-GB" smtClean="0"/>
              <a:t>15/04/2024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31C72-924D-423E-A469-E1B559D24918}" type="slidenum">
              <a:rPr lang="en-GB" smtClean="0"/>
              <a:t>‹#›</a:t>
            </a:fld>
            <a:endParaRPr lang="en-GB"/>
          </a:p>
        </p:txBody>
      </p:sp>
    </p:spTree>
    <p:extLst>
      <p:ext uri="{BB962C8B-B14F-4D97-AF65-F5344CB8AC3E}">
        <p14:creationId xmlns:p14="http://schemas.microsoft.com/office/powerpoint/2010/main" val="82935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931C72-924D-423E-A469-E1B559D24918}" type="slidenum">
              <a:rPr lang="en-GB" smtClean="0"/>
              <a:t>3</a:t>
            </a:fld>
            <a:endParaRPr lang="en-GB"/>
          </a:p>
        </p:txBody>
      </p:sp>
    </p:spTree>
    <p:extLst>
      <p:ext uri="{BB962C8B-B14F-4D97-AF65-F5344CB8AC3E}">
        <p14:creationId xmlns:p14="http://schemas.microsoft.com/office/powerpoint/2010/main" val="2670957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931C72-924D-423E-A469-E1B559D24918}" type="slidenum">
              <a:rPr lang="en-GB" smtClean="0"/>
              <a:t>5</a:t>
            </a:fld>
            <a:endParaRPr lang="en-GB"/>
          </a:p>
        </p:txBody>
      </p:sp>
    </p:spTree>
    <p:extLst>
      <p:ext uri="{BB962C8B-B14F-4D97-AF65-F5344CB8AC3E}">
        <p14:creationId xmlns:p14="http://schemas.microsoft.com/office/powerpoint/2010/main" val="2068018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EC759-CCC8-9A89-2AF9-256652C8E0F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53E853D-A778-C1D9-5C96-2466144102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8659723-588A-7D68-8D5B-BEDE02C7ECEC}"/>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5" name="Footer Placeholder 4">
            <a:extLst>
              <a:ext uri="{FF2B5EF4-FFF2-40B4-BE49-F238E27FC236}">
                <a16:creationId xmlns:a16="http://schemas.microsoft.com/office/drawing/2014/main" id="{8F3439E2-FB4B-6AB7-7D9B-CC158BC85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175EB8-B52B-73B3-C209-38937069F4BE}"/>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2210348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0833B-B391-F47E-EBC6-59EC405D18E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5A82AD5-E1AF-41E7-8425-ADB7F3D9F68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D1A932-968D-ED01-BC29-D7BD00443019}"/>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5" name="Footer Placeholder 4">
            <a:extLst>
              <a:ext uri="{FF2B5EF4-FFF2-40B4-BE49-F238E27FC236}">
                <a16:creationId xmlns:a16="http://schemas.microsoft.com/office/drawing/2014/main" id="{62EC8162-22CD-ACB4-05A2-A2C96BF1D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3F1B5F-1B5B-9B00-5DB0-77F80E2F28A0}"/>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1459423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E83C2-5047-F2DC-BAF6-5B2AC93A52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AA9AF9B-6AE6-DB4B-4209-D388FDCF248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7CB89F8-64E2-66DF-E705-E45373A9580F}"/>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5" name="Footer Placeholder 4">
            <a:extLst>
              <a:ext uri="{FF2B5EF4-FFF2-40B4-BE49-F238E27FC236}">
                <a16:creationId xmlns:a16="http://schemas.microsoft.com/office/drawing/2014/main" id="{03E278CE-A16F-7E2D-475F-5850176020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4AE39-F8F6-A613-1FC2-0783E34DB625}"/>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325936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8593B-CCB7-A130-9F98-EE81BA17721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491FE1-7873-D7F4-B37A-86DA39A4AA3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5F50968-EB73-FE16-9AFC-93911979E4F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E628485-B714-E343-9BC4-AE502B5D71D8}"/>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6" name="Footer Placeholder 5">
            <a:extLst>
              <a:ext uri="{FF2B5EF4-FFF2-40B4-BE49-F238E27FC236}">
                <a16:creationId xmlns:a16="http://schemas.microsoft.com/office/drawing/2014/main" id="{A5C36BD2-7180-1EAB-B7BC-86BC885C4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157AAD-8847-47F0-A9C7-B93CA4B2EB00}"/>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3272484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8726E-7F2D-B337-69A1-2C2C8537569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485724C-1FD7-59DB-4FEF-00435F6966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856409-1937-0C4E-481A-B6FBF1C7E3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930C07B-5D34-FE1F-B4F1-7004334870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944DBCE-A8BF-4582-DB15-FFF9480A3A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4FBF8C-88B6-79E0-4411-AE68A6A21A65}"/>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8" name="Footer Placeholder 7">
            <a:extLst>
              <a:ext uri="{FF2B5EF4-FFF2-40B4-BE49-F238E27FC236}">
                <a16:creationId xmlns:a16="http://schemas.microsoft.com/office/drawing/2014/main" id="{11D159D0-34EA-2F2E-B2EA-BB6CCEB096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C5B499-469C-22DE-EC42-E0D3724B7509}"/>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688373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DE1E-EA5C-357D-55CF-BF27E6EB771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005C38-4080-6F4D-8496-D324B4AAADE6}"/>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4" name="Footer Placeholder 3">
            <a:extLst>
              <a:ext uri="{FF2B5EF4-FFF2-40B4-BE49-F238E27FC236}">
                <a16:creationId xmlns:a16="http://schemas.microsoft.com/office/drawing/2014/main" id="{EAF6D456-6387-9DD9-7955-C95392D836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9EC4501-1224-4B68-75E1-7A4C738F373C}"/>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1372777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457C55-8D6A-9A2E-E357-FB97CA51A7AA}"/>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3" name="Footer Placeholder 2">
            <a:extLst>
              <a:ext uri="{FF2B5EF4-FFF2-40B4-BE49-F238E27FC236}">
                <a16:creationId xmlns:a16="http://schemas.microsoft.com/office/drawing/2014/main" id="{C1BC9B91-8CCA-2449-D5A2-EEE67A5A90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851E71F-78CD-0B4D-4DAB-2EA52CA0327C}"/>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2456402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15C69-A7C7-0252-7A7F-3DEB46C43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85C376A-EF91-B90D-3748-1A2E77E551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8C6FBD1-8CB1-A747-FD39-A151E3ED73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D71AAB-00B7-0ED5-6EC0-681A7C1ACE99}"/>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6" name="Footer Placeholder 5">
            <a:extLst>
              <a:ext uri="{FF2B5EF4-FFF2-40B4-BE49-F238E27FC236}">
                <a16:creationId xmlns:a16="http://schemas.microsoft.com/office/drawing/2014/main" id="{5DDAA7F2-86CF-80F3-3C97-F4DB5A6C44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9FBFDB-CD68-4A39-CE38-8AED4885DB23}"/>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297242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3D737-865F-6E7B-14B3-F8DFFEE924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094667D-EE33-D173-8B97-6D097B7A19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2A9AE9-640E-CD24-35C3-2B2D18BB28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0EEB17-9891-1369-6449-1787A542D841}"/>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6" name="Footer Placeholder 5">
            <a:extLst>
              <a:ext uri="{FF2B5EF4-FFF2-40B4-BE49-F238E27FC236}">
                <a16:creationId xmlns:a16="http://schemas.microsoft.com/office/drawing/2014/main" id="{FB86F080-67E3-D8A0-AD45-52588335EC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052A62-EA03-83F6-43AD-E81665786049}"/>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2859416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50534-1E52-21E2-67D9-98F5BB5C42A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33FF9A5-8311-030E-746A-6BCE82688A7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048FBD-F3D1-3650-EE8E-72D24168841D}"/>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5" name="Footer Placeholder 4">
            <a:extLst>
              <a:ext uri="{FF2B5EF4-FFF2-40B4-BE49-F238E27FC236}">
                <a16:creationId xmlns:a16="http://schemas.microsoft.com/office/drawing/2014/main" id="{A418F1F0-72CC-F41E-396E-DEAE26E4C5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82BBC1-1824-9B1A-D14C-FF89C5F3BE40}"/>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2293591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6A6D57-5420-17B2-BB2A-669C3993D39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C273AE1-EA6D-D93C-22D3-0C86C3AD0A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5452BC-3B63-DDFA-BBCD-E97B3E1C66B5}"/>
              </a:ext>
            </a:extLst>
          </p:cNvPr>
          <p:cNvSpPr>
            <a:spLocks noGrp="1"/>
          </p:cNvSpPr>
          <p:nvPr>
            <p:ph type="dt" sz="half" idx="10"/>
          </p:nvPr>
        </p:nvSpPr>
        <p:spPr/>
        <p:txBody>
          <a:bodyPr/>
          <a:lstStyle/>
          <a:p>
            <a:fld id="{F27432C0-CB8F-498E-8FE2-711FCB26DEE3}" type="datetimeFigureOut">
              <a:rPr lang="en-GB" smtClean="0"/>
              <a:t>15/04/2024</a:t>
            </a:fld>
            <a:endParaRPr lang="en-GB"/>
          </a:p>
        </p:txBody>
      </p:sp>
      <p:sp>
        <p:nvSpPr>
          <p:cNvPr id="5" name="Footer Placeholder 4">
            <a:extLst>
              <a:ext uri="{FF2B5EF4-FFF2-40B4-BE49-F238E27FC236}">
                <a16:creationId xmlns:a16="http://schemas.microsoft.com/office/drawing/2014/main" id="{0953156E-F12E-C07C-DC4B-B482399045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3C5C7-3C60-B545-0754-709AAEFBBB73}"/>
              </a:ext>
            </a:extLst>
          </p:cNvPr>
          <p:cNvSpPr>
            <a:spLocks noGrp="1"/>
          </p:cNvSpPr>
          <p:nvPr>
            <p:ph type="sldNum" sz="quarter" idx="12"/>
          </p:nvPr>
        </p:nvSpPr>
        <p:spPr/>
        <p:txBody>
          <a:bodyPr/>
          <a:lstStyle/>
          <a:p>
            <a:fld id="{5A99290F-C359-4909-B3D9-8C44DC6FDC55}" type="slidenum">
              <a:rPr lang="en-GB" smtClean="0"/>
              <a:t>‹#›</a:t>
            </a:fld>
            <a:endParaRPr lang="en-GB"/>
          </a:p>
        </p:txBody>
      </p:sp>
    </p:spTree>
    <p:extLst>
      <p:ext uri="{BB962C8B-B14F-4D97-AF65-F5344CB8AC3E}">
        <p14:creationId xmlns:p14="http://schemas.microsoft.com/office/powerpoint/2010/main" val="1639428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8041ED-60DA-7EB6-9968-2D88FB6BFF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7172DBF-2E3B-890C-AFC8-891A0814C6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3C938D1-9E13-9901-8F26-C6CBF2E699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27432C0-CB8F-498E-8FE2-711FCB26DEE3}" type="datetimeFigureOut">
              <a:rPr lang="en-GB" smtClean="0"/>
              <a:t>15/04/2024</a:t>
            </a:fld>
            <a:endParaRPr lang="en-GB"/>
          </a:p>
        </p:txBody>
      </p:sp>
      <p:sp>
        <p:nvSpPr>
          <p:cNvPr id="5" name="Footer Placeholder 4">
            <a:extLst>
              <a:ext uri="{FF2B5EF4-FFF2-40B4-BE49-F238E27FC236}">
                <a16:creationId xmlns:a16="http://schemas.microsoft.com/office/drawing/2014/main" id="{578F0AC6-C5C9-BEE0-CD9B-D8384A8235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BDF23C2-AED0-9DF7-034B-25DBE0F83F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A99290F-C359-4909-B3D9-8C44DC6FDC55}" type="slidenum">
              <a:rPr lang="en-GB" smtClean="0"/>
              <a:t>‹#›</a:t>
            </a:fld>
            <a:endParaRPr lang="en-GB"/>
          </a:p>
        </p:txBody>
      </p:sp>
    </p:spTree>
    <p:extLst>
      <p:ext uri="{BB962C8B-B14F-4D97-AF65-F5344CB8AC3E}">
        <p14:creationId xmlns:p14="http://schemas.microsoft.com/office/powerpoint/2010/main" val="13726838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www.mentalhealth.gov/basics/what-is-mental-health"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doi.org/10.1503/cmaj.05135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rain with flowers and text&#10;&#10;Description automatically generated">
            <a:extLst>
              <a:ext uri="{FF2B5EF4-FFF2-40B4-BE49-F238E27FC236}">
                <a16:creationId xmlns:a16="http://schemas.microsoft.com/office/drawing/2014/main" id="{D842898C-ECD0-8C7D-56A9-9666231B8B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30248" y="643467"/>
            <a:ext cx="4331503" cy="5571065"/>
          </a:xfrm>
          <a:prstGeom prst="rect">
            <a:avLst/>
          </a:prstGeom>
          <a:ln>
            <a:noFill/>
          </a:ln>
        </p:spPr>
      </p:pic>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BD5AEA6-D94F-C85E-1BBC-AA4E8108FE5A}"/>
              </a:ext>
            </a:extLst>
          </p:cNvPr>
          <p:cNvSpPr txBox="1"/>
          <p:nvPr/>
        </p:nvSpPr>
        <p:spPr>
          <a:xfrm>
            <a:off x="239537" y="5995266"/>
            <a:ext cx="3504579" cy="707886"/>
          </a:xfrm>
          <a:prstGeom prst="rect">
            <a:avLst/>
          </a:prstGeom>
          <a:noFill/>
        </p:spPr>
        <p:txBody>
          <a:bodyPr wrap="square" rtlCol="0">
            <a:spAutoFit/>
          </a:bodyPr>
          <a:lstStyle/>
          <a:p>
            <a:r>
              <a:rPr lang="en-GB" sz="2000" b="1" dirty="0"/>
              <a:t>Bianca Moldoveanu</a:t>
            </a:r>
          </a:p>
          <a:p>
            <a:r>
              <a:rPr lang="en-GB" sz="2000" b="1" dirty="0"/>
              <a:t>Student Number 1905825</a:t>
            </a:r>
          </a:p>
        </p:txBody>
      </p:sp>
      <p:sp>
        <p:nvSpPr>
          <p:cNvPr id="8" name="TextBox 7">
            <a:extLst>
              <a:ext uri="{FF2B5EF4-FFF2-40B4-BE49-F238E27FC236}">
                <a16:creationId xmlns:a16="http://schemas.microsoft.com/office/drawing/2014/main" id="{A60AB2E1-D3BD-FC9A-EF42-F74BB0BE376C}"/>
              </a:ext>
            </a:extLst>
          </p:cNvPr>
          <p:cNvSpPr txBox="1"/>
          <p:nvPr/>
        </p:nvSpPr>
        <p:spPr>
          <a:xfrm>
            <a:off x="1480936" y="381857"/>
            <a:ext cx="8906282" cy="523220"/>
          </a:xfrm>
          <a:prstGeom prst="rect">
            <a:avLst/>
          </a:prstGeom>
          <a:noFill/>
        </p:spPr>
        <p:txBody>
          <a:bodyPr wrap="square" rtlCol="0">
            <a:spAutoFit/>
          </a:bodyPr>
          <a:lstStyle/>
          <a:p>
            <a:r>
              <a:rPr lang="en-GB" sz="2800" b="1" dirty="0"/>
              <a:t>The importance of resilience, health and wellbeing</a:t>
            </a:r>
          </a:p>
        </p:txBody>
      </p:sp>
      <p:pic>
        <p:nvPicPr>
          <p:cNvPr id="51" name="Video 50">
            <a:hlinkClick r:id="" action="ppaction://media"/>
            <a:extLst>
              <a:ext uri="{FF2B5EF4-FFF2-40B4-BE49-F238E27FC236}">
                <a16:creationId xmlns:a16="http://schemas.microsoft.com/office/drawing/2014/main" id="{168D5762-5160-AAEF-8863-4CACA7385F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3331618"/>
      </p:ext>
    </p:extLst>
  </p:cSld>
  <p:clrMapOvr>
    <a:masterClrMapping/>
  </p:clrMapOvr>
  <mc:AlternateContent xmlns:mc="http://schemas.openxmlformats.org/markup-compatibility/2006">
    <mc:Choice xmlns:p14="http://schemas.microsoft.com/office/powerpoint/2010/main" Requires="p14">
      <p:transition spd="slow" p14:dur="2000" advTm="18239"/>
    </mc:Choice>
    <mc:Fallback>
      <p:transition spd="slow" advTm="18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1"/>
                </p:tgtEl>
              </p:cMediaNode>
            </p:video>
            <p:seq concurrent="1" nextAc="seek">
              <p:cTn id="8" restart="whenNotActive" fill="hold" evtFilter="cancelBubble" nodeType="interactiveSeq">
                <p:stCondLst>
                  <p:cond evt="onClick" delay="0">
                    <p:tgtEl>
                      <p:spTgt spid="5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1"/>
                                        </p:tgtEl>
                                      </p:cBhvr>
                                    </p:cmd>
                                  </p:childTnLst>
                                </p:cTn>
                              </p:par>
                            </p:childTnLst>
                          </p:cTn>
                        </p:par>
                      </p:childTnLst>
                    </p:cTn>
                  </p:par>
                </p:childTnLst>
              </p:cTn>
              <p:nextCondLst>
                <p:cond evt="onClick" delay="0">
                  <p:tgtEl>
                    <p:spTgt spid="51"/>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5AA277-94E2-4662-DEB1-B2D803B7DA1D}"/>
              </a:ext>
            </a:extLst>
          </p:cNvPr>
          <p:cNvSpPr txBox="1"/>
          <p:nvPr/>
        </p:nvSpPr>
        <p:spPr>
          <a:xfrm>
            <a:off x="4288221" y="441434"/>
            <a:ext cx="3925614" cy="523220"/>
          </a:xfrm>
          <a:prstGeom prst="rect">
            <a:avLst/>
          </a:prstGeom>
          <a:noFill/>
        </p:spPr>
        <p:txBody>
          <a:bodyPr wrap="square" rtlCol="0">
            <a:spAutoFit/>
          </a:bodyPr>
          <a:lstStyle/>
          <a:p>
            <a:pPr algn="ctr"/>
            <a:r>
              <a:rPr lang="en-GB" sz="2800" b="1" dirty="0"/>
              <a:t>Introduction</a:t>
            </a:r>
          </a:p>
        </p:txBody>
      </p:sp>
      <p:sp>
        <p:nvSpPr>
          <p:cNvPr id="3" name="TextBox 2">
            <a:extLst>
              <a:ext uri="{FF2B5EF4-FFF2-40B4-BE49-F238E27FC236}">
                <a16:creationId xmlns:a16="http://schemas.microsoft.com/office/drawing/2014/main" id="{4C570C78-DE4B-D6F5-2063-917B32F1DCF5}"/>
              </a:ext>
            </a:extLst>
          </p:cNvPr>
          <p:cNvSpPr txBox="1"/>
          <p:nvPr/>
        </p:nvSpPr>
        <p:spPr>
          <a:xfrm>
            <a:off x="0" y="1577603"/>
            <a:ext cx="12191999" cy="2246769"/>
          </a:xfrm>
          <a:prstGeom prst="rect">
            <a:avLst/>
          </a:prstGeom>
          <a:noFill/>
        </p:spPr>
        <p:txBody>
          <a:bodyPr wrap="square" rtlCol="0">
            <a:spAutoFit/>
          </a:bodyPr>
          <a:lstStyle/>
          <a:p>
            <a:r>
              <a:rPr lang="en-GB" sz="2800" dirty="0">
                <a:latin typeface="Aptos Narrow" panose="020B0004020202020204" pitchFamily="34" charset="0"/>
              </a:rPr>
              <a:t>Within today’s fast-paced world, resilience, health, and well-being are critical for thriving amidst life’s many challenges. Resilience is the ability to recover quickly from adversity; and well-being is the state of being comfortable, healthy, or happy. These elements, when combined, serve as the foundation for long-term personal and professional success.</a:t>
            </a:r>
          </a:p>
        </p:txBody>
      </p:sp>
      <p:sp>
        <p:nvSpPr>
          <p:cNvPr id="5" name="TextBox 4">
            <a:extLst>
              <a:ext uri="{FF2B5EF4-FFF2-40B4-BE49-F238E27FC236}">
                <a16:creationId xmlns:a16="http://schemas.microsoft.com/office/drawing/2014/main" id="{60582E95-60E7-0146-8504-72CAF5A74473}"/>
              </a:ext>
            </a:extLst>
          </p:cNvPr>
          <p:cNvSpPr txBox="1"/>
          <p:nvPr/>
        </p:nvSpPr>
        <p:spPr>
          <a:xfrm>
            <a:off x="0" y="3824372"/>
            <a:ext cx="11653692" cy="2677656"/>
          </a:xfrm>
          <a:prstGeom prst="rect">
            <a:avLst/>
          </a:prstGeom>
          <a:noFill/>
        </p:spPr>
        <p:txBody>
          <a:bodyPr wrap="square" rtlCol="0">
            <a:spAutoFit/>
          </a:bodyPr>
          <a:lstStyle/>
          <a:p>
            <a:r>
              <a:rPr lang="en-GB" sz="2800" dirty="0">
                <a:latin typeface="Aptos Narrow" panose="020B0004020202020204" pitchFamily="34" charset="0"/>
              </a:rPr>
              <a:t>For first, resilience enables people to deal with life’s ups and downs. According to Southwick and Charney (2018), resilience is not a rare skill; rather, it is inherent in the average person and can be developed and strengthened over time. It includes behaviours, thoughts, and actions that can be learned and developed by anyone ( Southwick and Charney, 2018) This skill is essential for sustaining mental health in the face of stress and recovering from life’s inevitable crises.</a:t>
            </a:r>
          </a:p>
        </p:txBody>
      </p:sp>
      <p:pic>
        <p:nvPicPr>
          <p:cNvPr id="7" name="Picture 6" descr="A brain with a banner&#10;&#10;Description automatically generated">
            <a:extLst>
              <a:ext uri="{FF2B5EF4-FFF2-40B4-BE49-F238E27FC236}">
                <a16:creationId xmlns:a16="http://schemas.microsoft.com/office/drawing/2014/main" id="{5D494413-73D2-2832-E370-6F695D12FD5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59498" y="147607"/>
            <a:ext cx="2262753" cy="1429996"/>
          </a:xfrm>
          <a:prstGeom prst="rect">
            <a:avLst/>
          </a:prstGeom>
        </p:spPr>
      </p:pic>
      <p:pic>
        <p:nvPicPr>
          <p:cNvPr id="12" name="Video 11">
            <a:hlinkClick r:id="" action="ppaction://media"/>
            <a:extLst>
              <a:ext uri="{FF2B5EF4-FFF2-40B4-BE49-F238E27FC236}">
                <a16:creationId xmlns:a16="http://schemas.microsoft.com/office/drawing/2014/main" id="{7506AD1E-7E5F-5E9C-3728-DBFFCCB7DB0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7562436" y="219632"/>
            <a:ext cx="1654628" cy="1429996"/>
          </a:xfrm>
          <a:prstGeom prst="ellipse">
            <a:avLst/>
          </a:prstGeom>
        </p:spPr>
      </p:pic>
    </p:spTree>
    <p:extLst>
      <p:ext uri="{BB962C8B-B14F-4D97-AF65-F5344CB8AC3E}">
        <p14:creationId xmlns:p14="http://schemas.microsoft.com/office/powerpoint/2010/main" val="1139932306"/>
      </p:ext>
    </p:extLst>
  </p:cSld>
  <p:clrMapOvr>
    <a:masterClrMapping/>
  </p:clrMapOvr>
  <mc:AlternateContent xmlns:mc="http://schemas.openxmlformats.org/markup-compatibility/2006">
    <mc:Choice xmlns:p14="http://schemas.microsoft.com/office/powerpoint/2010/main" Requires="p14">
      <p:transition spd="slow" p14:dur="2000" advTm="35172"/>
    </mc:Choice>
    <mc:Fallback>
      <p:transition spd="slow" advTm="35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9FC6AC-4A12-4825-8ABE-0732B8EF4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een leaf next to a white tile word&#10;&#10;Description automatically generated with medium confidence">
            <a:extLst>
              <a:ext uri="{FF2B5EF4-FFF2-40B4-BE49-F238E27FC236}">
                <a16:creationId xmlns:a16="http://schemas.microsoft.com/office/drawing/2014/main" id="{2D41BF1C-D307-A7B5-DAA9-6973630169F4}"/>
              </a:ext>
            </a:extLst>
          </p:cNvPr>
          <p:cNvPicPr>
            <a:picLocks noChangeAspect="1"/>
          </p:cNvPicPr>
          <p:nvPr/>
        </p:nvPicPr>
        <p:blipFill rotWithShape="1">
          <a:blip r:embed="rId5">
            <a:extLst>
              <a:ext uri="{28A0092B-C50C-407E-A947-70E740481C1C}">
                <a14:useLocalDpi xmlns:a14="http://schemas.microsoft.com/office/drawing/2010/main" val="0"/>
              </a:ext>
            </a:extLst>
          </a:blip>
          <a:srcRect l="2701"/>
          <a:stretch/>
        </p:blipFill>
        <p:spPr>
          <a:xfrm>
            <a:off x="0" y="0"/>
            <a:ext cx="11658600" cy="342900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
        <p:nvSpPr>
          <p:cNvPr id="5" name="TextBox 4">
            <a:extLst>
              <a:ext uri="{FF2B5EF4-FFF2-40B4-BE49-F238E27FC236}">
                <a16:creationId xmlns:a16="http://schemas.microsoft.com/office/drawing/2014/main" id="{FB3BA800-704D-4CA4-5AA6-CCC3AEA23C54}"/>
              </a:ext>
            </a:extLst>
          </p:cNvPr>
          <p:cNvSpPr txBox="1"/>
          <p:nvPr/>
        </p:nvSpPr>
        <p:spPr>
          <a:xfrm>
            <a:off x="0" y="3373785"/>
            <a:ext cx="12188952" cy="3539430"/>
          </a:xfrm>
          <a:prstGeom prst="rect">
            <a:avLst/>
          </a:prstGeom>
          <a:noFill/>
        </p:spPr>
        <p:txBody>
          <a:bodyPr wrap="square" rtlCol="0">
            <a:spAutoFit/>
          </a:bodyPr>
          <a:lstStyle/>
          <a:p>
            <a:r>
              <a:rPr lang="en-GB" sz="2800" dirty="0">
                <a:latin typeface="Aptos Narrow" panose="020B0004020202020204" pitchFamily="34" charset="0"/>
              </a:rPr>
              <a:t>Furthermore, health refers to physical, mental, and social well-being. The world Health Organisation has long defined health as more than just the absence of disease; it is also a state of complete physical, mental, and social well-being. Regular physical activity, balanced nutrition, and adequate rest all help to maintain good health and improve quality of life ( Warburton, Nicol, and Bredin, 2006). Furthermore, mental health, which is critical for overall health, encompasses emotional, psychological, and social well-being, influencing how we think, feel, and act as we deal with life (mentalhealth.gov, 2017).</a:t>
            </a:r>
          </a:p>
        </p:txBody>
      </p:sp>
      <p:pic>
        <p:nvPicPr>
          <p:cNvPr id="11" name="Video 10">
            <a:hlinkClick r:id="" action="ppaction://media"/>
            <a:extLst>
              <a:ext uri="{FF2B5EF4-FFF2-40B4-BE49-F238E27FC236}">
                <a16:creationId xmlns:a16="http://schemas.microsoft.com/office/drawing/2014/main" id="{E0446DB1-0DB2-9E37-8E72-2CE51ED53DE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131552" y="864761"/>
            <a:ext cx="2057400" cy="2057400"/>
          </a:xfrm>
          <a:prstGeom prst="ellipse">
            <a:avLst/>
          </a:prstGeom>
        </p:spPr>
      </p:pic>
    </p:spTree>
    <p:extLst>
      <p:ext uri="{BB962C8B-B14F-4D97-AF65-F5344CB8AC3E}">
        <p14:creationId xmlns:p14="http://schemas.microsoft.com/office/powerpoint/2010/main" val="1941744765"/>
      </p:ext>
    </p:extLst>
  </p:cSld>
  <p:clrMapOvr>
    <a:masterClrMapping/>
  </p:clrMapOvr>
  <mc:AlternateContent xmlns:mc="http://schemas.openxmlformats.org/markup-compatibility/2006">
    <mc:Choice xmlns:p14="http://schemas.microsoft.com/office/powerpoint/2010/main" Requires="p14">
      <p:transition spd="slow" p14:dur="2000" advTm="31970"/>
    </mc:Choice>
    <mc:Fallback>
      <p:transition spd="slow" advTm="31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9A708D-9FFF-6417-3557-A91C3A99CEED}"/>
              </a:ext>
            </a:extLst>
          </p:cNvPr>
          <p:cNvSpPr txBox="1"/>
          <p:nvPr/>
        </p:nvSpPr>
        <p:spPr>
          <a:xfrm>
            <a:off x="94957" y="523645"/>
            <a:ext cx="11655083" cy="3108543"/>
          </a:xfrm>
          <a:prstGeom prst="rect">
            <a:avLst/>
          </a:prstGeom>
          <a:noFill/>
        </p:spPr>
        <p:txBody>
          <a:bodyPr wrap="square" rtlCol="0">
            <a:spAutoFit/>
          </a:bodyPr>
          <a:lstStyle/>
          <a:p>
            <a:r>
              <a:rPr lang="en-GB" sz="2800" dirty="0">
                <a:latin typeface="Aptos Narrow" panose="020B0004020202020204" pitchFamily="34" charset="0"/>
              </a:rPr>
              <a:t>In the end, well-being refers to the overall quality of one’s life. Someone who is in good health usually feels content, enjoys life, is confident, and is engaged with the world. According to Seligman (2011), positive emotions, engagement, relationships, meaning, and accomplishments all contribute to well-being. This broader sense of happiness and fulfilment is critical for long-term health and resilience, resulting in a virtuous cycle that increases overall life satisfaction (Seligman, 2011).</a:t>
            </a:r>
          </a:p>
        </p:txBody>
      </p:sp>
      <p:sp>
        <p:nvSpPr>
          <p:cNvPr id="3" name="TextBox 2">
            <a:extLst>
              <a:ext uri="{FF2B5EF4-FFF2-40B4-BE49-F238E27FC236}">
                <a16:creationId xmlns:a16="http://schemas.microsoft.com/office/drawing/2014/main" id="{89F72D14-4F6B-16D0-3B97-F6EFC4E73CFD}"/>
              </a:ext>
            </a:extLst>
          </p:cNvPr>
          <p:cNvSpPr txBox="1"/>
          <p:nvPr/>
        </p:nvSpPr>
        <p:spPr>
          <a:xfrm>
            <a:off x="94957" y="4000500"/>
            <a:ext cx="11655083" cy="2246769"/>
          </a:xfrm>
          <a:prstGeom prst="rect">
            <a:avLst/>
          </a:prstGeom>
          <a:noFill/>
        </p:spPr>
        <p:txBody>
          <a:bodyPr wrap="square" rtlCol="0">
            <a:spAutoFit/>
          </a:bodyPr>
          <a:lstStyle/>
          <a:p>
            <a:r>
              <a:rPr lang="en-GB" sz="2800" dirty="0">
                <a:latin typeface="Aptos Narrow" panose="020B0004020202020204" pitchFamily="34" charset="0"/>
              </a:rPr>
              <a:t>In conclusion resilience, health, and well-being are all interconnected qualities that are essential for living a fulfilling life. They enable people to overcome obstacles, keep a positive attitude, and interact productively with their surroundings. Promoting these qualities can result in significant</a:t>
            </a:r>
          </a:p>
          <a:p>
            <a:r>
              <a:rPr lang="en-GB" sz="2800" dirty="0">
                <a:latin typeface="Aptos Narrow" panose="020B0004020202020204" pitchFamily="34" charset="0"/>
              </a:rPr>
              <a:t> increases in life quality, societal productivity, and overall happiness.</a:t>
            </a:r>
          </a:p>
        </p:txBody>
      </p:sp>
      <p:pic>
        <p:nvPicPr>
          <p:cNvPr id="23" name="Video 22">
            <a:hlinkClick r:id="" action="ppaction://media"/>
            <a:extLst>
              <a:ext uri="{FF2B5EF4-FFF2-40B4-BE49-F238E27FC236}">
                <a16:creationId xmlns:a16="http://schemas.microsoft.com/office/drawing/2014/main" id="{D54B5814-0AE8-A659-F048-FBAEB8E0CD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9849796" y="5269816"/>
            <a:ext cx="2247247" cy="1588184"/>
          </a:xfrm>
          <a:prstGeom prst="ellipse">
            <a:avLst/>
          </a:prstGeom>
        </p:spPr>
      </p:pic>
    </p:spTree>
    <p:extLst>
      <p:ext uri="{BB962C8B-B14F-4D97-AF65-F5344CB8AC3E}">
        <p14:creationId xmlns:p14="http://schemas.microsoft.com/office/powerpoint/2010/main" val="881834862"/>
      </p:ext>
    </p:extLst>
  </p:cSld>
  <p:clrMapOvr>
    <a:masterClrMapping/>
  </p:clrMapOvr>
  <mc:AlternateContent xmlns:mc="http://schemas.openxmlformats.org/markup-compatibility/2006">
    <mc:Choice xmlns:p14="http://schemas.microsoft.com/office/powerpoint/2010/main" Requires="p14">
      <p:transition spd="slow" p14:dur="2000" advTm="93949"/>
    </mc:Choice>
    <mc:Fallback>
      <p:transition spd="slow" advTm="93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DE7372-3EC5-F8A6-4CC5-A5FAEBF5728A}"/>
              </a:ext>
            </a:extLst>
          </p:cNvPr>
          <p:cNvSpPr txBox="1"/>
          <p:nvPr/>
        </p:nvSpPr>
        <p:spPr>
          <a:xfrm>
            <a:off x="781353" y="0"/>
            <a:ext cx="3420533" cy="646331"/>
          </a:xfrm>
          <a:prstGeom prst="rect">
            <a:avLst/>
          </a:prstGeom>
          <a:noFill/>
        </p:spPr>
        <p:txBody>
          <a:bodyPr wrap="square" rtlCol="0">
            <a:spAutoFit/>
          </a:bodyPr>
          <a:lstStyle/>
          <a:p>
            <a:r>
              <a:rPr lang="en-GB" sz="3600" b="1" dirty="0"/>
              <a:t>References</a:t>
            </a:r>
          </a:p>
        </p:txBody>
      </p:sp>
      <p:sp>
        <p:nvSpPr>
          <p:cNvPr id="3" name="TextBox 2">
            <a:extLst>
              <a:ext uri="{FF2B5EF4-FFF2-40B4-BE49-F238E27FC236}">
                <a16:creationId xmlns:a16="http://schemas.microsoft.com/office/drawing/2014/main" id="{936AB64F-A5CB-D30D-FE11-04A076AC9C3D}"/>
              </a:ext>
            </a:extLst>
          </p:cNvPr>
          <p:cNvSpPr txBox="1"/>
          <p:nvPr/>
        </p:nvSpPr>
        <p:spPr>
          <a:xfrm>
            <a:off x="88900" y="733246"/>
            <a:ext cx="12014200" cy="6124754"/>
          </a:xfrm>
          <a:prstGeom prst="rect">
            <a:avLst/>
          </a:prstGeom>
          <a:noFill/>
        </p:spPr>
        <p:txBody>
          <a:bodyPr wrap="square" rtlCol="0">
            <a:spAutoFit/>
          </a:bodyPr>
          <a:lstStyle/>
          <a:p>
            <a:pPr algn="just"/>
            <a:r>
              <a:rPr lang="en-GB" sz="2800" dirty="0"/>
              <a:t>  Mentalhealth.gov. (2017). What is mental health? Retrieved from </a:t>
            </a:r>
            <a:r>
              <a:rPr lang="en-GB" sz="2800" dirty="0">
                <a:hlinkClick r:id="rId3"/>
              </a:rPr>
              <a:t>https://www.mentalhealth.gov/basics/what-is-mental-health</a:t>
            </a:r>
            <a:r>
              <a:rPr lang="en-GB" sz="2800" dirty="0"/>
              <a:t>.</a:t>
            </a:r>
          </a:p>
          <a:p>
            <a:pPr algn="just"/>
            <a:endParaRPr lang="en-GB" sz="2800" dirty="0"/>
          </a:p>
          <a:p>
            <a:pPr algn="just"/>
            <a:r>
              <a:rPr lang="en-GB" sz="2800" dirty="0"/>
              <a:t>Seligman, M.E.P. (2011). Flourish: A Visionary New Understanding of Happiness and Well-being. New York, NY: Free Press. </a:t>
            </a:r>
          </a:p>
          <a:p>
            <a:pPr algn="just"/>
            <a:endParaRPr lang="en-GB" sz="2800" dirty="0"/>
          </a:p>
          <a:p>
            <a:pPr algn="just"/>
            <a:r>
              <a:rPr lang="en-GB" sz="2800" dirty="0"/>
              <a:t>Southwick, S.M., &amp; Charney, D.S. (2018). Resilience: The Science of Mastering Life’s Greatest Challenges. Cambridge: Cambridge University Press.</a:t>
            </a:r>
          </a:p>
          <a:p>
            <a:pPr algn="just"/>
            <a:endParaRPr lang="en-GB" sz="2800" dirty="0"/>
          </a:p>
          <a:p>
            <a:pPr algn="just"/>
            <a:r>
              <a:rPr lang="en-GB" sz="2800" dirty="0"/>
              <a:t>Warburton, D.E.R., Nicol, C.W., &amp; Bredin, S.S.D. (2006). Health benefits of physical activity: the evidence. Canadian Medical Association Journal, 174(6), </a:t>
            </a:r>
          </a:p>
          <a:p>
            <a:pPr algn="just"/>
            <a:r>
              <a:rPr lang="en-GB" sz="2800" dirty="0"/>
              <a:t>801-809. </a:t>
            </a:r>
            <a:r>
              <a:rPr lang="en-GB" sz="2800" dirty="0">
                <a:hlinkClick r:id="rId4"/>
              </a:rPr>
              <a:t>https://doi.org/10.1503/cmaj.051351</a:t>
            </a:r>
            <a:r>
              <a:rPr lang="en-GB" sz="2800" dirty="0"/>
              <a:t>.</a:t>
            </a:r>
          </a:p>
          <a:p>
            <a:pPr algn="just"/>
            <a:r>
              <a:rPr lang="en-GB" sz="2800" dirty="0"/>
              <a:t>World Health Organization. ( n.d.). Who definition of health. Retrieved from https://www.who.int/about/who-we-are/constitution.</a:t>
            </a:r>
          </a:p>
        </p:txBody>
      </p:sp>
    </p:spTree>
    <p:extLst>
      <p:ext uri="{BB962C8B-B14F-4D97-AF65-F5344CB8AC3E}">
        <p14:creationId xmlns:p14="http://schemas.microsoft.com/office/powerpoint/2010/main" val="4190775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6201</TotalTime>
  <Words>610</Words>
  <Application>Microsoft Office PowerPoint</Application>
  <PresentationFormat>Widescreen</PresentationFormat>
  <Paragraphs>22</Paragraphs>
  <Slides>5</Slides>
  <Notes>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Aptos</vt:lpstr>
      <vt:lpstr>Aptos Display</vt:lpstr>
      <vt:lpstr>Aptos Narrow</vt:lpstr>
      <vt:lpstr>Arial</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Moldoveanu</dc:creator>
  <cp:lastModifiedBy>Bianca Moldoveanu</cp:lastModifiedBy>
  <cp:revision>1</cp:revision>
  <dcterms:created xsi:type="dcterms:W3CDTF">2024-04-15T15:27:17Z</dcterms:created>
  <dcterms:modified xsi:type="dcterms:W3CDTF">2024-04-19T22:48:22Z</dcterms:modified>
</cp:coreProperties>
</file>