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8" r:id="rId2"/>
  </p:sldMasterIdLst>
  <p:notesMasterIdLst>
    <p:notesMasterId r:id="rId13"/>
  </p:notesMasterIdLst>
  <p:sldIdLst>
    <p:sldId id="699" r:id="rId3"/>
    <p:sldId id="314" r:id="rId4"/>
    <p:sldId id="706" r:id="rId5"/>
    <p:sldId id="300" r:id="rId6"/>
    <p:sldId id="703" r:id="rId7"/>
    <p:sldId id="704" r:id="rId8"/>
    <p:sldId id="700" r:id="rId9"/>
    <p:sldId id="279" r:id="rId10"/>
    <p:sldId id="708" r:id="rId11"/>
    <p:sldId id="70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533" autoAdjust="0"/>
    <p:restoredTop sz="94660"/>
  </p:normalViewPr>
  <p:slideViewPr>
    <p:cSldViewPr snapToGrid="0">
      <p:cViewPr varScale="1">
        <p:scale>
          <a:sx n="82" d="100"/>
          <a:sy n="82" d="100"/>
        </p:scale>
        <p:origin x="63" y="1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7T12:45:02.449"/>
    </inkml:context>
    <inkml:brush xml:id="br0">
      <inkml:brushProperty name="width" value="0.35" units="cm"/>
      <inkml:brushProperty name="height" value="0.35" units="cm"/>
      <inkml:brushProperty name="color" value="#FFFFFF"/>
    </inkml:brush>
  </inkml:definitions>
  <inkml:trace contextRef="#ctx0" brushRef="#br0">1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7T12:47:20.659"/>
    </inkml:context>
    <inkml:brush xml:id="br0">
      <inkml:brushProperty name="width" value="0.35" units="cm"/>
      <inkml:brushProperty name="height" value="0.35" units="cm"/>
      <inkml:brushProperty name="color" value="#FFFFFF"/>
    </inkml:brush>
  </inkml:definitions>
  <inkml:trace contextRef="#ctx0" brushRef="#br0">1517 0 24506,'-1516'0'0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7T12:49:41.924"/>
    </inkml:context>
    <inkml:brush xml:id="br0">
      <inkml:brushProperty name="width" value="0.35" units="cm"/>
      <inkml:brushProperty name="height" value="0.35" units="cm"/>
      <inkml:brushProperty name="color" value="#FFFFFF"/>
    </inkml:brush>
  </inkml:definitions>
  <inkml:trace contextRef="#ctx0" brushRef="#br0">1 0 24363,'768'19'0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51D5D3-750E-495C-9333-665DA640570D}" type="datetimeFigureOut">
              <a:rPr lang="en-GB" smtClean="0"/>
              <a:t>27/04/2026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F137E5-4B60-4B15-8DAF-10FB4F114602}" type="slidenum">
              <a:rPr lang="en-GB" smtClean="0"/>
              <a:t>‹#›</a:t>
            </a:fld>
            <a:endParaRPr lang="en-GB"/>
          </a:p>
        </p:txBody>
      </p:sp>
    </p:spTree>
    <p:extLst>
      <p:ext uri="{BB962C8B-B14F-4D97-AF65-F5344CB8AC3E}">
        <p14:creationId xmlns:p14="http://schemas.microsoft.com/office/powerpoint/2010/main" val="3282460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78A7E5-FBFD-D64A-3D08-776AAEDA88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B6077F-41A3-0993-C66C-6CEBF50A8E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B42841-29C9-FAF4-65EA-752C0B44BA7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solidFill>
                  <a:srgbClr val="000000"/>
                </a:solidFill>
              </a:rPr>
              <a:t>The Careers Service supports students by providing Careers Information, Education and Guidance to help you to explore their options, build confidence, and make informed decisions about your next steps. Our role is to help students to understand your strengths, develop employability skills, and navigate the world of work, further study, or self employment.</a:t>
            </a:r>
            <a:endParaRPr lang="en-US" altLang="en-US" sz="1200" dirty="0">
              <a:solidFill>
                <a:srgbClr val="000000"/>
              </a:solidFill>
            </a:endParaRPr>
          </a:p>
          <a:p>
            <a:endParaRPr lang="en-GB" dirty="0"/>
          </a:p>
        </p:txBody>
      </p:sp>
      <p:sp>
        <p:nvSpPr>
          <p:cNvPr id="4" name="Slide Number Placeholder 3">
            <a:extLst>
              <a:ext uri="{FF2B5EF4-FFF2-40B4-BE49-F238E27FC236}">
                <a16:creationId xmlns:a16="http://schemas.microsoft.com/office/drawing/2014/main" id="{CA917512-2FD7-CBFF-E932-F9A93FB4C347}"/>
              </a:ext>
            </a:extLst>
          </p:cNvPr>
          <p:cNvSpPr>
            <a:spLocks noGrp="1"/>
          </p:cNvSpPr>
          <p:nvPr>
            <p:ph type="sldNum" sz="quarter" idx="5"/>
          </p:nvPr>
        </p:nvSpPr>
        <p:spPr/>
        <p:txBody>
          <a:bodyPr/>
          <a:lstStyle/>
          <a:p>
            <a:fld id="{D6F137E5-4B60-4B15-8DAF-10FB4F114602}" type="slidenum">
              <a:rPr lang="en-GB" smtClean="0"/>
              <a:t>3</a:t>
            </a:fld>
            <a:endParaRPr lang="en-GB"/>
          </a:p>
        </p:txBody>
      </p:sp>
    </p:spTree>
    <p:extLst>
      <p:ext uri="{BB962C8B-B14F-4D97-AF65-F5344CB8AC3E}">
        <p14:creationId xmlns:p14="http://schemas.microsoft.com/office/powerpoint/2010/main" val="32036964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002EBA-1CE0-EBC1-F4FD-03D8ADE40C06}"/>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B74D515A-B608-DA77-9373-ABBFCEC56388}"/>
              </a:ext>
            </a:extLst>
          </p:cNvPr>
          <p:cNvSpPr txBox="1">
            <a:spLocks noGrp="1"/>
          </p:cNvSpPr>
          <p:nvPr>
            <p:ph type="body" sz="quarter" idx="1"/>
          </p:nvPr>
        </p:nvSpPr>
        <p:spPr/>
        <p:txBody>
          <a:bodyPr/>
          <a:lstStyle/>
          <a:p>
            <a:pPr lvl="0"/>
            <a:r>
              <a:rPr lang="en-GB"/>
              <a:t>In the academic year 24/25 as a team we facilitated 240 curriculum linked workshops to </a:t>
            </a:r>
            <a:r>
              <a:rPr lang="en-GB" err="1"/>
              <a:t>approx</a:t>
            </a:r>
            <a:r>
              <a:rPr lang="en-GB"/>
              <a:t> 5100 students, in addition we held one to one interactions with 880 students.  So far this year we have completed 85 workshops and spoken with 347 students, are numbers are increasing year on year</a:t>
            </a:r>
          </a:p>
        </p:txBody>
      </p:sp>
      <p:sp>
        <p:nvSpPr>
          <p:cNvPr id="4" name="Slide Number Placeholder 3">
            <a:extLst>
              <a:ext uri="{FF2B5EF4-FFF2-40B4-BE49-F238E27FC236}">
                <a16:creationId xmlns:a16="http://schemas.microsoft.com/office/drawing/2014/main" id="{FFA6B6DA-9094-5DBD-67BB-45AC32A4B51F}"/>
              </a:ext>
            </a:extLst>
          </p:cNvPr>
          <p:cNvSpPr txBox="1"/>
          <p:nvPr/>
        </p:nvSpPr>
        <p:spPr>
          <a:xfrm>
            <a:off x="3884608" y="8685210"/>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9850AD37-C852-4D67-92EC-4943AA14474E}" type="slidenum">
              <a:rPr kumimoji="0" sz="1800" b="0" i="0" u="none" strike="noStrike" kern="0" cap="none" spc="0" normalizeH="0" baseline="0" noProof="0">
                <a:ln>
                  <a:noFill/>
                </a:ln>
                <a:solidFill>
                  <a:srgbClr val="000000"/>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4</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solidFill>
                  <a:srgbClr val="000000"/>
                </a:solidFill>
              </a:rPr>
              <a:t>The Careers Service supports students by providing Careers Information, Education and Guidance to help you to explore their options, build confidence, and make informed decisions about your next steps. Our role is to help students to understand your strengths, develop employability skills, and navigate the world of work, further study, or self employment.</a:t>
            </a:r>
            <a:endParaRPr lang="en-US" altLang="en-US" sz="1200" dirty="0">
              <a:solidFill>
                <a:srgbClr val="000000"/>
              </a:solidFill>
            </a:endParaRPr>
          </a:p>
          <a:p>
            <a:endParaRPr lang="en-GB" dirty="0"/>
          </a:p>
        </p:txBody>
      </p:sp>
      <p:sp>
        <p:nvSpPr>
          <p:cNvPr id="4" name="Slide Number Placeholder 3"/>
          <p:cNvSpPr>
            <a:spLocks noGrp="1"/>
          </p:cNvSpPr>
          <p:nvPr>
            <p:ph type="sldNum" sz="quarter" idx="5"/>
          </p:nvPr>
        </p:nvSpPr>
        <p:spPr/>
        <p:txBody>
          <a:bodyPr/>
          <a:lstStyle/>
          <a:p>
            <a:fld id="{D6F137E5-4B60-4B15-8DAF-10FB4F114602}" type="slidenum">
              <a:rPr lang="en-GB" smtClean="0"/>
              <a:t>8</a:t>
            </a:fld>
            <a:endParaRPr lang="en-GB"/>
          </a:p>
        </p:txBody>
      </p:sp>
    </p:spTree>
    <p:extLst>
      <p:ext uri="{BB962C8B-B14F-4D97-AF65-F5344CB8AC3E}">
        <p14:creationId xmlns:p14="http://schemas.microsoft.com/office/powerpoint/2010/main" val="3172866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6B8B5E4-E7FE-0615-BDC2-5D8592D0055A}"/>
              </a:ext>
            </a:extLst>
          </p:cNvPr>
          <p:cNvSpPr txBox="1">
            <a:spLocks noGrp="1"/>
          </p:cNvSpPr>
          <p:nvPr>
            <p:ph idx="4294967295"/>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669269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9F2AFA25-AECD-353F-4189-C111D5AE5E63}"/>
              </a:ext>
            </a:extLst>
          </p:cNvPr>
          <p:cNvSpPr txBox="1">
            <a:spLocks noGrp="1"/>
          </p:cNvSpPr>
          <p:nvPr>
            <p:ph idx="4294967295"/>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3" name="Picture 4" descr="A blue and white background&#10;&#10;Description automatically generated">
            <a:extLst>
              <a:ext uri="{FF2B5EF4-FFF2-40B4-BE49-F238E27FC236}">
                <a16:creationId xmlns:a16="http://schemas.microsoft.com/office/drawing/2014/main" id="{893023E2-D4C8-A3D3-B849-DF748E072A5B}"/>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Tree>
    <p:extLst>
      <p:ext uri="{BB962C8B-B14F-4D97-AF65-F5344CB8AC3E}">
        <p14:creationId xmlns:p14="http://schemas.microsoft.com/office/powerpoint/2010/main" val="1880560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FA340C-18FF-DD82-F076-23B5CA370EDF}"/>
              </a:ext>
            </a:extLst>
          </p:cNvPr>
          <p:cNvSpPr txBox="1">
            <a:spLocks noGrp="1"/>
          </p:cNvSpPr>
          <p:nvPr>
            <p:ph type="title"/>
          </p:nvPr>
        </p:nvSpPr>
        <p:spPr>
          <a:xfrm>
            <a:off x="301660" y="1420922"/>
            <a:ext cx="11594966" cy="1325559"/>
          </a:xfrm>
        </p:spPr>
        <p:txBody>
          <a:bodyPr/>
          <a:lstStyle>
            <a:lvl1pPr>
              <a:defRPr>
                <a:latin typeface="Aptos" pitchFamily="34"/>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C9DAAFD-D789-5218-546A-5F80091EC34A}"/>
              </a:ext>
            </a:extLst>
          </p:cNvPr>
          <p:cNvSpPr txBox="1">
            <a:spLocks noGrp="1"/>
          </p:cNvSpPr>
          <p:nvPr>
            <p:ph idx="4294967295"/>
          </p:nvPr>
        </p:nvSpPr>
        <p:spPr>
          <a:xfrm>
            <a:off x="301660" y="2881429"/>
            <a:ext cx="11594966" cy="3651345"/>
          </a:xfrm>
        </p:spPr>
        <p:txBody>
          <a:bodyPr/>
          <a:lstStyle>
            <a:lvl1pPr>
              <a:defRPr>
                <a:latin typeface="Aptos" pitchFamily="34"/>
              </a:defRPr>
            </a:lvl1pPr>
            <a:lvl2pPr>
              <a:defRPr>
                <a:latin typeface="Aptos" pitchFamily="34"/>
              </a:defRPr>
            </a:lvl2pPr>
            <a:lvl3pPr>
              <a:defRPr>
                <a:latin typeface="Aptos" pitchFamily="34"/>
              </a:defRPr>
            </a:lvl3pPr>
            <a:lvl4pPr>
              <a:defRPr>
                <a:latin typeface="Aptos" pitchFamily="34"/>
              </a:defRPr>
            </a:lvl4pPr>
            <a:lvl5pPr>
              <a:defRPr>
                <a:latin typeface="Aptos" pitchFamily="3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9124395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F2F797-23CA-E6C5-F8C4-656F8700DD5A}"/>
              </a:ext>
            </a:extLst>
          </p:cNvPr>
          <p:cNvSpPr txBox="1">
            <a:spLocks noGrp="1"/>
          </p:cNvSpPr>
          <p:nvPr>
            <p:ph type="title"/>
          </p:nvPr>
        </p:nvSpPr>
        <p:spPr>
          <a:xfrm>
            <a:off x="301660" y="1420922"/>
            <a:ext cx="11594966" cy="1325559"/>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64A973A6-640A-2F7C-460C-B85276284D40}"/>
              </a:ext>
            </a:extLst>
          </p:cNvPr>
          <p:cNvSpPr txBox="1">
            <a:spLocks noGrp="1"/>
          </p:cNvSpPr>
          <p:nvPr>
            <p:ph idx="4294967295"/>
          </p:nvPr>
        </p:nvSpPr>
        <p:spPr>
          <a:xfrm>
            <a:off x="301660" y="2881429"/>
            <a:ext cx="11594966" cy="365134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4" name="Picture 5" descr="A screenshot of a computer&#10;&#10;Description automatically generated">
            <a:extLst>
              <a:ext uri="{FF2B5EF4-FFF2-40B4-BE49-F238E27FC236}">
                <a16:creationId xmlns:a16="http://schemas.microsoft.com/office/drawing/2014/main" id="{86D49669-C51F-2B39-A2E3-2AD4AF353F0B}"/>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Tree>
    <p:extLst>
      <p:ext uri="{BB962C8B-B14F-4D97-AF65-F5344CB8AC3E}">
        <p14:creationId xmlns:p14="http://schemas.microsoft.com/office/powerpoint/2010/main" val="2467630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7F3B4E79-D05E-3BDE-90B9-0CEA39D431E5}"/>
              </a:ext>
            </a:extLst>
          </p:cNvPr>
          <p:cNvSpPr txBox="1">
            <a:spLocks noGrp="1"/>
          </p:cNvSpPr>
          <p:nvPr>
            <p:ph type="ftr" sz="quarter" idx="9"/>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3" name="Slide Number Placeholder 3">
            <a:extLst>
              <a:ext uri="{FF2B5EF4-FFF2-40B4-BE49-F238E27FC236}">
                <a16:creationId xmlns:a16="http://schemas.microsoft.com/office/drawing/2014/main" id="{3B079DA5-4764-D81D-6680-19B5BF15C6A4}"/>
              </a:ext>
            </a:extLst>
          </p:cNvPr>
          <p:cNvSpPr txBox="1">
            <a:spLocks noGrp="1"/>
          </p:cNvSpPr>
          <p:nvPr>
            <p:ph type="sldNum" sz="quarter" idx="8"/>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fld id="{8ABBFDB6-C2DF-4F97-AAF4-48EE354DC17C}" type="slidenum">
              <a:t>‹#›</a:t>
            </a:fld>
            <a:endParaRPr lang="en-US"/>
          </a:p>
        </p:txBody>
      </p:sp>
    </p:spTree>
    <p:extLst>
      <p:ext uri="{BB962C8B-B14F-4D97-AF65-F5344CB8AC3E}">
        <p14:creationId xmlns:p14="http://schemas.microsoft.com/office/powerpoint/2010/main" val="175042922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61F9D-3748-3BA3-FA20-CD0E1EB29A30}"/>
              </a:ext>
            </a:extLst>
          </p:cNvPr>
          <p:cNvSpPr txBox="1">
            <a:spLocks noGrp="1"/>
          </p:cNvSpPr>
          <p:nvPr>
            <p:ph type="title"/>
          </p:nvPr>
        </p:nvSpPr>
        <p:spPr/>
        <p:txBody>
          <a:bodyPr/>
          <a:lstStyle>
            <a:lvl1pPr>
              <a:defRPr lang="en-US"/>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0401809D-22F8-12E2-8D59-07EA9544A205}"/>
              </a:ext>
            </a:extLst>
          </p:cNvPr>
          <p:cNvSpPr txBox="1">
            <a:spLocks noGrp="1"/>
          </p:cNvSpPr>
          <p:nvPr>
            <p:ph idx="1"/>
          </p:nvPr>
        </p:nvSpPr>
        <p:spPr>
          <a:xfrm>
            <a:off x="609603" y="1600200"/>
            <a:ext cx="10972800" cy="3917033"/>
          </a:xfrm>
        </p:spPr>
        <p:txBody>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7B8FD5-754E-44D8-7032-362634E6054D}"/>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pPr lvl="0"/>
            <a:fld id="{2DD850B0-1E2B-48CA-BAAD-B7CD44CB8150}" type="datetime1">
              <a:rPr lang="en-GB"/>
              <a:pPr lvl="0"/>
              <a:t>27/04/2026</a:t>
            </a:fld>
            <a:endParaRPr lang="en-GB"/>
          </a:p>
        </p:txBody>
      </p:sp>
      <p:sp>
        <p:nvSpPr>
          <p:cNvPr id="5" name="Footer Placeholder 4">
            <a:extLst>
              <a:ext uri="{FF2B5EF4-FFF2-40B4-BE49-F238E27FC236}">
                <a16:creationId xmlns:a16="http://schemas.microsoft.com/office/drawing/2014/main" id="{AE6F6EB7-A992-E1CC-70C2-B735B9B48F19}"/>
              </a:ext>
            </a:extLst>
          </p:cNvPr>
          <p:cNvSpPr txBox="1">
            <a:spLocks noGrp="1"/>
          </p:cNvSpPr>
          <p:nvPr>
            <p:ph type="ftr" sz="quarter" idx="9"/>
          </p:nvPr>
        </p:nvSpPr>
        <p:spPr>
          <a:xfrm>
            <a:off x="4175790" y="6461781"/>
            <a:ext cx="3860797"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5370E1DD-46CD-CB46-6685-A596B50CB141}"/>
              </a:ext>
            </a:extLst>
          </p:cNvPr>
          <p:cNvSpPr txBox="1">
            <a:spLocks noGrp="1"/>
          </p:cNvSpPr>
          <p:nvPr>
            <p:ph type="sldNum" sz="quarter" idx="8"/>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pPr lvl="0"/>
            <a:fld id="{E7663B9E-8E39-4225-B266-909433C0BA24}" type="slidenum">
              <a:t>‹#›</a:t>
            </a:fld>
            <a:endParaRPr lang="en-GB"/>
          </a:p>
        </p:txBody>
      </p:sp>
    </p:spTree>
    <p:extLst>
      <p:ext uri="{BB962C8B-B14F-4D97-AF65-F5344CB8AC3E}">
        <p14:creationId xmlns:p14="http://schemas.microsoft.com/office/powerpoint/2010/main" val="228143354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04058-F0C5-25A8-A7D7-7025D1011251}"/>
              </a:ext>
            </a:extLst>
          </p:cNvPr>
          <p:cNvSpPr txBox="1">
            <a:spLocks noGrp="1"/>
          </p:cNvSpPr>
          <p:nvPr>
            <p:ph type="ctrTitle"/>
          </p:nvPr>
        </p:nvSpPr>
        <p:spPr>
          <a:xfrm>
            <a:off x="1524003" y="1122361"/>
            <a:ext cx="9144000" cy="2387598"/>
          </a:xfrm>
        </p:spPr>
        <p:txBody>
          <a:bodyPr anchor="b" anchorCtr="1"/>
          <a:lstStyle>
            <a:lvl1pPr algn="ctr">
              <a:defRPr lang="en-US"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E7DF5C5B-32CF-ED97-306C-01E2E1B6A69A}"/>
              </a:ext>
            </a:extLst>
          </p:cNvPr>
          <p:cNvSpPr txBox="1">
            <a:spLocks noGrp="1"/>
          </p:cNvSpPr>
          <p:nvPr>
            <p:ph type="subTitle" idx="1"/>
          </p:nvPr>
        </p:nvSpPr>
        <p:spPr>
          <a:xfrm>
            <a:off x="1524003" y="3602041"/>
            <a:ext cx="9144000" cy="1655758"/>
          </a:xfrm>
        </p:spPr>
        <p:txBody>
          <a:bodyPr anchorCtr="1"/>
          <a:lstStyle>
            <a:lvl1pPr marL="0" indent="0" algn="ctr">
              <a:buNone/>
              <a:defRPr lang="en-US"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8147BDC4-9580-E46E-75FF-F1A65999D38B}"/>
              </a:ext>
            </a:extLst>
          </p:cNvPr>
          <p:cNvSpPr txBox="1">
            <a:spLocks noGrp="1"/>
          </p:cNvSpPr>
          <p:nvPr>
            <p:ph type="dt" sz="quarter" idx="7"/>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pPr lvl="0"/>
            <a:fld id="{4820C90B-EDCF-4116-A05C-866250CA5258}" type="datetime1">
              <a:rPr lang="en-GB"/>
              <a:pPr lvl="0"/>
              <a:t>27/04/2026</a:t>
            </a:fld>
            <a:endParaRPr lang="en-GB"/>
          </a:p>
        </p:txBody>
      </p:sp>
      <p:sp>
        <p:nvSpPr>
          <p:cNvPr id="5" name="Footer Placeholder 4">
            <a:extLst>
              <a:ext uri="{FF2B5EF4-FFF2-40B4-BE49-F238E27FC236}">
                <a16:creationId xmlns:a16="http://schemas.microsoft.com/office/drawing/2014/main" id="{1D912C5D-277F-7D90-7639-D7F904A5D8A7}"/>
              </a:ext>
            </a:extLst>
          </p:cNvPr>
          <p:cNvSpPr txBox="1">
            <a:spLocks noGrp="1"/>
          </p:cNvSpPr>
          <p:nvPr>
            <p:ph type="ftr" sz="quarter" idx="9"/>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8CBE67C3-097B-3643-7E72-1766AC1E1A9F}"/>
              </a:ext>
            </a:extLst>
          </p:cNvPr>
          <p:cNvSpPr txBox="1">
            <a:spLocks noGrp="1"/>
          </p:cNvSpPr>
          <p:nvPr>
            <p:ph type="sldNum" sz="quarter" idx="8"/>
          </p:nvPr>
        </p:nvSpPr>
        <p:spPr>
          <a:xfrm>
            <a:off x="0" y="0"/>
            <a:ext cx="0" cy="0"/>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Aptos"/>
              </a:defRPr>
            </a:lvl1pPr>
          </a:lstStyle>
          <a:p>
            <a:pPr lvl="0"/>
            <a:fld id="{288962C0-A65D-4098-B214-F66AAAA9ADB1}" type="slidenum">
              <a:t>‹#›</a:t>
            </a:fld>
            <a:endParaRPr lang="en-GB"/>
          </a:p>
        </p:txBody>
      </p:sp>
    </p:spTree>
    <p:extLst>
      <p:ext uri="{BB962C8B-B14F-4D97-AF65-F5344CB8AC3E}">
        <p14:creationId xmlns:p14="http://schemas.microsoft.com/office/powerpoint/2010/main" val="358584537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597819"/>
            <a:ext cx="5829300" cy="1102519"/>
          </a:xfrm>
        </p:spPr>
        <p:txBody>
          <a:bodyPr/>
          <a:lstStyle/>
          <a:p>
            <a:r>
              <a:rPr lang="en-US"/>
              <a:t>Click to edit Master title style</a:t>
            </a:r>
          </a:p>
        </p:txBody>
      </p:sp>
      <p:sp>
        <p:nvSpPr>
          <p:cNvPr id="3" name="Subtitle 2"/>
          <p:cNvSpPr>
            <a:spLocks noGrp="1"/>
          </p:cNvSpPr>
          <p:nvPr>
            <p:ph type="subTitle" idx="1"/>
          </p:nvPr>
        </p:nvSpPr>
        <p:spPr>
          <a:xfrm>
            <a:off x="1028700" y="2914650"/>
            <a:ext cx="4800600" cy="131445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06519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76334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3305176"/>
            <a:ext cx="5829300" cy="1021556"/>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541735" y="2180035"/>
            <a:ext cx="5829300" cy="1125140"/>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24587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42900" y="1200151"/>
            <a:ext cx="3028950" cy="3394472"/>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486150" y="1200151"/>
            <a:ext cx="3028950" cy="3394472"/>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974919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42900" y="1151335"/>
            <a:ext cx="3030141"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342900" y="1631156"/>
            <a:ext cx="3030141" cy="296346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483769" y="1151335"/>
            <a:ext cx="3031331"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83769" y="1631156"/>
            <a:ext cx="3031331" cy="296346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48399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450525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485876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204787"/>
            <a:ext cx="2256235" cy="871538"/>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2681287" y="204788"/>
            <a:ext cx="3833813" cy="438983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42900" y="1076326"/>
            <a:ext cx="2256235" cy="3518297"/>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332026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3600450"/>
            <a:ext cx="4114800" cy="425054"/>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344216" y="459581"/>
            <a:ext cx="4114800" cy="30861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1344216" y="4025503"/>
            <a:ext cx="4114800" cy="603647"/>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81135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39688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2050" y="205979"/>
            <a:ext cx="154305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42900" y="205979"/>
            <a:ext cx="451485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40641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036188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1"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699742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1" y="1470582"/>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2" y="1470582"/>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41865018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UWTS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US"/>
              <a:t>Click icon to add picture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pic>
        <p:nvPicPr>
          <p:cNvPr id="4" name="Picture 3">
            <a:extLst>
              <a:ext uri="{FF2B5EF4-FFF2-40B4-BE49-F238E27FC236}">
                <a16:creationId xmlns:a16="http://schemas.microsoft.com/office/drawing/2014/main" id="{17F64553-B04D-03F4-1F82-959549BAFF17}"/>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11152" r="23890" b="-1"/>
          <a:stretch/>
        </p:blipFill>
        <p:spPr>
          <a:xfrm>
            <a:off x="0" y="1"/>
            <a:ext cx="6102330" cy="6857990"/>
          </a:xfrm>
          <a:prstGeom prst="rect">
            <a:avLst/>
          </a:prstGeom>
          <a:noFill/>
          <a:ln>
            <a:noFill/>
          </a:ln>
        </p:spPr>
      </p:pic>
    </p:spTree>
    <p:extLst>
      <p:ext uri="{BB962C8B-B14F-4D97-AF65-F5344CB8AC3E}">
        <p14:creationId xmlns:p14="http://schemas.microsoft.com/office/powerpoint/2010/main" val="12264013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11406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8" y="1600202"/>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7"/>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50" y="1600202"/>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685065474"/>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1_Custom Layout">
    <p:spTree>
      <p:nvGrpSpPr>
        <p:cNvPr id="1" name=""/>
        <p:cNvGrpSpPr/>
        <p:nvPr/>
      </p:nvGrpSpPr>
      <p:grpSpPr>
        <a:xfrm>
          <a:off x="0" y="0"/>
          <a:ext cx="0" cy="0"/>
          <a:chOff x="0" y="0"/>
          <a:chExt cx="0" cy="0"/>
        </a:xfrm>
      </p:grpSpPr>
      <p:sp>
        <p:nvSpPr>
          <p:cNvPr id="2" name="Text Placeholder 2"/>
          <p:cNvSpPr txBox="1">
            <a:spLocks noGrp="1"/>
          </p:cNvSpPr>
          <p:nvPr>
            <p:ph idx="4294967295"/>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886692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slideLayout" Target="../slideLayouts/slideLayout20.xml"/><Relationship Id="rId18" Type="http://schemas.openxmlformats.org/officeDocument/2006/relationships/slideLayout" Target="../slideLayouts/slideLayout2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17" Type="http://schemas.openxmlformats.org/officeDocument/2006/relationships/slideLayout" Target="../slideLayouts/slideLayout24.xml"/><Relationship Id="rId2" Type="http://schemas.openxmlformats.org/officeDocument/2006/relationships/slideLayout" Target="../slideLayouts/slideLayout9.xml"/><Relationship Id="rId16" Type="http://schemas.openxmlformats.org/officeDocument/2006/relationships/slideLayout" Target="../slideLayouts/slideLayout23.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5" Type="http://schemas.openxmlformats.org/officeDocument/2006/relationships/slideLayout" Target="../slideLayouts/slideLayout22.xml"/><Relationship Id="rId10" Type="http://schemas.openxmlformats.org/officeDocument/2006/relationships/slideLayout" Target="../slideLayouts/slideLayout17.xml"/><Relationship Id="rId19" Type="http://schemas.openxmlformats.org/officeDocument/2006/relationships/theme" Target="../theme/theme2.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521CF1-5C80-B37A-EDF6-17C1E0031A6B}"/>
              </a:ext>
            </a:extLst>
          </p:cNvPr>
          <p:cNvSpPr txBox="1">
            <a:spLocks noGrp="1"/>
          </p:cNvSpPr>
          <p:nvPr>
            <p:ph type="title"/>
          </p:nvPr>
        </p:nvSpPr>
        <p:spPr>
          <a:xfrm>
            <a:off x="358216" y="365129"/>
            <a:ext cx="11481846"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F6617273-CEF5-7872-AFFD-760C57557409}"/>
              </a:ext>
            </a:extLst>
          </p:cNvPr>
          <p:cNvSpPr txBox="1">
            <a:spLocks noGrp="1"/>
          </p:cNvSpPr>
          <p:nvPr>
            <p:ph type="body" idx="1"/>
          </p:nvPr>
        </p:nvSpPr>
        <p:spPr>
          <a:xfrm>
            <a:off x="358216" y="1825627"/>
            <a:ext cx="11481846" cy="3575934"/>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4" name="Picture 5" descr="A picture containing text, businesscard, screenshot, logo&#10;&#10;Description automatically generated">
            <a:extLst>
              <a:ext uri="{FF2B5EF4-FFF2-40B4-BE49-F238E27FC236}">
                <a16:creationId xmlns:a16="http://schemas.microsoft.com/office/drawing/2014/main" id="{F09614E3-299F-32DA-CF16-9B962A5F1E3E}"/>
              </a:ext>
            </a:extLst>
          </p:cNvPr>
          <p:cNvPicPr>
            <a:picLocks noChangeAspect="1"/>
          </p:cNvPicPr>
          <p:nvPr/>
        </p:nvPicPr>
        <p:blipFill>
          <a:blip r:embed="rId9"/>
          <a:stretch>
            <a:fillRect/>
          </a:stretch>
        </p:blipFill>
        <p:spPr>
          <a:xfrm>
            <a:off x="0" y="0"/>
            <a:ext cx="12191996" cy="6858000"/>
          </a:xfrm>
          <a:prstGeom prst="rect">
            <a:avLst/>
          </a:prstGeom>
          <a:noFill/>
          <a:ln cap="flat">
            <a:noFill/>
          </a:ln>
        </p:spPr>
      </p:pic>
    </p:spTree>
    <p:extLst>
      <p:ext uri="{BB962C8B-B14F-4D97-AF65-F5344CB8AC3E}">
        <p14:creationId xmlns:p14="http://schemas.microsoft.com/office/powerpoint/2010/main" val="9656863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00000">
            <a:alpha val="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205979"/>
            <a:ext cx="61722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42900" y="1200151"/>
            <a:ext cx="61722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42900" y="4767263"/>
            <a:ext cx="16002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1D8BD707-D9CF-40AE-B4C6-C98DA3205C09}" type="datetimeFigureOut">
              <a:rPr lang="en-US" smtClean="0"/>
              <a:pPr/>
              <a:t>4/27/2026</a:t>
            </a:fld>
            <a:endParaRPr lang="en-US"/>
          </a:p>
        </p:txBody>
      </p:sp>
      <p:sp>
        <p:nvSpPr>
          <p:cNvPr id="5" name="Footer Placeholder 4"/>
          <p:cNvSpPr>
            <a:spLocks noGrp="1"/>
          </p:cNvSpPr>
          <p:nvPr>
            <p:ph type="ftr" sz="quarter" idx="3"/>
          </p:nvPr>
        </p:nvSpPr>
        <p:spPr>
          <a:xfrm>
            <a:off x="2343150" y="4767263"/>
            <a:ext cx="21717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914900" y="4767263"/>
            <a:ext cx="16002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554425575"/>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686" r:id="rId18"/>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customXml" Target="../ink/ink1.xml"/><Relationship Id="rId7" Type="http://schemas.openxmlformats.org/officeDocument/2006/relationships/image" Target="../media/image18.png"/><Relationship Id="rId2" Type="http://schemas.openxmlformats.org/officeDocument/2006/relationships/image" Target="../media/image10.png"/><Relationship Id="rId1" Type="http://schemas.openxmlformats.org/officeDocument/2006/relationships/slideLayout" Target="../slideLayouts/slideLayout1.xml"/><Relationship Id="rId6" Type="http://schemas.openxmlformats.org/officeDocument/2006/relationships/customXml" Target="../ink/ink2.xml"/><Relationship Id="rId5" Type="http://schemas.openxmlformats.org/officeDocument/2006/relationships/image" Target="../media/image11.png"/><Relationship Id="rId4" Type="http://schemas.openxmlformats.org/officeDocument/2006/relationships/image" Target="../media/image16.png"/><Relationship Id="rId9" Type="http://schemas.openxmlformats.org/officeDocument/2006/relationships/image" Target="../media/image19.png"/></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15.sv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15924E-B4F4-248D-4DAE-3601D4AF286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E2D257D-34F5-550B-8EDE-36544E0118CF}"/>
              </a:ext>
            </a:extLst>
          </p:cNvPr>
          <p:cNvSpPr txBox="1"/>
          <p:nvPr/>
        </p:nvSpPr>
        <p:spPr>
          <a:xfrm>
            <a:off x="1293136" y="2719190"/>
            <a:ext cx="9552915" cy="1419619"/>
          </a:xfrm>
          <a:prstGeom prst="rect">
            <a:avLst/>
          </a:prstGeom>
          <a:noFill/>
        </p:spPr>
        <p:txBody>
          <a:bodyPr wrap="square">
            <a:spAutoFit/>
          </a:bodyPr>
          <a:lstStyle/>
          <a:p>
            <a:pPr algn="ctr" defTabSz="685800"/>
            <a:r>
              <a:rPr lang="en-GB" sz="8625" b="1" dirty="0">
                <a:solidFill>
                  <a:prstClr val="white"/>
                </a:solidFill>
                <a:latin typeface="Aptos" panose="020B0004020202020204" pitchFamily="34" charset="0"/>
                <a:cs typeface="Poppins" panose="00000500000000000000" pitchFamily="2" charset="0"/>
              </a:rPr>
              <a:t>CAREERS SERVICE</a:t>
            </a:r>
            <a:endParaRPr lang="en-GB" sz="8625" b="1" dirty="0">
              <a:solidFill>
                <a:prstClr val="black"/>
              </a:solidFill>
              <a:latin typeface="Aptos" panose="020B0004020202020204" pitchFamily="34" charset="0"/>
              <a:cs typeface="Poppins" panose="00000500000000000000" pitchFamily="2" charset="0"/>
            </a:endParaRPr>
          </a:p>
        </p:txBody>
      </p:sp>
    </p:spTree>
    <p:extLst>
      <p:ext uri="{BB962C8B-B14F-4D97-AF65-F5344CB8AC3E}">
        <p14:creationId xmlns:p14="http://schemas.microsoft.com/office/powerpoint/2010/main" val="2624692054"/>
      </p:ext>
    </p:extLst>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5">
            <a:extLst>
              <a:ext uri="{FF2B5EF4-FFF2-40B4-BE49-F238E27FC236}">
                <a16:creationId xmlns:a16="http://schemas.microsoft.com/office/drawing/2014/main" id="{34EA6509-BCD5-92BD-83C5-D22FA35077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7581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24064976-822F-9E8C-C478-963E52B246A4}"/>
              </a:ext>
            </a:extLst>
          </p:cNvPr>
          <p:cNvPicPr>
            <a:picLocks noChangeAspect="1"/>
          </p:cNvPicPr>
          <p:nvPr/>
        </p:nvPicPr>
        <p:blipFill>
          <a:blip r:embed="rId3"/>
          <a:stretch>
            <a:fillRect/>
          </a:stretch>
        </p:blipFill>
        <p:spPr>
          <a:xfrm>
            <a:off x="0" y="5923543"/>
            <a:ext cx="12192001" cy="934457"/>
          </a:xfrm>
          <a:prstGeom prst="rect">
            <a:avLst/>
          </a:prstGeom>
        </p:spPr>
      </p:pic>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57456-5299-A5B0-FED5-D46FD03E7B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42F96D-2AEB-18A9-C4C3-D3F771218B87}"/>
              </a:ext>
            </a:extLst>
          </p:cNvPr>
          <p:cNvSpPr txBox="1"/>
          <p:nvPr/>
        </p:nvSpPr>
        <p:spPr>
          <a:xfrm>
            <a:off x="1378197" y="0"/>
            <a:ext cx="9587619" cy="132555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eaLnBrk="1" fontAlgn="auto" latinLnBrk="0" hangingPunct="1">
              <a:lnSpc>
                <a:spcPct val="90000"/>
              </a:lnSpc>
              <a:spcBef>
                <a:spcPts val="0"/>
              </a:spcBef>
              <a:spcAft>
                <a:spcPts val="0"/>
              </a:spcAft>
              <a:buClrTx/>
              <a:buSzTx/>
              <a:buFontTx/>
              <a:buNone/>
              <a:tabLst/>
              <a:defRPr sz="1800" b="0" i="0" u="none" strike="noStrike" kern="0" cap="none" spc="0" baseline="0">
                <a:solidFill>
                  <a:srgbClr val="000000"/>
                </a:solidFill>
                <a:uFillTx/>
              </a:defRPr>
            </a:pPr>
            <a:r>
              <a:rPr kumimoji="0" lang="en-US" sz="4800" b="1" i="0" u="none" strike="noStrike" kern="1200" cap="none" spc="0" normalizeH="0" baseline="0" noProof="0" dirty="0">
                <a:ln>
                  <a:noFill/>
                </a:ln>
                <a:solidFill>
                  <a:srgbClr val="023E60"/>
                </a:solidFill>
                <a:effectLst/>
                <a:uLnTx/>
                <a:uFillTx/>
                <a:latin typeface="Arial" panose="020B0604020202020204" pitchFamily="34" charset="0"/>
                <a:cs typeface="Arial" panose="020B0604020202020204" pitchFamily="34" charset="0"/>
              </a:rPr>
              <a:t>Overview of Careers Support</a:t>
            </a:r>
          </a:p>
        </p:txBody>
      </p:sp>
      <p:sp>
        <p:nvSpPr>
          <p:cNvPr id="3" name="TextBox 7">
            <a:extLst>
              <a:ext uri="{FF2B5EF4-FFF2-40B4-BE49-F238E27FC236}">
                <a16:creationId xmlns:a16="http://schemas.microsoft.com/office/drawing/2014/main" id="{606384FA-5FFC-ACD9-78B2-E55105DDB8C6}"/>
              </a:ext>
            </a:extLst>
          </p:cNvPr>
          <p:cNvSpPr txBox="1"/>
          <p:nvPr/>
        </p:nvSpPr>
        <p:spPr>
          <a:xfrm>
            <a:off x="863097" y="1128830"/>
            <a:ext cx="10248522" cy="440120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2000" b="0" i="0" u="none" strike="noStrike" kern="1200" cap="none" spc="0" normalizeH="0" baseline="0" noProof="0" dirty="0">
                <a:ln>
                  <a:noFill/>
                </a:ln>
                <a:solidFill>
                  <a:srgbClr val="000000"/>
                </a:solidFill>
                <a:effectLst/>
                <a:uLnTx/>
                <a:uFillTx/>
                <a:latin typeface="Aptos" panose="020B0004020202020204" pitchFamily="34" charset="0"/>
                <a:cs typeface="Arial" panose="020B0604020202020204" pitchFamily="34" charset="0"/>
              </a:rPr>
              <a:t>We provide confidential and bespoke Careers Information, Education, Advice, and Guidance.</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endParaRPr kumimoji="0" lang="en-US" sz="2000" b="0" i="0" u="none" strike="noStrike" kern="1200" cap="none" spc="0" normalizeH="0" baseline="0" noProof="0" dirty="0">
              <a:ln>
                <a:noFill/>
              </a:ln>
              <a:solidFill>
                <a:srgbClr val="000000"/>
              </a:solidFill>
              <a:effectLst/>
              <a:uLnTx/>
              <a:uFillTx/>
              <a:latin typeface="Aptos" panose="020B00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2000" b="0" i="0" u="none" strike="noStrike" kern="1200" cap="none" spc="0" normalizeH="0" baseline="0" noProof="0" dirty="0">
                <a:ln>
                  <a:noFill/>
                </a:ln>
                <a:solidFill>
                  <a:srgbClr val="000000"/>
                </a:solidFill>
                <a:effectLst/>
                <a:uLnTx/>
                <a:uFillTx/>
                <a:latin typeface="Aptos" panose="020B0004020202020204" pitchFamily="34" charset="0"/>
                <a:cs typeface="Arial" panose="020B0604020202020204" pitchFamily="34" charset="0"/>
              </a:rPr>
              <a:t>We offer one-to-one support in both English and Welsh.</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2000" b="0" i="0" u="none" strike="noStrike" kern="1200" cap="none" spc="0" normalizeH="0" baseline="0" noProof="0" dirty="0">
              <a:ln>
                <a:noFill/>
              </a:ln>
              <a:solidFill>
                <a:srgbClr val="000000"/>
              </a:solidFill>
              <a:effectLst/>
              <a:uLnTx/>
              <a:uFillTx/>
              <a:latin typeface="Aptos" panose="020B00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2000" b="0" i="0" u="none" strike="noStrike" kern="1200" cap="none" spc="0" normalizeH="0" baseline="0" noProof="0" dirty="0">
                <a:ln>
                  <a:noFill/>
                </a:ln>
                <a:solidFill>
                  <a:srgbClr val="000000"/>
                </a:solidFill>
                <a:effectLst/>
                <a:uLnTx/>
                <a:uFillTx/>
                <a:latin typeface="Aptos" panose="020B0004020202020204" pitchFamily="34" charset="0"/>
                <a:cs typeface="Arial" panose="020B0604020202020204" pitchFamily="34" charset="0"/>
              </a:rPr>
              <a:t>Our services are available to students, and graduates for up to two years after graduation.</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endParaRPr kumimoji="0" lang="en-US" sz="2000" b="0" i="0" u="none" strike="noStrike" kern="1200" cap="none" spc="0" normalizeH="0" baseline="0" noProof="0" dirty="0">
              <a:ln>
                <a:noFill/>
              </a:ln>
              <a:solidFill>
                <a:srgbClr val="000000"/>
              </a:solidFill>
              <a:effectLst/>
              <a:uLnTx/>
              <a:uFillTx/>
              <a:latin typeface="Aptos" panose="020B00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2000" b="0" i="0" u="none" strike="noStrike" kern="1200" cap="none" spc="0" normalizeH="0" baseline="0" noProof="0" dirty="0">
                <a:ln>
                  <a:noFill/>
                </a:ln>
                <a:solidFill>
                  <a:srgbClr val="000000"/>
                </a:solidFill>
                <a:effectLst/>
                <a:uLnTx/>
                <a:uFillTx/>
                <a:latin typeface="Aptos" panose="020B0004020202020204" pitchFamily="34" charset="0"/>
                <a:cs typeface="Arial" panose="020B0604020202020204" pitchFamily="34" charset="0"/>
              </a:rPr>
              <a:t>Funded short term work experience, insight visits and mentoring for students on the Welsh campuses through the Career Pathway project.</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2000" b="0" i="0" u="none" strike="noStrike" kern="1200" cap="none" spc="0" normalizeH="0" baseline="0" noProof="0" dirty="0">
              <a:ln>
                <a:noFill/>
              </a:ln>
              <a:solidFill>
                <a:srgbClr val="000000"/>
              </a:solidFill>
              <a:effectLst/>
              <a:uLnTx/>
              <a:uFillTx/>
              <a:latin typeface="Aptos" panose="020B00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2000" b="0" i="0" u="none" strike="noStrike" kern="1200" cap="none" spc="0" normalizeH="0" baseline="0" noProof="0" dirty="0">
                <a:ln>
                  <a:noFill/>
                </a:ln>
                <a:solidFill>
                  <a:srgbClr val="000000"/>
                </a:solidFill>
                <a:effectLst/>
                <a:uLnTx/>
                <a:uFillTx/>
                <a:latin typeface="Aptos" panose="020B0004020202020204" pitchFamily="34" charset="0"/>
                <a:cs typeface="Arial" panose="020B0604020202020204" pitchFamily="34" charset="0"/>
              </a:rPr>
              <a:t>Our flexible services offer in person and online one-to-one via Microsoft Teams and triage drop-in sessions.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2000" b="0" i="0" u="none" strike="noStrike" kern="1200" cap="none" spc="0" normalizeH="0" baseline="0" noProof="0" dirty="0">
              <a:ln>
                <a:noFill/>
              </a:ln>
              <a:solidFill>
                <a:srgbClr val="000000"/>
              </a:solidFill>
              <a:effectLst/>
              <a:uLnTx/>
              <a:uFillTx/>
              <a:latin typeface="Aptos" panose="020B00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2000" b="0" i="0" u="none" strike="noStrike" kern="1200" cap="none" spc="0" normalizeH="0" baseline="0" noProof="0" dirty="0">
                <a:ln>
                  <a:noFill/>
                </a:ln>
                <a:solidFill>
                  <a:srgbClr val="000000"/>
                </a:solidFill>
                <a:effectLst/>
                <a:uLnTx/>
                <a:uFillTx/>
                <a:latin typeface="Aptos" panose="020B0004020202020204" pitchFamily="34" charset="0"/>
                <a:cs typeface="Arial" panose="020B0604020202020204" pitchFamily="34" charset="0"/>
              </a:rPr>
              <a:t>Careers events and workshops to enhance employability skills and self awareness.</a:t>
            </a:r>
          </a:p>
        </p:txBody>
      </p:sp>
    </p:spTree>
    <p:extLst>
      <p:ext uri="{BB962C8B-B14F-4D97-AF65-F5344CB8AC3E}">
        <p14:creationId xmlns:p14="http://schemas.microsoft.com/office/powerpoint/2010/main" val="3792336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047D8-3D39-CEFC-93DA-AF5FB0B3D236}"/>
              </a:ext>
            </a:extLst>
          </p:cNvPr>
          <p:cNvSpPr txBox="1">
            <a:spLocks noGrp="1"/>
          </p:cNvSpPr>
          <p:nvPr>
            <p:ph type="title"/>
          </p:nvPr>
        </p:nvSpPr>
        <p:spPr>
          <a:xfrm>
            <a:off x="832918" y="272742"/>
            <a:ext cx="10773624" cy="1325559"/>
          </a:xfrm>
          <a:prstGeom prst="rect">
            <a:avLst/>
          </a:prstGeom>
          <a:noFill/>
          <a:ln>
            <a:noFill/>
          </a:ln>
        </p:spPr>
        <p:txBody>
          <a:bodyPr vert="horz" wrap="square" lIns="91440" tIns="45720" rIns="91440" bIns="45720" anchor="ctr" anchorCtr="1" compatLnSpc="1">
            <a:noAutofit/>
          </a:bodyPr>
          <a:lstStyle/>
          <a:p>
            <a:pPr lvl="0" algn="ctr"/>
            <a:r>
              <a:rPr lang="en-US" b="1" dirty="0">
                <a:solidFill>
                  <a:srgbClr val="023E60"/>
                </a:solidFill>
                <a:latin typeface="Arial" panose="020B0604020202020204" pitchFamily="34" charset="0"/>
                <a:cs typeface="Arial" panose="020B0604020202020204" pitchFamily="34" charset="0"/>
              </a:rPr>
              <a:t>How we help students</a:t>
            </a:r>
          </a:p>
        </p:txBody>
      </p:sp>
      <p:sp>
        <p:nvSpPr>
          <p:cNvPr id="3" name="TextBox 6">
            <a:extLst>
              <a:ext uri="{FF2B5EF4-FFF2-40B4-BE49-F238E27FC236}">
                <a16:creationId xmlns:a16="http://schemas.microsoft.com/office/drawing/2014/main" id="{49A7C88D-D148-6DE7-9661-29ADDD54C442}"/>
              </a:ext>
            </a:extLst>
          </p:cNvPr>
          <p:cNvSpPr txBox="1"/>
          <p:nvPr/>
        </p:nvSpPr>
        <p:spPr>
          <a:xfrm>
            <a:off x="585459" y="1598301"/>
            <a:ext cx="5760404" cy="327679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eaLnBrk="1" fontAlgn="auto" latinLnBrk="0" hangingPunct="1">
              <a:lnSpc>
                <a:spcPct val="15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000" b="0" i="0" u="none" strike="noStrike" kern="0" cap="none" spc="0" normalizeH="0" baseline="0" noProof="0" dirty="0">
                <a:ln>
                  <a:noFill/>
                </a:ln>
                <a:solidFill>
                  <a:srgbClr val="000000"/>
                </a:solidFill>
                <a:effectLst/>
                <a:uLnTx/>
                <a:uFillTx/>
                <a:latin typeface="Arial" panose="020B0604020202020204" pitchFamily="34" charset="0"/>
                <a:ea typeface="Arial"/>
                <a:cs typeface="Arial" panose="020B0604020202020204" pitchFamily="34" charset="0"/>
              </a:rPr>
              <a:t>Access to </a:t>
            </a:r>
            <a:r>
              <a:rPr kumimoji="0" lang="en-GB" sz="2000" b="1" i="0" u="none" strike="noStrike" kern="0" cap="none" spc="0" normalizeH="0" baseline="0" noProof="0" dirty="0">
                <a:ln>
                  <a:noFill/>
                </a:ln>
                <a:solidFill>
                  <a:srgbClr val="000000"/>
                </a:solidFill>
                <a:effectLst/>
                <a:uLnTx/>
                <a:uFillTx/>
                <a:latin typeface="Arial" panose="020B0604020202020204" pitchFamily="34" charset="0"/>
                <a:ea typeface="Arial"/>
                <a:cs typeface="Arial" panose="020B0604020202020204" pitchFamily="34" charset="0"/>
              </a:rPr>
              <a:t>‘</a:t>
            </a:r>
            <a:r>
              <a:rPr kumimoji="0" lang="en-GB" sz="2000" b="1" i="0" u="none" strike="noStrike" kern="0" cap="none" spc="0" normalizeH="0" baseline="0" noProof="0" dirty="0" err="1">
                <a:ln>
                  <a:noFill/>
                </a:ln>
                <a:solidFill>
                  <a:srgbClr val="000000"/>
                </a:solidFill>
                <a:effectLst/>
                <a:uLnTx/>
                <a:uFillTx/>
                <a:latin typeface="Arial" panose="020B0604020202020204" pitchFamily="34" charset="0"/>
                <a:ea typeface="Arial"/>
                <a:cs typeface="Arial" panose="020B0604020202020204" pitchFamily="34" charset="0"/>
              </a:rPr>
              <a:t>MyCareer</a:t>
            </a:r>
            <a:r>
              <a:rPr kumimoji="0" lang="en-GB" sz="2000" b="1" i="0" u="none" strike="noStrike" kern="0" cap="none" spc="0" normalizeH="0" baseline="0" noProof="0" dirty="0">
                <a:ln>
                  <a:noFill/>
                </a:ln>
                <a:solidFill>
                  <a:srgbClr val="000000"/>
                </a:solidFill>
                <a:effectLst/>
                <a:uLnTx/>
                <a:uFillTx/>
                <a:latin typeface="Arial" panose="020B0604020202020204" pitchFamily="34" charset="0"/>
                <a:ea typeface="Arial"/>
                <a:cs typeface="Arial" panose="020B0604020202020204" pitchFamily="34" charset="0"/>
              </a:rPr>
              <a:t>’ </a:t>
            </a:r>
            <a:r>
              <a:rPr kumimoji="0" lang="en-GB" sz="2000" b="0" i="0" u="none" strike="noStrike" kern="0" cap="none" spc="0" normalizeH="0" baseline="0" noProof="0" dirty="0">
                <a:ln>
                  <a:noFill/>
                </a:ln>
                <a:solidFill>
                  <a:srgbClr val="000000"/>
                </a:solidFill>
                <a:effectLst/>
                <a:uLnTx/>
                <a:uFillTx/>
                <a:latin typeface="Arial" panose="020B0604020202020204" pitchFamily="34" charset="0"/>
                <a:ea typeface="Arial"/>
                <a:cs typeface="Arial" panose="020B0604020202020204" pitchFamily="34" charset="0"/>
              </a:rPr>
              <a:t>our employability hub</a:t>
            </a:r>
            <a:r>
              <a:rPr kumimoji="0" lang="en-US" sz="2000" b="0" i="0" u="none" strike="noStrike" kern="0" cap="none" spc="0" normalizeH="0" baseline="0" noProof="0" dirty="0">
                <a:ln>
                  <a:noFill/>
                </a:ln>
                <a:solidFill>
                  <a:srgbClr val="000000"/>
                </a:solidFill>
                <a:effectLst/>
                <a:uLnTx/>
                <a:uFillTx/>
                <a:latin typeface="Arial" panose="020B0604020202020204" pitchFamily="34" charset="0"/>
                <a:ea typeface="Arial"/>
                <a:cs typeface="Arial" panose="020B0604020202020204" pitchFamily="34" charset="0"/>
              </a:rPr>
              <a:t>​</a:t>
            </a:r>
          </a:p>
          <a:p>
            <a:pPr marL="285750" marR="0" lvl="0" indent="-285750" algn="l" defTabSz="914400" rtl="0" eaLnBrk="1" fontAlgn="auto" latinLnBrk="0" hangingPunct="1">
              <a:lnSpc>
                <a:spcPct val="15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Aptos" pitchFamily="34"/>
                <a:cs typeface="Arial" panose="020B0604020202020204" pitchFamily="34" charset="0"/>
              </a:rPr>
              <a:t>CV’s, Applications, Cover letters, etc</a:t>
            </a:r>
          </a:p>
          <a:p>
            <a:pPr marL="285750" marR="0" lvl="0" indent="-285750" algn="l" defTabSz="914400" rtl="0" eaLnBrk="1" fontAlgn="auto" latinLnBrk="0" hangingPunct="1">
              <a:lnSpc>
                <a:spcPct val="15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Aptos" pitchFamily="34"/>
                <a:cs typeface="Arial" panose="020B0604020202020204" pitchFamily="34" charset="0"/>
              </a:rPr>
              <a:t>Impartial &amp; confidential advice and guidance</a:t>
            </a:r>
          </a:p>
          <a:p>
            <a:pPr marL="285750" marR="0" lvl="0" indent="-285750" algn="l" defTabSz="914400" rtl="0" eaLnBrk="1" fontAlgn="auto" latinLnBrk="0" hangingPunct="1">
              <a:lnSpc>
                <a:spcPct val="15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Aptos" pitchFamily="34"/>
                <a:cs typeface="Arial" panose="020B0604020202020204" pitchFamily="34" charset="0"/>
              </a:rPr>
              <a:t>Developing employability</a:t>
            </a:r>
          </a:p>
          <a:p>
            <a:pPr marL="285750" marR="0" lvl="0" indent="-285750" algn="l" defTabSz="914400" rtl="0" eaLnBrk="1" fontAlgn="auto" latinLnBrk="0" hangingPunct="1">
              <a:lnSpc>
                <a:spcPct val="15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Aptos" pitchFamily="34"/>
                <a:cs typeface="Arial" panose="020B0604020202020204" pitchFamily="34" charset="0"/>
              </a:rPr>
              <a:t>Job searching strategy advice</a:t>
            </a:r>
          </a:p>
          <a:p>
            <a:pPr marL="285750" marR="0" lvl="0" indent="-285750" algn="l" defTabSz="914400" rtl="0" eaLnBrk="1" fontAlgn="auto" latinLnBrk="0" hangingPunct="1">
              <a:lnSpc>
                <a:spcPct val="15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Aptos" pitchFamily="34"/>
                <a:cs typeface="Arial" panose="020B0604020202020204" pitchFamily="34" charset="0"/>
              </a:rPr>
              <a:t>Interview preparation and practice</a:t>
            </a:r>
          </a:p>
          <a:p>
            <a:pPr marL="285750" marR="0" lvl="0" indent="-285750" algn="l" defTabSz="914400" rtl="0" eaLnBrk="1" fontAlgn="auto" latinLnBrk="0" hangingPunct="1">
              <a:lnSpc>
                <a:spcPct val="15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Aptos" pitchFamily="34"/>
                <a:cs typeface="Arial" panose="020B0604020202020204" pitchFamily="34" charset="0"/>
              </a:rPr>
              <a:t>Gaining relevant work experience</a:t>
            </a:r>
            <a:endParaRPr kumimoji="0" lang="en-GB" sz="2000" b="0" i="0" u="none" strike="noStrike" kern="1200" cap="none" spc="0" normalizeH="0" baseline="0" noProof="0" dirty="0">
              <a:ln>
                <a:noFill/>
              </a:ln>
              <a:solidFill>
                <a:srgbClr val="000000"/>
              </a:solidFill>
              <a:effectLst/>
              <a:uLnTx/>
              <a:uFillTx/>
              <a:latin typeface="Aptos" pitchFamily="34"/>
              <a:ea typeface="Aptos" pitchFamily="34"/>
              <a:cs typeface="Times New Roman" pitchFamily="18"/>
            </a:endParaRPr>
          </a:p>
        </p:txBody>
      </p:sp>
      <p:sp>
        <p:nvSpPr>
          <p:cNvPr id="4" name="TextBox 3">
            <a:extLst>
              <a:ext uri="{FF2B5EF4-FFF2-40B4-BE49-F238E27FC236}">
                <a16:creationId xmlns:a16="http://schemas.microsoft.com/office/drawing/2014/main" id="{3ABC5068-0ADB-4472-E1C2-4DC1D254C89B}"/>
              </a:ext>
            </a:extLst>
          </p:cNvPr>
          <p:cNvSpPr txBox="1"/>
          <p:nvPr/>
        </p:nvSpPr>
        <p:spPr>
          <a:xfrm>
            <a:off x="6345863" y="1811570"/>
            <a:ext cx="5505124" cy="323486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eaLnBrk="1" fontAlgn="auto" latinLnBrk="0" hangingPunct="1">
              <a:lnSpc>
                <a:spcPct val="150000"/>
              </a:lnSpc>
              <a:spcBef>
                <a:spcPts val="0"/>
              </a:spcBef>
              <a:spcAft>
                <a:spcPts val="0"/>
              </a:spcAft>
              <a:buClrTx/>
              <a:buSzPct val="100000"/>
              <a:buFont typeface="Arial"/>
              <a:buChar char="•"/>
              <a:tabLst/>
              <a:defRPr sz="1800" b="0" i="0" u="none" strike="noStrike" kern="0" cap="none" spc="0" baseline="0">
                <a:solidFill>
                  <a:srgbClr val="000000"/>
                </a:solidFill>
                <a:uFillTx/>
              </a:defRPr>
            </a:pPr>
            <a:r>
              <a:rPr kumimoji="0" lang="en-GB" sz="2000" b="0" i="0" u="none" strike="noStrike" kern="0" cap="none" spc="0" normalizeH="0" baseline="0" noProof="0" dirty="0">
                <a:ln>
                  <a:noFill/>
                </a:ln>
                <a:solidFill>
                  <a:srgbClr val="000000"/>
                </a:solidFill>
                <a:effectLst/>
                <a:uLnTx/>
                <a:uFillTx/>
                <a:latin typeface="Arial" panose="020B0604020202020204" pitchFamily="34" charset="0"/>
                <a:ea typeface="Aptos" pitchFamily="34"/>
                <a:cs typeface="Arial" panose="020B0604020202020204" pitchFamily="34" charset="0"/>
              </a:rPr>
              <a:t>Guidance on academic progression options</a:t>
            </a:r>
            <a:r>
              <a:rPr kumimoji="0" lang="en-US" sz="2000" b="0" i="0" u="none" strike="noStrike" kern="0" cap="none" spc="0" normalizeH="0" baseline="0" noProof="0" dirty="0">
                <a:ln>
                  <a:noFill/>
                </a:ln>
                <a:solidFill>
                  <a:srgbClr val="000000"/>
                </a:solidFill>
                <a:effectLst/>
                <a:uLnTx/>
                <a:uFillTx/>
                <a:latin typeface="Arial" panose="020B0604020202020204" pitchFamily="34" charset="0"/>
                <a:ea typeface="Aptos" pitchFamily="34"/>
                <a:cs typeface="Arial" panose="020B0604020202020204" pitchFamily="34" charset="0"/>
              </a:rPr>
              <a:t> </a:t>
            </a:r>
            <a:endParaRPr kumimoji="0" lang="en-GB" sz="2000" b="0" i="0" u="none" strike="noStrike" kern="0" cap="none" spc="0" normalizeH="0" baseline="0" noProof="0" dirty="0">
              <a:ln>
                <a:noFill/>
              </a:ln>
              <a:solidFill>
                <a:srgbClr val="000000"/>
              </a:solidFill>
              <a:effectLst/>
              <a:uLnTx/>
              <a:uFillTx/>
              <a:latin typeface="Arial" panose="020B0604020202020204" pitchFamily="34" charset="0"/>
              <a:ea typeface="Aptos" pitchFamily="34"/>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Tx/>
              <a:buSzPct val="100000"/>
              <a:buFont typeface="Arial"/>
              <a:buChar char="•"/>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Arial"/>
                <a:cs typeface="Arial" panose="020B0604020202020204" pitchFamily="34" charset="0"/>
              </a:rPr>
              <a:t>Signposting to other resources</a:t>
            </a: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Arial"/>
                <a:cs typeface="Arial" panose="020B0604020202020204" pitchFamily="34" charset="0"/>
              </a:rPr>
              <a:t>​</a:t>
            </a:r>
          </a:p>
          <a:p>
            <a:pPr marL="285750" marR="0" lvl="0" indent="-285750" algn="l" defTabSz="914400" rtl="0" eaLnBrk="1" fontAlgn="auto" latinLnBrk="0" hangingPunct="1">
              <a:lnSpc>
                <a:spcPct val="150000"/>
              </a:lnSpc>
              <a:spcBef>
                <a:spcPts val="0"/>
              </a:spcBef>
              <a:spcAft>
                <a:spcPts val="0"/>
              </a:spcAft>
              <a:buClrTx/>
              <a:buSzPct val="100000"/>
              <a:buFont typeface="Arial"/>
              <a:buChar char="•"/>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Arial"/>
                <a:cs typeface="Arial" panose="020B0604020202020204" pitchFamily="34" charset="0"/>
              </a:rPr>
              <a:t>Support in looking for training/education</a:t>
            </a: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Arial"/>
                <a:cs typeface="Arial" panose="020B0604020202020204" pitchFamily="34" charset="0"/>
              </a:rPr>
              <a:t>​</a:t>
            </a:r>
          </a:p>
          <a:p>
            <a:pPr marL="285750" marR="0" lvl="0" indent="-285750" algn="l" defTabSz="914400" rtl="0" eaLnBrk="1" fontAlgn="auto" latinLnBrk="0" hangingPunct="1">
              <a:lnSpc>
                <a:spcPct val="150000"/>
              </a:lnSpc>
              <a:spcBef>
                <a:spcPts val="0"/>
              </a:spcBef>
              <a:spcAft>
                <a:spcPts val="0"/>
              </a:spcAft>
              <a:buClrTx/>
              <a:buSzPct val="100000"/>
              <a:buFont typeface="Arial"/>
              <a:buChar char="•"/>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Arial"/>
                <a:cs typeface="Arial" panose="020B0604020202020204" pitchFamily="34" charset="0"/>
              </a:rPr>
              <a:t>Exploring your options</a:t>
            </a: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Arial"/>
                <a:cs typeface="Arial" panose="020B0604020202020204" pitchFamily="34" charset="0"/>
              </a:rPr>
              <a:t>​</a:t>
            </a:r>
          </a:p>
          <a:p>
            <a:pPr marL="285750" marR="0" lvl="0" indent="-285750" algn="l" defTabSz="914400" rtl="0" eaLnBrk="1" fontAlgn="auto" latinLnBrk="0" hangingPunct="1">
              <a:lnSpc>
                <a:spcPct val="150000"/>
              </a:lnSpc>
              <a:spcBef>
                <a:spcPts val="0"/>
              </a:spcBef>
              <a:spcAft>
                <a:spcPts val="0"/>
              </a:spcAft>
              <a:buClrTx/>
              <a:buSzPct val="100000"/>
              <a:buFont typeface="Arial"/>
              <a:buChar char="•"/>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Arial"/>
                <a:cs typeface="Arial" panose="020B0604020202020204" pitchFamily="34" charset="0"/>
              </a:rPr>
              <a:t>Advice with self-employment</a:t>
            </a: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Arial"/>
                <a:cs typeface="Arial" panose="020B0604020202020204" pitchFamily="34" charset="0"/>
              </a:rPr>
              <a:t>​</a:t>
            </a:r>
          </a:p>
          <a:p>
            <a:pPr marL="285750" marR="0" lvl="0" indent="-285750" algn="l" defTabSz="914400" rtl="0" eaLnBrk="1" fontAlgn="auto" latinLnBrk="0" hangingPunct="1">
              <a:lnSpc>
                <a:spcPct val="150000"/>
              </a:lnSpc>
              <a:spcBef>
                <a:spcPts val="0"/>
              </a:spcBef>
              <a:spcAft>
                <a:spcPts val="0"/>
              </a:spcAft>
              <a:buClrTx/>
              <a:buSzPct val="100000"/>
              <a:buFont typeface="Arial"/>
              <a:buChar char="•"/>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Arial"/>
                <a:cs typeface="Arial" panose="020B0604020202020204" pitchFamily="34" charset="0"/>
              </a:rPr>
              <a:t>Self awareness and skill building</a:t>
            </a: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Arial"/>
                <a:cs typeface="Arial" panose="020B0604020202020204" pitchFamily="34" charset="0"/>
              </a:rPr>
              <a:t>​</a:t>
            </a:r>
          </a:p>
          <a:p>
            <a:pPr marL="0" marR="0" lvl="0" indent="0" algn="ctr" defTabSz="914400" rtl="0" eaLnBrk="1" fontAlgn="auto" latinLnBrk="0" hangingPunct="1">
              <a:lnSpc>
                <a:spcPct val="15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dirty="0">
              <a:ln>
                <a:noFill/>
              </a:ln>
              <a:solidFill>
                <a:srgbClr val="000000"/>
              </a:solidFill>
              <a:effectLst/>
              <a:uLnTx/>
              <a:uFillTx/>
              <a:latin typeface="Calibri"/>
              <a:ea typeface="Calibri"/>
              <a:cs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BAAD29-C14F-2AB8-60EB-E1D7815937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F3555D-2C9C-F8DC-9E11-4EAF31467DB3}"/>
              </a:ext>
            </a:extLst>
          </p:cNvPr>
          <p:cNvSpPr txBox="1">
            <a:spLocks noGrp="1"/>
          </p:cNvSpPr>
          <p:nvPr>
            <p:ph type="title"/>
          </p:nvPr>
        </p:nvSpPr>
        <p:spPr>
          <a:xfrm>
            <a:off x="363021" y="96892"/>
            <a:ext cx="6949207" cy="835981"/>
          </a:xfrm>
          <a:prstGeom prst="rect">
            <a:avLst/>
          </a:prstGeom>
          <a:noFill/>
          <a:ln>
            <a:noFill/>
          </a:ln>
        </p:spPr>
        <p:txBody>
          <a:bodyPr vert="horz" wrap="square" lIns="91440" tIns="45720" rIns="91440" bIns="45720" anchor="ctr" anchorCtr="0" compatLnSpc="1">
            <a:normAutofit fontScale="90000"/>
          </a:bodyPr>
          <a:lstStyle/>
          <a:p>
            <a:pPr lvl="0"/>
            <a:r>
              <a:rPr lang="en-GB" sz="4000" b="1" dirty="0">
                <a:solidFill>
                  <a:srgbClr val="023E60"/>
                </a:solidFill>
                <a:latin typeface="Arial" panose="020B0604020202020204" pitchFamily="34" charset="0"/>
                <a:cs typeface="Arial" panose="020B0604020202020204" pitchFamily="34" charset="0"/>
              </a:rPr>
              <a:t>Accessing the Careers Service</a:t>
            </a:r>
          </a:p>
        </p:txBody>
      </p:sp>
      <p:pic>
        <p:nvPicPr>
          <p:cNvPr id="3" name="Picture 2">
            <a:extLst>
              <a:ext uri="{FF2B5EF4-FFF2-40B4-BE49-F238E27FC236}">
                <a16:creationId xmlns:a16="http://schemas.microsoft.com/office/drawing/2014/main" id="{F767E912-3266-A6A3-7EE8-C9AAAA278D46}"/>
              </a:ext>
            </a:extLst>
          </p:cNvPr>
          <p:cNvPicPr>
            <a:picLocks noChangeAspect="1"/>
          </p:cNvPicPr>
          <p:nvPr/>
        </p:nvPicPr>
        <p:blipFill>
          <a:blip r:embed="rId2"/>
          <a:stretch>
            <a:fillRect/>
          </a:stretch>
        </p:blipFill>
        <p:spPr>
          <a:xfrm>
            <a:off x="450969" y="932872"/>
            <a:ext cx="8218110" cy="4692065"/>
          </a:xfrm>
          <a:prstGeom prst="rect">
            <a:avLst/>
          </a:prstGeom>
        </p:spPr>
      </p:pic>
      <p:sp>
        <p:nvSpPr>
          <p:cNvPr id="6" name="Oval 5">
            <a:extLst>
              <a:ext uri="{FF2B5EF4-FFF2-40B4-BE49-F238E27FC236}">
                <a16:creationId xmlns:a16="http://schemas.microsoft.com/office/drawing/2014/main" id="{86B1C8A0-39D9-D05F-9AE4-9C77E6D875E8}"/>
              </a:ext>
            </a:extLst>
          </p:cNvPr>
          <p:cNvSpPr/>
          <p:nvPr/>
        </p:nvSpPr>
        <p:spPr>
          <a:xfrm>
            <a:off x="7312228" y="2130824"/>
            <a:ext cx="1356851" cy="1148080"/>
          </a:xfrm>
          <a:prstGeom prst="ellipse">
            <a:avLst/>
          </a:prstGeom>
          <a:noFill/>
          <a:ln w="50800">
            <a:solidFill>
              <a:schemeClr val="accent1">
                <a:lumMod val="40000"/>
                <a:lumOff val="60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2A8BD90A-9E89-1729-E029-3097D7C341A3}"/>
              </a:ext>
            </a:extLst>
          </p:cNvPr>
          <p:cNvCxnSpPr>
            <a:cxnSpLocks/>
          </p:cNvCxnSpPr>
          <p:nvPr/>
        </p:nvCxnSpPr>
        <p:spPr>
          <a:xfrm flipV="1">
            <a:off x="8669079" y="2268097"/>
            <a:ext cx="410265" cy="290805"/>
          </a:xfrm>
          <a:prstGeom prst="straightConnector1">
            <a:avLst/>
          </a:prstGeom>
          <a:ln w="28575">
            <a:solidFill>
              <a:schemeClr val="accent1">
                <a:lumMod val="40000"/>
                <a:lumOff val="60000"/>
              </a:schemeClr>
            </a:solidFill>
            <a:headEnd type="triangle"/>
            <a:tailEnd type="none"/>
          </a:ln>
        </p:spPr>
        <p:style>
          <a:lnRef idx="2">
            <a:schemeClr val="accent5"/>
          </a:lnRef>
          <a:fillRef idx="0">
            <a:schemeClr val="accent5"/>
          </a:fillRef>
          <a:effectRef idx="1">
            <a:schemeClr val="accent5"/>
          </a:effectRef>
          <a:fontRef idx="minor">
            <a:schemeClr val="tx1"/>
          </a:fontRef>
        </p:style>
      </p:cxnSp>
      <p:sp>
        <p:nvSpPr>
          <p:cNvPr id="8" name="TextBox 7">
            <a:extLst>
              <a:ext uri="{FF2B5EF4-FFF2-40B4-BE49-F238E27FC236}">
                <a16:creationId xmlns:a16="http://schemas.microsoft.com/office/drawing/2014/main" id="{C2251439-FB94-7C8E-1645-F666D2EF34E0}"/>
              </a:ext>
            </a:extLst>
          </p:cNvPr>
          <p:cNvSpPr txBox="1"/>
          <p:nvPr/>
        </p:nvSpPr>
        <p:spPr>
          <a:xfrm>
            <a:off x="9079344" y="2071807"/>
            <a:ext cx="2829121" cy="369332"/>
          </a:xfrm>
          <a:prstGeom prst="rect">
            <a:avLst/>
          </a:prstGeom>
          <a:noFill/>
          <a:ln w="34925">
            <a:solidFill>
              <a:schemeClr val="accent1">
                <a:lumMod val="40000"/>
                <a:lumOff val="60000"/>
              </a:schemeClr>
            </a:solidFill>
          </a:ln>
        </p:spPr>
        <p:txBody>
          <a:bodyPr wrap="square" rtlCol="0">
            <a:spAutoFit/>
          </a:bodyPr>
          <a:lstStyle/>
          <a:p>
            <a:pPr algn="ctr"/>
            <a:r>
              <a:rPr lang="en-GB" dirty="0"/>
              <a:t>Access via the Careers tile </a:t>
            </a:r>
          </a:p>
        </p:txBody>
      </p:sp>
    </p:spTree>
    <p:extLst>
      <p:ext uri="{BB962C8B-B14F-4D97-AF65-F5344CB8AC3E}">
        <p14:creationId xmlns:p14="http://schemas.microsoft.com/office/powerpoint/2010/main" val="416481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93F2B0-C8FA-7638-D9EB-4C4BD0FA0D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85B92F-F05F-37B8-9884-BB4544E72203}"/>
              </a:ext>
            </a:extLst>
          </p:cNvPr>
          <p:cNvSpPr txBox="1">
            <a:spLocks noGrp="1"/>
          </p:cNvSpPr>
          <p:nvPr>
            <p:ph type="title"/>
          </p:nvPr>
        </p:nvSpPr>
        <p:spPr>
          <a:xfrm>
            <a:off x="363021" y="96892"/>
            <a:ext cx="6619670" cy="835981"/>
          </a:xfrm>
          <a:prstGeom prst="rect">
            <a:avLst/>
          </a:prstGeom>
          <a:noFill/>
          <a:ln>
            <a:noFill/>
          </a:ln>
        </p:spPr>
        <p:txBody>
          <a:bodyPr vert="horz" wrap="square" lIns="91440" tIns="45720" rIns="91440" bIns="45720" anchor="ctr" anchorCtr="0" compatLnSpc="1">
            <a:normAutofit fontScale="90000"/>
          </a:bodyPr>
          <a:lstStyle/>
          <a:p>
            <a:pPr lvl="0"/>
            <a:r>
              <a:rPr lang="en-GB" sz="4000" b="1" dirty="0">
                <a:solidFill>
                  <a:srgbClr val="023E60"/>
                </a:solidFill>
                <a:latin typeface="Arial" panose="020B0604020202020204" pitchFamily="34" charset="0"/>
                <a:cs typeface="Arial" panose="020B0604020202020204" pitchFamily="34" charset="0"/>
              </a:rPr>
              <a:t>How to book an appointment</a:t>
            </a:r>
          </a:p>
        </p:txBody>
      </p:sp>
      <p:pic>
        <p:nvPicPr>
          <p:cNvPr id="3" name="Picture 2">
            <a:extLst>
              <a:ext uri="{FF2B5EF4-FFF2-40B4-BE49-F238E27FC236}">
                <a16:creationId xmlns:a16="http://schemas.microsoft.com/office/drawing/2014/main" id="{47A5821D-1007-6061-0774-FFBEBAD3F7B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53479" y="803564"/>
            <a:ext cx="4954217" cy="4874950"/>
          </a:xfrm>
          <a:prstGeom prst="rect">
            <a:avLst/>
          </a:prstGeom>
        </p:spPr>
      </p:pic>
      <p:sp>
        <p:nvSpPr>
          <p:cNvPr id="6" name="Oval 5">
            <a:extLst>
              <a:ext uri="{FF2B5EF4-FFF2-40B4-BE49-F238E27FC236}">
                <a16:creationId xmlns:a16="http://schemas.microsoft.com/office/drawing/2014/main" id="{D1CBBC00-9161-AB85-4495-05FD8E115D0A}"/>
              </a:ext>
            </a:extLst>
          </p:cNvPr>
          <p:cNvSpPr/>
          <p:nvPr/>
        </p:nvSpPr>
        <p:spPr>
          <a:xfrm>
            <a:off x="4579088" y="803564"/>
            <a:ext cx="662870" cy="656641"/>
          </a:xfrm>
          <a:prstGeom prst="ellipse">
            <a:avLst/>
          </a:prstGeom>
          <a:noFill/>
          <a:ln w="50800">
            <a:solidFill>
              <a:schemeClr val="accent1">
                <a:lumMod val="40000"/>
                <a:lumOff val="60000"/>
              </a:schemeClr>
            </a:soli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C76ECDEB-AE64-35E8-F773-104F226F24CF}"/>
              </a:ext>
            </a:extLst>
          </p:cNvPr>
          <p:cNvCxnSpPr>
            <a:cxnSpLocks/>
            <a:stCxn id="6" idx="6"/>
            <a:endCxn id="8" idx="0"/>
          </p:cNvCxnSpPr>
          <p:nvPr/>
        </p:nvCxnSpPr>
        <p:spPr>
          <a:xfrm>
            <a:off x="5241958" y="1131885"/>
            <a:ext cx="1366903" cy="1004129"/>
          </a:xfrm>
          <a:prstGeom prst="straightConnector1">
            <a:avLst/>
          </a:prstGeom>
          <a:ln w="28575">
            <a:solidFill>
              <a:schemeClr val="accent1">
                <a:lumMod val="40000"/>
                <a:lumOff val="60000"/>
              </a:schemeClr>
            </a:solidFill>
            <a:headEnd type="triangle"/>
            <a:tailEnd type="none"/>
          </a:ln>
        </p:spPr>
        <p:style>
          <a:lnRef idx="2">
            <a:schemeClr val="accent5"/>
          </a:lnRef>
          <a:fillRef idx="0">
            <a:schemeClr val="accent5"/>
          </a:fillRef>
          <a:effectRef idx="1">
            <a:schemeClr val="accent5"/>
          </a:effectRef>
          <a:fontRef idx="minor">
            <a:schemeClr val="tx1"/>
          </a:fontRef>
        </p:style>
      </p:cxnSp>
      <p:sp>
        <p:nvSpPr>
          <p:cNvPr id="8" name="TextBox 7">
            <a:extLst>
              <a:ext uri="{FF2B5EF4-FFF2-40B4-BE49-F238E27FC236}">
                <a16:creationId xmlns:a16="http://schemas.microsoft.com/office/drawing/2014/main" id="{7CC30C65-B72E-44AF-290A-949DA9D770E3}"/>
              </a:ext>
            </a:extLst>
          </p:cNvPr>
          <p:cNvSpPr txBox="1"/>
          <p:nvPr/>
        </p:nvSpPr>
        <p:spPr>
          <a:xfrm>
            <a:off x="5606715" y="2136014"/>
            <a:ext cx="2004291" cy="923330"/>
          </a:xfrm>
          <a:prstGeom prst="rect">
            <a:avLst/>
          </a:prstGeom>
          <a:noFill/>
          <a:ln w="34925">
            <a:solidFill>
              <a:schemeClr val="accent1">
                <a:lumMod val="40000"/>
                <a:lumOff val="60000"/>
              </a:schemeClr>
            </a:solidFill>
          </a:ln>
        </p:spPr>
        <p:txBody>
          <a:bodyPr wrap="square" rtlCol="0">
            <a:spAutoFit/>
          </a:bodyPr>
          <a:lstStyle/>
          <a:p>
            <a:pPr algn="ctr"/>
            <a:r>
              <a:rPr lang="en-GB" dirty="0"/>
              <a:t>Within </a:t>
            </a:r>
            <a:r>
              <a:rPr lang="en-GB" dirty="0" err="1"/>
              <a:t>MyCareer</a:t>
            </a:r>
            <a:r>
              <a:rPr lang="en-GB" dirty="0"/>
              <a:t> scroll down the Career Advice tab</a:t>
            </a:r>
          </a:p>
        </p:txBody>
      </p:sp>
      <p:cxnSp>
        <p:nvCxnSpPr>
          <p:cNvPr id="11" name="Straight Arrow Connector 10">
            <a:extLst>
              <a:ext uri="{FF2B5EF4-FFF2-40B4-BE49-F238E27FC236}">
                <a16:creationId xmlns:a16="http://schemas.microsoft.com/office/drawing/2014/main" id="{0A4AAB3C-6658-FF9F-13BA-10DD03F68781}"/>
              </a:ext>
            </a:extLst>
          </p:cNvPr>
          <p:cNvCxnSpPr>
            <a:cxnSpLocks/>
          </p:cNvCxnSpPr>
          <p:nvPr/>
        </p:nvCxnSpPr>
        <p:spPr>
          <a:xfrm flipV="1">
            <a:off x="3915533" y="2516060"/>
            <a:ext cx="1651871" cy="306392"/>
          </a:xfrm>
          <a:prstGeom prst="straightConnector1">
            <a:avLst/>
          </a:prstGeom>
          <a:ln w="28575">
            <a:solidFill>
              <a:schemeClr val="accent1">
                <a:lumMod val="40000"/>
                <a:lumOff val="60000"/>
              </a:schemeClr>
            </a:solidFill>
            <a:headEnd type="triangle"/>
            <a:tailEnd type="none"/>
          </a:ln>
        </p:spPr>
        <p:style>
          <a:lnRef idx="2">
            <a:schemeClr val="accent5"/>
          </a:lnRef>
          <a:fillRef idx="0">
            <a:schemeClr val="accent5"/>
          </a:fillRef>
          <a:effectRef idx="1">
            <a:schemeClr val="accent5"/>
          </a:effectRef>
          <a:fontRef idx="minor">
            <a:schemeClr val="tx1"/>
          </a:fontRef>
        </p:style>
      </p:cxnSp>
      <mc:AlternateContent xmlns:mc="http://schemas.openxmlformats.org/markup-compatibility/2006" xmlns:p14="http://schemas.microsoft.com/office/powerpoint/2010/main">
        <mc:Choice Requires="p14">
          <p:contentPart p14:bwMode="auto" r:id="rId3">
            <p14:nvContentPartPr>
              <p14:cNvPr id="33" name="Ink 32">
                <a:extLst>
                  <a:ext uri="{FF2B5EF4-FFF2-40B4-BE49-F238E27FC236}">
                    <a16:creationId xmlns:a16="http://schemas.microsoft.com/office/drawing/2014/main" id="{0DBC5586-555F-C3BC-FD9E-128608979286}"/>
                  </a:ext>
                </a:extLst>
              </p14:cNvPr>
              <p14:cNvContentPartPr/>
              <p14:nvPr/>
            </p14:nvContentPartPr>
            <p14:xfrm>
              <a:off x="5904184" y="906860"/>
              <a:ext cx="360" cy="360"/>
            </p14:xfrm>
          </p:contentPart>
        </mc:Choice>
        <mc:Fallback xmlns="">
          <p:pic>
            <p:nvPicPr>
              <p:cNvPr id="33" name="Ink 32">
                <a:extLst>
                  <a:ext uri="{FF2B5EF4-FFF2-40B4-BE49-F238E27FC236}">
                    <a16:creationId xmlns:a16="http://schemas.microsoft.com/office/drawing/2014/main" id="{0DBC5586-555F-C3BC-FD9E-128608979286}"/>
                  </a:ext>
                </a:extLst>
              </p:cNvPr>
              <p:cNvPicPr/>
              <p:nvPr/>
            </p:nvPicPr>
            <p:blipFill>
              <a:blip r:embed="rId4"/>
              <a:stretch>
                <a:fillRect/>
              </a:stretch>
            </p:blipFill>
            <p:spPr>
              <a:xfrm>
                <a:off x="5841544" y="844220"/>
                <a:ext cx="126000" cy="126000"/>
              </a:xfrm>
              <a:prstGeom prst="rect">
                <a:avLst/>
              </a:prstGeom>
            </p:spPr>
          </p:pic>
        </mc:Fallback>
      </mc:AlternateContent>
      <p:pic>
        <p:nvPicPr>
          <p:cNvPr id="36" name="Picture 35">
            <a:extLst>
              <a:ext uri="{FF2B5EF4-FFF2-40B4-BE49-F238E27FC236}">
                <a16:creationId xmlns:a16="http://schemas.microsoft.com/office/drawing/2014/main" id="{8CCB3B1E-0E0D-792B-3200-6E5EA0755720}"/>
              </a:ext>
            </a:extLst>
          </p:cNvPr>
          <p:cNvPicPr>
            <a:picLocks noChangeAspect="1"/>
          </p:cNvPicPr>
          <p:nvPr/>
        </p:nvPicPr>
        <p:blipFill>
          <a:blip r:embed="rId5"/>
          <a:stretch>
            <a:fillRect/>
          </a:stretch>
        </p:blipFill>
        <p:spPr>
          <a:xfrm>
            <a:off x="7690699" y="53248"/>
            <a:ext cx="4010459" cy="5638586"/>
          </a:xfrm>
          <a:prstGeom prst="rect">
            <a:avLst/>
          </a:prstGeom>
        </p:spPr>
      </p:pic>
      <mc:AlternateContent xmlns:mc="http://schemas.openxmlformats.org/markup-compatibility/2006" xmlns:p14="http://schemas.microsoft.com/office/powerpoint/2010/main">
        <mc:Choice Requires="p14">
          <p:contentPart p14:bwMode="auto" r:id="rId6">
            <p14:nvContentPartPr>
              <p14:cNvPr id="38" name="Ink 37">
                <a:extLst>
                  <a:ext uri="{FF2B5EF4-FFF2-40B4-BE49-F238E27FC236}">
                    <a16:creationId xmlns:a16="http://schemas.microsoft.com/office/drawing/2014/main" id="{A82AF882-7FA6-8695-A23A-A708C9EED4EF}"/>
                  </a:ext>
                </a:extLst>
              </p14:cNvPr>
              <p14:cNvContentPartPr/>
              <p14:nvPr/>
            </p14:nvContentPartPr>
            <p14:xfrm>
              <a:off x="5294344" y="878780"/>
              <a:ext cx="546120" cy="720"/>
            </p14:xfrm>
          </p:contentPart>
        </mc:Choice>
        <mc:Fallback xmlns="">
          <p:pic>
            <p:nvPicPr>
              <p:cNvPr id="38" name="Ink 37">
                <a:extLst>
                  <a:ext uri="{FF2B5EF4-FFF2-40B4-BE49-F238E27FC236}">
                    <a16:creationId xmlns:a16="http://schemas.microsoft.com/office/drawing/2014/main" id="{A82AF882-7FA6-8695-A23A-A708C9EED4EF}"/>
                  </a:ext>
                </a:extLst>
              </p:cNvPr>
              <p:cNvPicPr/>
              <p:nvPr/>
            </p:nvPicPr>
            <p:blipFill>
              <a:blip r:embed="rId7"/>
              <a:stretch>
                <a:fillRect/>
              </a:stretch>
            </p:blipFill>
            <p:spPr>
              <a:xfrm>
                <a:off x="5231704" y="752780"/>
                <a:ext cx="671760" cy="252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45" name="Ink 44">
                <a:extLst>
                  <a:ext uri="{FF2B5EF4-FFF2-40B4-BE49-F238E27FC236}">
                    <a16:creationId xmlns:a16="http://schemas.microsoft.com/office/drawing/2014/main" id="{106ACDB5-CD23-AE4B-F55F-98AC1C02C8D2}"/>
                  </a:ext>
                </a:extLst>
              </p14:cNvPr>
              <p14:cNvContentPartPr/>
              <p14:nvPr/>
            </p14:nvContentPartPr>
            <p14:xfrm>
              <a:off x="1651144" y="2530460"/>
              <a:ext cx="276840" cy="7200"/>
            </p14:xfrm>
          </p:contentPart>
        </mc:Choice>
        <mc:Fallback xmlns="">
          <p:pic>
            <p:nvPicPr>
              <p:cNvPr id="45" name="Ink 44">
                <a:extLst>
                  <a:ext uri="{FF2B5EF4-FFF2-40B4-BE49-F238E27FC236}">
                    <a16:creationId xmlns:a16="http://schemas.microsoft.com/office/drawing/2014/main" id="{106ACDB5-CD23-AE4B-F55F-98AC1C02C8D2}"/>
                  </a:ext>
                </a:extLst>
              </p:cNvPr>
              <p:cNvPicPr/>
              <p:nvPr/>
            </p:nvPicPr>
            <p:blipFill>
              <a:blip r:embed="rId9"/>
              <a:stretch>
                <a:fillRect/>
              </a:stretch>
            </p:blipFill>
            <p:spPr>
              <a:xfrm>
                <a:off x="1588504" y="2467460"/>
                <a:ext cx="402480" cy="132840"/>
              </a:xfrm>
              <a:prstGeom prst="rect">
                <a:avLst/>
              </a:prstGeom>
            </p:spPr>
          </p:pic>
        </mc:Fallback>
      </mc:AlternateContent>
    </p:spTree>
    <p:extLst>
      <p:ext uri="{BB962C8B-B14F-4D97-AF65-F5344CB8AC3E}">
        <p14:creationId xmlns:p14="http://schemas.microsoft.com/office/powerpoint/2010/main" val="35069595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093D80-BDE9-3CBF-605A-C847F8CA28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EE0A30-7C26-ECA0-D750-47AD78BF2FB4}"/>
              </a:ext>
            </a:extLst>
          </p:cNvPr>
          <p:cNvSpPr txBox="1">
            <a:spLocks noGrp="1"/>
          </p:cNvSpPr>
          <p:nvPr>
            <p:ph type="title"/>
          </p:nvPr>
        </p:nvSpPr>
        <p:spPr>
          <a:xfrm>
            <a:off x="363021" y="96892"/>
            <a:ext cx="6124065" cy="835981"/>
          </a:xfrm>
          <a:prstGeom prst="rect">
            <a:avLst/>
          </a:prstGeom>
          <a:noFill/>
          <a:ln>
            <a:noFill/>
          </a:ln>
        </p:spPr>
        <p:txBody>
          <a:bodyPr vert="horz" wrap="square" lIns="91440" tIns="45720" rIns="91440" bIns="45720" anchor="ctr" anchorCtr="0" compatLnSpc="1">
            <a:normAutofit/>
          </a:bodyPr>
          <a:lstStyle/>
          <a:p>
            <a:pPr lvl="0"/>
            <a:r>
              <a:rPr lang="en-GB" sz="4000" b="1" dirty="0" err="1">
                <a:solidFill>
                  <a:srgbClr val="023E60"/>
                </a:solidFill>
                <a:latin typeface="Arial" panose="020B0604020202020204" pitchFamily="34" charset="0"/>
                <a:cs typeface="Arial" panose="020B0604020202020204" pitchFamily="34" charset="0"/>
              </a:rPr>
              <a:t>MyCareer</a:t>
            </a:r>
            <a:endParaRPr lang="en-GB" sz="4000" b="1" dirty="0">
              <a:solidFill>
                <a:srgbClr val="023E60"/>
              </a:solidFill>
              <a:latin typeface="Arial" panose="020B0604020202020204" pitchFamily="34" charset="0"/>
              <a:cs typeface="Arial" panose="020B0604020202020204" pitchFamily="34" charset="0"/>
            </a:endParaRPr>
          </a:p>
        </p:txBody>
      </p:sp>
      <p:pic>
        <p:nvPicPr>
          <p:cNvPr id="3" name="Picture 4" descr="A picture containing text, screenshot, different, several&#10;&#10;Description automatically generated">
            <a:extLst>
              <a:ext uri="{FF2B5EF4-FFF2-40B4-BE49-F238E27FC236}">
                <a16:creationId xmlns:a16="http://schemas.microsoft.com/office/drawing/2014/main" id="{7B383819-ED47-2386-A59F-E718604A47E4}"/>
              </a:ext>
            </a:extLst>
          </p:cNvPr>
          <p:cNvPicPr>
            <a:picLocks noChangeAspect="1"/>
          </p:cNvPicPr>
          <p:nvPr/>
        </p:nvPicPr>
        <p:blipFill>
          <a:blip r:embed="rId2"/>
          <a:stretch>
            <a:fillRect/>
          </a:stretch>
        </p:blipFill>
        <p:spPr>
          <a:xfrm>
            <a:off x="6856910" y="525096"/>
            <a:ext cx="5138324" cy="4783784"/>
          </a:xfrm>
          <a:prstGeom prst="rect">
            <a:avLst/>
          </a:prstGeom>
          <a:noFill/>
          <a:ln cap="flat">
            <a:noFill/>
          </a:ln>
        </p:spPr>
      </p:pic>
      <p:sp>
        <p:nvSpPr>
          <p:cNvPr id="4" name="TextBox 5">
            <a:extLst>
              <a:ext uri="{FF2B5EF4-FFF2-40B4-BE49-F238E27FC236}">
                <a16:creationId xmlns:a16="http://schemas.microsoft.com/office/drawing/2014/main" id="{5995D2A9-9ECF-BBC1-6EE8-291593F028F9}"/>
              </a:ext>
            </a:extLst>
          </p:cNvPr>
          <p:cNvSpPr txBox="1"/>
          <p:nvPr/>
        </p:nvSpPr>
        <p:spPr>
          <a:xfrm>
            <a:off x="196765" y="812220"/>
            <a:ext cx="6758217" cy="4585871"/>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b="0" i="0" u="none" strike="noStrike" kern="1200" cap="none" spc="0" normalizeH="0" baseline="0" noProof="0" dirty="0">
                <a:ln>
                  <a:noFill/>
                </a:ln>
                <a:solidFill>
                  <a:srgbClr val="000000"/>
                </a:solidFill>
                <a:effectLst/>
                <a:uLnTx/>
                <a:uFillTx/>
                <a:latin typeface="Aptos" panose="020B0004020202020204" pitchFamily="34" charset="0"/>
                <a:cs typeface="Arial" panose="020B0604020202020204" pitchFamily="34" charset="0"/>
              </a:rPr>
              <a:t>24/7 access to our online Careers Service platform that includes: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lang="en-GB" dirty="0">
              <a:solidFill>
                <a:srgbClr val="000000"/>
              </a:solidFill>
              <a:latin typeface="Aptos" panose="020B0004020202020204" pitchFamily="34" charset="0"/>
              <a:cs typeface="Arial" panose="020B0604020202020204" pitchFamily="34" charset="0"/>
            </a:endParaRPr>
          </a:p>
          <a:p>
            <a:pPr marL="342900" marR="0" lvl="0" indent="-34290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rPr>
              <a:t>Career Development Tools</a:t>
            </a:r>
            <a:r>
              <a:rPr kumimoji="0" lang="en-US" sz="1600" b="0"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rPr>
              <a:t>​ - CV builders, interview prep, and skills assessments to enhance career readiness and confidence</a:t>
            </a:r>
          </a:p>
          <a:p>
            <a:pPr marL="342900" marR="0" lvl="0" indent="-34290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endParaRPr>
          </a:p>
          <a:p>
            <a:pPr marL="342900" marR="0" lvl="0" indent="-34290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rPr>
              <a:t>Live Job Vacancies - </a:t>
            </a:r>
            <a:r>
              <a:rPr kumimoji="0" lang="en-US" sz="1600" b="0" i="0" u="none" strike="noStrike" kern="1200" cap="none" spc="0" normalizeH="0" baseline="0" noProof="0" dirty="0" err="1">
                <a:ln>
                  <a:noFill/>
                </a:ln>
                <a:solidFill>
                  <a:prstClr val="black"/>
                </a:solidFill>
                <a:effectLst/>
                <a:uLnTx/>
                <a:uFillTx/>
                <a:latin typeface="Aptos" panose="020B0004020202020204" pitchFamily="34" charset="0"/>
                <a:cs typeface="Arial" panose="020B0604020202020204" pitchFamily="34" charset="0"/>
              </a:rPr>
              <a:t>Labour</a:t>
            </a:r>
            <a:r>
              <a:rPr kumimoji="0" lang="en-US" sz="1600" b="0"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rPr>
              <a:t> Market Information, Employer Profiles and Industry Reports</a:t>
            </a:r>
          </a:p>
          <a:p>
            <a:pPr marL="342900" marR="0" lvl="0" indent="-34290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endParaRPr>
          </a:p>
          <a:p>
            <a:pPr marL="342900" indent="-342900" fontAlgn="base">
              <a:buFont typeface="Arial" panose="020B0604020202020204" pitchFamily="34" charset="0"/>
              <a:buChar char="•"/>
              <a:defRPr/>
            </a:pPr>
            <a:r>
              <a:rPr lang="en-US" sz="1600" b="1" dirty="0">
                <a:solidFill>
                  <a:prstClr val="black"/>
                </a:solidFill>
                <a:latin typeface="Aptos" panose="020B0004020202020204" pitchFamily="34" charset="0"/>
                <a:cs typeface="Arial" panose="020B0604020202020204" pitchFamily="34" charset="0"/>
              </a:rPr>
              <a:t>Career Assessments and E-learning </a:t>
            </a:r>
            <a:r>
              <a:rPr lang="en-US" sz="1600" dirty="0">
                <a:solidFill>
                  <a:prstClr val="black"/>
                </a:solidFill>
                <a:latin typeface="Aptos" panose="020B0004020202020204" pitchFamily="34" charset="0"/>
                <a:cs typeface="Arial" panose="020B0604020202020204" pitchFamily="34" charset="0"/>
              </a:rPr>
              <a:t>– help you to understand motivations, preferences and values to determine desired career path</a:t>
            </a:r>
          </a:p>
          <a:p>
            <a:pPr marL="342900" indent="-342900" fontAlgn="base">
              <a:buFont typeface="Arial" panose="020B0604020202020204" pitchFamily="34" charset="0"/>
              <a:buChar char="•"/>
              <a:defRPr/>
            </a:pPr>
            <a:endParaRPr lang="en-US" sz="1600" dirty="0">
              <a:solidFill>
                <a:prstClr val="black"/>
              </a:solidFill>
              <a:latin typeface="Aptos" panose="020B0004020202020204" pitchFamily="34" charset="0"/>
              <a:cs typeface="Arial" panose="020B0604020202020204" pitchFamily="34" charset="0"/>
            </a:endParaRPr>
          </a:p>
          <a:p>
            <a:pPr marL="342900" indent="-342900" fontAlgn="base">
              <a:buFont typeface="Arial" panose="020B0604020202020204" pitchFamily="34" charset="0"/>
              <a:buChar char="•"/>
              <a:defRPr/>
            </a:pPr>
            <a:r>
              <a:rPr lang="en-US" sz="1600" b="1" dirty="0">
                <a:solidFill>
                  <a:prstClr val="black"/>
                </a:solidFill>
                <a:latin typeface="Aptos" panose="020B0004020202020204" pitchFamily="34" charset="0"/>
                <a:cs typeface="Arial" panose="020B0604020202020204" pitchFamily="34" charset="0"/>
              </a:rPr>
              <a:t>Career Pulse </a:t>
            </a:r>
            <a:r>
              <a:rPr lang="en-US" sz="1600" dirty="0">
                <a:solidFill>
                  <a:prstClr val="black"/>
                </a:solidFill>
                <a:latin typeface="Aptos" panose="020B0004020202020204" pitchFamily="34" charset="0"/>
                <a:cs typeface="Arial" panose="020B0604020202020204" pitchFamily="34" charset="0"/>
              </a:rPr>
              <a:t>– help you to determine how employable you are</a:t>
            </a:r>
          </a:p>
          <a:p>
            <a:pPr marL="342900" indent="-342900" fontAlgn="base">
              <a:buFont typeface="Arial" panose="020B0604020202020204" pitchFamily="34" charset="0"/>
              <a:buChar char="•"/>
              <a:defRPr/>
            </a:pPr>
            <a:endParaRPr lang="en-US" sz="1600" dirty="0">
              <a:solidFill>
                <a:prstClr val="black"/>
              </a:solidFill>
              <a:latin typeface="Aptos" panose="020B0004020202020204" pitchFamily="34" charset="0"/>
              <a:cs typeface="Arial" panose="020B0604020202020204" pitchFamily="34" charset="0"/>
            </a:endParaRPr>
          </a:p>
          <a:p>
            <a:pPr marL="342900" indent="-342900" fontAlgn="base">
              <a:buFont typeface="Arial" panose="020B0604020202020204" pitchFamily="34" charset="0"/>
              <a:buChar char="•"/>
              <a:defRPr/>
            </a:pPr>
            <a:r>
              <a:rPr lang="en-US" sz="1600" b="1" dirty="0">
                <a:solidFill>
                  <a:prstClr val="black"/>
                </a:solidFill>
                <a:latin typeface="Aptos" panose="020B0004020202020204" pitchFamily="34" charset="0"/>
                <a:cs typeface="Arial" panose="020B0604020202020204" pitchFamily="34" charset="0"/>
              </a:rPr>
              <a:t>Employability </a:t>
            </a:r>
            <a:r>
              <a:rPr lang="en-US" sz="1600" b="1" dirty="0" err="1">
                <a:solidFill>
                  <a:prstClr val="black"/>
                </a:solidFill>
                <a:latin typeface="Aptos" panose="020B0004020202020204" pitchFamily="34" charset="0"/>
                <a:cs typeface="Arial" panose="020B0604020202020204" pitchFamily="34" charset="0"/>
              </a:rPr>
              <a:t>Programme</a:t>
            </a:r>
            <a:r>
              <a:rPr lang="en-US" sz="1600" b="1" dirty="0">
                <a:solidFill>
                  <a:prstClr val="black"/>
                </a:solidFill>
                <a:latin typeface="Aptos" panose="020B0004020202020204" pitchFamily="34" charset="0"/>
                <a:cs typeface="Arial" panose="020B0604020202020204" pitchFamily="34" charset="0"/>
              </a:rPr>
              <a:t> </a:t>
            </a:r>
            <a:r>
              <a:rPr lang="en-US" sz="1600" dirty="0">
                <a:solidFill>
                  <a:prstClr val="black"/>
                </a:solidFill>
                <a:latin typeface="Aptos" panose="020B0004020202020204" pitchFamily="34" charset="0"/>
                <a:cs typeface="Arial" panose="020B0604020202020204" pitchFamily="34" charset="0"/>
              </a:rPr>
              <a:t>– tasks to help you to understand and develop employability skills and attributes, and to explore career options.</a:t>
            </a:r>
          </a:p>
          <a:p>
            <a:pPr marL="342900" marR="0" lvl="0" indent="-34290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endParaRPr kumimoji="0" lang="en-US" b="1"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endParaRPr>
          </a:p>
          <a:p>
            <a:pPr marL="342900" marR="0" lvl="0" indent="-34290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rPr>
              <a:t>Up-to-date Careers information and articles</a:t>
            </a:r>
            <a:endParaRPr kumimoji="0" lang="en-US" sz="2000" b="1" i="0" u="none" strike="noStrike" kern="1200" cap="none" spc="0" normalizeH="0" baseline="0" noProof="0" dirty="0">
              <a:ln>
                <a:noFill/>
              </a:ln>
              <a:solidFill>
                <a:prstClr val="black"/>
              </a:solidFill>
              <a:effectLst/>
              <a:uLnTx/>
              <a:uFillTx/>
              <a:latin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416267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91E60-DE4C-762D-1F69-680606B8684D}"/>
              </a:ext>
            </a:extLst>
          </p:cNvPr>
          <p:cNvSpPr txBox="1"/>
          <p:nvPr/>
        </p:nvSpPr>
        <p:spPr>
          <a:xfrm>
            <a:off x="3794724" y="0"/>
            <a:ext cx="7171092" cy="132555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eaLnBrk="1" fontAlgn="auto" latinLnBrk="0" hangingPunct="1">
              <a:lnSpc>
                <a:spcPct val="90000"/>
              </a:lnSpc>
              <a:spcBef>
                <a:spcPts val="0"/>
              </a:spcBef>
              <a:spcAft>
                <a:spcPts val="0"/>
              </a:spcAft>
              <a:buClrTx/>
              <a:buSzTx/>
              <a:buFontTx/>
              <a:buNone/>
              <a:tabLst/>
              <a:defRPr sz="1800" b="0" i="0" u="none" strike="noStrike" kern="0" cap="none" spc="0" baseline="0">
                <a:solidFill>
                  <a:srgbClr val="000000"/>
                </a:solidFill>
                <a:uFillTx/>
              </a:defRPr>
            </a:pPr>
            <a:r>
              <a:rPr kumimoji="0" lang="en-US" sz="4800" b="1" i="0" u="none" strike="noStrike" kern="1200" cap="none" spc="0" normalizeH="0" baseline="0" noProof="0" dirty="0">
                <a:ln>
                  <a:noFill/>
                </a:ln>
                <a:solidFill>
                  <a:srgbClr val="023E60"/>
                </a:solidFill>
                <a:effectLst/>
                <a:uLnTx/>
                <a:uFillTx/>
                <a:latin typeface="Arial" panose="020B0604020202020204" pitchFamily="34" charset="0"/>
                <a:cs typeface="Arial" panose="020B0604020202020204" pitchFamily="34" charset="0"/>
              </a:rPr>
              <a:t>Career Pathway</a:t>
            </a:r>
          </a:p>
        </p:txBody>
      </p:sp>
      <p:sp>
        <p:nvSpPr>
          <p:cNvPr id="3" name="TextBox 7">
            <a:extLst>
              <a:ext uri="{FF2B5EF4-FFF2-40B4-BE49-F238E27FC236}">
                <a16:creationId xmlns:a16="http://schemas.microsoft.com/office/drawing/2014/main" id="{AD6BB80E-2657-E7CD-C799-C8B7DA1100C2}"/>
              </a:ext>
            </a:extLst>
          </p:cNvPr>
          <p:cNvSpPr txBox="1"/>
          <p:nvPr/>
        </p:nvSpPr>
        <p:spPr>
          <a:xfrm>
            <a:off x="4798335" y="1083562"/>
            <a:ext cx="6871581" cy="347787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2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Why take part?</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lang="en-US" sz="2000" dirty="0">
                <a:solidFill>
                  <a:srgbClr val="000000"/>
                </a:solidFill>
                <a:latin typeface="Arial" panose="020B0604020202020204" pitchFamily="34" charset="0"/>
                <a:cs typeface="Arial" panose="020B0604020202020204" pitchFamily="34" charset="0"/>
              </a:rPr>
              <a:t>Explore potential career paths</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Expand professional networks with online Meet the Professionals</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lang="en-US" sz="2000" dirty="0">
                <a:solidFill>
                  <a:srgbClr val="000000"/>
                </a:solidFill>
                <a:latin typeface="Arial" panose="020B0604020202020204" pitchFamily="34" charset="0"/>
                <a:cs typeface="Arial" panose="020B0604020202020204" pitchFamily="34" charset="0"/>
              </a:rPr>
              <a:t>Get 1 – 5 days of flexible work experience</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endParaRPr kumimoji="0" 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285750" indent="-285750">
              <a:buSzPct val="100000"/>
              <a:buFont typeface="Arial" pitchFamily="34"/>
              <a:buChar char="•"/>
              <a:defRPr sz="1800" b="0" i="0" u="none" strike="noStrike" kern="0" cap="none" spc="0" baseline="0">
                <a:solidFill>
                  <a:srgbClr val="000000"/>
                </a:solidFill>
                <a:uFillTx/>
              </a:defRPr>
            </a:pPr>
            <a:r>
              <a:rPr lang="en-US" sz="2000" b="1" dirty="0">
                <a:solidFill>
                  <a:srgbClr val="002060"/>
                </a:solidFill>
                <a:latin typeface="Arial" panose="020B0604020202020204" pitchFamily="34" charset="0"/>
                <a:cs typeface="Arial" panose="020B0604020202020204" pitchFamily="34" charset="0"/>
              </a:rPr>
              <a:t>What can you expect?</a:t>
            </a:r>
          </a:p>
          <a:p>
            <a:pPr marL="285750" indent="-285750">
              <a:buSzPct val="100000"/>
              <a:buFont typeface="Arial" pitchFamily="34"/>
              <a:buChar char="•"/>
              <a:defRPr sz="1800" b="0" i="0" u="none" strike="noStrike" kern="0" cap="none" spc="0" baseline="0">
                <a:solidFill>
                  <a:srgbClr val="000000"/>
                </a:solidFill>
                <a:uFillTx/>
              </a:defRPr>
            </a:pPr>
            <a:r>
              <a:rPr lang="en-US" sz="2000" dirty="0">
                <a:latin typeface="Arial" panose="020B0604020202020204" pitchFamily="34" charset="0"/>
                <a:cs typeface="Arial" panose="020B0604020202020204" pitchFamily="34" charset="0"/>
              </a:rPr>
              <a:t>1-2-1 support from a dedicated Project Officer</a:t>
            </a:r>
          </a:p>
          <a:p>
            <a:pPr marL="285750" indent="-285750">
              <a:buSzPct val="100000"/>
              <a:buFont typeface="Arial" pitchFamily="34"/>
              <a:buChar char="•"/>
              <a:defRPr sz="1800" b="0" i="0" u="none" strike="noStrike" kern="0" cap="none" spc="0" baseline="0">
                <a:solidFill>
                  <a:srgbClr val="000000"/>
                </a:solidFill>
                <a:uFillTx/>
              </a:defRPr>
            </a:pPr>
            <a:r>
              <a:rPr lang="en-US" sz="2000" dirty="0">
                <a:latin typeface="Arial" panose="020B0604020202020204" pitchFamily="34" charset="0"/>
                <a:cs typeface="Arial" panose="020B0604020202020204" pitchFamily="34" charset="0"/>
              </a:rPr>
              <a:t>In-person and online experience and support</a:t>
            </a:r>
          </a:p>
          <a:p>
            <a:pPr marL="285750" indent="-285750">
              <a:buSzPct val="100000"/>
              <a:buFont typeface="Arial" pitchFamily="34"/>
              <a:buChar char="•"/>
              <a:defRPr sz="1800" b="0" i="0" u="none" strike="noStrike" kern="0" cap="none" spc="0" baseline="0">
                <a:solidFill>
                  <a:srgbClr val="000000"/>
                </a:solidFill>
                <a:uFillTx/>
              </a:defRPr>
            </a:pPr>
            <a:r>
              <a:rPr lang="en-US" sz="2000" dirty="0">
                <a:latin typeface="Arial" panose="020B0604020202020204" pitchFamily="34" charset="0"/>
                <a:cs typeface="Arial" panose="020B0604020202020204" pitchFamily="34" charset="0"/>
              </a:rPr>
              <a:t>Travel expenses and related costs covered up to £200 per person</a:t>
            </a:r>
            <a:endParaRPr kumimoji="0" 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1E57F68-D773-60C5-6211-BF0D2FEACD5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2968" y="173315"/>
            <a:ext cx="3833108" cy="5366858"/>
          </a:xfrm>
          <a:prstGeom prst="rect">
            <a:avLst/>
          </a:prstGeom>
          <a:noFill/>
        </p:spPr>
      </p:pic>
      <p:pic>
        <p:nvPicPr>
          <p:cNvPr id="6" name="Picture 5" descr="A screenshot of a computer&#10;&#10;AI-generated content may be incorrect.">
            <a:extLst>
              <a:ext uri="{FF2B5EF4-FFF2-40B4-BE49-F238E27FC236}">
                <a16:creationId xmlns:a16="http://schemas.microsoft.com/office/drawing/2014/main" id="{B3E6EA69-DC00-EA0D-80B8-5926EE1BF71D}"/>
              </a:ext>
            </a:extLst>
          </p:cNvPr>
          <p:cNvPicPr>
            <a:picLocks noChangeAspect="1"/>
          </p:cNvPicPr>
          <p:nvPr/>
        </p:nvPicPr>
        <p:blipFill rotWithShape="1">
          <a:blip r:embed="rId4"/>
          <a:srcRect l="20462" t="68201" r="61957" b="27724"/>
          <a:stretch>
            <a:fillRect/>
          </a:stretch>
        </p:blipFill>
        <p:spPr bwMode="auto">
          <a:xfrm>
            <a:off x="5859457" y="4561437"/>
            <a:ext cx="3746027" cy="470246"/>
          </a:xfrm>
          <a:prstGeom prst="rect">
            <a:avLst/>
          </a:prstGeom>
          <a:ln>
            <a:noFill/>
          </a:ln>
          <a:extLst>
            <a:ext uri="{53640926-AAD7-44D8-BBD7-CCE9431645EC}">
              <a14:shadowObscured xmlns:a14="http://schemas.microsoft.com/office/drawing/2010/main"/>
            </a:ext>
          </a:extLst>
        </p:spPr>
      </p:pic>
      <p:pic>
        <p:nvPicPr>
          <p:cNvPr id="5" name="Graphic 4" descr="Email with solid fill">
            <a:extLst>
              <a:ext uri="{FF2B5EF4-FFF2-40B4-BE49-F238E27FC236}">
                <a16:creationId xmlns:a16="http://schemas.microsoft.com/office/drawing/2014/main" id="{21C98E6F-5A92-5861-E8D1-BCA8A863E1B4}"/>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873708" y="5123036"/>
            <a:ext cx="470246" cy="470246"/>
          </a:xfrm>
          <a:prstGeom prst="rect">
            <a:avLst/>
          </a:prstGeom>
        </p:spPr>
      </p:pic>
      <p:sp>
        <p:nvSpPr>
          <p:cNvPr id="8" name="TextBox 7">
            <a:extLst>
              <a:ext uri="{FF2B5EF4-FFF2-40B4-BE49-F238E27FC236}">
                <a16:creationId xmlns:a16="http://schemas.microsoft.com/office/drawing/2014/main" id="{BB47F995-224D-B0DF-9585-DF5F80B82239}"/>
              </a:ext>
            </a:extLst>
          </p:cNvPr>
          <p:cNvSpPr txBox="1"/>
          <p:nvPr/>
        </p:nvSpPr>
        <p:spPr>
          <a:xfrm>
            <a:off x="6343954" y="5084792"/>
            <a:ext cx="6096000" cy="455381"/>
          </a:xfrm>
          <a:prstGeom prst="rect">
            <a:avLst/>
          </a:prstGeom>
          <a:noFill/>
        </p:spPr>
        <p:txBody>
          <a:bodyPr wrap="square">
            <a:spAutoFit/>
          </a:bodyPr>
          <a:lstStyle/>
          <a:p>
            <a:pPr marL="0" lvl="0" indent="0" algn="l">
              <a:lnSpc>
                <a:spcPct val="150000"/>
              </a:lnSpc>
              <a:spcBef>
                <a:spcPct val="0"/>
              </a:spcBef>
            </a:pPr>
            <a:r>
              <a:rPr lang="en-US" sz="1800" b="1" dirty="0">
                <a:solidFill>
                  <a:schemeClr val="accent1">
                    <a:lumMod val="75000"/>
                  </a:schemeClr>
                </a:solidFill>
                <a:latin typeface="Arial" panose="020B0604020202020204" pitchFamily="34" charset="0"/>
                <a:ea typeface="Barlow Bold"/>
                <a:cs typeface="Arial" panose="020B0604020202020204" pitchFamily="34" charset="0"/>
                <a:sym typeface="Barlow Bold"/>
              </a:rPr>
              <a:t>careerpathway@uwtsd.ac.uk</a:t>
            </a:r>
            <a:endParaRPr lang="en-US" sz="1800" b="1" dirty="0">
              <a:solidFill>
                <a:schemeClr val="accent1">
                  <a:lumMod val="75000"/>
                </a:schemeClr>
              </a:solidFill>
              <a:latin typeface="Barlow Bold"/>
              <a:ea typeface="Barlow Bold"/>
              <a:cs typeface="Barlow Bold"/>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EC668-D786-8D12-C67A-1CF7A660258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7E0E64C-5D58-7A95-E520-D64C300CB7E5}"/>
              </a:ext>
            </a:extLst>
          </p:cNvPr>
          <p:cNvSpPr txBox="1"/>
          <p:nvPr/>
        </p:nvSpPr>
        <p:spPr>
          <a:xfrm>
            <a:off x="1678423" y="2404998"/>
            <a:ext cx="8835153" cy="1200329"/>
          </a:xfrm>
          <a:prstGeom prst="rect">
            <a:avLst/>
          </a:prstGeom>
          <a:noFill/>
        </p:spPr>
        <p:txBody>
          <a:bodyPr wrap="square">
            <a:spAutoFit/>
          </a:bodyPr>
          <a:lstStyle/>
          <a:p>
            <a:pPr algn="ctr" defTabSz="685800"/>
            <a:r>
              <a:rPr lang="en-GB" sz="7200" b="1" dirty="0">
                <a:solidFill>
                  <a:prstClr val="white"/>
                </a:solidFill>
                <a:latin typeface="Aptos" panose="020B0004020202020204" pitchFamily="34" charset="0"/>
                <a:cs typeface="Poppins" panose="00000500000000000000" pitchFamily="2" charset="0"/>
              </a:rPr>
              <a:t>ANY QUESTIONS?</a:t>
            </a:r>
            <a:endParaRPr lang="en-GB" sz="7200" b="1" dirty="0">
              <a:solidFill>
                <a:prstClr val="black"/>
              </a:solidFill>
              <a:latin typeface="Aptos" panose="020B0004020202020204" pitchFamily="34" charset="0"/>
              <a:cs typeface="Poppins" panose="00000500000000000000" pitchFamily="2" charset="0"/>
            </a:endParaRPr>
          </a:p>
        </p:txBody>
      </p:sp>
    </p:spTree>
    <p:extLst>
      <p:ext uri="{BB962C8B-B14F-4D97-AF65-F5344CB8AC3E}">
        <p14:creationId xmlns:p14="http://schemas.microsoft.com/office/powerpoint/2010/main" val="237441854"/>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E1AA88-41E2-ACB7-B15A-FCD853DB3EA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498AEB9-D2FE-E6CE-4D99-C19A59AD4C85}"/>
              </a:ext>
            </a:extLst>
          </p:cNvPr>
          <p:cNvSpPr txBox="1"/>
          <p:nvPr/>
        </p:nvSpPr>
        <p:spPr>
          <a:xfrm>
            <a:off x="2283252" y="1554665"/>
            <a:ext cx="6796682" cy="2746906"/>
          </a:xfrm>
          <a:prstGeom prst="rect">
            <a:avLst/>
          </a:prstGeom>
          <a:noFill/>
        </p:spPr>
        <p:txBody>
          <a:bodyPr wrap="square">
            <a:spAutoFit/>
          </a:bodyPr>
          <a:lstStyle/>
          <a:p>
            <a:pPr algn="ctr" defTabSz="685800"/>
            <a:r>
              <a:rPr lang="en-GB" sz="8625" b="1" dirty="0">
                <a:solidFill>
                  <a:prstClr val="white"/>
                </a:solidFill>
                <a:latin typeface="Aptos" panose="020B0004020202020204" pitchFamily="34" charset="0"/>
                <a:cs typeface="Poppins" panose="00000500000000000000" pitchFamily="2" charset="0"/>
              </a:rPr>
              <a:t>THANK YOU!</a:t>
            </a:r>
          </a:p>
          <a:p>
            <a:pPr algn="ctr" defTabSz="685800"/>
            <a:r>
              <a:rPr lang="en-GB" sz="8625" b="1" dirty="0">
                <a:solidFill>
                  <a:prstClr val="white"/>
                </a:solidFill>
                <a:latin typeface="Aptos" panose="020B0004020202020204" pitchFamily="34" charset="0"/>
                <a:cs typeface="Poppins" panose="00000500000000000000" pitchFamily="2" charset="0"/>
              </a:rPr>
              <a:t>DIOLCH!</a:t>
            </a:r>
            <a:endParaRPr lang="en-GB" sz="8625" b="1" dirty="0">
              <a:solidFill>
                <a:prstClr val="black"/>
              </a:solidFill>
              <a:latin typeface="Aptos" panose="020B0004020202020204" pitchFamily="34" charset="0"/>
              <a:cs typeface="Poppins" panose="00000500000000000000" pitchFamily="2" charset="0"/>
            </a:endParaRPr>
          </a:p>
        </p:txBody>
      </p:sp>
    </p:spTree>
    <p:extLst>
      <p:ext uri="{BB962C8B-B14F-4D97-AF65-F5344CB8AC3E}">
        <p14:creationId xmlns:p14="http://schemas.microsoft.com/office/powerpoint/2010/main" val="2401804703"/>
      </p:ext>
    </p:extLst>
  </p:cSld>
  <p:clrMapOvr>
    <a:masterClrMapping/>
  </p:clrMapOvr>
  <p:transition spd="slow"/>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548</Words>
  <Application>Microsoft Office PowerPoint</Application>
  <PresentationFormat>Widescreen</PresentationFormat>
  <Paragraphs>65</Paragraphs>
  <Slides>10</Slides>
  <Notes>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10</vt:i4>
      </vt:variant>
    </vt:vector>
  </HeadingPairs>
  <TitlesOfParts>
    <vt:vector size="17" baseType="lpstr">
      <vt:lpstr>Barlow Bold</vt:lpstr>
      <vt:lpstr>Aptos</vt:lpstr>
      <vt:lpstr>Arial</vt:lpstr>
      <vt:lpstr>Calibri</vt:lpstr>
      <vt:lpstr>Calibri Light</vt:lpstr>
      <vt:lpstr>UWTSD Text 2</vt:lpstr>
      <vt:lpstr>1_Office Theme</vt:lpstr>
      <vt:lpstr>PowerPoint Presentation</vt:lpstr>
      <vt:lpstr>PowerPoint Presentation</vt:lpstr>
      <vt:lpstr>PowerPoint Presentation</vt:lpstr>
      <vt:lpstr>How we help students</vt:lpstr>
      <vt:lpstr>Accessing the Careers Service</vt:lpstr>
      <vt:lpstr>How to book an appointment</vt:lpstr>
      <vt:lpstr>MyCareer</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Lynsey Williams</dc:creator>
  <cp:lastModifiedBy>Mel Cameron</cp:lastModifiedBy>
  <cp:revision>7</cp:revision>
  <dcterms:created xsi:type="dcterms:W3CDTF">2026-01-07T13:17:31Z</dcterms:created>
  <dcterms:modified xsi:type="dcterms:W3CDTF">2026-04-27T15:06:50Z</dcterms:modified>
</cp:coreProperties>
</file>