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302" r:id="rId2"/>
    <p:sldId id="303" r:id="rId3"/>
    <p:sldId id="259" r:id="rId4"/>
    <p:sldId id="289" r:id="rId5"/>
    <p:sldId id="287" r:id="rId6"/>
    <p:sldId id="304" r:id="rId7"/>
    <p:sldId id="288" r:id="rId8"/>
    <p:sldId id="306" r:id="rId9"/>
    <p:sldId id="30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8F8F8"/>
    <a:srgbClr val="0C1B43"/>
    <a:srgbClr val="292C48"/>
    <a:srgbClr val="2C2D39"/>
    <a:srgbClr val="242630"/>
    <a:srgbClr val="2A1F43"/>
    <a:srgbClr val="1D2225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4" autoAdjust="0"/>
    <p:restoredTop sz="90551" autoAdjust="0"/>
  </p:normalViewPr>
  <p:slideViewPr>
    <p:cSldViewPr snapToGrid="0" snapToObjects="1">
      <p:cViewPr>
        <p:scale>
          <a:sx n="84" d="100"/>
          <a:sy n="84" d="100"/>
        </p:scale>
        <p:origin x="870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2416" y="21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2/23/25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2/23/25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6644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gettyimages-1061332616-2048x2048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477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bg1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C33A90-B87E-634E-AF2A-F4C3C8923FED}"/>
              </a:ext>
            </a:extLst>
          </p:cNvPr>
          <p:cNvSpPr/>
          <p:nvPr userDrawn="1"/>
        </p:nvSpPr>
        <p:spPr>
          <a:xfrm>
            <a:off x="0" y="914400"/>
            <a:ext cx="12192000" cy="5029200"/>
          </a:xfrm>
          <a:prstGeom prst="rect">
            <a:avLst/>
          </a:prstGeom>
          <a:pattFill prst="lgGrid">
            <a:fgClr>
              <a:schemeClr val="tx2">
                <a:lumMod val="10000"/>
                <a:lumOff val="9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147E0E-4AE4-D149-A315-F2528623D5EA}"/>
              </a:ext>
            </a:extLst>
          </p:cNvPr>
          <p:cNvSpPr/>
          <p:nvPr userDrawn="1"/>
        </p:nvSpPr>
        <p:spPr>
          <a:xfrm>
            <a:off x="763425" y="2818150"/>
            <a:ext cx="6207001" cy="257181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3ED0903-C4AC-F843-878E-D66CB7BFB0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8430" y="3277472"/>
            <a:ext cx="5651293" cy="1086304"/>
          </a:xfrm>
          <a:prstGeom prst="rect">
            <a:avLst/>
          </a:prstGeom>
        </p:spPr>
        <p:txBody>
          <a:bodyPr lIns="91440" rIns="91440">
            <a:noAutofit/>
          </a:bodyPr>
          <a:lstStyle>
            <a:lvl1pPr algn="l">
              <a:defRPr sz="8800" b="1" i="0" spc="150" baseline="0">
                <a:solidFill>
                  <a:schemeClr val="accent3">
                    <a:lumMod val="90000"/>
                  </a:schemeClr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US" noProof="0" dirty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8F278E7-697F-D34E-BB55-5D254AF87F9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23125" y="0"/>
            <a:ext cx="6268875" cy="6858000"/>
          </a:xfrm>
          <a:custGeom>
            <a:avLst/>
            <a:gdLst>
              <a:gd name="connsiteX0" fmla="*/ 0 w 6268875"/>
              <a:gd name="connsiteY0" fmla="*/ 0 h 6858000"/>
              <a:gd name="connsiteX1" fmla="*/ 6268875 w 6268875"/>
              <a:gd name="connsiteY1" fmla="*/ 0 h 6858000"/>
              <a:gd name="connsiteX2" fmla="*/ 6268875 w 6268875"/>
              <a:gd name="connsiteY2" fmla="*/ 6858000 h 6858000"/>
              <a:gd name="connsiteX3" fmla="*/ 0 w 6268875"/>
              <a:gd name="connsiteY3" fmla="*/ 6858000 h 6858000"/>
              <a:gd name="connsiteX4" fmla="*/ 0 w 6268875"/>
              <a:gd name="connsiteY4" fmla="*/ 5389964 h 6858000"/>
              <a:gd name="connsiteX5" fmla="*/ 1047301 w 6268875"/>
              <a:gd name="connsiteY5" fmla="*/ 5389964 h 6858000"/>
              <a:gd name="connsiteX6" fmla="*/ 1047301 w 6268875"/>
              <a:gd name="connsiteY6" fmla="*/ 2814404 h 6858000"/>
              <a:gd name="connsiteX7" fmla="*/ 0 w 6268875"/>
              <a:gd name="connsiteY7" fmla="*/ 28144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8875" h="6858000">
                <a:moveTo>
                  <a:pt x="0" y="0"/>
                </a:moveTo>
                <a:lnTo>
                  <a:pt x="6268875" y="0"/>
                </a:lnTo>
                <a:lnTo>
                  <a:pt x="6268875" y="6858000"/>
                </a:lnTo>
                <a:lnTo>
                  <a:pt x="0" y="6858000"/>
                </a:lnTo>
                <a:lnTo>
                  <a:pt x="0" y="5389964"/>
                </a:lnTo>
                <a:lnTo>
                  <a:pt x="1047301" y="5389964"/>
                </a:lnTo>
                <a:lnTo>
                  <a:pt x="1047301" y="2814404"/>
                </a:lnTo>
                <a:lnTo>
                  <a:pt x="0" y="2814404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D2629F-DD57-45EB-A64D-AF459A802B6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108430" y="4450080"/>
            <a:ext cx="5651294" cy="607103"/>
          </a:xfrm>
        </p:spPr>
        <p:txBody>
          <a:bodyPr anchor="ctr">
            <a:normAutofit/>
          </a:bodyPr>
          <a:lstStyle>
            <a:lvl1pPr marL="0" indent="0">
              <a:buNone/>
              <a:defRPr sz="2400" b="0" cap="all" spc="6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890117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bg2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B59AC0-ACCA-0548-A037-BC61068B8FE2}"/>
              </a:ext>
            </a:extLst>
          </p:cNvPr>
          <p:cNvSpPr/>
          <p:nvPr userDrawn="1"/>
        </p:nvSpPr>
        <p:spPr>
          <a:xfrm>
            <a:off x="0" y="0"/>
            <a:ext cx="12192000" cy="986306"/>
          </a:xfrm>
          <a:prstGeom prst="rect">
            <a:avLst/>
          </a:prstGeom>
          <a:pattFill prst="lgGrid">
            <a:fgClr>
              <a:schemeClr val="tx2">
                <a:lumMod val="10000"/>
                <a:lumOff val="9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57C152-0331-B74F-81FE-04A927A72C7B}"/>
              </a:ext>
            </a:extLst>
          </p:cNvPr>
          <p:cNvSpPr/>
          <p:nvPr userDrawn="1"/>
        </p:nvSpPr>
        <p:spPr>
          <a:xfrm>
            <a:off x="350520" y="279792"/>
            <a:ext cx="11475720" cy="98630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rtlCol="0" anchor="ctr"/>
          <a:lstStyle/>
          <a:p>
            <a:endParaRPr lang="en-US" sz="2400" b="1" dirty="0">
              <a:latin typeface="+mn-lt"/>
              <a:ea typeface="Meiryo" panose="020B0604030504040204" pitchFamily="34" charset="-128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FDDD9A4-1691-5D47-9605-21650E221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413" y="483440"/>
            <a:ext cx="10904438" cy="583800"/>
          </a:xfrm>
          <a:prstGeom prst="rect">
            <a:avLst/>
          </a:prstGeo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2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AAAAF7-05B9-4CD1-AB96-49BDA5C87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9247" y="6356350"/>
            <a:ext cx="751415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63163FE-7A47-48F5-985E-52E1FC39A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11711" y="6356349"/>
            <a:ext cx="532140" cy="365125"/>
          </a:xfrm>
        </p:spPr>
        <p:txBody>
          <a:bodyPr/>
          <a:lstStyle/>
          <a:p>
            <a:fld id="{6F705D35-D126-3B47-A82C-2A13EA9E0A6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DE5BD82-54F0-40F0-8673-34432C04A35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8986" y="1470025"/>
            <a:ext cx="10904865" cy="47069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0720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bg2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87C56A2-F952-8343-A875-78793BA51A34}"/>
              </a:ext>
            </a:extLst>
          </p:cNvPr>
          <p:cNvSpPr/>
          <p:nvPr userDrawn="1"/>
        </p:nvSpPr>
        <p:spPr>
          <a:xfrm>
            <a:off x="0" y="5871694"/>
            <a:ext cx="12192000" cy="986306"/>
          </a:xfrm>
          <a:prstGeom prst="rect">
            <a:avLst/>
          </a:prstGeom>
          <a:pattFill prst="lgGrid">
            <a:fgClr>
              <a:schemeClr val="tx1">
                <a:lumMod val="10000"/>
                <a:lumOff val="9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BB3689-72F8-2345-BF30-38C81BDD487E}"/>
              </a:ext>
            </a:extLst>
          </p:cNvPr>
          <p:cNvSpPr/>
          <p:nvPr userDrawn="1"/>
        </p:nvSpPr>
        <p:spPr>
          <a:xfrm>
            <a:off x="4921026" y="0"/>
            <a:ext cx="718969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D5A6F-AE17-4E4C-9567-DB3B02853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3659" y="6356350"/>
            <a:ext cx="44909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F705D35-D126-3B47-A82C-2A13EA9E0A6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56FB1BA-653F-254C-9C39-2A5BDD763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117" y="681037"/>
            <a:ext cx="4791637" cy="583800"/>
          </a:xfrm>
          <a:prstGeom prst="rect">
            <a:avLst/>
          </a:prstGeo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2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CB2BF900-EE78-604F-A9A8-83394228A68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2925" y="571500"/>
            <a:ext cx="5553075" cy="5715000"/>
          </a:xfrm>
          <a:prstGeom prst="rect">
            <a:avLst/>
          </a:prstGeom>
          <a:solidFill>
            <a:schemeClr val="bg2"/>
          </a:solidFill>
        </p:spPr>
        <p:txBody>
          <a:bodyPr/>
          <a:lstStyle/>
          <a:p>
            <a:r>
              <a:rPr lang="en-GB" altLang="ja-JP" noProof="0"/>
              <a:t>Click icon to add picture</a:t>
            </a:r>
            <a:endParaRPr lang="en-US" altLang="ja-JP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ABA8C-1BE3-46E4-80B3-44A791B60E0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42925" y="6356350"/>
            <a:ext cx="73152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2692E44-7FE3-4F90-97B5-E996A2DCEA8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761117" y="1265238"/>
            <a:ext cx="4791637" cy="49117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6706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bg2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2F96941-79C9-A34B-8AB5-C167A4D72D51}"/>
              </a:ext>
            </a:extLst>
          </p:cNvPr>
          <p:cNvSpPr/>
          <p:nvPr userDrawn="1"/>
        </p:nvSpPr>
        <p:spPr>
          <a:xfrm>
            <a:off x="0" y="0"/>
            <a:ext cx="12192000" cy="986306"/>
          </a:xfrm>
          <a:prstGeom prst="rect">
            <a:avLst/>
          </a:prstGeom>
          <a:pattFill prst="lgGrid">
            <a:fgClr>
              <a:schemeClr val="tx1">
                <a:lumMod val="10000"/>
                <a:lumOff val="9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8A28A8-5C75-FC4B-9A28-8F343DF4B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D5A6F-AE17-4E4C-9567-DB3B02853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05D35-D126-3B47-A82C-2A13EA9E0A6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57C152-0331-B74F-81FE-04A927A72C7B}"/>
              </a:ext>
            </a:extLst>
          </p:cNvPr>
          <p:cNvSpPr/>
          <p:nvPr userDrawn="1"/>
        </p:nvSpPr>
        <p:spPr>
          <a:xfrm>
            <a:off x="350520" y="279792"/>
            <a:ext cx="11475720" cy="98630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2880" tIns="182880" rIns="182880" rtlCol="0" anchor="ctr"/>
          <a:lstStyle/>
          <a:p>
            <a:endParaRPr lang="en-US" sz="2400" b="1" dirty="0">
              <a:solidFill>
                <a:schemeClr val="bg1"/>
              </a:solidFill>
              <a:latin typeface="+mn-lt"/>
              <a:ea typeface="Meiryo" panose="020B0604030504040204" pitchFamily="34" charset="-128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FDDD9A4-1691-5D47-9605-21650E221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413" y="483440"/>
            <a:ext cx="10904438" cy="583800"/>
          </a:xfrm>
          <a:prstGeom prst="rect">
            <a:avLst/>
          </a:prstGeo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2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2F811A9-08B1-C746-B30D-69D7B4A6CD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1" y="2038570"/>
            <a:ext cx="5042646" cy="703135"/>
          </a:xfrm>
          <a:prstGeom prst="rect">
            <a:avLst/>
          </a:prstGeo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accent3">
                    <a:lumMod val="50000"/>
                  </a:schemeClr>
                </a:solidFill>
                <a:latin typeface="+mj-lt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54F0B191-C947-1640-8AD2-EEEAA1ED57C9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501205" y="2038570"/>
            <a:ext cx="5042646" cy="703135"/>
          </a:xfrm>
          <a:prstGeom prst="rect">
            <a:avLst/>
          </a:prstGeo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accent3">
                    <a:lumMod val="50000"/>
                  </a:schemeClr>
                </a:solidFill>
                <a:latin typeface="+mj-lt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B92D52-6B55-2C4B-95E4-CE89611E590B}"/>
              </a:ext>
            </a:extLst>
          </p:cNvPr>
          <p:cNvCxnSpPr>
            <a:cxnSpLocks/>
          </p:cNvCxnSpPr>
          <p:nvPr userDrawn="1"/>
        </p:nvCxnSpPr>
        <p:spPr>
          <a:xfrm>
            <a:off x="6167716" y="1613647"/>
            <a:ext cx="0" cy="4904068"/>
          </a:xfrm>
          <a:prstGeom prst="line">
            <a:avLst/>
          </a:prstGeom>
          <a:ln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2E17E1D-5E9C-4782-A550-1FA7C170295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200" y="2894471"/>
            <a:ext cx="5041900" cy="3093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Content Placeholder 6">
            <a:extLst>
              <a:ext uri="{FF2B5EF4-FFF2-40B4-BE49-F238E27FC236}">
                <a16:creationId xmlns:a16="http://schemas.microsoft.com/office/drawing/2014/main" id="{9AE8FA97-2778-4811-810F-CA386FE3C23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1205" y="2894471"/>
            <a:ext cx="5041900" cy="3093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6403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bg2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4A22209-F6F4-814A-9719-87CDCD23C55F}"/>
              </a:ext>
            </a:extLst>
          </p:cNvPr>
          <p:cNvSpPr/>
          <p:nvPr userDrawn="1"/>
        </p:nvSpPr>
        <p:spPr>
          <a:xfrm>
            <a:off x="0" y="914400"/>
            <a:ext cx="12192000" cy="5029200"/>
          </a:xfrm>
          <a:prstGeom prst="rect">
            <a:avLst/>
          </a:prstGeom>
          <a:pattFill prst="lgGrid">
            <a:fgClr>
              <a:schemeClr val="tx2">
                <a:lumMod val="10000"/>
                <a:lumOff val="9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1817374-D7A2-2F4D-91C6-E24955F0018B}"/>
              </a:ext>
            </a:extLst>
          </p:cNvPr>
          <p:cNvSpPr/>
          <p:nvPr userDrawn="1"/>
        </p:nvSpPr>
        <p:spPr>
          <a:xfrm>
            <a:off x="5951621" y="1803214"/>
            <a:ext cx="6240379" cy="32528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FBA462-7E60-BA4E-9A1E-3B5E69DAC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ACCE73A-EC7C-C74F-BDE1-B9AFE6B3713A}" type="datetimeFigureOut">
              <a:rPr lang="en-US" smtClean="0"/>
              <a:t>2/23/25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D5A6F-AE17-4E4C-9567-DB3B02853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05D35-D126-3B47-A82C-2A13EA9E0A6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56FB1BA-653F-254C-9C39-2A5BDD763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4545" y="2028031"/>
            <a:ext cx="5058209" cy="583800"/>
          </a:xfrm>
          <a:prstGeom prst="rect">
            <a:avLst/>
          </a:prstGeo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bg2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AD5E91DA-7D30-8C45-9BE7-5F82AA824B1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2925" y="0"/>
            <a:ext cx="5408696" cy="6858000"/>
          </a:xfrm>
          <a:prstGeom prst="rect">
            <a:avLst/>
          </a:prstGeom>
          <a:solidFill>
            <a:schemeClr val="bg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B3A0EA-D5DD-4E60-90A9-6338842407F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94463" y="2611438"/>
            <a:ext cx="5058209" cy="216535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5007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8A28A8-5C75-FC4B-9A28-8F343DF4B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D5A6F-AE17-4E4C-9567-DB3B02853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05D35-D126-3B47-A82C-2A13EA9E0A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79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9EAC25-66D1-1245-97FD-3B5840132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2069B3-0468-584A-914E-91C8C91C7F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A988C-554B-E64F-A698-DE3EF9CA07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157E6-BBF7-AB4A-B5DD-B39A65C17B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4706" y="6356350"/>
            <a:ext cx="4490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705D35-D126-3B47-A82C-2A13EA9E0A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565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88" r:id="rId2"/>
    <p:sldLayoutId id="2147483661" r:id="rId3"/>
    <p:sldLayoutId id="2147483690" r:id="rId4"/>
    <p:sldLayoutId id="2147483692" r:id="rId5"/>
    <p:sldLayoutId id="2147483655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Clr>
          <a:schemeClr val="accent3">
            <a:lumMod val="75000"/>
          </a:schemeClr>
        </a:buClr>
        <a:buFont typeface="Wingdings" panose="05000000000000000000" pitchFamily="2" charset="2"/>
        <a:buChar char="§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3">
            <a:lumMod val="75000"/>
          </a:schemeClr>
        </a:buClr>
        <a:buFont typeface="Wingdings" panose="05000000000000000000" pitchFamily="2" charset="2"/>
        <a:buChar char="§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3">
            <a:lumMod val="75000"/>
          </a:schemeClr>
        </a:buClr>
        <a:buFont typeface="Wingdings" panose="05000000000000000000" pitchFamily="2" charset="2"/>
        <a:buChar char="§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3">
            <a:lumMod val="75000"/>
          </a:schemeClr>
        </a:buClr>
        <a:buFont typeface="Wingdings" panose="05000000000000000000" pitchFamily="2" charset="2"/>
        <a:buChar char="§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3">
            <a:lumMod val="75000"/>
          </a:schemeClr>
        </a:buClr>
        <a:buFont typeface="Wingdings" panose="05000000000000000000" pitchFamily="2" charset="2"/>
        <a:buChar char="§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jiffy.com/es/chatbot-de-line-para-hoteles" TargetMode="External"/><Relationship Id="rId2" Type="http://schemas.openxmlformats.org/officeDocument/2006/relationships/hyperlink" Target="https://www.renascence.io/journal/how-hilton-enhances-customer-experience-cx-with-digital-innovations-in-hospitalit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vfine.com/es/habitacion-de-hotel-inteligente/#" TargetMode="External"/><Relationship Id="rId4" Type="http://schemas.openxmlformats.org/officeDocument/2006/relationships/hyperlink" Target="https://www.q3tech.com/blogs/evolution-of-chatbo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802AA36A-8685-4D91-92E4-CBC45883B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Enhancing Hospitality Through AI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F1EEC5C-B452-49AC-85CC-33670A64C47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08430" y="4450080"/>
            <a:ext cx="5651294" cy="481753"/>
          </a:xfrm>
        </p:spPr>
        <p:txBody>
          <a:bodyPr>
            <a:no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Balancing innovation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&amp; Personalisation.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Placeholder 4" descr="woman standing in the street&#10;">
            <a:extLst>
              <a:ext uri="{FF2B5EF4-FFF2-40B4-BE49-F238E27FC236}">
                <a16:creationId xmlns:a16="http://schemas.microsoft.com/office/drawing/2014/main" id="{120E820F-B28F-4486-9338-B0657800FF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6D07D0-31B8-D622-4F9D-AB1F75D36495}"/>
              </a:ext>
            </a:extLst>
          </p:cNvPr>
          <p:cNvSpPr txBox="1"/>
          <p:nvPr/>
        </p:nvSpPr>
        <p:spPr>
          <a:xfrm>
            <a:off x="2604558" y="5840239"/>
            <a:ext cx="36290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Iris P Barreiro Ekoro</a:t>
            </a:r>
          </a:p>
          <a:p>
            <a:pPr algn="l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2127100</a:t>
            </a:r>
          </a:p>
          <a:p>
            <a:pPr algn="l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2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064C-0C77-40EF-B78A-227F2C923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..</a:t>
            </a:r>
            <a:endParaRPr lang="en-US" sz="4000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FDDD6-E8E3-4FD4-A371-90094C459EE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 fontScale="92500" lnSpcReduction="10000"/>
          </a:bodyPr>
          <a:lstStyle/>
          <a:p>
            <a:pPr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is reshaping the hospitality industry by enhancing the guest experience, optimising operations and increasing revenue.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Personalisation, automatisation and efficiency is the key for the transformation in the industry.</a:t>
            </a:r>
          </a:p>
          <a:p>
            <a:pPr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example: </a:t>
            </a:r>
          </a:p>
          <a:p>
            <a:pPr lvl="1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Chatbots in multiple languages to answer or help the guests.</a:t>
            </a:r>
          </a:p>
          <a:p>
            <a:pPr lvl="1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Helping reduce cost of electricity based on room occupancy.</a:t>
            </a:r>
          </a:p>
          <a:p>
            <a:pPr lvl="1" algn="just">
              <a:lnSpc>
                <a:spcPct val="16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guest experience by personalising their experience.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8633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D89CC30-BD19-FC7E-259B-DC7149070A9C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/>
          <a:stretch/>
        </p:blipFill>
        <p:spPr>
          <a:xfrm>
            <a:off x="838200" y="2038571"/>
            <a:ext cx="5041900" cy="3537118"/>
          </a:xfrm>
          <a:prstGeom prst="rect">
            <a:avLst/>
          </a:prstGeom>
          <a:ln w="88900" cap="sq" cmpd="thickThin">
            <a:solidFill>
              <a:srgbClr val="0C1B43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3E408D6E-B51C-CD4F-AC1A-15EC32AAB74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1951" y="2038571"/>
            <a:ext cx="5041900" cy="3093579"/>
          </a:xfrm>
        </p:spPr>
        <p:txBody>
          <a:bodyPr anchor="ctr">
            <a:norm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GB" altLang="ja-JP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Analyzing</a:t>
            </a:r>
            <a:r>
              <a:rPr lang="en-GB" altLang="ja-JP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guest data: services tailored to individual preferences.</a:t>
            </a:r>
            <a:endParaRPr lang="ja-JP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46B1C47B-0A8A-7DFB-2BCC-CD6E920A09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None/>
              <a:defRPr sz="1800" b="1" i="0" kern="1200" cap="all" spc="150" baseline="0">
                <a:solidFill>
                  <a:schemeClr val="accent3">
                    <a:lumMod val="50000"/>
                  </a:schemeClr>
                </a:solidFill>
                <a:latin typeface="+mj-lt"/>
                <a:ea typeface="Meiryo UI" panose="020B0604030504040204" pitchFamily="34" charset="-128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None/>
              <a:defRPr sz="2000" b="1" kern="1200" spc="150" baseline="0">
                <a:solidFill>
                  <a:schemeClr val="tx1"/>
                </a:solidFill>
                <a:latin typeface="+mn-lt"/>
                <a:ea typeface="Meiryo UI" panose="020B0604030504040204" pitchFamily="34" charset="-128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None/>
              <a:defRPr sz="1800" b="1" kern="1200" spc="150" baseline="0">
                <a:solidFill>
                  <a:schemeClr val="tx1"/>
                </a:solidFill>
                <a:latin typeface="+mn-lt"/>
                <a:ea typeface="Meiryo UI" panose="020B0604030504040204" pitchFamily="34" charset="-128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None/>
              <a:defRPr sz="1600" b="1" kern="1200" spc="150" baseline="0">
                <a:solidFill>
                  <a:schemeClr val="tx1"/>
                </a:solidFill>
                <a:latin typeface="+mn-lt"/>
                <a:ea typeface="Meiryo UI" panose="020B0604030504040204" pitchFamily="34" charset="-128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None/>
              <a:defRPr sz="1600" b="1" kern="1200" spc="150" baseline="0">
                <a:solidFill>
                  <a:schemeClr val="tx1"/>
                </a:solidFill>
                <a:latin typeface="+mn-lt"/>
                <a:ea typeface="Meiryo UI" panose="020B0604030504040204" pitchFamily="34" charset="-128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Personalisation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113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F42768-7A00-44B6-B91D-8876B8A4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1" y="600001"/>
            <a:ext cx="5456754" cy="664836"/>
          </a:xfrm>
        </p:spPr>
        <p:txBody>
          <a:bodyPr anchor="ctr">
            <a:noAutofit/>
          </a:bodyPr>
          <a:lstStyle/>
          <a:p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 Customer Service </a:t>
            </a:r>
            <a:endParaRPr lang="en-US" sz="4000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ED155775-5F45-1363-2D20-2E751F0065D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r="2837" b="3"/>
          <a:stretch/>
        </p:blipFill>
        <p:spPr>
          <a:xfrm>
            <a:off x="542925" y="571500"/>
            <a:ext cx="5553075" cy="5715000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BEB3A5-2FC8-4AD8-8BB4-F7837CBF0E1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10783" y="1476905"/>
            <a:ext cx="4791637" cy="4911725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Chatbots &amp; Virtual Assistants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Luxury hotels offer virtual assistants or concierge with personalised recommendations.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Benefit: less responsabilities for the workers (FD) faster attention.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811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2627AE97-340B-E245-B9C6-A4E8743E1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67" y="578050"/>
            <a:ext cx="10904438" cy="583800"/>
          </a:xfrm>
          <a:ln>
            <a:solidFill>
              <a:schemeClr val="accent3">
                <a:lumMod val="25000"/>
              </a:schemeClr>
            </a:solidFill>
          </a:ln>
        </p:spPr>
        <p:txBody>
          <a:bodyPr anchor="t"/>
          <a:lstStyle/>
          <a:p>
            <a:r>
              <a:rPr lang="en-GB" altLang="ja-JP" sz="40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Operations with AI</a:t>
            </a:r>
            <a:endParaRPr lang="en-US" altLang="ja-JP" sz="4000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81ECBBB6-1140-7745-B57A-8FE68E837E23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example: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017211D-9C44-B641-A078-4EA6FEE3BBF9}"/>
              </a:ext>
            </a:extLst>
          </p:cNvPr>
          <p:cNvSpPr>
            <a:spLocks noGrp="1"/>
          </p:cNvSpPr>
          <p:nvPr>
            <p:ph sz="half" idx="15"/>
          </p:nvPr>
        </p:nvSpPr>
        <p:spPr/>
        <p:txBody>
          <a:bodyPr anchor="ctr">
            <a:normAutofit/>
          </a:bodyPr>
          <a:lstStyle/>
          <a:p>
            <a:pPr algn="just"/>
            <a:r>
              <a:rPr lang="en-GB" altLang="ja-JP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in and check-out with facial recognition.</a:t>
            </a:r>
          </a:p>
          <a:p>
            <a:pPr algn="just"/>
            <a:r>
              <a:rPr lang="en-GB" altLang="ja-JP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Housekeeping scheduling.</a:t>
            </a:r>
          </a:p>
          <a:p>
            <a:pPr algn="just"/>
            <a:r>
              <a:rPr lang="en-GB" altLang="ja-JP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to improve services.</a:t>
            </a:r>
          </a:p>
          <a:p>
            <a:endParaRPr lang="ja-JP" altLang="en-US" sz="2400" dirty="0"/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78F30852-7324-B342-92E6-181AD0A5705C}"/>
              </a:ext>
            </a:extLst>
          </p:cNvPr>
          <p:cNvSpPr>
            <a:spLocks noGrp="1"/>
          </p:cNvSpPr>
          <p:nvPr>
            <p:ph sz="half" idx="16"/>
          </p:nvPr>
        </p:nvSpPr>
        <p:spPr/>
        <p:txBody>
          <a:bodyPr anchor="ctr">
            <a:normAutofit/>
          </a:bodyPr>
          <a:lstStyle/>
          <a:p>
            <a:pPr algn="just"/>
            <a:r>
              <a:rPr lang="en-GB" altLang="ja-JP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track competitor prices with AI- driven tools. Also bookings and so more.</a:t>
            </a:r>
            <a:endParaRPr lang="ja-JP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51109A-2723-0055-6C2E-BE16EE1C39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Automation in hotels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639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064C-0C77-40EF-B78A-227F2C923485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solidFill>
              <a:srgbClr val="F8F8F8"/>
            </a:solidFill>
          </a:ln>
        </p:spPr>
        <p:txBody>
          <a:bodyPr/>
          <a:lstStyle/>
          <a:p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Challenges &amp; Considerations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FDDD6-E8E3-4FD4-A371-90094C459EE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/>
          </a:bodyPr>
          <a:lstStyle/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privacy and security:</a:t>
            </a:r>
          </a:p>
          <a:p>
            <a:pPr lvl="1" algn="just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Compliance with regulations like GDPR and CCPA.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Cost:</a:t>
            </a:r>
          </a:p>
          <a:p>
            <a:pPr lvl="1" algn="just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Accessibility for smaller hotels.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Balancing AI and Human Interaction:</a:t>
            </a:r>
          </a:p>
          <a:p>
            <a:pPr lvl="1" algn="just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Personalisation shouldn’t replace hospitality. </a:t>
            </a:r>
          </a:p>
        </p:txBody>
      </p:sp>
    </p:spTree>
    <p:extLst>
      <p:ext uri="{BB962C8B-B14F-4D97-AF65-F5344CB8AC3E}">
        <p14:creationId xmlns:p14="http://schemas.microsoft.com/office/powerpoint/2010/main" val="3812149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117" y="681037"/>
            <a:ext cx="4791637" cy="583800"/>
          </a:xfrm>
          <a:ln>
            <a:solidFill>
              <a:schemeClr val="accent3">
                <a:lumMod val="50000"/>
              </a:schemeClr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</a:t>
            </a:r>
            <a:endParaRPr lang="en-US" sz="4000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FE485A-178A-258D-7127-A986AE5B36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01" r="18870" b="-1"/>
          <a:stretch/>
        </p:blipFill>
        <p:spPr>
          <a:xfrm>
            <a:off x="542925" y="571500"/>
            <a:ext cx="5553075" cy="571500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1D13BF-C64F-FB2E-C844-FEF027666061}"/>
              </a:ext>
            </a:extLst>
          </p:cNvPr>
          <p:cNvSpPr txBox="1"/>
          <p:nvPr/>
        </p:nvSpPr>
        <p:spPr>
          <a:xfrm>
            <a:off x="6761117" y="1508655"/>
            <a:ext cx="4791637" cy="49117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28600" indent="-228600" algn="just">
              <a:lnSpc>
                <a:spcPct val="150000"/>
              </a:lnSpc>
              <a:spcBef>
                <a:spcPts val="1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kern="1200" spc="150" baseline="0">
                <a:solidFill>
                  <a:schemeClr val="bg1"/>
                </a:solidFill>
                <a:latin typeface="Times New Roman" panose="02020603050405020304" pitchFamily="18" charset="0"/>
                <a:ea typeface="Meiryo UI" panose="020B0604030504040204" pitchFamily="34" charset="-128"/>
                <a:cs typeface="Times New Roman" panose="02020603050405020304" pitchFamily="18" charset="0"/>
              </a:rPr>
              <a:t>Balance AI &amp; Human interaction.</a:t>
            </a:r>
          </a:p>
          <a:p>
            <a:pPr marL="228600" indent="-228600" algn="just">
              <a:lnSpc>
                <a:spcPct val="150000"/>
              </a:lnSpc>
              <a:spcBef>
                <a:spcPts val="1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kern="1200" spc="150" baseline="0">
                <a:solidFill>
                  <a:schemeClr val="bg1"/>
                </a:solidFill>
                <a:latin typeface="Times New Roman" panose="02020603050405020304" pitchFamily="18" charset="0"/>
                <a:ea typeface="Meiryo UI" panose="020B0604030504040204" pitchFamily="34" charset="-128"/>
                <a:cs typeface="Times New Roman" panose="02020603050405020304" pitchFamily="18" charset="0"/>
              </a:rPr>
              <a:t>Protect Data privacy &amp; Security.</a:t>
            </a:r>
          </a:p>
          <a:p>
            <a:pPr marL="228600" indent="-228600" algn="just">
              <a:lnSpc>
                <a:spcPct val="150000"/>
              </a:lnSpc>
              <a:spcBef>
                <a:spcPts val="1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kern="1200" spc="150" baseline="0">
                <a:solidFill>
                  <a:schemeClr val="bg1"/>
                </a:solidFill>
                <a:latin typeface="Times New Roman" panose="02020603050405020304" pitchFamily="18" charset="0"/>
                <a:ea typeface="Meiryo UI" panose="020B0604030504040204" pitchFamily="34" charset="-128"/>
                <a:cs typeface="Times New Roman" panose="02020603050405020304" pitchFamily="18" charset="0"/>
              </a:rPr>
              <a:t>Train Staff in AI.</a:t>
            </a:r>
          </a:p>
          <a:p>
            <a:pPr marL="228600" indent="-228600" algn="just">
              <a:lnSpc>
                <a:spcPct val="150000"/>
              </a:lnSpc>
              <a:spcBef>
                <a:spcPts val="1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kern="1200" spc="150" baseline="0">
                <a:solidFill>
                  <a:schemeClr val="bg1"/>
                </a:solidFill>
                <a:latin typeface="Times New Roman" panose="02020603050405020304" pitchFamily="18" charset="0"/>
                <a:ea typeface="Meiryo UI" panose="020B0604030504040204" pitchFamily="34" charset="-128"/>
                <a:cs typeface="Times New Roman" panose="02020603050405020304" pitchFamily="18" charset="0"/>
              </a:rPr>
              <a:t>Make AI accessible for Small Hotels. For instance: Boutique Hotels.</a:t>
            </a:r>
          </a:p>
          <a:p>
            <a:pPr marL="228600" indent="-228600" algn="just">
              <a:lnSpc>
                <a:spcPct val="150000"/>
              </a:lnSpc>
              <a:spcBef>
                <a:spcPts val="1500"/>
              </a:spcBef>
              <a:buClr>
                <a:schemeClr val="accent3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sz="2000" kern="1200" spc="150" baseline="0">
              <a:solidFill>
                <a:schemeClr val="bg1"/>
              </a:solidFill>
              <a:latin typeface="Times New Roman" panose="02020603050405020304" pitchFamily="18" charset="0"/>
              <a:ea typeface="Meiryo UI" panose="020B060403050404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C5BEF0-C9C3-1B2A-0191-D89B89CD1252}"/>
              </a:ext>
            </a:extLst>
          </p:cNvPr>
          <p:cNvSpPr txBox="1"/>
          <p:nvPr/>
        </p:nvSpPr>
        <p:spPr>
          <a:xfrm>
            <a:off x="5185448" y="2520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82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064C-0C77-40EF-B78A-227F2C923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sz="4000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FDDD6-E8E3-4FD4-A371-90094C459EE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/>
          </a:bodyPr>
          <a:lstStyle/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is transforming the hotel industry, but it is important to use it thoughtfully. While it brings advantages like efficiency and tailored experiences to our guests, there are also challenges.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8813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064C-0C77-40EF-B78A-227F2C923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US" sz="4000" dirty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FDDD6-E8E3-4FD4-A371-90094C459EE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anchor="t">
            <a:no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Allan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Patov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(2024). 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Hilton Enhances Customer Experience (CX) with Digital Innovations in Hospitality. Renascence. Available at: 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https://www.renascence.io/journal/</a:t>
            </a:r>
            <a:r>
              <a:rPr lang="en-GB" sz="1600" i="0" u="none" strike="noStrike" dirty="0" err="1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how-hilton-enhances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-customer-experience-cx-with-digital-innovations-in-hospitality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 20 Feb.2025)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HiJiffy. (2024). 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Aumentar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Reservas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Nunca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Sido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tan 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Facil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GB" sz="1600" i="0" u="none" strike="noStrike" dirty="0" err="1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www.hijiffy.com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/es/chatbot-de-line-para-</a:t>
            </a:r>
            <a:r>
              <a:rPr lang="en-GB" sz="1600" i="0" u="none" strike="noStrike" dirty="0" err="1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hoteles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(Access 20 Feb.2025)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Q3technology. (2024). Chatbots. </a:t>
            </a:r>
            <a:r>
              <a:rPr lang="en-GB" sz="16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Evolution of Chatbots: From Basic Queries to Complex Conversations. Available at: </a:t>
            </a:r>
            <a:r>
              <a:rPr lang="en-GB" sz="16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https://www.q3tech.com/blogs/evolution-of-chatbots/</a:t>
            </a:r>
            <a:r>
              <a:rPr lang="en-GB" sz="16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 20 Feb.2025)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Martijn 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Barten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(2024). 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Revfine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Smart Hotel Rooms. What are the Benefits?. Available at: 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www.revfine.com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/es/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habitacion-de-hotel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-</a:t>
            </a:r>
            <a:r>
              <a:rPr lang="en-GB" sz="1600" dirty="0" err="1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inteligente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/#</a:t>
            </a: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 20 Feb.2025)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Goulash,B. (2024). Marriott AI powered cybersecurity and data protection strategies. Journal of Hospitality Technology, 18(3), 87-105.( </a:t>
            </a:r>
            <a:r>
              <a:rPr lang="en-GB" sz="1600" i="0" u="none" strike="noStrike" dirty="0">
                <a:solidFill>
                  <a:srgbClr val="000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 20 Feb.2025)</a:t>
            </a:r>
            <a:endParaRPr lang="en-GB" sz="160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endParaRPr lang="en-GB" sz="1600" i="0" u="none" strike="noStrike" dirty="0">
              <a:solidFill>
                <a:srgbClr val="00011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987919"/>
      </p:ext>
    </p:extLst>
  </p:cSld>
  <p:clrMapOvr>
    <a:masterClrMapping/>
  </p:clrMapOvr>
</p:sld>
</file>

<file path=ppt/theme/theme1.xml><?xml version="1.0" encoding="utf-8"?>
<a:theme xmlns:a="http://schemas.openxmlformats.org/drawingml/2006/main" name="Minimal and Muted">
  <a:themeElements>
    <a:clrScheme name="Japan Navy">
      <a:dk1>
        <a:srgbClr val="231B23"/>
      </a:dk1>
      <a:lt1>
        <a:srgbClr val="FCF5E5"/>
      </a:lt1>
      <a:dk2>
        <a:srgbClr val="282C47"/>
      </a:dk2>
      <a:lt2>
        <a:srgbClr val="FCF5E5"/>
      </a:lt2>
      <a:accent1>
        <a:srgbClr val="FDA431"/>
      </a:accent1>
      <a:accent2>
        <a:srgbClr val="4DA1A8"/>
      </a:accent2>
      <a:accent3>
        <a:srgbClr val="D7E7BA"/>
      </a:accent3>
      <a:accent4>
        <a:srgbClr val="FCF5E5"/>
      </a:accent4>
      <a:accent5>
        <a:srgbClr val="282C47"/>
      </a:accent5>
      <a:accent6>
        <a:srgbClr val="EECED3"/>
      </a:accent6>
      <a:hlink>
        <a:srgbClr val="FCA330"/>
      </a:hlink>
      <a:folHlink>
        <a:srgbClr val="4DA1A8"/>
      </a:folHlink>
    </a:clrScheme>
    <a:fontScheme name="Japanese Template">
      <a:majorFont>
        <a:latin typeface="Meiryo UI"/>
        <a:ea typeface=""/>
        <a:cs typeface=""/>
      </a:majorFont>
      <a:minorFont>
        <a:latin typeface="Meiryo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4575339C-C32B-4598-89D3-40CE402AE836}" vid="{2B7EF1B1-1997-4816-8972-8A33AD129E2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254</Words>
  <Application>Microsoft Office PowerPoint</Application>
  <PresentationFormat>Widescreen</PresentationFormat>
  <Paragraphs>28</Paragraphs>
  <Slides>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Minimal and Muted</vt:lpstr>
      <vt:lpstr>Enhancing Hospitality Through AI</vt:lpstr>
      <vt:lpstr>Introduction ..</vt:lpstr>
      <vt:lpstr>AI Personalisation</vt:lpstr>
      <vt:lpstr>AI Customer Service </vt:lpstr>
      <vt:lpstr>Operations with AI</vt:lpstr>
      <vt:lpstr>Challenges &amp; Considerations </vt:lpstr>
      <vt:lpstr>Recommendations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Enhancing Hospitality Through AI</dc:title>
  <dc:creator>Iris Predestina Barreiro Ekoro (2127100)</dc:creator>
  <cp:lastModifiedBy>Iris Predestina Barreiro Ekoro (2127100)</cp:lastModifiedBy>
  <cp:revision>2</cp:revision>
  <dcterms:created xsi:type="dcterms:W3CDTF">2025-02-23T20:46:06Z</dcterms:created>
  <dcterms:modified xsi:type="dcterms:W3CDTF">2025-02-25T00:14:28Z</dcterms:modified>
</cp:coreProperties>
</file>