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57"/>
  </p:notesMasterIdLst>
  <p:sldIdLst>
    <p:sldId id="256" r:id="rId2"/>
    <p:sldId id="284" r:id="rId3"/>
    <p:sldId id="306" r:id="rId4"/>
    <p:sldId id="305" r:id="rId5"/>
    <p:sldId id="282" r:id="rId6"/>
    <p:sldId id="299" r:id="rId7"/>
    <p:sldId id="259" r:id="rId8"/>
    <p:sldId id="285" r:id="rId9"/>
    <p:sldId id="260" r:id="rId10"/>
    <p:sldId id="263" r:id="rId11"/>
    <p:sldId id="307" r:id="rId12"/>
    <p:sldId id="267" r:id="rId13"/>
    <p:sldId id="300" r:id="rId14"/>
    <p:sldId id="264" r:id="rId15"/>
    <p:sldId id="301" r:id="rId16"/>
    <p:sldId id="265" r:id="rId17"/>
    <p:sldId id="302" r:id="rId18"/>
    <p:sldId id="303" r:id="rId19"/>
    <p:sldId id="304" r:id="rId20"/>
    <p:sldId id="294" r:id="rId21"/>
    <p:sldId id="268" r:id="rId22"/>
    <p:sldId id="261" r:id="rId23"/>
    <p:sldId id="275" r:id="rId24"/>
    <p:sldId id="276" r:id="rId25"/>
    <p:sldId id="274" r:id="rId26"/>
    <p:sldId id="286" r:id="rId27"/>
    <p:sldId id="287" r:id="rId28"/>
    <p:sldId id="278" r:id="rId29"/>
    <p:sldId id="279" r:id="rId30"/>
    <p:sldId id="280" r:id="rId31"/>
    <p:sldId id="281" r:id="rId32"/>
    <p:sldId id="283" r:id="rId33"/>
    <p:sldId id="295" r:id="rId34"/>
    <p:sldId id="296" r:id="rId35"/>
    <p:sldId id="297" r:id="rId36"/>
    <p:sldId id="298" r:id="rId37"/>
    <p:sldId id="288" r:id="rId38"/>
    <p:sldId id="271" r:id="rId39"/>
    <p:sldId id="290" r:id="rId40"/>
    <p:sldId id="273" r:id="rId41"/>
    <p:sldId id="289" r:id="rId42"/>
    <p:sldId id="269" r:id="rId43"/>
    <p:sldId id="292" r:id="rId44"/>
    <p:sldId id="293" r:id="rId45"/>
    <p:sldId id="291" r:id="rId46"/>
    <p:sldId id="270" r:id="rId47"/>
    <p:sldId id="308" r:id="rId48"/>
    <p:sldId id="309" r:id="rId49"/>
    <p:sldId id="310" r:id="rId50"/>
    <p:sldId id="311" r:id="rId51"/>
    <p:sldId id="312" r:id="rId52"/>
    <p:sldId id="313" r:id="rId53"/>
    <p:sldId id="257" r:id="rId54"/>
    <p:sldId id="258" r:id="rId55"/>
    <p:sldId id="27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9"/>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6CDF45-B1A2-454F-A7DB-B0801BC24207}" type="datetimeFigureOut">
              <a:rPr lang="en-US" smtClean="0"/>
              <a:t>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E07F67-695A-A84A-8FDE-A9E4F85D7750}" type="slidenum">
              <a:rPr lang="en-US" smtClean="0"/>
              <a:t>‹#›</a:t>
            </a:fld>
            <a:endParaRPr lang="en-US"/>
          </a:p>
        </p:txBody>
      </p:sp>
    </p:spTree>
    <p:extLst>
      <p:ext uri="{BB962C8B-B14F-4D97-AF65-F5344CB8AC3E}">
        <p14:creationId xmlns:p14="http://schemas.microsoft.com/office/powerpoint/2010/main" val="1632957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8</a:t>
            </a:fld>
            <a:endParaRPr lang="en-US"/>
          </a:p>
        </p:txBody>
      </p:sp>
    </p:spTree>
    <p:extLst>
      <p:ext uri="{BB962C8B-B14F-4D97-AF65-F5344CB8AC3E}">
        <p14:creationId xmlns:p14="http://schemas.microsoft.com/office/powerpoint/2010/main" val="1884796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11</a:t>
            </a:fld>
            <a:endParaRPr lang="en-US"/>
          </a:p>
        </p:txBody>
      </p:sp>
    </p:spTree>
    <p:extLst>
      <p:ext uri="{BB962C8B-B14F-4D97-AF65-F5344CB8AC3E}">
        <p14:creationId xmlns:p14="http://schemas.microsoft.com/office/powerpoint/2010/main" val="113661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16</a:t>
            </a:fld>
            <a:endParaRPr lang="en-US"/>
          </a:p>
        </p:txBody>
      </p:sp>
    </p:spTree>
    <p:extLst>
      <p:ext uri="{BB962C8B-B14F-4D97-AF65-F5344CB8AC3E}">
        <p14:creationId xmlns:p14="http://schemas.microsoft.com/office/powerpoint/2010/main" val="2114779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18</a:t>
            </a:fld>
            <a:endParaRPr lang="en-US"/>
          </a:p>
        </p:txBody>
      </p:sp>
    </p:spTree>
    <p:extLst>
      <p:ext uri="{BB962C8B-B14F-4D97-AF65-F5344CB8AC3E}">
        <p14:creationId xmlns:p14="http://schemas.microsoft.com/office/powerpoint/2010/main" val="898397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19</a:t>
            </a:fld>
            <a:endParaRPr lang="en-US"/>
          </a:p>
        </p:txBody>
      </p:sp>
    </p:spTree>
    <p:extLst>
      <p:ext uri="{BB962C8B-B14F-4D97-AF65-F5344CB8AC3E}">
        <p14:creationId xmlns:p14="http://schemas.microsoft.com/office/powerpoint/2010/main" val="1497157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20</a:t>
            </a:fld>
            <a:endParaRPr lang="en-US"/>
          </a:p>
        </p:txBody>
      </p:sp>
    </p:spTree>
    <p:extLst>
      <p:ext uri="{BB962C8B-B14F-4D97-AF65-F5344CB8AC3E}">
        <p14:creationId xmlns:p14="http://schemas.microsoft.com/office/powerpoint/2010/main" val="1568047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34</a:t>
            </a:fld>
            <a:endParaRPr lang="en-US"/>
          </a:p>
        </p:txBody>
      </p:sp>
    </p:spTree>
    <p:extLst>
      <p:ext uri="{BB962C8B-B14F-4D97-AF65-F5344CB8AC3E}">
        <p14:creationId xmlns:p14="http://schemas.microsoft.com/office/powerpoint/2010/main" val="1710388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36</a:t>
            </a:fld>
            <a:endParaRPr lang="en-US"/>
          </a:p>
        </p:txBody>
      </p:sp>
    </p:spTree>
    <p:extLst>
      <p:ext uri="{BB962C8B-B14F-4D97-AF65-F5344CB8AC3E}">
        <p14:creationId xmlns:p14="http://schemas.microsoft.com/office/powerpoint/2010/main" val="3877161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44</a:t>
            </a:fld>
            <a:endParaRPr lang="en-US"/>
          </a:p>
        </p:txBody>
      </p:sp>
    </p:spTree>
    <p:extLst>
      <p:ext uri="{BB962C8B-B14F-4D97-AF65-F5344CB8AC3E}">
        <p14:creationId xmlns:p14="http://schemas.microsoft.com/office/powerpoint/2010/main" val="39152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50</a:t>
            </a:fld>
            <a:endParaRPr lang="en-US"/>
          </a:p>
        </p:txBody>
      </p:sp>
    </p:spTree>
    <p:extLst>
      <p:ext uri="{BB962C8B-B14F-4D97-AF65-F5344CB8AC3E}">
        <p14:creationId xmlns:p14="http://schemas.microsoft.com/office/powerpoint/2010/main" val="3026563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E07F67-695A-A84A-8FDE-A9E4F85D7750}" type="slidenum">
              <a:rPr lang="en-US" smtClean="0"/>
              <a:t>52</a:t>
            </a:fld>
            <a:endParaRPr lang="en-US"/>
          </a:p>
        </p:txBody>
      </p:sp>
    </p:spTree>
    <p:extLst>
      <p:ext uri="{BB962C8B-B14F-4D97-AF65-F5344CB8AC3E}">
        <p14:creationId xmlns:p14="http://schemas.microsoft.com/office/powerpoint/2010/main" val="2229021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90060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365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94212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7891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2/3/20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890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832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8074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089806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2/3/20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97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5884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4991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9481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4285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960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4120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9621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0129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2/3/20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629540"/>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33" r:id="rId4"/>
    <p:sldLayoutId id="2147483734" r:id="rId5"/>
    <p:sldLayoutId id="2147483735" r:id="rId6"/>
    <p:sldLayoutId id="2147483736" r:id="rId7"/>
    <p:sldLayoutId id="2147483737" r:id="rId8"/>
    <p:sldLayoutId id="2147483738" r:id="rId9"/>
    <p:sldLayoutId id="2147483739" r:id="rId10"/>
    <p:sldLayoutId id="2147483746" r:id="rId11"/>
    <p:sldLayoutId id="2147483740" r:id="rId12"/>
    <p:sldLayoutId id="2147483741" r:id="rId13"/>
    <p:sldLayoutId id="2147483742" r:id="rId14"/>
    <p:sldLayoutId id="2147483743" r:id="rId15"/>
    <p:sldLayoutId id="2147483744" r:id="rId16"/>
    <p:sldLayoutId id="2147483745"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ljjlXSGdSYs?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ErsK5aOA2j0?feature=oembed" TargetMode="Externa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_z7YWIshHtE?feature=oembed" TargetMode="Externa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WXR-bCF5dbM?feature=oembed" TargetMode="Externa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jlTo8ZN4wAM?feature=oembed" TargetMode="External"/><Relationship Id="rId5" Type="http://schemas.openxmlformats.org/officeDocument/2006/relationships/image" Target="../media/image15.png"/><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3" Type="http://schemas.openxmlformats.org/officeDocument/2006/relationships/hyperlink" Target="https://www.studiobinder.com/storyboard-creator/" TargetMode="External"/><Relationship Id="rId2" Type="http://schemas.openxmlformats.org/officeDocument/2006/relationships/hyperlink" Target="https://wonderunit.com/storyboarder/download/" TargetMode="External"/><Relationship Id="rId1" Type="http://schemas.openxmlformats.org/officeDocument/2006/relationships/slideLayout" Target="../slideLayouts/slideLayout2.xml"/><Relationship Id="rId6" Type="http://schemas.openxmlformats.org/officeDocument/2006/relationships/hyperlink" Target="https://www.storyboardthat.com/storyboard-creator" TargetMode="External"/><Relationship Id="rId5" Type="http://schemas.openxmlformats.org/officeDocument/2006/relationships/hyperlink" Target="https://boords.com/storyboard-template#microsoft-word-storyboard-templates" TargetMode="External"/><Relationship Id="rId4" Type="http://schemas.openxmlformats.org/officeDocument/2006/relationships/hyperlink" Target="https://boords.com/best-storyboard-softwar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thebalancecareers.com/how-to-shoot-a-music-video-step-by-step-2460783"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nofilmschool.com/2016/10/infographic-shows-you-all-basics-storyboarding" TargetMode="External"/><Relationship Id="rId5" Type="http://schemas.openxmlformats.org/officeDocument/2006/relationships/hyperlink" Target="https://www.wikihow.com/Create-a-Storyboard" TargetMode="External"/><Relationship Id="rId4" Type="http://schemas.openxmlformats.org/officeDocument/2006/relationships/hyperlink" Target="https://wave.video/blog/what-is-a-storyboar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video" Target="https://www.youtube.com/embed/an4ySOlsUMY?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video" Target="https://www.youtube.com/embed/zlJDTxahav0?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video" Target="https://www.youtube.com/embed/eVHjvNHRITw?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vimeo.com/135475344"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dtofilms.ca/"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video" Target="https://player.vimeo.com/video/135475344?app_id=122963"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player.vimeo.com/video/17487285?app_id=122963" TargetMode="External"/><Relationship Id="rId4" Type="http://schemas.openxmlformats.org/officeDocument/2006/relationships/image" Target="../media/image2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player.vimeo.com/video/17487025?app_id=122963" TargetMode="Externa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video" Target="https://www.youtube.com/embed/d5gUsnJX2oA?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video" Target="https://www.youtube.com/embed/wveh7LgQxnk?feature=oembed"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video" Target="https://www.youtube.com/embed/1lyu1KKwC74?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ZWmrfgj0MZI?feature=oembed" TargetMode="External"/><Relationship Id="rId4" Type="http://schemas.openxmlformats.org/officeDocument/2006/relationships/image" Target="../media/image27.png"/></Relationships>
</file>

<file path=ppt/slides/_rels/slide4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video" Target="https://www.youtube.com/embed/u5CVsCnxyXg?feature=oembed"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video" Target="https://www.youtube.com/embed/tNGsnUWibnA?feature=oembed"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t6cxIeCIjE?feature=oembed" TargetMode="External"/><Relationship Id="rId4" Type="http://schemas.openxmlformats.org/officeDocument/2006/relationships/image" Target="../media/image30.png"/></Relationships>
</file>

<file path=ppt/slides/_rels/slide5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LFybwg4wadI?feature=oembed" TargetMode="External"/><Relationship Id="rId4" Type="http://schemas.openxmlformats.org/officeDocument/2006/relationships/image" Target="../media/image31.png"/></Relationships>
</file>

<file path=ppt/slides/_rels/slide5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0693" y="1769540"/>
            <a:ext cx="9440034" cy="1828801"/>
          </a:xfrm>
        </p:spPr>
        <p:txBody>
          <a:bodyPr>
            <a:normAutofit/>
          </a:bodyPr>
          <a:lstStyle/>
          <a:p>
            <a:r>
              <a:rPr lang="en-US" dirty="0">
                <a:latin typeface="Arial" panose="020B0604020202020204" pitchFamily="34" charset="0"/>
                <a:cs typeface="Arial" panose="020B0604020202020204" pitchFamily="34" charset="0"/>
              </a:rPr>
              <a:t>Music Video Production</a:t>
            </a:r>
          </a:p>
        </p:txBody>
      </p:sp>
      <p:sp>
        <p:nvSpPr>
          <p:cNvPr id="3" name="Subtitle 2">
            <a:extLst>
              <a:ext uri="{FF2B5EF4-FFF2-40B4-BE49-F238E27FC236}">
                <a16:creationId xmlns:a16="http://schemas.microsoft.com/office/drawing/2014/main" id="{7123A502-D96B-8F41-BE91-998AEE0C7CD1}"/>
              </a:ext>
            </a:extLst>
          </p:cNvPr>
          <p:cNvSpPr>
            <a:spLocks noGrp="1"/>
          </p:cNvSpPr>
          <p:nvPr>
            <p:ph type="subTitle" idx="1"/>
          </p:nvPr>
        </p:nvSpPr>
        <p:spPr>
          <a:xfrm>
            <a:off x="1370693" y="3773489"/>
            <a:ext cx="9440034" cy="1049867"/>
          </a:xfrm>
        </p:spPr>
        <p:txBody>
          <a:bodyPr>
            <a:normAutofit/>
          </a:bodyPr>
          <a:lstStyle/>
          <a:p>
            <a:r>
              <a:rPr lang="en-US" sz="2800" dirty="0">
                <a:latin typeface="Arial" panose="020B0604020202020204" pitchFamily="34" charset="0"/>
                <a:cs typeface="Arial" panose="020B0604020202020204" pitchFamily="34" charset="0"/>
              </a:rPr>
              <a:t>Week 2</a:t>
            </a:r>
          </a:p>
        </p:txBody>
      </p:sp>
    </p:spTree>
    <p:extLst>
      <p:ext uri="{BB962C8B-B14F-4D97-AF65-F5344CB8AC3E}">
        <p14:creationId xmlns:p14="http://schemas.microsoft.com/office/powerpoint/2010/main" val="87148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5983" y="570186"/>
            <a:ext cx="9440034" cy="914400"/>
          </a:xfrm>
        </p:spPr>
        <p:txBody>
          <a:bodyPr>
            <a:normAutofit/>
          </a:bodyPr>
          <a:lstStyle/>
          <a:p>
            <a:r>
              <a:rPr lang="en-GB" dirty="0">
                <a:latin typeface="Arial" panose="020B0604020202020204" pitchFamily="34" charset="0"/>
                <a:cs typeface="Arial" panose="020B0604020202020204" pitchFamily="34" charset="0"/>
              </a:rPr>
              <a:t>Assignment</a:t>
            </a: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A6CE283-6D20-4E41-9659-0415439A228A}"/>
              </a:ext>
            </a:extLst>
          </p:cNvPr>
          <p:cNvSpPr txBox="1"/>
          <p:nvPr/>
        </p:nvSpPr>
        <p:spPr>
          <a:xfrm>
            <a:off x="871151" y="2054762"/>
            <a:ext cx="10449698" cy="452431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The student is required to deliver a Music Video piece demonstrating their independent management and organisation of the production pipeline.  Design and develop from concept through production, edit and output experimental sound and vision artefact that defines the originators intention and objective. </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(MIN 3MIN DURATION)</a:t>
            </a:r>
          </a:p>
          <a:p>
            <a:pPr algn="ct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6108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5983" y="570186"/>
            <a:ext cx="9440034" cy="914400"/>
          </a:xfrm>
        </p:spPr>
        <p:txBody>
          <a:bodyPr>
            <a:normAutofit/>
          </a:bodyPr>
          <a:lstStyle/>
          <a:p>
            <a:r>
              <a:rPr lang="en-GB" dirty="0">
                <a:latin typeface="Arial" panose="020B0604020202020204" pitchFamily="34" charset="0"/>
                <a:cs typeface="Arial" panose="020B0604020202020204" pitchFamily="34" charset="0"/>
              </a:rPr>
              <a:t>Learning Outcomes</a:t>
            </a: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A6CE283-6D20-4E41-9659-0415439A228A}"/>
              </a:ext>
            </a:extLst>
          </p:cNvPr>
          <p:cNvSpPr txBox="1"/>
          <p:nvPr/>
        </p:nvSpPr>
        <p:spPr>
          <a:xfrm>
            <a:off x="871151" y="2894020"/>
            <a:ext cx="10449698"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Demonstrate a highly developed competence in the </a:t>
            </a:r>
            <a:r>
              <a:rPr lang="en-GB" sz="3200" b="1" dirty="0">
                <a:latin typeface="Arial" panose="020B0604020202020204" pitchFamily="34" charset="0"/>
                <a:cs typeface="Arial" panose="020B0604020202020204" pitchFamily="34" charset="0"/>
              </a:rPr>
              <a:t>planning and management </a:t>
            </a:r>
            <a:r>
              <a:rPr lang="en-GB" sz="3200" dirty="0">
                <a:latin typeface="Arial" panose="020B0604020202020204" pitchFamily="34" charset="0"/>
                <a:cs typeface="Arial" panose="020B0604020202020204" pitchFamily="34" charset="0"/>
              </a:rPr>
              <a:t>of an audio visual production required in the assembly of a creative, contemporary experimental sequence or production. </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lgn="ctr"/>
            <a:endParaRPr lang="en-US" sz="3200" dirty="0"/>
          </a:p>
        </p:txBody>
      </p:sp>
    </p:spTree>
    <p:extLst>
      <p:ext uri="{BB962C8B-B14F-4D97-AF65-F5344CB8AC3E}">
        <p14:creationId xmlns:p14="http://schemas.microsoft.com/office/powerpoint/2010/main" val="2839313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5983" y="2514599"/>
            <a:ext cx="9440034" cy="1828801"/>
          </a:xfrm>
        </p:spPr>
        <p:txBody>
          <a:bodyPr>
            <a:normAutofit/>
          </a:bodyPr>
          <a:lstStyle/>
          <a:p>
            <a:r>
              <a:rPr lang="en-US" dirty="0">
                <a:latin typeface="Arial" panose="020B0604020202020204" pitchFamily="34" charset="0"/>
                <a:cs typeface="Arial" panose="020B0604020202020204" pitchFamily="34" charset="0"/>
              </a:rPr>
              <a:t>Deadline:</a:t>
            </a:r>
            <a:br>
              <a:rPr lang="en-US" dirty="0">
                <a:latin typeface="Arial" panose="020B0604020202020204" pitchFamily="34" charset="0"/>
                <a:cs typeface="Arial" panose="020B0604020202020204" pitchFamily="34" charset="0"/>
              </a:rPr>
            </a:br>
            <a:r>
              <a:rPr lang="en-GB" dirty="0">
                <a:effectLst/>
                <a:latin typeface="Arial" panose="020B0604020202020204" pitchFamily="34" charset="0"/>
                <a:cs typeface="Arial" panose="020B0604020202020204" pitchFamily="34" charset="0"/>
              </a:rPr>
              <a:t>Friday April 24</a:t>
            </a:r>
            <a:r>
              <a:rPr lang="en-GB" baseline="30000" dirty="0">
                <a:effectLst/>
                <a:latin typeface="Arial" panose="020B0604020202020204" pitchFamily="34" charset="0"/>
                <a:cs typeface="Arial" panose="020B0604020202020204" pitchFamily="34" charset="0"/>
              </a:rPr>
              <a:t>th</a:t>
            </a:r>
            <a:r>
              <a:rPr lang="en-GB" dirty="0">
                <a:effectLst/>
                <a:latin typeface="Arial" panose="020B0604020202020204" pitchFamily="34" charset="0"/>
                <a:cs typeface="Arial" panose="020B0604020202020204" pitchFamily="34" charset="0"/>
              </a:rPr>
              <a:t> 2020</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08864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5983" y="2865505"/>
            <a:ext cx="9440034" cy="1126990"/>
          </a:xfrm>
        </p:spPr>
        <p:txBody>
          <a:bodyPr>
            <a:normAutofit/>
          </a:bodyPr>
          <a:lstStyle/>
          <a:p>
            <a:r>
              <a:rPr lang="en-US" dirty="0">
                <a:latin typeface="Arial" panose="020B0604020202020204" pitchFamily="34" charset="0"/>
                <a:cs typeface="Arial" panose="020B0604020202020204" pitchFamily="34" charset="0"/>
              </a:rPr>
              <a:t>Progress?</a:t>
            </a:r>
          </a:p>
        </p:txBody>
      </p:sp>
    </p:spTree>
    <p:extLst>
      <p:ext uri="{BB962C8B-B14F-4D97-AF65-F5344CB8AC3E}">
        <p14:creationId xmlns:p14="http://schemas.microsoft.com/office/powerpoint/2010/main" val="161923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F7153-6482-466F-A770-8DC8B78C6E8A}"/>
              </a:ext>
            </a:extLst>
          </p:cNvPr>
          <p:cNvPicPr>
            <a:picLocks noChangeAspect="1"/>
          </p:cNvPicPr>
          <p:nvPr/>
        </p:nvPicPr>
        <p:blipFill rotWithShape="1">
          <a:blip r:embed="rId3">
            <a:alphaModFix amt="35000"/>
          </a:blip>
          <a:srcRect t="12692" b="3038"/>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1BE7D-E9C2-F44E-B225-0E44819CA7B1}"/>
              </a:ext>
            </a:extLst>
          </p:cNvPr>
          <p:cNvSpPr>
            <a:spLocks noGrp="1"/>
          </p:cNvSpPr>
          <p:nvPr>
            <p:ph type="ctrTitle"/>
          </p:nvPr>
        </p:nvSpPr>
        <p:spPr>
          <a:xfrm>
            <a:off x="1375983" y="218183"/>
            <a:ext cx="9440034" cy="1126990"/>
          </a:xfrm>
        </p:spPr>
        <p:txBody>
          <a:bodyPr>
            <a:normAutofit/>
          </a:bodyPr>
          <a:lstStyle/>
          <a:p>
            <a:r>
              <a:rPr lang="en-US" dirty="0">
                <a:latin typeface="Arial" panose="020B0604020202020204" pitchFamily="34" charset="0"/>
                <a:cs typeface="Arial" panose="020B0604020202020204" pitchFamily="34" charset="0"/>
              </a:rPr>
              <a:t>Select the Music</a:t>
            </a:r>
          </a:p>
        </p:txBody>
      </p:sp>
      <p:sp>
        <p:nvSpPr>
          <p:cNvPr id="3" name="Rectangle 2">
            <a:extLst>
              <a:ext uri="{FF2B5EF4-FFF2-40B4-BE49-F238E27FC236}">
                <a16:creationId xmlns:a16="http://schemas.microsoft.com/office/drawing/2014/main" id="{FB84A124-D7D3-3E47-9212-7720D638F570}"/>
              </a:ext>
            </a:extLst>
          </p:cNvPr>
          <p:cNvSpPr/>
          <p:nvPr/>
        </p:nvSpPr>
        <p:spPr>
          <a:xfrm>
            <a:off x="3048000" y="2393426"/>
            <a:ext cx="6096000" cy="3416320"/>
          </a:xfrm>
          <a:prstGeom prst="rect">
            <a:avLst/>
          </a:prstGeom>
        </p:spPr>
        <p:txBody>
          <a:bodyPr>
            <a:spAutoFit/>
          </a:bodyPr>
          <a:lstStyle/>
          <a:p>
            <a:pPr algn="ctr"/>
            <a:r>
              <a:rPr lang="en-US" sz="3600" dirty="0">
                <a:latin typeface="Arial" panose="020B0604020202020204" pitchFamily="34" charset="0"/>
                <a:cs typeface="Arial" panose="020B0604020202020204" pitchFamily="34" charset="0"/>
              </a:rPr>
              <a:t>Existing Music</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or </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Live Multi Camera </a:t>
            </a:r>
            <a:r>
              <a:rPr lang="en-US" sz="3600" dirty="0">
                <a:ln>
                  <a:solidFill>
                    <a:srgbClr val="000000">
                      <a:lumMod val="75000"/>
                      <a:lumOff val="25000"/>
                      <a:alpha val="10000"/>
                    </a:srgbClr>
                  </a:solidFill>
                </a:ln>
                <a:solidFill>
                  <a:srgbClr val="E8E3E2"/>
                </a:solidFill>
                <a:effectLst>
                  <a:outerShdw blurRad="9525" dist="25400" dir="14640000" algn="tl" rotWithShape="0">
                    <a:srgbClr val="000000">
                      <a:alpha val="30000"/>
                    </a:srgbClr>
                  </a:outerShdw>
                </a:effectLst>
                <a:latin typeface="Arial" panose="020B0604020202020204" pitchFamily="34" charset="0"/>
                <a:cs typeface="Arial" panose="020B0604020202020204" pitchFamily="34" charset="0"/>
              </a:rPr>
              <a:t>Existing </a:t>
            </a:r>
            <a:r>
              <a:rPr lang="en-US" sz="3600" dirty="0">
                <a:latin typeface="Arial" panose="020B0604020202020204" pitchFamily="34" charset="0"/>
                <a:cs typeface="Arial" panose="020B0604020202020204" pitchFamily="34" charset="0"/>
              </a:rPr>
              <a:t>Recording</a:t>
            </a:r>
            <a:endParaRPr lang="en-US" sz="3600" dirty="0"/>
          </a:p>
        </p:txBody>
      </p:sp>
    </p:spTree>
    <p:extLst>
      <p:ext uri="{BB962C8B-B14F-4D97-AF65-F5344CB8AC3E}">
        <p14:creationId xmlns:p14="http://schemas.microsoft.com/office/powerpoint/2010/main" val="1843857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10">
            <a:extLst>
              <a:ext uri="{FF2B5EF4-FFF2-40B4-BE49-F238E27FC236}">
                <a16:creationId xmlns:a16="http://schemas.microsoft.com/office/drawing/2014/main" id="{E1EBCE4B-390B-4ED2-9941-6FFB47C8B900}"/>
              </a:ext>
            </a:extLst>
          </p:cNvPr>
          <p:cNvPicPr>
            <a:picLocks noChangeAspect="1"/>
          </p:cNvPicPr>
          <p:nvPr/>
        </p:nvPicPr>
        <p:blipFill rotWithShape="1">
          <a:blip r:embed="rId3">
            <a:alphaModFix amt="35000"/>
          </a:blip>
          <a:srcRect t="1150" b="14580"/>
          <a:stretch/>
        </p:blipFill>
        <p:spPr>
          <a:xfrm>
            <a:off x="20" y="10"/>
            <a:ext cx="12191980" cy="6857990"/>
          </a:xfrm>
          <a:prstGeom prst="rect">
            <a:avLst/>
          </a:prstGeom>
        </p:spPr>
      </p:pic>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1370693" y="1769540"/>
            <a:ext cx="9440034" cy="1828801"/>
          </a:xfrm>
        </p:spPr>
        <p:txBody>
          <a:bodyPr vert="horz" lIns="91440" tIns="45720" rIns="91440" bIns="45720" rtlCol="0" anchor="b">
            <a:normAutofit/>
          </a:bodyPr>
          <a:lstStyle/>
          <a:p>
            <a:r>
              <a:rPr lang="en-US" sz="5400" dirty="0">
                <a:cs typeface="Arial" panose="020B0604020202020204" pitchFamily="34" charset="0"/>
              </a:rPr>
              <a:t>Storyboard</a:t>
            </a:r>
          </a:p>
        </p:txBody>
      </p:sp>
    </p:spTree>
    <p:extLst>
      <p:ext uri="{BB962C8B-B14F-4D97-AF65-F5344CB8AC3E}">
        <p14:creationId xmlns:p14="http://schemas.microsoft.com/office/powerpoint/2010/main" val="262657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10">
            <a:extLst>
              <a:ext uri="{FF2B5EF4-FFF2-40B4-BE49-F238E27FC236}">
                <a16:creationId xmlns:a16="http://schemas.microsoft.com/office/drawing/2014/main" id="{E1EBCE4B-390B-4ED2-9941-6FFB47C8B900}"/>
              </a:ext>
            </a:extLst>
          </p:cNvPr>
          <p:cNvPicPr>
            <a:picLocks noChangeAspect="1"/>
          </p:cNvPicPr>
          <p:nvPr/>
        </p:nvPicPr>
        <p:blipFill rotWithShape="1">
          <a:blip r:embed="rId4">
            <a:alphaModFix amt="35000"/>
          </a:blip>
          <a:srcRect t="1150" b="14580"/>
          <a:stretch/>
        </p:blipFill>
        <p:spPr>
          <a:xfrm>
            <a:off x="20" y="10"/>
            <a:ext cx="12191980" cy="6857990"/>
          </a:xfrm>
          <a:prstGeom prst="rect">
            <a:avLst/>
          </a:prstGeom>
        </p:spPr>
      </p:pic>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0" y="1723767"/>
            <a:ext cx="12191979" cy="3410465"/>
          </a:xfrm>
        </p:spPr>
        <p:txBody>
          <a:bodyPr vert="horz" lIns="91440" tIns="45720" rIns="91440" bIns="45720" rtlCol="0" anchor="b">
            <a:normAutofit fontScale="90000"/>
          </a:bodyPr>
          <a:lstStyle/>
          <a:p>
            <a:r>
              <a:rPr lang="en-GB" dirty="0">
                <a:effectLst/>
                <a:latin typeface="Arial" panose="020B0604020202020204" pitchFamily="34" charset="0"/>
                <a:cs typeface="Arial" panose="020B0604020202020204" pitchFamily="34" charset="0"/>
              </a:rPr>
              <a:t>A storyboard is a visual representation of your script. It's a document that shows the narrative flow of your video, scene by scene. </a:t>
            </a:r>
            <a:br>
              <a:rPr lang="en-GB" dirty="0">
                <a:effectLst/>
                <a:latin typeface="Arial" panose="020B0604020202020204" pitchFamily="34" charset="0"/>
                <a:cs typeface="Arial" panose="020B0604020202020204" pitchFamily="34" charset="0"/>
              </a:rPr>
            </a:br>
            <a:br>
              <a:rPr lang="en-GB" dirty="0">
                <a:effectLst/>
                <a:latin typeface="Arial" panose="020B0604020202020204" pitchFamily="34" charset="0"/>
                <a:cs typeface="Arial" panose="020B0604020202020204" pitchFamily="34" charset="0"/>
              </a:rPr>
            </a:br>
            <a:r>
              <a:rPr lang="en-GB" dirty="0">
                <a:effectLst/>
                <a:latin typeface="Arial" panose="020B0604020202020204" pitchFamily="34" charset="0"/>
                <a:cs typeface="Arial" panose="020B0604020202020204" pitchFamily="34" charset="0"/>
              </a:rPr>
              <a:t>Most of the time, storyboards are made from hand-drawn sketches and notes scribbled in the margins.</a:t>
            </a:r>
            <a:endParaRPr lang="en-US" sz="5400" dirty="0">
              <a:cs typeface="Arial" panose="020B0604020202020204" pitchFamily="34" charset="0"/>
            </a:endParaRPr>
          </a:p>
        </p:txBody>
      </p:sp>
    </p:spTree>
    <p:extLst>
      <p:ext uri="{BB962C8B-B14F-4D97-AF65-F5344CB8AC3E}">
        <p14:creationId xmlns:p14="http://schemas.microsoft.com/office/powerpoint/2010/main" val="2058620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AB482FD-C684-4DAA-AC4C-1739F51A9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5139236" y="1097280"/>
            <a:ext cx="6043875" cy="4626864"/>
          </a:xfrm>
        </p:spPr>
        <p:txBody>
          <a:bodyPr vert="horz" lIns="91440" tIns="45720" rIns="91440" bIns="45720" rtlCol="0" anchor="ctr">
            <a:normAutofit/>
          </a:bodyPr>
          <a:lstStyle/>
          <a:p>
            <a:pPr algn="l"/>
            <a:r>
              <a:rPr lang="en-US" sz="5400" dirty="0">
                <a:latin typeface="Arial" panose="020B0604020202020204" pitchFamily="34" charset="0"/>
                <a:cs typeface="Arial" panose="020B0604020202020204" pitchFamily="34" charset="0"/>
              </a:rPr>
              <a:t>Why Create a Storyboard?</a:t>
            </a:r>
          </a:p>
        </p:txBody>
      </p:sp>
      <p:cxnSp>
        <p:nvCxnSpPr>
          <p:cNvPr id="9" name="Straight Connector 8">
            <a:extLst>
              <a:ext uri="{FF2B5EF4-FFF2-40B4-BE49-F238E27FC236}">
                <a16:creationId xmlns:a16="http://schemas.microsoft.com/office/drawing/2014/main" id="{2DAA738B-EDF5-4694-B25A-3488245B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9094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7EEB557-E045-4967-91EE-5412EB4FA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13883" y="547806"/>
            <a:ext cx="10141799" cy="5670113"/>
          </a:xfrm>
          <a:prstGeom prst="rect">
            <a:avLst/>
          </a:prstGeom>
        </p:spPr>
      </p:pic>
      <p:sp>
        <p:nvSpPr>
          <p:cNvPr id="11" name="Rectangle 10">
            <a:extLst>
              <a:ext uri="{FF2B5EF4-FFF2-40B4-BE49-F238E27FC236}">
                <a16:creationId xmlns:a16="http://schemas.microsoft.com/office/drawing/2014/main" id="{E1B06D72-EEA4-4E56-9D5E-96440C15A1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9806" y="1064806"/>
            <a:ext cx="9149952" cy="46333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05BF34E-0FE9-584E-A42B-0E40DFB19E66}"/>
              </a:ext>
            </a:extLst>
          </p:cNvPr>
          <p:cNvPicPr>
            <a:picLocks noChangeAspect="1"/>
          </p:cNvPicPr>
          <p:nvPr/>
        </p:nvPicPr>
        <p:blipFill>
          <a:blip r:embed="rId4"/>
          <a:stretch>
            <a:fillRect/>
          </a:stretch>
        </p:blipFill>
        <p:spPr>
          <a:xfrm>
            <a:off x="1831538" y="1510054"/>
            <a:ext cx="8506485" cy="3742851"/>
          </a:xfrm>
          <a:prstGeom prst="rect">
            <a:avLst/>
          </a:prstGeom>
        </p:spPr>
      </p:pic>
      <p:sp>
        <p:nvSpPr>
          <p:cNvPr id="2" name="Rectangle 1">
            <a:extLst>
              <a:ext uri="{FF2B5EF4-FFF2-40B4-BE49-F238E27FC236}">
                <a16:creationId xmlns:a16="http://schemas.microsoft.com/office/drawing/2014/main" id="{CF430892-0A90-C344-A3E3-32A1907CE8FA}"/>
              </a:ext>
            </a:extLst>
          </p:cNvPr>
          <p:cNvSpPr/>
          <p:nvPr/>
        </p:nvSpPr>
        <p:spPr>
          <a:xfrm>
            <a:off x="1831538" y="1376855"/>
            <a:ext cx="914400"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226639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10">
            <a:extLst>
              <a:ext uri="{FF2B5EF4-FFF2-40B4-BE49-F238E27FC236}">
                <a16:creationId xmlns:a16="http://schemas.microsoft.com/office/drawing/2014/main" id="{E1EBCE4B-390B-4ED2-9941-6FFB47C8B900}"/>
              </a:ext>
            </a:extLst>
          </p:cNvPr>
          <p:cNvPicPr>
            <a:picLocks noChangeAspect="1"/>
          </p:cNvPicPr>
          <p:nvPr/>
        </p:nvPicPr>
        <p:blipFill rotWithShape="1">
          <a:blip r:embed="rId4">
            <a:alphaModFix amt="35000"/>
          </a:blip>
          <a:srcRect t="1150" b="14580"/>
          <a:stretch/>
        </p:blipFill>
        <p:spPr>
          <a:xfrm>
            <a:off x="20" y="10"/>
            <a:ext cx="12191980" cy="6857990"/>
          </a:xfrm>
          <a:prstGeom prst="rect">
            <a:avLst/>
          </a:prstGeom>
        </p:spPr>
      </p:pic>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0" y="636378"/>
            <a:ext cx="12191979" cy="5585243"/>
          </a:xfrm>
        </p:spPr>
        <p:txBody>
          <a:bodyPr vert="horz" lIns="91440" tIns="45720" rIns="91440" bIns="45720" rtlCol="0" anchor="b">
            <a:normAutofit/>
          </a:bodyPr>
          <a:lstStyle/>
          <a:p>
            <a:r>
              <a:rPr lang="en-GB" sz="3200" dirty="0">
                <a:solidFill>
                  <a:schemeClr val="tx1"/>
                </a:solidFill>
                <a:effectLst/>
                <a:latin typeface="Arial" panose="020B0604020202020204" pitchFamily="34" charset="0"/>
                <a:cs typeface="Arial" panose="020B0604020202020204" pitchFamily="34" charset="0"/>
              </a:rPr>
              <a:t>Storyboards for films are created in a multiple-step process. They can be created by hand drawing or digitally on a computer. The main characteristics of a storyboard are:</a:t>
            </a:r>
            <a:br>
              <a:rPr lang="en-GB" sz="3200" dirty="0">
                <a:solidFill>
                  <a:schemeClr val="tx1"/>
                </a:solidFill>
                <a:effectLst/>
                <a:latin typeface="Arial" panose="020B0604020202020204" pitchFamily="34" charset="0"/>
                <a:cs typeface="Arial" panose="020B0604020202020204" pitchFamily="34" charset="0"/>
              </a:rPr>
            </a:br>
            <a:br>
              <a:rPr lang="en-GB" sz="3200" dirty="0">
                <a:solidFill>
                  <a:schemeClr val="tx1"/>
                </a:solidFill>
                <a:effectLst/>
                <a:latin typeface="Arial" panose="020B0604020202020204" pitchFamily="34" charset="0"/>
                <a:cs typeface="Arial" panose="020B0604020202020204" pitchFamily="34" charset="0"/>
              </a:rPr>
            </a:br>
            <a:r>
              <a:rPr lang="en-GB" sz="3200" dirty="0">
                <a:solidFill>
                  <a:schemeClr val="tx1"/>
                </a:solidFill>
                <a:effectLst/>
                <a:latin typeface="Arial" panose="020B0604020202020204" pitchFamily="34" charset="0"/>
                <a:cs typeface="Arial" panose="020B0604020202020204" pitchFamily="34" charset="0"/>
              </a:rPr>
              <a:t>Visualize the storytelling.</a:t>
            </a:r>
            <a:br>
              <a:rPr lang="en-GB" sz="3200" dirty="0">
                <a:solidFill>
                  <a:schemeClr val="tx1"/>
                </a:solidFill>
                <a:effectLst/>
                <a:latin typeface="Arial" panose="020B0604020202020204" pitchFamily="34" charset="0"/>
                <a:cs typeface="Arial" panose="020B0604020202020204" pitchFamily="34" charset="0"/>
              </a:rPr>
            </a:br>
            <a:br>
              <a:rPr lang="en-GB" sz="3200" dirty="0">
                <a:solidFill>
                  <a:schemeClr val="tx1"/>
                </a:solidFill>
                <a:effectLst/>
                <a:latin typeface="Arial" panose="020B0604020202020204" pitchFamily="34" charset="0"/>
                <a:cs typeface="Arial" panose="020B0604020202020204" pitchFamily="34" charset="0"/>
              </a:rPr>
            </a:br>
            <a:r>
              <a:rPr lang="en-GB" sz="3200" dirty="0">
                <a:solidFill>
                  <a:schemeClr val="tx1"/>
                </a:solidFill>
                <a:effectLst/>
                <a:latin typeface="Arial" panose="020B0604020202020204" pitchFamily="34" charset="0"/>
                <a:cs typeface="Arial" panose="020B0604020202020204" pitchFamily="34" charset="0"/>
              </a:rPr>
              <a:t>Focus the story and the timing in several key frames (very important in animation).</a:t>
            </a:r>
            <a:br>
              <a:rPr lang="en-GB" sz="3200" dirty="0">
                <a:solidFill>
                  <a:schemeClr val="tx1"/>
                </a:solidFill>
                <a:effectLst/>
                <a:latin typeface="Arial" panose="020B0604020202020204" pitchFamily="34" charset="0"/>
                <a:cs typeface="Arial" panose="020B0604020202020204" pitchFamily="34" charset="0"/>
              </a:rPr>
            </a:br>
            <a:br>
              <a:rPr lang="en-GB" sz="3200" dirty="0">
                <a:solidFill>
                  <a:schemeClr val="tx1"/>
                </a:solidFill>
                <a:effectLst/>
                <a:latin typeface="Arial" panose="020B0604020202020204" pitchFamily="34" charset="0"/>
                <a:cs typeface="Arial" panose="020B0604020202020204" pitchFamily="34" charset="0"/>
              </a:rPr>
            </a:br>
            <a:r>
              <a:rPr lang="en-GB" sz="3200" dirty="0">
                <a:solidFill>
                  <a:schemeClr val="tx1"/>
                </a:solidFill>
                <a:effectLst/>
                <a:latin typeface="Arial" panose="020B0604020202020204" pitchFamily="34" charset="0"/>
                <a:cs typeface="Arial" panose="020B0604020202020204" pitchFamily="34" charset="0"/>
              </a:rPr>
              <a:t>Define the technical parameters: description of the motion, the camera, the lighting, etc.</a:t>
            </a:r>
          </a:p>
        </p:txBody>
      </p:sp>
    </p:spTree>
    <p:extLst>
      <p:ext uri="{BB962C8B-B14F-4D97-AF65-F5344CB8AC3E}">
        <p14:creationId xmlns:p14="http://schemas.microsoft.com/office/powerpoint/2010/main" val="1758409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AF59B8-474D-094E-AD02-3E1E9C747C34}"/>
              </a:ext>
            </a:extLst>
          </p:cNvPr>
          <p:cNvPicPr>
            <a:picLocks noChangeAspect="1"/>
          </p:cNvPicPr>
          <p:nvPr/>
        </p:nvPicPr>
        <p:blipFill rotWithShape="1">
          <a:blip r:embed="rId3">
            <a:grayscl/>
          </a:blip>
          <a:srcRect r="3112" b="1"/>
          <a:stretch/>
        </p:blipFill>
        <p:spPr>
          <a:xfrm>
            <a:off x="20" y="10"/>
            <a:ext cx="12191980" cy="6857990"/>
          </a:xfrm>
          <a:prstGeom prst="rect">
            <a:avLst/>
          </a:prstGeom>
        </p:spPr>
      </p:pic>
    </p:spTree>
    <p:extLst>
      <p:ext uri="{BB962C8B-B14F-4D97-AF65-F5344CB8AC3E}">
        <p14:creationId xmlns:p14="http://schemas.microsoft.com/office/powerpoint/2010/main" val="3730068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2FF284-979B-4797-A810-FCCBA3C7DFDB}"/>
              </a:ext>
            </a:extLst>
          </p:cNvPr>
          <p:cNvPicPr>
            <a:picLocks noChangeAspect="1"/>
          </p:cNvPicPr>
          <p:nvPr/>
        </p:nvPicPr>
        <p:blipFill rotWithShape="1">
          <a:blip r:embed="rId3">
            <a:alphaModFix amt="35000"/>
          </a:blip>
          <a:srcRect t="1150" b="1458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AD83B2-6FB4-9A4A-84B9-3012A5A05B49}"/>
              </a:ext>
            </a:extLst>
          </p:cNvPr>
          <p:cNvSpPr>
            <a:spLocks noGrp="1"/>
          </p:cNvSpPr>
          <p:nvPr>
            <p:ph type="title"/>
          </p:nvPr>
        </p:nvSpPr>
        <p:spPr>
          <a:xfrm>
            <a:off x="1375983" y="2514599"/>
            <a:ext cx="9440034" cy="1828801"/>
          </a:xfrm>
        </p:spPr>
        <p:txBody>
          <a:bodyPr vert="horz" lIns="91440" tIns="45720" rIns="91440" bIns="45720" rtlCol="0" anchor="b">
            <a:normAutofit/>
          </a:bodyPr>
          <a:lstStyle/>
          <a:p>
            <a:pPr>
              <a:lnSpc>
                <a:spcPct val="90000"/>
              </a:lnSpc>
            </a:pPr>
            <a:r>
              <a:rPr lang="en-US" sz="4200" dirty="0">
                <a:cs typeface="Arial" panose="020B0604020202020204" pitchFamily="34" charset="0"/>
              </a:rPr>
              <a:t>The Art of Storyboarding</a:t>
            </a:r>
            <a:br>
              <a:rPr lang="en-US" sz="4200" dirty="0">
                <a:cs typeface="Arial" panose="020B0604020202020204" pitchFamily="34" charset="0"/>
              </a:rPr>
            </a:br>
            <a:r>
              <a:rPr lang="en-US" sz="4200" dirty="0">
                <a:cs typeface="Arial" panose="020B0604020202020204" pitchFamily="34" charset="0"/>
              </a:rPr>
              <a:t> </a:t>
            </a:r>
            <a:br>
              <a:rPr lang="en-US" sz="4200" dirty="0">
                <a:cs typeface="Arial" panose="020B0604020202020204" pitchFamily="34" charset="0"/>
              </a:rPr>
            </a:br>
            <a:r>
              <a:rPr lang="en-US" sz="4200" dirty="0">
                <a:cs typeface="Arial" panose="020B0604020202020204" pitchFamily="34" charset="0"/>
              </a:rPr>
              <a:t>Ridley Scott</a:t>
            </a:r>
          </a:p>
        </p:txBody>
      </p:sp>
    </p:spTree>
    <p:extLst>
      <p:ext uri="{BB962C8B-B14F-4D97-AF65-F5344CB8AC3E}">
        <p14:creationId xmlns:p14="http://schemas.microsoft.com/office/powerpoint/2010/main" val="2432523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he art of storyboarding with Ridley Scott">
            <a:hlinkClick r:id="" action="ppaction://media"/>
            <a:extLst>
              <a:ext uri="{FF2B5EF4-FFF2-40B4-BE49-F238E27FC236}">
                <a16:creationId xmlns:a16="http://schemas.microsoft.com/office/drawing/2014/main" id="{09D7AB74-2358-854D-96EF-47BBDC8AE8BF}"/>
              </a:ext>
            </a:extLst>
          </p:cNvPr>
          <p:cNvPicPr>
            <a:picLocks noRot="1" noChangeAspect="1"/>
          </p:cNvPicPr>
          <p:nvPr>
            <a:videoFile r:link="rId1"/>
          </p:nvPr>
        </p:nvPicPr>
        <p:blipFill>
          <a:blip r:embed="rId3"/>
          <a:stretch>
            <a:fillRect/>
          </a:stretch>
        </p:blipFill>
        <p:spPr>
          <a:xfrm>
            <a:off x="1526457" y="8664"/>
            <a:ext cx="9139085" cy="6849336"/>
          </a:xfrm>
          <a:prstGeom prst="rect">
            <a:avLst/>
          </a:prstGeom>
        </p:spPr>
      </p:pic>
    </p:spTree>
    <p:extLst>
      <p:ext uri="{BB962C8B-B14F-4D97-AF65-F5344CB8AC3E}">
        <p14:creationId xmlns:p14="http://schemas.microsoft.com/office/powerpoint/2010/main" val="351305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2FF284-979B-4797-A810-FCCBA3C7DFDB}"/>
              </a:ext>
            </a:extLst>
          </p:cNvPr>
          <p:cNvPicPr>
            <a:picLocks noChangeAspect="1"/>
          </p:cNvPicPr>
          <p:nvPr/>
        </p:nvPicPr>
        <p:blipFill rotWithShape="1">
          <a:blip r:embed="rId3">
            <a:alphaModFix amt="35000"/>
          </a:blip>
          <a:srcRect t="1150" b="1458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AD83B2-6FB4-9A4A-84B9-3012A5A05B49}"/>
              </a:ext>
            </a:extLst>
          </p:cNvPr>
          <p:cNvSpPr>
            <a:spLocks noGrp="1"/>
          </p:cNvSpPr>
          <p:nvPr>
            <p:ph type="title"/>
          </p:nvPr>
        </p:nvSpPr>
        <p:spPr>
          <a:xfrm>
            <a:off x="1375983" y="2103738"/>
            <a:ext cx="9440034" cy="2650524"/>
          </a:xfrm>
        </p:spPr>
        <p:txBody>
          <a:bodyPr vert="horz" lIns="91440" tIns="45720" rIns="91440" bIns="45720" rtlCol="0" anchor="b">
            <a:normAutofit fontScale="90000"/>
          </a:bodyPr>
          <a:lstStyle/>
          <a:p>
            <a:pPr>
              <a:lnSpc>
                <a:spcPct val="90000"/>
              </a:lnSpc>
            </a:pPr>
            <a:r>
              <a:rPr lang="en-US" sz="4200" dirty="0">
                <a:cs typeface="Arial" panose="020B0604020202020204" pitchFamily="34" charset="0"/>
              </a:rPr>
              <a:t>Alien - Opening Storyboard Film Comparison</a:t>
            </a:r>
            <a:br>
              <a:rPr lang="en-US" sz="4200" dirty="0">
                <a:cs typeface="Arial" panose="020B0604020202020204" pitchFamily="34" charset="0"/>
              </a:rPr>
            </a:br>
            <a:r>
              <a:rPr lang="en-US" sz="4200" dirty="0">
                <a:cs typeface="Arial" panose="020B0604020202020204" pitchFamily="34" charset="0"/>
              </a:rPr>
              <a:t> </a:t>
            </a:r>
            <a:br>
              <a:rPr lang="en-US" sz="4200" dirty="0">
                <a:cs typeface="Arial" panose="020B0604020202020204" pitchFamily="34" charset="0"/>
              </a:rPr>
            </a:br>
            <a:br>
              <a:rPr lang="en-US" sz="4200" dirty="0">
                <a:cs typeface="Arial" panose="020B0604020202020204" pitchFamily="34" charset="0"/>
              </a:rPr>
            </a:br>
            <a:r>
              <a:rPr lang="en-US" sz="4200" dirty="0">
                <a:cs typeface="Arial" panose="020B0604020202020204" pitchFamily="34" charset="0"/>
              </a:rPr>
              <a:t>Ridley Scott </a:t>
            </a:r>
          </a:p>
        </p:txBody>
      </p:sp>
    </p:spTree>
    <p:extLst>
      <p:ext uri="{BB962C8B-B14F-4D97-AF65-F5344CB8AC3E}">
        <p14:creationId xmlns:p14="http://schemas.microsoft.com/office/powerpoint/2010/main" val="1753303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lien opening Storyboard Film Comparrison">
            <a:hlinkClick r:id="" action="ppaction://media"/>
            <a:extLst>
              <a:ext uri="{FF2B5EF4-FFF2-40B4-BE49-F238E27FC236}">
                <a16:creationId xmlns:a16="http://schemas.microsoft.com/office/drawing/2014/main" id="{40CA09E9-8614-B247-82F9-7B997C5C716B}"/>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9469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2FF284-979B-4797-A810-FCCBA3C7DFDB}"/>
              </a:ext>
            </a:extLst>
          </p:cNvPr>
          <p:cNvPicPr>
            <a:picLocks noChangeAspect="1"/>
          </p:cNvPicPr>
          <p:nvPr/>
        </p:nvPicPr>
        <p:blipFill rotWithShape="1">
          <a:blip r:embed="rId3"/>
          <a:srcRect t="433" b="15297"/>
          <a:stretch/>
        </p:blipFill>
        <p:spPr>
          <a:xfrm>
            <a:off x="20" y="10"/>
            <a:ext cx="12191980" cy="6857990"/>
          </a:xfrm>
          <a:prstGeom prst="rect">
            <a:avLst/>
          </a:prstGeom>
        </p:spPr>
      </p:pic>
      <p:sp useBgFill="1">
        <p:nvSpPr>
          <p:cNvPr id="9"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2AD83B2-6FB4-9A4A-84B9-3012A5A05B49}"/>
              </a:ext>
            </a:extLst>
          </p:cNvPr>
          <p:cNvSpPr>
            <a:spLocks noGrp="1"/>
          </p:cNvSpPr>
          <p:nvPr>
            <p:ph type="title"/>
          </p:nvPr>
        </p:nvSpPr>
        <p:spPr>
          <a:xfrm>
            <a:off x="804336" y="1623412"/>
            <a:ext cx="3503122" cy="2287229"/>
          </a:xfrm>
        </p:spPr>
        <p:txBody>
          <a:bodyPr vert="horz" lIns="91440" tIns="45720" rIns="91440" bIns="45720" rtlCol="0" anchor="b">
            <a:normAutofit/>
          </a:bodyPr>
          <a:lstStyle/>
          <a:p>
            <a:pPr algn="l">
              <a:lnSpc>
                <a:spcPct val="90000"/>
              </a:lnSpc>
            </a:pPr>
            <a:r>
              <a:rPr lang="en-US" sz="3700" dirty="0">
                <a:cs typeface="Arial" panose="020B0604020202020204" pitchFamily="34" charset="0"/>
              </a:rPr>
              <a:t>Gorillaz </a:t>
            </a:r>
            <a:br>
              <a:rPr lang="en-US" sz="3700" dirty="0">
                <a:cs typeface="Arial" panose="020B0604020202020204" pitchFamily="34" charset="0"/>
              </a:rPr>
            </a:br>
            <a:br>
              <a:rPr lang="en-US" sz="3700" dirty="0">
                <a:cs typeface="Arial" panose="020B0604020202020204" pitchFamily="34" charset="0"/>
              </a:rPr>
            </a:br>
            <a:r>
              <a:rPr lang="en-US" sz="3700" dirty="0">
                <a:cs typeface="Arial" panose="020B0604020202020204" pitchFamily="34" charset="0"/>
              </a:rPr>
              <a:t>19-2000</a:t>
            </a:r>
          </a:p>
        </p:txBody>
      </p:sp>
    </p:spTree>
    <p:extLst>
      <p:ext uri="{BB962C8B-B14F-4D97-AF65-F5344CB8AC3E}">
        <p14:creationId xmlns:p14="http://schemas.microsoft.com/office/powerpoint/2010/main" val="2959350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Gorillaz - 19-2000 (Storyboard)">
            <a:hlinkClick r:id="" action="ppaction://media"/>
            <a:extLst>
              <a:ext uri="{FF2B5EF4-FFF2-40B4-BE49-F238E27FC236}">
                <a16:creationId xmlns:a16="http://schemas.microsoft.com/office/drawing/2014/main" id="{3C1278D2-E171-F043-BE65-FE66F7158305}"/>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2530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Gorillaz - 19-2000 (Official Video)">
            <a:hlinkClick r:id="" action="ppaction://media"/>
            <a:extLst>
              <a:ext uri="{FF2B5EF4-FFF2-40B4-BE49-F238E27FC236}">
                <a16:creationId xmlns:a16="http://schemas.microsoft.com/office/drawing/2014/main" id="{DEA2F36A-6556-AA47-AE74-1B81B8B69E72}"/>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1169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 name="Online Media 1" descr="Music Video - Storyboard to Screen">
            <a:hlinkClick r:id="" action="ppaction://media"/>
            <a:extLst>
              <a:ext uri="{FF2B5EF4-FFF2-40B4-BE49-F238E27FC236}">
                <a16:creationId xmlns:a16="http://schemas.microsoft.com/office/drawing/2014/main" id="{EAA1D6C2-0E7F-9543-8B9F-3B5353B6AA96}"/>
              </a:ext>
            </a:extLst>
          </p:cNvPr>
          <p:cNvPicPr>
            <a:picLocks noRot="1" noChangeAspect="1"/>
          </p:cNvPicPr>
          <p:nvPr>
            <a:videoFile r:link="rId1"/>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75682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0D96B-22E3-5B44-A463-1CA1FEF136CF}"/>
              </a:ext>
            </a:extLst>
          </p:cNvPr>
          <p:cNvSpPr>
            <a:spLocks noGrp="1"/>
          </p:cNvSpPr>
          <p:nvPr>
            <p:ph type="title"/>
          </p:nvPr>
        </p:nvSpPr>
        <p:spPr/>
        <p:txBody>
          <a:bodyPr/>
          <a:lstStyle/>
          <a:p>
            <a:r>
              <a:rPr lang="en-US" dirty="0"/>
              <a:t>Storyboard Software</a:t>
            </a:r>
          </a:p>
        </p:txBody>
      </p:sp>
      <p:sp>
        <p:nvSpPr>
          <p:cNvPr id="3" name="Content Placeholder 2">
            <a:extLst>
              <a:ext uri="{FF2B5EF4-FFF2-40B4-BE49-F238E27FC236}">
                <a16:creationId xmlns:a16="http://schemas.microsoft.com/office/drawing/2014/main" id="{F8CEEF92-307F-3E40-A211-D4AF5E991873}"/>
              </a:ext>
            </a:extLst>
          </p:cNvPr>
          <p:cNvSpPr>
            <a:spLocks noGrp="1"/>
          </p:cNvSpPr>
          <p:nvPr>
            <p:ph idx="1"/>
          </p:nvPr>
        </p:nvSpPr>
        <p:spPr/>
        <p:txBody>
          <a:bodyPr>
            <a:normAutofit fontScale="92500" lnSpcReduction="10000"/>
          </a:bodyPr>
          <a:lstStyle/>
          <a:p>
            <a:r>
              <a:rPr lang="en-US" dirty="0">
                <a:hlinkClick r:id="rId2"/>
              </a:rPr>
              <a:t>https://wonderunit.com/storyboarder/download/</a:t>
            </a:r>
            <a:endParaRPr lang="en-US" dirty="0"/>
          </a:p>
          <a:p>
            <a:endParaRPr lang="en-US" dirty="0"/>
          </a:p>
          <a:p>
            <a:r>
              <a:rPr lang="en-US" dirty="0">
                <a:hlinkClick r:id="rId3"/>
              </a:rPr>
              <a:t>https://www.studiobinder.com/storyboard-creator/</a:t>
            </a:r>
            <a:endParaRPr lang="en-US" dirty="0"/>
          </a:p>
          <a:p>
            <a:endParaRPr lang="en-US" dirty="0"/>
          </a:p>
          <a:p>
            <a:r>
              <a:rPr lang="en-US" dirty="0">
                <a:hlinkClick r:id="rId4"/>
              </a:rPr>
              <a:t>https://boords.com/best-storyboard-software</a:t>
            </a:r>
            <a:endParaRPr lang="en-US" dirty="0"/>
          </a:p>
          <a:p>
            <a:endParaRPr lang="en-US" dirty="0"/>
          </a:p>
          <a:p>
            <a:r>
              <a:rPr lang="en-US" dirty="0">
                <a:hlinkClick r:id="rId5"/>
              </a:rPr>
              <a:t>https://boords.com/storyboard-template#microsoft-word-storyboard-templates</a:t>
            </a:r>
            <a:endParaRPr lang="en-US" dirty="0"/>
          </a:p>
          <a:p>
            <a:endParaRPr lang="en-US" dirty="0"/>
          </a:p>
          <a:p>
            <a:r>
              <a:rPr lang="en-US" dirty="0">
                <a:hlinkClick r:id="rId6"/>
              </a:rPr>
              <a:t>https://www.storyboardthat.com/storyboard-creator</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038393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834013" y="1115568"/>
            <a:ext cx="3487616" cy="4626864"/>
          </a:xfrm>
        </p:spPr>
        <p:txBody>
          <a:bodyPr vert="horz" lIns="91440" tIns="45720" rIns="91440" bIns="45720" rtlCol="0" anchor="ctr">
            <a:normAutofit/>
          </a:bodyPr>
          <a:lstStyle/>
          <a:p>
            <a:pPr algn="l"/>
            <a:r>
              <a:rPr lang="en-US" sz="3600" b="1">
                <a:latin typeface="Arial" panose="020B0604020202020204" pitchFamily="34" charset="0"/>
                <a:cs typeface="Arial" panose="020B0604020202020204" pitchFamily="34" charset="0"/>
              </a:rPr>
              <a:t>Useful Links</a:t>
            </a:r>
            <a:endParaRPr lang="en-US" sz="3600" b="1"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266C6F5-1CE4-9D45-B422-3F4E16984B30}"/>
              </a:ext>
            </a:extLst>
          </p:cNvPr>
          <p:cNvSpPr txBox="1"/>
          <p:nvPr/>
        </p:nvSpPr>
        <p:spPr>
          <a:xfrm>
            <a:off x="5112635" y="1931113"/>
            <a:ext cx="6245352" cy="4626864"/>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hlinkClick r:id="rId3"/>
              </a:rPr>
              <a:t>https://www.thebalancecareers.com/how-to-shoot-a-music-video-step-by-step-2460783</a:t>
            </a: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hlinkClick r:id="rId4"/>
              </a:rPr>
              <a:t>https://wave.video/blog/what-is-a-storyboard/</a:t>
            </a: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hlinkClick r:id="rId5"/>
              </a:rPr>
              <a:t>https://www.wikihow.com/Create-a-Storyboard</a:t>
            </a: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hlinkClick r:id="rId6"/>
              </a:rPr>
              <a:t>https://nofilmschool.com/2016/10/infographic-shows-you-all-basics-storyboarding</a:t>
            </a: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1760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E2441F-1348-4394-848F-2BE6E95FD01B}"/>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EAE3CB6-ABD1-CF46-9FBB-C4856C96DC1B}"/>
              </a:ext>
            </a:extLst>
          </p:cNvPr>
          <p:cNvSpPr>
            <a:spLocks noGrp="1"/>
          </p:cNvSpPr>
          <p:nvPr>
            <p:ph type="title"/>
          </p:nvPr>
        </p:nvSpPr>
        <p:spPr>
          <a:xfrm>
            <a:off x="1375983" y="2514599"/>
            <a:ext cx="9440034" cy="1828801"/>
          </a:xfrm>
        </p:spPr>
        <p:txBody>
          <a:bodyPr vert="horz" lIns="91440" tIns="45720" rIns="91440" bIns="45720" rtlCol="0" anchor="b">
            <a:normAutofit/>
          </a:bodyPr>
          <a:lstStyle/>
          <a:p>
            <a:pPr>
              <a:lnSpc>
                <a:spcPct val="90000"/>
              </a:lnSpc>
            </a:pPr>
            <a:r>
              <a:rPr lang="en-US" sz="4200" dirty="0"/>
              <a:t>Music Videos </a:t>
            </a:r>
            <a:br>
              <a:rPr lang="en-US" sz="4200" dirty="0"/>
            </a:br>
            <a:r>
              <a:rPr lang="en-US" sz="4200" dirty="0"/>
              <a:t>made with </a:t>
            </a:r>
            <a:br>
              <a:rPr lang="en-US" sz="4200" dirty="0"/>
            </a:br>
            <a:r>
              <a:rPr lang="en-US" sz="4200" dirty="0"/>
              <a:t>Smartphones</a:t>
            </a:r>
          </a:p>
        </p:txBody>
      </p:sp>
    </p:spTree>
    <p:extLst>
      <p:ext uri="{BB962C8B-B14F-4D97-AF65-F5344CB8AC3E}">
        <p14:creationId xmlns:p14="http://schemas.microsoft.com/office/powerpoint/2010/main" val="3830458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E3CB6-ABD1-CF46-9FBB-C4856C96DC1B}"/>
              </a:ext>
            </a:extLst>
          </p:cNvPr>
          <p:cNvSpPr>
            <a:spLocks noGrp="1"/>
          </p:cNvSpPr>
          <p:nvPr>
            <p:ph type="title"/>
          </p:nvPr>
        </p:nvSpPr>
        <p:spPr>
          <a:xfrm>
            <a:off x="834013" y="1115568"/>
            <a:ext cx="3487616" cy="4626864"/>
          </a:xfrm>
        </p:spPr>
        <p:txBody>
          <a:bodyPr vert="horz" lIns="91440" tIns="45720" rIns="91440" bIns="45720" rtlCol="0" anchor="ctr">
            <a:normAutofit/>
          </a:bodyPr>
          <a:lstStyle/>
          <a:p>
            <a:pPr algn="l"/>
            <a:r>
              <a:rPr lang="en-US" sz="3600" dirty="0">
                <a:latin typeface="Arial" panose="020B0604020202020204" pitchFamily="34" charset="0"/>
                <a:cs typeface="Arial" panose="020B0604020202020204" pitchFamily="34" charset="0"/>
              </a:rPr>
              <a:t>Ellie Goulding – How Long Will I Love You</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4E380B-9A32-204A-AF3C-9B916424AECD}"/>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The hipster couple spends the day getting up to all kinds of shenanigans, and they document the whole thing with the Nokia Lumia 1020… Besides being in the shot a lot, the Nokia smartphone was also used to make the video of the popular singer Ellie Goulding. More precisely, the entire short feature film Tom &amp; Issy, whose parts were used to make the video, from the director Roger Michelle, was made with the Lumia. The film, of course, also features Ellie.</a:t>
            </a:r>
          </a:p>
        </p:txBody>
      </p:sp>
    </p:spTree>
    <p:extLst>
      <p:ext uri="{BB962C8B-B14F-4D97-AF65-F5344CB8AC3E}">
        <p14:creationId xmlns:p14="http://schemas.microsoft.com/office/powerpoint/2010/main" val="2067727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Ellie Goulding - How Long Will I Love You">
            <a:hlinkClick r:id="" action="ppaction://media"/>
            <a:extLst>
              <a:ext uri="{FF2B5EF4-FFF2-40B4-BE49-F238E27FC236}">
                <a16:creationId xmlns:a16="http://schemas.microsoft.com/office/drawing/2014/main" id="{A045EB9E-68BE-7544-B42B-2851A45B1FEC}"/>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778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E3CB6-ABD1-CF46-9FBB-C4856C96DC1B}"/>
              </a:ext>
            </a:extLst>
          </p:cNvPr>
          <p:cNvSpPr>
            <a:spLocks noGrp="1"/>
          </p:cNvSpPr>
          <p:nvPr>
            <p:ph type="title"/>
          </p:nvPr>
        </p:nvSpPr>
        <p:spPr>
          <a:xfrm>
            <a:off x="834013" y="1115568"/>
            <a:ext cx="3487616" cy="4626864"/>
          </a:xfrm>
        </p:spPr>
        <p:txBody>
          <a:bodyPr vert="horz" lIns="91440" tIns="45720" rIns="91440" bIns="45720" rtlCol="0" anchor="ctr">
            <a:normAutofit/>
          </a:bodyPr>
          <a:lstStyle/>
          <a:p>
            <a:r>
              <a:rPr lang="en-GB" dirty="0">
                <a:effectLst/>
                <a:latin typeface="Arial" panose="020B0604020202020204" pitchFamily="34" charset="0"/>
                <a:cs typeface="Arial" panose="020B0604020202020204" pitchFamily="34" charset="0"/>
              </a:rPr>
              <a:t>Selena Gomez - Lose You To Love Me</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4E380B-9A32-204A-AF3C-9B916424AECD}"/>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r>
              <a:rPr lang="en-GB" sz="2400" dirty="0">
                <a:latin typeface="Arial" panose="020B0604020202020204" pitchFamily="34" charset="0"/>
                <a:cs typeface="Arial" panose="020B0604020202020204" pitchFamily="34" charset="0"/>
              </a:rPr>
              <a:t>Pop star Selena Gomez shot the video for her much-anticipated comeback track entirely on an iPhone 11 Pro. The video has acquired almost 50 million views in the two days since it premiered.</a:t>
            </a:r>
            <a:endPar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5250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elena Gomez - Lose You To Love Me (Official Music Video)">
            <a:hlinkClick r:id="" action="ppaction://media"/>
            <a:extLst>
              <a:ext uri="{FF2B5EF4-FFF2-40B4-BE49-F238E27FC236}">
                <a16:creationId xmlns:a16="http://schemas.microsoft.com/office/drawing/2014/main" id="{68D7398D-51B2-CE4E-A072-B58776A159A1}"/>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9328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E3CB6-ABD1-CF46-9FBB-C4856C96DC1B}"/>
              </a:ext>
            </a:extLst>
          </p:cNvPr>
          <p:cNvSpPr>
            <a:spLocks noGrp="1"/>
          </p:cNvSpPr>
          <p:nvPr>
            <p:ph type="title"/>
          </p:nvPr>
        </p:nvSpPr>
        <p:spPr>
          <a:xfrm>
            <a:off x="834013" y="1115568"/>
            <a:ext cx="3487616" cy="4626864"/>
          </a:xfrm>
        </p:spPr>
        <p:txBody>
          <a:bodyPr vert="horz" lIns="91440" tIns="45720" rIns="91440" bIns="45720" rtlCol="0" anchor="ctr">
            <a:normAutofit/>
          </a:bodyPr>
          <a:lstStyle/>
          <a:p>
            <a:pPr algn="l"/>
            <a:r>
              <a:rPr lang="en-GB" dirty="0">
                <a:effectLst/>
                <a:latin typeface="Arial" panose="020B0604020202020204" pitchFamily="34" charset="0"/>
                <a:cs typeface="Arial" panose="020B0604020202020204" pitchFamily="34" charset="0"/>
              </a:rPr>
              <a:t>LeAnn Rimes, Rob Thomas and Jeff Beck – “Gasoline and Matches”</a:t>
            </a:r>
            <a:endParaRPr lang="en-US" sz="3600" dirty="0">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4E380B-9A32-204A-AF3C-9B916424AECD}"/>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hipster couple spends the day getting up to all kinds of shenanigans, and they document the whole thing with the Nokia Lumia 1020… Besides being in the shot a lot, the Nokia smartphone was also used to make the video of the popular singer Ellie Goulding. More precisely, the entire short feature film Tom &amp; Issy, whose parts were used to make the video, from the director Roger Michelle, was made with the Lumia. The film, of course, also features Ellie.</a:t>
            </a:r>
          </a:p>
        </p:txBody>
      </p:sp>
    </p:spTree>
    <p:extLst>
      <p:ext uri="{BB962C8B-B14F-4D97-AF65-F5344CB8AC3E}">
        <p14:creationId xmlns:p14="http://schemas.microsoft.com/office/powerpoint/2010/main" val="915339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LeAnn Rimes, Rob Thomas and Jeff Beck - Gasoline and Matches (Official Music Video)">
            <a:hlinkClick r:id="" action="ppaction://media"/>
            <a:extLst>
              <a:ext uri="{FF2B5EF4-FFF2-40B4-BE49-F238E27FC236}">
                <a16:creationId xmlns:a16="http://schemas.microsoft.com/office/drawing/2014/main" id="{25493D1F-5777-E144-BAB4-12E90B322085}"/>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8826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E3CB6-ABD1-CF46-9FBB-C4856C96DC1B}"/>
              </a:ext>
            </a:extLst>
          </p:cNvPr>
          <p:cNvSpPr>
            <a:spLocks noGrp="1"/>
          </p:cNvSpPr>
          <p:nvPr>
            <p:ph type="title"/>
          </p:nvPr>
        </p:nvSpPr>
        <p:spPr>
          <a:xfrm>
            <a:off x="834013" y="1115568"/>
            <a:ext cx="3487616" cy="4626864"/>
          </a:xfrm>
        </p:spPr>
        <p:txBody>
          <a:bodyPr vert="horz" lIns="91440" tIns="45720" rIns="91440" bIns="45720" rtlCol="0" anchor="ctr">
            <a:normAutofit/>
          </a:bodyPr>
          <a:lstStyle/>
          <a:p>
            <a:r>
              <a:rPr lang="en-GB" dirty="0">
                <a:effectLst/>
                <a:latin typeface="Arial" panose="020B0604020202020204" pitchFamily="34" charset="0"/>
                <a:cs typeface="Arial" panose="020B0604020202020204" pitchFamily="34" charset="0"/>
              </a:rPr>
              <a:t>Harrison - How Can It Be (feat. </a:t>
            </a:r>
            <a:r>
              <a:rPr lang="en-GB" dirty="0" err="1">
                <a:effectLst/>
                <a:latin typeface="Arial" panose="020B0604020202020204" pitchFamily="34" charset="0"/>
                <a:cs typeface="Arial" panose="020B0604020202020204" pitchFamily="34" charset="0"/>
              </a:rPr>
              <a:t>Maddee</a:t>
            </a:r>
            <a:r>
              <a:rPr lang="en-GB" dirty="0">
                <a:effectLst/>
                <a:latin typeface="Arial" panose="020B0604020202020204" pitchFamily="34" charset="0"/>
                <a:cs typeface="Arial" panose="020B0604020202020204" pitchFamily="34" charset="0"/>
              </a:rPr>
              <a:t>)</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94E380B-9A32-204A-AF3C-9B916424AECD}"/>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fontAlgn="base"/>
            <a:r>
              <a:rPr lang="en-GB" dirty="0">
                <a:latin typeface="Arial" panose="020B0604020202020204" pitchFamily="34" charset="0"/>
                <a:cs typeface="Arial" panose="020B0604020202020204" pitchFamily="34" charset="0"/>
              </a:rPr>
              <a:t>“</a:t>
            </a:r>
            <a:r>
              <a:rPr lang="en-GB" u="sng" dirty="0">
                <a:latin typeface="Arial" panose="020B0604020202020204" pitchFamily="34" charset="0"/>
                <a:cs typeface="Arial" panose="020B0604020202020204" pitchFamily="34" charset="0"/>
                <a:hlinkClick r:id="rId3"/>
              </a:rPr>
              <a:t>How Can It Be</a:t>
            </a:r>
            <a:r>
              <a:rPr lang="en-GB" dirty="0">
                <a:latin typeface="Arial" panose="020B0604020202020204" pitchFamily="34" charset="0"/>
                <a:cs typeface="Arial" panose="020B0604020202020204" pitchFamily="34" charset="0"/>
              </a:rPr>
              <a:t>,” that was purposefully made to be watched on your smartphone. More specifically, with your phone gripped vertically in your hand. Oh, and it’s pretty great.</a:t>
            </a:r>
          </a:p>
          <a:p>
            <a:pPr fontAlgn="base"/>
            <a:r>
              <a:rPr lang="en-GB" dirty="0">
                <a:latin typeface="Arial" panose="020B0604020202020204" pitchFamily="34" charset="0"/>
                <a:cs typeface="Arial" panose="020B0604020202020204" pitchFamily="34" charset="0"/>
              </a:rPr>
              <a:t>The video, created by </a:t>
            </a:r>
            <a:r>
              <a:rPr lang="en-GB" u="sng" dirty="0">
                <a:latin typeface="Arial" panose="020B0604020202020204" pitchFamily="34" charset="0"/>
                <a:cs typeface="Arial" panose="020B0604020202020204" pitchFamily="34" charset="0"/>
                <a:hlinkClick r:id="rId4"/>
              </a:rPr>
              <a:t>DTO Films</a:t>
            </a:r>
            <a:r>
              <a:rPr lang="en-GB" dirty="0">
                <a:latin typeface="Arial" panose="020B0604020202020204" pitchFamily="34" charset="0"/>
                <a:cs typeface="Arial" panose="020B0604020202020204" pitchFamily="34" charset="0"/>
              </a:rPr>
              <a:t>, chronicles a text message thread between a young couple in the process of breaking up. It fills your phone's screen and drops you in the middle of the action, your phone’s screen replaced with that of Katy, the young seductress who’s breaking her hapless boyfriend’s heart. As text messages volley back and forth, you voyeuristically follow along like a hacker who’s gained access to a fictional stranger’s phone.</a:t>
            </a:r>
          </a:p>
        </p:txBody>
      </p:sp>
    </p:spTree>
    <p:extLst>
      <p:ext uri="{BB962C8B-B14F-4D97-AF65-F5344CB8AC3E}">
        <p14:creationId xmlns:p14="http://schemas.microsoft.com/office/powerpoint/2010/main" val="15516054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Harrison - How Can It Be (feat. Maddee)">
            <a:hlinkClick r:id="" action="ppaction://media"/>
            <a:extLst>
              <a:ext uri="{FF2B5EF4-FFF2-40B4-BE49-F238E27FC236}">
                <a16:creationId xmlns:a16="http://schemas.microsoft.com/office/drawing/2014/main" id="{6DD9A0B6-A805-204E-8915-2DEAD9015F65}"/>
              </a:ext>
            </a:extLst>
          </p:cNvPr>
          <p:cNvPicPr>
            <a:picLocks noRot="1" noChangeAspect="1"/>
          </p:cNvPicPr>
          <p:nvPr>
            <a:videoFile r:link="rId1"/>
          </p:nvPr>
        </p:nvPicPr>
        <p:blipFill>
          <a:blip r:embed="rId3"/>
          <a:stretch>
            <a:fillRect/>
          </a:stretch>
        </p:blipFill>
        <p:spPr>
          <a:xfrm>
            <a:off x="4192673" y="45308"/>
            <a:ext cx="3806653" cy="6767384"/>
          </a:xfrm>
          <a:prstGeom prst="rect">
            <a:avLst/>
          </a:prstGeom>
        </p:spPr>
      </p:pic>
    </p:spTree>
    <p:extLst>
      <p:ext uri="{BB962C8B-B14F-4D97-AF65-F5344CB8AC3E}">
        <p14:creationId xmlns:p14="http://schemas.microsoft.com/office/powerpoint/2010/main" val="56966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EA3B0B-683D-4248-AEE0-E3C38B8A6516}"/>
              </a:ext>
            </a:extLst>
          </p:cNvPr>
          <p:cNvPicPr>
            <a:picLocks noChangeAspect="1"/>
          </p:cNvPicPr>
          <p:nvPr/>
        </p:nvPicPr>
        <p:blipFill rotWithShape="1">
          <a:blip r:embed="rId3">
            <a:alphaModFix amt="35000"/>
          </a:blip>
          <a:srcRect t="3582" b="21418"/>
          <a:stretch/>
        </p:blipFill>
        <p:spPr>
          <a:xfrm>
            <a:off x="20" y="10"/>
            <a:ext cx="12191980" cy="6857990"/>
          </a:xfrm>
          <a:prstGeom prst="rect">
            <a:avLst/>
          </a:prstGeom>
        </p:spPr>
      </p:pic>
      <p:sp>
        <p:nvSpPr>
          <p:cNvPr id="4" name="TextBox 3">
            <a:extLst>
              <a:ext uri="{FF2B5EF4-FFF2-40B4-BE49-F238E27FC236}">
                <a16:creationId xmlns:a16="http://schemas.microsoft.com/office/drawing/2014/main" id="{8E59D6F8-AFB3-2A4A-AA23-2B2CF07843D9}"/>
              </a:ext>
            </a:extLst>
          </p:cNvPr>
          <p:cNvSpPr txBox="1"/>
          <p:nvPr/>
        </p:nvSpPr>
        <p:spPr>
          <a:xfrm>
            <a:off x="1370693" y="1769540"/>
            <a:ext cx="9440034" cy="1828801"/>
          </a:xfrm>
          <a:prstGeom prst="rect">
            <a:avLst/>
          </a:prstGeom>
        </p:spPr>
        <p:txBody>
          <a:bodyPr vert="horz" lIns="91440" tIns="45720" rIns="91440" bIns="45720" rtlCol="0" anchor="b">
            <a:normAutofit/>
          </a:bodyPr>
          <a:lstStyle/>
          <a:p>
            <a:pPr algn="ctr" defTabSz="457200">
              <a:spcBef>
                <a:spcPct val="0"/>
              </a:spcBef>
              <a:spcAft>
                <a:spcPts val="600"/>
              </a:spcAft>
            </a:pPr>
            <a:r>
              <a:rPr lang="en-US" sz="5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Other Examples</a:t>
            </a:r>
          </a:p>
        </p:txBody>
      </p:sp>
    </p:spTree>
    <p:extLst>
      <p:ext uri="{BB962C8B-B14F-4D97-AF65-F5344CB8AC3E}">
        <p14:creationId xmlns:p14="http://schemas.microsoft.com/office/powerpoint/2010/main" val="639275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Chris Cunningham</a:t>
            </a:r>
            <a:br>
              <a:rPr lang="en-US" sz="5400" dirty="0">
                <a:solidFill>
                  <a:schemeClr val="tx1"/>
                </a:solidFill>
                <a:latin typeface="Arial" panose="020B0604020202020204" pitchFamily="34" charset="0"/>
                <a:cs typeface="Arial" panose="020B0604020202020204" pitchFamily="34" charset="0"/>
              </a:rPr>
            </a:br>
            <a:br>
              <a:rPr lang="en-US" sz="5400" dirty="0">
                <a:solidFill>
                  <a:schemeClr val="tx1"/>
                </a:solidFill>
                <a:latin typeface="Arial" panose="020B0604020202020204" pitchFamily="34" charset="0"/>
                <a:cs typeface="Arial" panose="020B0604020202020204" pitchFamily="34" charset="0"/>
              </a:rPr>
            </a:br>
            <a:r>
              <a:rPr lang="en-GB" sz="5400" dirty="0" err="1">
                <a:effectLst/>
                <a:latin typeface="Arial" panose="020B0604020202020204" pitchFamily="34" charset="0"/>
                <a:cs typeface="Arial" panose="020B0604020202020204" pitchFamily="34" charset="0"/>
              </a:rPr>
              <a:t>Autechre</a:t>
            </a:r>
            <a:r>
              <a:rPr lang="en-GB" sz="5400" dirty="0">
                <a:effectLst/>
                <a:latin typeface="Arial" panose="020B0604020202020204" pitchFamily="34" charset="0"/>
                <a:cs typeface="Arial" panose="020B0604020202020204" pitchFamily="34" charset="0"/>
              </a:rPr>
              <a:t> -  </a:t>
            </a:r>
            <a:r>
              <a:rPr lang="en-GB" sz="5400" dirty="0" err="1">
                <a:effectLst/>
                <a:latin typeface="Arial" panose="020B0604020202020204" pitchFamily="34" charset="0"/>
                <a:cs typeface="Arial" panose="020B0604020202020204" pitchFamily="34" charset="0"/>
              </a:rPr>
              <a:t>Secondebadvibel</a:t>
            </a:r>
            <a:br>
              <a:rPr lang="en-GB" dirty="0">
                <a:effectLst/>
              </a:rPr>
            </a:br>
            <a:endParaRPr lang="en-US" sz="5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96460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utechre Secondebadvibel">
            <a:hlinkClick r:id="" action="ppaction://media"/>
            <a:extLst>
              <a:ext uri="{FF2B5EF4-FFF2-40B4-BE49-F238E27FC236}">
                <a16:creationId xmlns:a16="http://schemas.microsoft.com/office/drawing/2014/main" id="{B8FF7F0C-9218-EE4A-8B17-2905CBD4B4F3}"/>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3776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Chris Cunningham</a:t>
            </a:r>
            <a:br>
              <a:rPr lang="en-US" sz="5400" dirty="0">
                <a:solidFill>
                  <a:schemeClr val="tx1"/>
                </a:solidFill>
                <a:latin typeface="Arial" panose="020B0604020202020204" pitchFamily="34" charset="0"/>
                <a:cs typeface="Arial" panose="020B0604020202020204" pitchFamily="34" charset="0"/>
              </a:rPr>
            </a:br>
            <a:br>
              <a:rPr lang="en-US" sz="5400" dirty="0">
                <a:solidFill>
                  <a:schemeClr val="tx1"/>
                </a:solidFill>
                <a:latin typeface="Arial" panose="020B0604020202020204" pitchFamily="34" charset="0"/>
                <a:cs typeface="Arial" panose="020B0604020202020204" pitchFamily="34" charset="0"/>
              </a:rPr>
            </a:br>
            <a:r>
              <a:rPr lang="en-US" sz="5400" dirty="0" err="1">
                <a:solidFill>
                  <a:schemeClr val="tx1"/>
                </a:solidFill>
                <a:latin typeface="Arial" panose="020B0604020202020204" pitchFamily="34" charset="0"/>
                <a:cs typeface="Arial" panose="020B0604020202020204" pitchFamily="34" charset="0"/>
              </a:rPr>
              <a:t>Aphex</a:t>
            </a:r>
            <a:r>
              <a:rPr lang="en-US" sz="5400" dirty="0">
                <a:solidFill>
                  <a:schemeClr val="tx1"/>
                </a:solidFill>
                <a:latin typeface="Arial" panose="020B0604020202020204" pitchFamily="34" charset="0"/>
                <a:cs typeface="Arial" panose="020B0604020202020204" pitchFamily="34" charset="0"/>
              </a:rPr>
              <a:t> Twin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Monkey Drummer</a:t>
            </a:r>
          </a:p>
        </p:txBody>
      </p:sp>
    </p:spTree>
    <p:extLst>
      <p:ext uri="{BB962C8B-B14F-4D97-AF65-F5344CB8AC3E}">
        <p14:creationId xmlns:p14="http://schemas.microsoft.com/office/powerpoint/2010/main" val="495322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monkeydrummer">
            <a:hlinkClick r:id="" action="ppaction://media"/>
            <a:extLst>
              <a:ext uri="{FF2B5EF4-FFF2-40B4-BE49-F238E27FC236}">
                <a16:creationId xmlns:a16="http://schemas.microsoft.com/office/drawing/2014/main" id="{3046A9C6-FC2C-7946-AD6B-B0A47C6A31BB}"/>
              </a:ext>
            </a:extLst>
          </p:cNvPr>
          <p:cNvPicPr>
            <a:picLocks noRot="1" noChangeAspect="1"/>
          </p:cNvPicPr>
          <p:nvPr>
            <a:videoFile r:link="rId1"/>
          </p:nvPr>
        </p:nvPicPr>
        <p:blipFill>
          <a:blip r:embed="rId4"/>
          <a:stretch>
            <a:fillRect/>
          </a:stretch>
        </p:blipFill>
        <p:spPr>
          <a:xfrm>
            <a:off x="395416" y="8650"/>
            <a:ext cx="11417643" cy="6850585"/>
          </a:xfrm>
          <a:prstGeom prst="rect">
            <a:avLst/>
          </a:prstGeom>
        </p:spPr>
      </p:pic>
    </p:spTree>
    <p:extLst>
      <p:ext uri="{BB962C8B-B14F-4D97-AF65-F5344CB8AC3E}">
        <p14:creationId xmlns:p14="http://schemas.microsoft.com/office/powerpoint/2010/main" val="108292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Future Islands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A Dream of You and Me </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39607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Future Islands - &quot;A Dream Of You And Me&quot;">
            <a:hlinkClick r:id="" action="ppaction://media"/>
            <a:extLst>
              <a:ext uri="{FF2B5EF4-FFF2-40B4-BE49-F238E27FC236}">
                <a16:creationId xmlns:a16="http://schemas.microsoft.com/office/drawing/2014/main" id="{A81FD714-05C2-4342-BBE2-DF031BC5AD19}"/>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459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Snow Patrol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Life and Death</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5883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now Patrol - Life And Death">
            <a:hlinkClick r:id="" action="ppaction://media"/>
            <a:extLst>
              <a:ext uri="{FF2B5EF4-FFF2-40B4-BE49-F238E27FC236}">
                <a16:creationId xmlns:a16="http://schemas.microsoft.com/office/drawing/2014/main" id="{ACB85C15-4C79-2D44-AAAD-D2BF937A20C1}"/>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3638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The Verve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Bitter Sweet Symphony</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284443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The Verve - Bitter Sweet Symphony (Official Video)">
            <a:hlinkClick r:id="" action="ppaction://media"/>
            <a:extLst>
              <a:ext uri="{FF2B5EF4-FFF2-40B4-BE49-F238E27FC236}">
                <a16:creationId xmlns:a16="http://schemas.microsoft.com/office/drawing/2014/main" id="{E91AACE4-D1CF-8245-A6B9-53F07355E394}"/>
              </a:ext>
            </a:extLst>
          </p:cNvPr>
          <p:cNvPicPr>
            <a:picLocks noRot="1" noChangeAspect="1"/>
          </p:cNvPicPr>
          <p:nvPr>
            <a:videoFile r:link="rId1"/>
          </p:nvPr>
        </p:nvPicPr>
        <p:blipFill>
          <a:blip r:embed="rId3"/>
          <a:stretch>
            <a:fillRect/>
          </a:stretch>
        </p:blipFill>
        <p:spPr>
          <a:xfrm>
            <a:off x="1519881" y="-597"/>
            <a:ext cx="9151442" cy="6858597"/>
          </a:xfrm>
          <a:prstGeom prst="rect">
            <a:avLst/>
          </a:prstGeom>
        </p:spPr>
      </p:pic>
    </p:spTree>
    <p:extLst>
      <p:ext uri="{BB962C8B-B14F-4D97-AF65-F5344CB8AC3E}">
        <p14:creationId xmlns:p14="http://schemas.microsoft.com/office/powerpoint/2010/main" val="43819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Massive Attack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Unfinished Sympathy</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69024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ssive Attack - Unfinished Sympathy">
            <a:hlinkClick r:id="" action="ppaction://media"/>
            <a:extLst>
              <a:ext uri="{FF2B5EF4-FFF2-40B4-BE49-F238E27FC236}">
                <a16:creationId xmlns:a16="http://schemas.microsoft.com/office/drawing/2014/main" id="{70464CE7-F7B8-F842-9649-406AE3523D35}"/>
              </a:ext>
            </a:extLst>
          </p:cNvPr>
          <p:cNvPicPr>
            <a:picLocks noRot="1" noChangeAspect="1"/>
          </p:cNvPicPr>
          <p:nvPr>
            <a:videoFile r:link="rId1"/>
          </p:nvPr>
        </p:nvPicPr>
        <p:blipFill>
          <a:blip r:embed="rId4"/>
          <a:stretch>
            <a:fillRect/>
          </a:stretch>
        </p:blipFill>
        <p:spPr>
          <a:xfrm>
            <a:off x="1532238" y="8664"/>
            <a:ext cx="9144000" cy="6853020"/>
          </a:xfrm>
          <a:prstGeom prst="rect">
            <a:avLst/>
          </a:prstGeom>
        </p:spPr>
      </p:pic>
    </p:spTree>
    <p:extLst>
      <p:ext uri="{BB962C8B-B14F-4D97-AF65-F5344CB8AC3E}">
        <p14:creationId xmlns:p14="http://schemas.microsoft.com/office/powerpoint/2010/main" val="82290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Radiohead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No Surprises</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449679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adiohead - No Surprises">
            <a:hlinkClick r:id="" action="ppaction://media"/>
            <a:extLst>
              <a:ext uri="{FF2B5EF4-FFF2-40B4-BE49-F238E27FC236}">
                <a16:creationId xmlns:a16="http://schemas.microsoft.com/office/drawing/2014/main" id="{7373ED50-0C12-DB4B-9B32-2FD46D486224}"/>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4637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Nimbus project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Found Sounds and Audio Samples</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931014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Found Sounds and Audio Samples - Nimbus Project">
            <a:hlinkClick r:id="" action="ppaction://media"/>
            <a:extLst>
              <a:ext uri="{FF2B5EF4-FFF2-40B4-BE49-F238E27FC236}">
                <a16:creationId xmlns:a16="http://schemas.microsoft.com/office/drawing/2014/main" id="{040E0915-C72A-3D43-BCBF-C8F1E873F78D}"/>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6662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Aston Martin Red Bull Racing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The Rhythm of the Factory</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059378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Rhythm of the Factory - RB9">
            <a:hlinkClick r:id="" action="ppaction://media"/>
            <a:extLst>
              <a:ext uri="{FF2B5EF4-FFF2-40B4-BE49-F238E27FC236}">
                <a16:creationId xmlns:a16="http://schemas.microsoft.com/office/drawing/2014/main" id="{DA436620-E393-DA4E-9818-03E9721A1EDB}"/>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6922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25E0A-2806-B945-AE9C-429CDE00F8F1}"/>
              </a:ext>
            </a:extLst>
          </p:cNvPr>
          <p:cNvSpPr>
            <a:spLocks noGrp="1"/>
          </p:cNvSpPr>
          <p:nvPr>
            <p:ph type="title"/>
          </p:nvPr>
        </p:nvSpPr>
        <p:spPr>
          <a:xfrm>
            <a:off x="769207" y="1099456"/>
            <a:ext cx="6243636" cy="4625558"/>
          </a:xfrm>
          <a:effectLst/>
        </p:spPr>
        <p:txBody>
          <a:bodyPr vert="horz" lIns="91440" tIns="45720" rIns="91440" bIns="45720" rtlCol="0" anchor="ctr">
            <a:normAutofit/>
          </a:bodyPr>
          <a:lstStyle/>
          <a:p>
            <a:pPr algn="l"/>
            <a:r>
              <a:rPr lang="en-US" sz="5400" dirty="0">
                <a:solidFill>
                  <a:schemeClr val="tx1"/>
                </a:solidFill>
                <a:latin typeface="Arial" panose="020B0604020202020204" pitchFamily="34" charset="0"/>
                <a:cs typeface="Arial" panose="020B0604020202020204" pitchFamily="34" charset="0"/>
              </a:rPr>
              <a:t>Julian Smith – </a:t>
            </a:r>
            <a:br>
              <a:rPr lang="en-US" sz="5400" dirty="0">
                <a:solidFill>
                  <a:schemeClr val="tx1"/>
                </a:solidFill>
                <a:latin typeface="Arial" panose="020B0604020202020204" pitchFamily="34" charset="0"/>
                <a:cs typeface="Arial" panose="020B0604020202020204" pitchFamily="34" charset="0"/>
              </a:rPr>
            </a:br>
            <a:r>
              <a:rPr lang="en-US" sz="5400" dirty="0">
                <a:solidFill>
                  <a:schemeClr val="tx1"/>
                </a:solidFill>
                <a:latin typeface="Arial" panose="020B0604020202020204" pitchFamily="34" charset="0"/>
                <a:cs typeface="Arial" panose="020B0604020202020204" pitchFamily="34" charset="0"/>
              </a:rPr>
              <a:t>Techno Jeep</a:t>
            </a:r>
          </a:p>
        </p:txBody>
      </p:sp>
      <p:sp>
        <p:nvSpPr>
          <p:cNvPr id="14" name="Rectangle 8">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75000"/>
              <a:lumOff val="25000"/>
              <a:alpha val="90000"/>
            </a:schemeClr>
          </a:solidFill>
          <a:ln>
            <a:noFill/>
          </a:ln>
          <a:effectLst>
            <a:outerShdw blurRad="50800" dist="38100" dir="10800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395632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JULIAN SMITH - Techno Jeep">
            <a:hlinkClick r:id="" action="ppaction://media"/>
            <a:extLst>
              <a:ext uri="{FF2B5EF4-FFF2-40B4-BE49-F238E27FC236}">
                <a16:creationId xmlns:a16="http://schemas.microsoft.com/office/drawing/2014/main" id="{466C46B2-1DE5-6E44-BE70-71900F566AB3}"/>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5362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900A62-988D-40DE-BCF7-326C1B67177B}"/>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1375983" y="2514599"/>
            <a:ext cx="9440034" cy="1828801"/>
          </a:xfrm>
        </p:spPr>
        <p:txBody>
          <a:bodyPr vert="horz" lIns="91440" tIns="45720" rIns="91440" bIns="45720" rtlCol="0" anchor="b">
            <a:normAutofit/>
          </a:bodyPr>
          <a:lstStyle/>
          <a:p>
            <a:r>
              <a:rPr lang="en-US" sz="5400" dirty="0">
                <a:latin typeface="Arial" panose="020B0604020202020204" pitchFamily="34" charset="0"/>
                <a:cs typeface="Arial" panose="020B0604020202020204" pitchFamily="34" charset="0"/>
              </a:rPr>
              <a:t>Task: </a:t>
            </a:r>
            <a:br>
              <a:rPr lang="en-US" sz="5400" dirty="0">
                <a:latin typeface="Arial" panose="020B0604020202020204" pitchFamily="34" charset="0"/>
                <a:cs typeface="Arial" panose="020B0604020202020204" pitchFamily="34" charset="0"/>
              </a:rPr>
            </a:br>
            <a:r>
              <a:rPr lang="en-US" sz="5400" dirty="0">
                <a:latin typeface="Arial" panose="020B0604020202020204" pitchFamily="34" charset="0"/>
                <a:cs typeface="Arial" panose="020B0604020202020204" pitchFamily="34" charset="0"/>
              </a:rPr>
              <a:t>Create a short Music Video</a:t>
            </a:r>
          </a:p>
        </p:txBody>
      </p:sp>
    </p:spTree>
    <p:extLst>
      <p:ext uri="{BB962C8B-B14F-4D97-AF65-F5344CB8AC3E}">
        <p14:creationId xmlns:p14="http://schemas.microsoft.com/office/powerpoint/2010/main" val="16531962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900A62-988D-40DE-BCF7-326C1B67177B}"/>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6320136-68D7-B34B-A963-CB360BD25528}"/>
              </a:ext>
            </a:extLst>
          </p:cNvPr>
          <p:cNvSpPr>
            <a:spLocks noGrp="1"/>
          </p:cNvSpPr>
          <p:nvPr>
            <p:ph type="title"/>
          </p:nvPr>
        </p:nvSpPr>
        <p:spPr>
          <a:xfrm>
            <a:off x="20" y="832536"/>
            <a:ext cx="12191980" cy="5192927"/>
          </a:xfrm>
        </p:spPr>
        <p:txBody>
          <a:bodyPr vert="horz" lIns="91440" tIns="45720" rIns="91440" bIns="45720" rtlCol="0" anchor="b">
            <a:normAutofit fontScale="90000"/>
          </a:bodyPr>
          <a:lstStyle/>
          <a:p>
            <a:r>
              <a:rPr lang="en-US" sz="5400" dirty="0">
                <a:latin typeface="Arial" panose="020B0604020202020204" pitchFamily="34" charset="0"/>
                <a:cs typeface="Arial" panose="020B0604020202020204" pitchFamily="34" charset="0"/>
              </a:rPr>
              <a:t>1. Create a short video with music</a:t>
            </a:r>
            <a:br>
              <a:rPr lang="en-US" sz="5400" dirty="0">
                <a:latin typeface="Arial" panose="020B0604020202020204" pitchFamily="34" charset="0"/>
                <a:cs typeface="Arial" panose="020B0604020202020204" pitchFamily="34" charset="0"/>
              </a:rPr>
            </a:br>
            <a:br>
              <a:rPr lang="en-US" sz="5400" dirty="0">
                <a:latin typeface="Arial" panose="020B0604020202020204" pitchFamily="34" charset="0"/>
                <a:cs typeface="Arial" panose="020B0604020202020204" pitchFamily="34" charset="0"/>
              </a:rPr>
            </a:br>
            <a:r>
              <a:rPr lang="en-US" sz="5400" dirty="0">
                <a:latin typeface="Arial" panose="020B0604020202020204" pitchFamily="34" charset="0"/>
                <a:cs typeface="Arial" panose="020B0604020202020204" pitchFamily="34" charset="0"/>
              </a:rPr>
              <a:t>2. Use your phone to film</a:t>
            </a:r>
            <a:br>
              <a:rPr lang="en-US" sz="5400" dirty="0">
                <a:latin typeface="Arial" panose="020B0604020202020204" pitchFamily="34" charset="0"/>
                <a:cs typeface="Arial" panose="020B0604020202020204" pitchFamily="34" charset="0"/>
              </a:rPr>
            </a:br>
            <a:br>
              <a:rPr lang="en-US" sz="5400" dirty="0">
                <a:latin typeface="Arial" panose="020B0604020202020204" pitchFamily="34" charset="0"/>
                <a:cs typeface="Arial" panose="020B0604020202020204" pitchFamily="34" charset="0"/>
              </a:rPr>
            </a:br>
            <a:r>
              <a:rPr lang="en-US" sz="5400" dirty="0">
                <a:latin typeface="Arial" panose="020B0604020202020204" pitchFamily="34" charset="0"/>
                <a:cs typeface="Arial" panose="020B0604020202020204" pitchFamily="34" charset="0"/>
              </a:rPr>
              <a:t>3. Edit and sequence the clips</a:t>
            </a:r>
            <a:br>
              <a:rPr lang="en-US" sz="5400" dirty="0">
                <a:latin typeface="Arial" panose="020B0604020202020204" pitchFamily="34" charset="0"/>
                <a:cs typeface="Arial" panose="020B0604020202020204" pitchFamily="34" charset="0"/>
              </a:rPr>
            </a:br>
            <a:br>
              <a:rPr lang="en-US" sz="5400" dirty="0">
                <a:latin typeface="Arial" panose="020B0604020202020204" pitchFamily="34" charset="0"/>
                <a:cs typeface="Arial" panose="020B0604020202020204" pitchFamily="34" charset="0"/>
              </a:rPr>
            </a:br>
            <a:r>
              <a:rPr lang="en-US" sz="5400" dirty="0">
                <a:latin typeface="Arial" panose="020B0604020202020204" pitchFamily="34" charset="0"/>
                <a:cs typeface="Arial" panose="020B0604020202020204" pitchFamily="34" charset="0"/>
              </a:rPr>
              <a:t>4. Export the video</a:t>
            </a:r>
          </a:p>
        </p:txBody>
      </p:sp>
    </p:spTree>
    <p:extLst>
      <p:ext uri="{BB962C8B-B14F-4D97-AF65-F5344CB8AC3E}">
        <p14:creationId xmlns:p14="http://schemas.microsoft.com/office/powerpoint/2010/main" val="42793978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CCFCEE9F-B025-4A4A-ABD2-B687E88F5674}"/>
              </a:ext>
            </a:extLst>
          </p:cNvPr>
          <p:cNvPicPr>
            <a:picLocks noChangeAspect="1"/>
          </p:cNvPicPr>
          <p:nvPr/>
        </p:nvPicPr>
        <p:blipFill rotWithShape="1">
          <a:blip r:embed="rId3">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18E15E1-FD77-1840-B2A0-C3762ED04739}"/>
              </a:ext>
            </a:extLst>
          </p:cNvPr>
          <p:cNvSpPr>
            <a:spLocks noGrp="1"/>
          </p:cNvSpPr>
          <p:nvPr>
            <p:ph type="title"/>
          </p:nvPr>
        </p:nvSpPr>
        <p:spPr>
          <a:xfrm>
            <a:off x="1375983" y="759168"/>
            <a:ext cx="9440034" cy="5339663"/>
          </a:xfrm>
        </p:spPr>
        <p:txBody>
          <a:bodyPr vert="horz" lIns="91440" tIns="45720" rIns="91440" bIns="45720" rtlCol="0" anchor="b">
            <a:normAutofit fontScale="90000"/>
          </a:bodyPr>
          <a:lstStyle/>
          <a:p>
            <a:pPr>
              <a:lnSpc>
                <a:spcPct val="90000"/>
              </a:lnSpc>
            </a:pPr>
            <a:br>
              <a:rPr lang="en-US" sz="4200" b="1" dirty="0">
                <a:latin typeface="Arial" panose="020B0604020202020204" pitchFamily="34" charset="0"/>
                <a:cs typeface="Arial" panose="020B0604020202020204" pitchFamily="34" charset="0"/>
              </a:rPr>
            </a:br>
            <a:br>
              <a:rPr lang="en-US" sz="42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Task for Next Week:</a:t>
            </a:r>
            <a:br>
              <a:rPr lang="en-US" sz="6000" b="1" dirty="0">
                <a:latin typeface="Arial" panose="020B0604020202020204" pitchFamily="34" charset="0"/>
                <a:cs typeface="Arial" panose="020B0604020202020204" pitchFamily="34" charset="0"/>
              </a:rPr>
            </a:br>
            <a:br>
              <a:rPr lang="en-US" sz="60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Identify the music</a:t>
            </a:r>
            <a:br>
              <a:rPr lang="en-US" sz="6000" b="1" dirty="0">
                <a:latin typeface="Arial" panose="020B0604020202020204" pitchFamily="34" charset="0"/>
                <a:cs typeface="Arial" panose="020B0604020202020204" pitchFamily="34" charset="0"/>
              </a:rPr>
            </a:br>
            <a:br>
              <a:rPr lang="en-US" sz="60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&amp;</a:t>
            </a:r>
            <a:br>
              <a:rPr lang="en-US" sz="6000" b="1" dirty="0">
                <a:latin typeface="Arial" panose="020B0604020202020204" pitchFamily="34" charset="0"/>
                <a:cs typeface="Arial" panose="020B0604020202020204" pitchFamily="34" charset="0"/>
              </a:rPr>
            </a:br>
            <a:br>
              <a:rPr lang="en-US" sz="60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Create a draft storyboard</a:t>
            </a:r>
          </a:p>
        </p:txBody>
      </p:sp>
    </p:spTree>
    <p:extLst>
      <p:ext uri="{BB962C8B-B14F-4D97-AF65-F5344CB8AC3E}">
        <p14:creationId xmlns:p14="http://schemas.microsoft.com/office/powerpoint/2010/main" val="3777079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_2SEEDS">
      <a:dk1>
        <a:srgbClr val="000000"/>
      </a:dk1>
      <a:lt1>
        <a:srgbClr val="FFFFFF"/>
      </a:lt1>
      <a:dk2>
        <a:srgbClr val="242C41"/>
      </a:dk2>
      <a:lt2>
        <a:srgbClr val="E8E3E2"/>
      </a:lt2>
      <a:accent1>
        <a:srgbClr val="20B599"/>
      </a:accent1>
      <a:accent2>
        <a:srgbClr val="17AAD5"/>
      </a:accent2>
      <a:accent3>
        <a:srgbClr val="296DE7"/>
      </a:accent3>
      <a:accent4>
        <a:srgbClr val="D51735"/>
      </a:accent4>
      <a:accent5>
        <a:srgbClr val="E75B29"/>
      </a:accent5>
      <a:accent6>
        <a:srgbClr val="D19517"/>
      </a:accent6>
      <a:hlink>
        <a:srgbClr val="BF5C3F"/>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894</Words>
  <Application>Microsoft Macintosh PowerPoint</Application>
  <PresentationFormat>Widescreen</PresentationFormat>
  <Paragraphs>82</Paragraphs>
  <Slides>55</Slides>
  <Notes>11</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Bookman Old Style</vt:lpstr>
      <vt:lpstr>Calibri</vt:lpstr>
      <vt:lpstr>Franklin Gothic Book</vt:lpstr>
      <vt:lpstr>Wingdings 2</vt:lpstr>
      <vt:lpstr>SlateVTI</vt:lpstr>
      <vt:lpstr>Music Video Production</vt:lpstr>
      <vt:lpstr>Assignment</vt:lpstr>
      <vt:lpstr>Learning Outcomes</vt:lpstr>
      <vt:lpstr>Deadline: Friday April 24th 2020 </vt:lpstr>
      <vt:lpstr>Progress?</vt:lpstr>
      <vt:lpstr>Select the Music</vt:lpstr>
      <vt:lpstr>Storyboard</vt:lpstr>
      <vt:lpstr>A storyboard is a visual representation of your script. It's a document that shows the narrative flow of your video, scene by scene.   Most of the time, storyboards are made from hand-drawn sketches and notes scribbled in the margins.</vt:lpstr>
      <vt:lpstr>Why Create a Storyboard?</vt:lpstr>
      <vt:lpstr>PowerPoint Presentation</vt:lpstr>
      <vt:lpstr>Storyboards for films are created in a multiple-step process. They can be created by hand drawing or digitally on a computer. The main characteristics of a storyboard are:  Visualize the storytelling.  Focus the story and the timing in several key frames (very important in animation).  Define the technical parameters: description of the motion, the camera, the lighting, etc.</vt:lpstr>
      <vt:lpstr>PowerPoint Presentation</vt:lpstr>
      <vt:lpstr>The Art of Storyboarding   Ridley Scott</vt:lpstr>
      <vt:lpstr>PowerPoint Presentation</vt:lpstr>
      <vt:lpstr>Alien - Opening Storyboard Film Comparison    Ridley Scott </vt:lpstr>
      <vt:lpstr>PowerPoint Presentation</vt:lpstr>
      <vt:lpstr>Gorillaz   19-2000</vt:lpstr>
      <vt:lpstr>PowerPoint Presentation</vt:lpstr>
      <vt:lpstr>PowerPoint Presentation</vt:lpstr>
      <vt:lpstr>PowerPoint Presentation</vt:lpstr>
      <vt:lpstr>Storyboard Software</vt:lpstr>
      <vt:lpstr>Useful Links</vt:lpstr>
      <vt:lpstr>Music Videos  made with  Smartphones</vt:lpstr>
      <vt:lpstr>Ellie Goulding – How Long Will I Love You</vt:lpstr>
      <vt:lpstr>PowerPoint Presentation</vt:lpstr>
      <vt:lpstr>Selena Gomez - Lose You To Love Me</vt:lpstr>
      <vt:lpstr>PowerPoint Presentation</vt:lpstr>
      <vt:lpstr>LeAnn Rimes, Rob Thomas and Jeff Beck – “Gasoline and Matches”</vt:lpstr>
      <vt:lpstr>PowerPoint Presentation</vt:lpstr>
      <vt:lpstr>Harrison - How Can It Be (feat. Maddee)</vt:lpstr>
      <vt:lpstr>PowerPoint Presentation</vt:lpstr>
      <vt:lpstr>PowerPoint Presentation</vt:lpstr>
      <vt:lpstr>Chris Cunningham  Autechre -  Secondebadvibel </vt:lpstr>
      <vt:lpstr>PowerPoint Presentation</vt:lpstr>
      <vt:lpstr>Chris Cunningham  Aphex Twin –  Monkey Drummer</vt:lpstr>
      <vt:lpstr>PowerPoint Presentation</vt:lpstr>
      <vt:lpstr>Future Islands –  A Dream of You and Me </vt:lpstr>
      <vt:lpstr>PowerPoint Presentation</vt:lpstr>
      <vt:lpstr>Snow Patrol –  Life and Death</vt:lpstr>
      <vt:lpstr>PowerPoint Presentation</vt:lpstr>
      <vt:lpstr>The Verve –  Bitter Sweet Symphony</vt:lpstr>
      <vt:lpstr>PowerPoint Presentation</vt:lpstr>
      <vt:lpstr>Massive Attack – Unfinished Sympathy</vt:lpstr>
      <vt:lpstr>PowerPoint Presentation</vt:lpstr>
      <vt:lpstr>Radiohead –  No Surprises</vt:lpstr>
      <vt:lpstr>PowerPoint Presentation</vt:lpstr>
      <vt:lpstr>Nimbus project –  Found Sounds and Audio Samples</vt:lpstr>
      <vt:lpstr>PowerPoint Presentation</vt:lpstr>
      <vt:lpstr>Aston Martin Red Bull Racing –  The Rhythm of the Factory</vt:lpstr>
      <vt:lpstr>PowerPoint Presentation</vt:lpstr>
      <vt:lpstr>Julian Smith –  Techno Jeep</vt:lpstr>
      <vt:lpstr>PowerPoint Presentation</vt:lpstr>
      <vt:lpstr>Task:  Create a short Music Video</vt:lpstr>
      <vt:lpstr>1. Create a short video with music  2. Use your phone to film  3. Edit and sequence the clips  4. Export the video</vt:lpstr>
      <vt:lpstr>  Task for Next Week:  Identify the music  &amp;  Create a draft storyboard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Video Production</dc:title>
  <dc:creator>David Bird</dc:creator>
  <cp:lastModifiedBy>David Bird</cp:lastModifiedBy>
  <cp:revision>10</cp:revision>
  <dcterms:created xsi:type="dcterms:W3CDTF">2020-02-02T22:04:54Z</dcterms:created>
  <dcterms:modified xsi:type="dcterms:W3CDTF">2020-02-03T13:12:48Z</dcterms:modified>
</cp:coreProperties>
</file>