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0" r:id="rId2"/>
    <p:sldId id="261" r:id="rId3"/>
    <p:sldId id="262" r:id="rId4"/>
    <p:sldId id="264" r:id="rId5"/>
    <p:sldId id="263" r:id="rId6"/>
    <p:sldId id="265" r:id="rId7"/>
    <p:sldId id="266" r:id="rId8"/>
    <p:sldId id="267" r:id="rId9"/>
    <p:sldId id="268" r:id="rId10"/>
    <p:sldId id="258" r:id="rId11"/>
    <p:sldId id="269" r:id="rId12"/>
    <p:sldId id="257" r:id="rId13"/>
    <p:sldId id="259" r:id="rId14"/>
    <p:sldId id="270" r:id="rId15"/>
    <p:sldId id="271" r:id="rId16"/>
    <p:sldId id="272"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euben Dutch" initials="RD" lastIdx="1" clrIdx="0">
    <p:extLst>
      <p:ext uri="{19B8F6BF-5375-455C-9EA6-DF929625EA0E}">
        <p15:presenceInfo xmlns:p15="http://schemas.microsoft.com/office/powerpoint/2012/main" userId="38490f63d097c97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7" autoAdjust="0"/>
    <p:restoredTop sz="94660"/>
  </p:normalViewPr>
  <p:slideViewPr>
    <p:cSldViewPr snapToGrid="0">
      <p:cViewPr varScale="1">
        <p:scale>
          <a:sx n="86" d="100"/>
          <a:sy n="86" d="100"/>
        </p:scale>
        <p:origin x="331" y="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8D293-D7E5-4815-99D5-1D743A420FE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C67744B-8BC3-43A5-B5CC-A9BD4275B5A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97B74A2-16CF-426A-A17F-1D1E5A5F82DF}"/>
              </a:ext>
            </a:extLst>
          </p:cNvPr>
          <p:cNvSpPr>
            <a:spLocks noGrp="1"/>
          </p:cNvSpPr>
          <p:nvPr>
            <p:ph type="dt" sz="half" idx="10"/>
          </p:nvPr>
        </p:nvSpPr>
        <p:spPr/>
        <p:txBody>
          <a:bodyPr/>
          <a:lstStyle/>
          <a:p>
            <a:fld id="{8807DC77-4A9B-43C1-B05A-8D266588656A}" type="datetimeFigureOut">
              <a:rPr lang="en-GB" smtClean="0"/>
              <a:t>21/04/2020</a:t>
            </a:fld>
            <a:endParaRPr lang="en-GB"/>
          </a:p>
        </p:txBody>
      </p:sp>
      <p:sp>
        <p:nvSpPr>
          <p:cNvPr id="5" name="Footer Placeholder 4">
            <a:extLst>
              <a:ext uri="{FF2B5EF4-FFF2-40B4-BE49-F238E27FC236}">
                <a16:creationId xmlns:a16="http://schemas.microsoft.com/office/drawing/2014/main" id="{203EFBC4-B50D-4E22-8A87-404076EFB4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35644D-8810-4560-8523-BA32E6D2BEF3}"/>
              </a:ext>
            </a:extLst>
          </p:cNvPr>
          <p:cNvSpPr>
            <a:spLocks noGrp="1"/>
          </p:cNvSpPr>
          <p:nvPr>
            <p:ph type="sldNum" sz="quarter" idx="12"/>
          </p:nvPr>
        </p:nvSpPr>
        <p:spPr/>
        <p:txBody>
          <a:bodyPr/>
          <a:lstStyle/>
          <a:p>
            <a:fld id="{D9409F74-D259-4BE2-8EB8-07103C9A3269}" type="slidenum">
              <a:rPr lang="en-GB" smtClean="0"/>
              <a:t>‹#›</a:t>
            </a:fld>
            <a:endParaRPr lang="en-GB"/>
          </a:p>
        </p:txBody>
      </p:sp>
    </p:spTree>
    <p:extLst>
      <p:ext uri="{BB962C8B-B14F-4D97-AF65-F5344CB8AC3E}">
        <p14:creationId xmlns:p14="http://schemas.microsoft.com/office/powerpoint/2010/main" val="4171101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C0BB5-93D8-4605-98D3-00363D79F3B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E83246-725F-4B3C-8A9A-C35CAA27F4B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F0EF9D-CF72-4E39-A38F-8B849C15A991}"/>
              </a:ext>
            </a:extLst>
          </p:cNvPr>
          <p:cNvSpPr>
            <a:spLocks noGrp="1"/>
          </p:cNvSpPr>
          <p:nvPr>
            <p:ph type="dt" sz="half" idx="10"/>
          </p:nvPr>
        </p:nvSpPr>
        <p:spPr/>
        <p:txBody>
          <a:bodyPr/>
          <a:lstStyle/>
          <a:p>
            <a:fld id="{8807DC77-4A9B-43C1-B05A-8D266588656A}" type="datetimeFigureOut">
              <a:rPr lang="en-GB" smtClean="0"/>
              <a:t>21/04/2020</a:t>
            </a:fld>
            <a:endParaRPr lang="en-GB"/>
          </a:p>
        </p:txBody>
      </p:sp>
      <p:sp>
        <p:nvSpPr>
          <p:cNvPr id="5" name="Footer Placeholder 4">
            <a:extLst>
              <a:ext uri="{FF2B5EF4-FFF2-40B4-BE49-F238E27FC236}">
                <a16:creationId xmlns:a16="http://schemas.microsoft.com/office/drawing/2014/main" id="{6F765671-AE9F-4AD9-B01C-9C8BF8C2DA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6EF5CD-CBA3-45F6-8058-B6F9D07CDB72}"/>
              </a:ext>
            </a:extLst>
          </p:cNvPr>
          <p:cNvSpPr>
            <a:spLocks noGrp="1"/>
          </p:cNvSpPr>
          <p:nvPr>
            <p:ph type="sldNum" sz="quarter" idx="12"/>
          </p:nvPr>
        </p:nvSpPr>
        <p:spPr/>
        <p:txBody>
          <a:bodyPr/>
          <a:lstStyle/>
          <a:p>
            <a:fld id="{D9409F74-D259-4BE2-8EB8-07103C9A3269}" type="slidenum">
              <a:rPr lang="en-GB" smtClean="0"/>
              <a:t>‹#›</a:t>
            </a:fld>
            <a:endParaRPr lang="en-GB"/>
          </a:p>
        </p:txBody>
      </p:sp>
    </p:spTree>
    <p:extLst>
      <p:ext uri="{BB962C8B-B14F-4D97-AF65-F5344CB8AC3E}">
        <p14:creationId xmlns:p14="http://schemas.microsoft.com/office/powerpoint/2010/main" val="4145514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2B4A2-B2F7-4244-8E9D-6EFF9126011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899230A-0145-4EAB-BEF5-530101FD095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7ADCFEB-DFDB-4623-826B-16188EF60552}"/>
              </a:ext>
            </a:extLst>
          </p:cNvPr>
          <p:cNvSpPr>
            <a:spLocks noGrp="1"/>
          </p:cNvSpPr>
          <p:nvPr>
            <p:ph type="dt" sz="half" idx="10"/>
          </p:nvPr>
        </p:nvSpPr>
        <p:spPr/>
        <p:txBody>
          <a:bodyPr/>
          <a:lstStyle/>
          <a:p>
            <a:fld id="{8807DC77-4A9B-43C1-B05A-8D266588656A}" type="datetimeFigureOut">
              <a:rPr lang="en-GB" smtClean="0"/>
              <a:t>21/04/2020</a:t>
            </a:fld>
            <a:endParaRPr lang="en-GB"/>
          </a:p>
        </p:txBody>
      </p:sp>
      <p:sp>
        <p:nvSpPr>
          <p:cNvPr id="5" name="Footer Placeholder 4">
            <a:extLst>
              <a:ext uri="{FF2B5EF4-FFF2-40B4-BE49-F238E27FC236}">
                <a16:creationId xmlns:a16="http://schemas.microsoft.com/office/drawing/2014/main" id="{05AB45F9-FB61-4080-97DA-16DE950523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73F301-A429-4487-818F-D327ECF472D7}"/>
              </a:ext>
            </a:extLst>
          </p:cNvPr>
          <p:cNvSpPr>
            <a:spLocks noGrp="1"/>
          </p:cNvSpPr>
          <p:nvPr>
            <p:ph type="sldNum" sz="quarter" idx="12"/>
          </p:nvPr>
        </p:nvSpPr>
        <p:spPr/>
        <p:txBody>
          <a:bodyPr/>
          <a:lstStyle/>
          <a:p>
            <a:fld id="{D9409F74-D259-4BE2-8EB8-07103C9A3269}" type="slidenum">
              <a:rPr lang="en-GB" smtClean="0"/>
              <a:t>‹#›</a:t>
            </a:fld>
            <a:endParaRPr lang="en-GB"/>
          </a:p>
        </p:txBody>
      </p:sp>
    </p:spTree>
    <p:extLst>
      <p:ext uri="{BB962C8B-B14F-4D97-AF65-F5344CB8AC3E}">
        <p14:creationId xmlns:p14="http://schemas.microsoft.com/office/powerpoint/2010/main" val="1072074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0BB04-567E-444D-8FB8-16EA1DA881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E1F379-6078-4FB3-88C1-97B3558989E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99AB6D0-D1D0-4A81-B817-8130D64348F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1400F5D-985B-46F8-B8C5-B8F91F3F4CD0}"/>
              </a:ext>
            </a:extLst>
          </p:cNvPr>
          <p:cNvSpPr>
            <a:spLocks noGrp="1"/>
          </p:cNvSpPr>
          <p:nvPr>
            <p:ph type="dt" sz="half" idx="10"/>
          </p:nvPr>
        </p:nvSpPr>
        <p:spPr/>
        <p:txBody>
          <a:bodyPr/>
          <a:lstStyle/>
          <a:p>
            <a:fld id="{8807DC77-4A9B-43C1-B05A-8D266588656A}" type="datetimeFigureOut">
              <a:rPr lang="en-GB" smtClean="0"/>
              <a:t>21/04/2020</a:t>
            </a:fld>
            <a:endParaRPr lang="en-GB"/>
          </a:p>
        </p:txBody>
      </p:sp>
      <p:sp>
        <p:nvSpPr>
          <p:cNvPr id="6" name="Footer Placeholder 5">
            <a:extLst>
              <a:ext uri="{FF2B5EF4-FFF2-40B4-BE49-F238E27FC236}">
                <a16:creationId xmlns:a16="http://schemas.microsoft.com/office/drawing/2014/main" id="{E506147B-6DF0-4FD3-8869-F6092529A1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17D138-979E-45BD-892B-0061536C61CE}"/>
              </a:ext>
            </a:extLst>
          </p:cNvPr>
          <p:cNvSpPr>
            <a:spLocks noGrp="1"/>
          </p:cNvSpPr>
          <p:nvPr>
            <p:ph type="sldNum" sz="quarter" idx="12"/>
          </p:nvPr>
        </p:nvSpPr>
        <p:spPr/>
        <p:txBody>
          <a:bodyPr/>
          <a:lstStyle/>
          <a:p>
            <a:fld id="{D9409F74-D259-4BE2-8EB8-07103C9A3269}" type="slidenum">
              <a:rPr lang="en-GB" smtClean="0"/>
              <a:t>‹#›</a:t>
            </a:fld>
            <a:endParaRPr lang="en-GB"/>
          </a:p>
        </p:txBody>
      </p:sp>
    </p:spTree>
    <p:extLst>
      <p:ext uri="{BB962C8B-B14F-4D97-AF65-F5344CB8AC3E}">
        <p14:creationId xmlns:p14="http://schemas.microsoft.com/office/powerpoint/2010/main" val="30666621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37B28-B795-45EA-B02F-07A218EB3A3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40D5DA9-2B9F-49B5-89E7-6E2254DE3FE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10E6664-B043-463F-B391-9765E15F703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D220359-F807-4607-8A86-0C5FFDB7013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7E5469-77FE-41EC-A1AB-1A674449411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B4A0903-047F-46F4-8822-32206E267546}"/>
              </a:ext>
            </a:extLst>
          </p:cNvPr>
          <p:cNvSpPr>
            <a:spLocks noGrp="1"/>
          </p:cNvSpPr>
          <p:nvPr>
            <p:ph type="dt" sz="half" idx="10"/>
          </p:nvPr>
        </p:nvSpPr>
        <p:spPr/>
        <p:txBody>
          <a:bodyPr/>
          <a:lstStyle/>
          <a:p>
            <a:fld id="{8807DC77-4A9B-43C1-B05A-8D266588656A}" type="datetimeFigureOut">
              <a:rPr lang="en-GB" smtClean="0"/>
              <a:t>21/04/2020</a:t>
            </a:fld>
            <a:endParaRPr lang="en-GB"/>
          </a:p>
        </p:txBody>
      </p:sp>
      <p:sp>
        <p:nvSpPr>
          <p:cNvPr id="8" name="Footer Placeholder 7">
            <a:extLst>
              <a:ext uri="{FF2B5EF4-FFF2-40B4-BE49-F238E27FC236}">
                <a16:creationId xmlns:a16="http://schemas.microsoft.com/office/drawing/2014/main" id="{26B1BFB7-FA28-4CAF-9225-B21F4CFFC6F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7FB09E0-3E71-4E6B-B2EF-1501082B0C66}"/>
              </a:ext>
            </a:extLst>
          </p:cNvPr>
          <p:cNvSpPr>
            <a:spLocks noGrp="1"/>
          </p:cNvSpPr>
          <p:nvPr>
            <p:ph type="sldNum" sz="quarter" idx="12"/>
          </p:nvPr>
        </p:nvSpPr>
        <p:spPr/>
        <p:txBody>
          <a:bodyPr/>
          <a:lstStyle/>
          <a:p>
            <a:fld id="{D9409F74-D259-4BE2-8EB8-07103C9A3269}" type="slidenum">
              <a:rPr lang="en-GB" smtClean="0"/>
              <a:t>‹#›</a:t>
            </a:fld>
            <a:endParaRPr lang="en-GB"/>
          </a:p>
        </p:txBody>
      </p:sp>
    </p:spTree>
    <p:extLst>
      <p:ext uri="{BB962C8B-B14F-4D97-AF65-F5344CB8AC3E}">
        <p14:creationId xmlns:p14="http://schemas.microsoft.com/office/powerpoint/2010/main" val="33679728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C32AA-E5F1-4206-88AB-303747BBC12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72FA1BD-60AE-497E-B62B-77347CF9BCE5}"/>
              </a:ext>
            </a:extLst>
          </p:cNvPr>
          <p:cNvSpPr>
            <a:spLocks noGrp="1"/>
          </p:cNvSpPr>
          <p:nvPr>
            <p:ph type="dt" sz="half" idx="10"/>
          </p:nvPr>
        </p:nvSpPr>
        <p:spPr/>
        <p:txBody>
          <a:bodyPr/>
          <a:lstStyle/>
          <a:p>
            <a:fld id="{8807DC77-4A9B-43C1-B05A-8D266588656A}" type="datetimeFigureOut">
              <a:rPr lang="en-GB" smtClean="0"/>
              <a:t>21/04/2020</a:t>
            </a:fld>
            <a:endParaRPr lang="en-GB"/>
          </a:p>
        </p:txBody>
      </p:sp>
      <p:sp>
        <p:nvSpPr>
          <p:cNvPr id="4" name="Footer Placeholder 3">
            <a:extLst>
              <a:ext uri="{FF2B5EF4-FFF2-40B4-BE49-F238E27FC236}">
                <a16:creationId xmlns:a16="http://schemas.microsoft.com/office/drawing/2014/main" id="{8207CC54-220C-4536-B581-8453613BAE1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6E73AC5-967A-430F-88F3-DDE82553B799}"/>
              </a:ext>
            </a:extLst>
          </p:cNvPr>
          <p:cNvSpPr>
            <a:spLocks noGrp="1"/>
          </p:cNvSpPr>
          <p:nvPr>
            <p:ph type="sldNum" sz="quarter" idx="12"/>
          </p:nvPr>
        </p:nvSpPr>
        <p:spPr/>
        <p:txBody>
          <a:bodyPr/>
          <a:lstStyle/>
          <a:p>
            <a:fld id="{D9409F74-D259-4BE2-8EB8-07103C9A3269}" type="slidenum">
              <a:rPr lang="en-GB" smtClean="0"/>
              <a:t>‹#›</a:t>
            </a:fld>
            <a:endParaRPr lang="en-GB"/>
          </a:p>
        </p:txBody>
      </p:sp>
    </p:spTree>
    <p:extLst>
      <p:ext uri="{BB962C8B-B14F-4D97-AF65-F5344CB8AC3E}">
        <p14:creationId xmlns:p14="http://schemas.microsoft.com/office/powerpoint/2010/main" val="2501740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9F23B1-EA43-446E-835C-DA43C1BFFB26}"/>
              </a:ext>
            </a:extLst>
          </p:cNvPr>
          <p:cNvSpPr>
            <a:spLocks noGrp="1"/>
          </p:cNvSpPr>
          <p:nvPr>
            <p:ph type="dt" sz="half" idx="10"/>
          </p:nvPr>
        </p:nvSpPr>
        <p:spPr/>
        <p:txBody>
          <a:bodyPr/>
          <a:lstStyle/>
          <a:p>
            <a:fld id="{8807DC77-4A9B-43C1-B05A-8D266588656A}" type="datetimeFigureOut">
              <a:rPr lang="en-GB" smtClean="0"/>
              <a:t>21/04/2020</a:t>
            </a:fld>
            <a:endParaRPr lang="en-GB"/>
          </a:p>
        </p:txBody>
      </p:sp>
      <p:sp>
        <p:nvSpPr>
          <p:cNvPr id="3" name="Footer Placeholder 2">
            <a:extLst>
              <a:ext uri="{FF2B5EF4-FFF2-40B4-BE49-F238E27FC236}">
                <a16:creationId xmlns:a16="http://schemas.microsoft.com/office/drawing/2014/main" id="{8F50A37E-6D89-4FD4-86EB-CB7A331EA10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DCC6216-F573-43F8-8F26-327ACD2CCACB}"/>
              </a:ext>
            </a:extLst>
          </p:cNvPr>
          <p:cNvSpPr>
            <a:spLocks noGrp="1"/>
          </p:cNvSpPr>
          <p:nvPr>
            <p:ph type="sldNum" sz="quarter" idx="12"/>
          </p:nvPr>
        </p:nvSpPr>
        <p:spPr/>
        <p:txBody>
          <a:bodyPr/>
          <a:lstStyle/>
          <a:p>
            <a:fld id="{D9409F74-D259-4BE2-8EB8-07103C9A3269}" type="slidenum">
              <a:rPr lang="en-GB" smtClean="0"/>
              <a:t>‹#›</a:t>
            </a:fld>
            <a:endParaRPr lang="en-GB"/>
          </a:p>
        </p:txBody>
      </p:sp>
    </p:spTree>
    <p:extLst>
      <p:ext uri="{BB962C8B-B14F-4D97-AF65-F5344CB8AC3E}">
        <p14:creationId xmlns:p14="http://schemas.microsoft.com/office/powerpoint/2010/main" val="33423102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F052C-EFEC-4657-B525-3AAEE1C078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D1B63F8-7C05-44CB-B09E-BFAD612FDA7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5267B32-FD9F-476B-B30B-37966DE5B7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70630F-A2E6-4AD7-8F1C-FCCC7BFB3E38}"/>
              </a:ext>
            </a:extLst>
          </p:cNvPr>
          <p:cNvSpPr>
            <a:spLocks noGrp="1"/>
          </p:cNvSpPr>
          <p:nvPr>
            <p:ph type="dt" sz="half" idx="10"/>
          </p:nvPr>
        </p:nvSpPr>
        <p:spPr/>
        <p:txBody>
          <a:bodyPr/>
          <a:lstStyle/>
          <a:p>
            <a:fld id="{8807DC77-4A9B-43C1-B05A-8D266588656A}" type="datetimeFigureOut">
              <a:rPr lang="en-GB" smtClean="0"/>
              <a:t>21/04/2020</a:t>
            </a:fld>
            <a:endParaRPr lang="en-GB"/>
          </a:p>
        </p:txBody>
      </p:sp>
      <p:sp>
        <p:nvSpPr>
          <p:cNvPr id="6" name="Footer Placeholder 5">
            <a:extLst>
              <a:ext uri="{FF2B5EF4-FFF2-40B4-BE49-F238E27FC236}">
                <a16:creationId xmlns:a16="http://schemas.microsoft.com/office/drawing/2014/main" id="{4D987C2F-1A42-44D0-A1BB-6966963118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1D77BB-CE68-43CC-A847-AC6FAD6A96A5}"/>
              </a:ext>
            </a:extLst>
          </p:cNvPr>
          <p:cNvSpPr>
            <a:spLocks noGrp="1"/>
          </p:cNvSpPr>
          <p:nvPr>
            <p:ph type="sldNum" sz="quarter" idx="12"/>
          </p:nvPr>
        </p:nvSpPr>
        <p:spPr/>
        <p:txBody>
          <a:bodyPr/>
          <a:lstStyle/>
          <a:p>
            <a:fld id="{D9409F74-D259-4BE2-8EB8-07103C9A3269}" type="slidenum">
              <a:rPr lang="en-GB" smtClean="0"/>
              <a:t>‹#›</a:t>
            </a:fld>
            <a:endParaRPr lang="en-GB"/>
          </a:p>
        </p:txBody>
      </p:sp>
    </p:spTree>
    <p:extLst>
      <p:ext uri="{BB962C8B-B14F-4D97-AF65-F5344CB8AC3E}">
        <p14:creationId xmlns:p14="http://schemas.microsoft.com/office/powerpoint/2010/main" val="2182595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2D5E1-22F4-4B10-97CD-A8749A2EBE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2E9595-1A06-440B-AAA7-4CE7B09494F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0A5080F-CA6E-45F0-A4FB-11E7E777C2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587C31-11C9-43C6-8727-DCBD3C437033}"/>
              </a:ext>
            </a:extLst>
          </p:cNvPr>
          <p:cNvSpPr>
            <a:spLocks noGrp="1"/>
          </p:cNvSpPr>
          <p:nvPr>
            <p:ph type="dt" sz="half" idx="10"/>
          </p:nvPr>
        </p:nvSpPr>
        <p:spPr/>
        <p:txBody>
          <a:bodyPr/>
          <a:lstStyle/>
          <a:p>
            <a:fld id="{8807DC77-4A9B-43C1-B05A-8D266588656A}" type="datetimeFigureOut">
              <a:rPr lang="en-GB" smtClean="0"/>
              <a:t>21/04/2020</a:t>
            </a:fld>
            <a:endParaRPr lang="en-GB"/>
          </a:p>
        </p:txBody>
      </p:sp>
      <p:sp>
        <p:nvSpPr>
          <p:cNvPr id="6" name="Footer Placeholder 5">
            <a:extLst>
              <a:ext uri="{FF2B5EF4-FFF2-40B4-BE49-F238E27FC236}">
                <a16:creationId xmlns:a16="http://schemas.microsoft.com/office/drawing/2014/main" id="{FDF5D9C8-7437-4C41-BE49-830E2B97D4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FD03FD5-58D7-49B2-9645-F3E3D5C3E173}"/>
              </a:ext>
            </a:extLst>
          </p:cNvPr>
          <p:cNvSpPr>
            <a:spLocks noGrp="1"/>
          </p:cNvSpPr>
          <p:nvPr>
            <p:ph type="sldNum" sz="quarter" idx="12"/>
          </p:nvPr>
        </p:nvSpPr>
        <p:spPr/>
        <p:txBody>
          <a:bodyPr/>
          <a:lstStyle/>
          <a:p>
            <a:fld id="{D9409F74-D259-4BE2-8EB8-07103C9A3269}" type="slidenum">
              <a:rPr lang="en-GB" smtClean="0"/>
              <a:t>‹#›</a:t>
            </a:fld>
            <a:endParaRPr lang="en-GB"/>
          </a:p>
        </p:txBody>
      </p:sp>
    </p:spTree>
    <p:extLst>
      <p:ext uri="{BB962C8B-B14F-4D97-AF65-F5344CB8AC3E}">
        <p14:creationId xmlns:p14="http://schemas.microsoft.com/office/powerpoint/2010/main" val="9757510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68206-C43A-4C84-9B0C-3FFA49CB8B3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9DD3F85-EAB6-43FE-A829-D9C3ADEDE60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7FE631-2D46-4ABA-8CD1-D5EFDE5DCA57}"/>
              </a:ext>
            </a:extLst>
          </p:cNvPr>
          <p:cNvSpPr>
            <a:spLocks noGrp="1"/>
          </p:cNvSpPr>
          <p:nvPr>
            <p:ph type="dt" sz="half" idx="10"/>
          </p:nvPr>
        </p:nvSpPr>
        <p:spPr/>
        <p:txBody>
          <a:bodyPr/>
          <a:lstStyle/>
          <a:p>
            <a:fld id="{8807DC77-4A9B-43C1-B05A-8D266588656A}" type="datetimeFigureOut">
              <a:rPr lang="en-GB" smtClean="0"/>
              <a:t>21/04/2020</a:t>
            </a:fld>
            <a:endParaRPr lang="en-GB"/>
          </a:p>
        </p:txBody>
      </p:sp>
      <p:sp>
        <p:nvSpPr>
          <p:cNvPr id="5" name="Footer Placeholder 4">
            <a:extLst>
              <a:ext uri="{FF2B5EF4-FFF2-40B4-BE49-F238E27FC236}">
                <a16:creationId xmlns:a16="http://schemas.microsoft.com/office/drawing/2014/main" id="{20DB8E55-80EA-4004-897A-9346F5380B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D6CB5A-3F74-4CE6-A317-454F002E1D4F}"/>
              </a:ext>
            </a:extLst>
          </p:cNvPr>
          <p:cNvSpPr>
            <a:spLocks noGrp="1"/>
          </p:cNvSpPr>
          <p:nvPr>
            <p:ph type="sldNum" sz="quarter" idx="12"/>
          </p:nvPr>
        </p:nvSpPr>
        <p:spPr/>
        <p:txBody>
          <a:bodyPr/>
          <a:lstStyle/>
          <a:p>
            <a:fld id="{D9409F74-D259-4BE2-8EB8-07103C9A3269}" type="slidenum">
              <a:rPr lang="en-GB" smtClean="0"/>
              <a:t>‹#›</a:t>
            </a:fld>
            <a:endParaRPr lang="en-GB"/>
          </a:p>
        </p:txBody>
      </p:sp>
    </p:spTree>
    <p:extLst>
      <p:ext uri="{BB962C8B-B14F-4D97-AF65-F5344CB8AC3E}">
        <p14:creationId xmlns:p14="http://schemas.microsoft.com/office/powerpoint/2010/main" val="27840527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8D9FC29-E073-4011-AC90-C279D5880B4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FF3CDE-6005-4DD1-AC07-034906AEB1A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32EF41-BD56-4C16-A6A3-BDFEDB32481B}"/>
              </a:ext>
            </a:extLst>
          </p:cNvPr>
          <p:cNvSpPr>
            <a:spLocks noGrp="1"/>
          </p:cNvSpPr>
          <p:nvPr>
            <p:ph type="dt" sz="half" idx="10"/>
          </p:nvPr>
        </p:nvSpPr>
        <p:spPr/>
        <p:txBody>
          <a:bodyPr/>
          <a:lstStyle/>
          <a:p>
            <a:fld id="{8807DC77-4A9B-43C1-B05A-8D266588656A}" type="datetimeFigureOut">
              <a:rPr lang="en-GB" smtClean="0"/>
              <a:t>21/04/2020</a:t>
            </a:fld>
            <a:endParaRPr lang="en-GB"/>
          </a:p>
        </p:txBody>
      </p:sp>
      <p:sp>
        <p:nvSpPr>
          <p:cNvPr id="5" name="Footer Placeholder 4">
            <a:extLst>
              <a:ext uri="{FF2B5EF4-FFF2-40B4-BE49-F238E27FC236}">
                <a16:creationId xmlns:a16="http://schemas.microsoft.com/office/drawing/2014/main" id="{A412929F-0123-479C-92C9-740E2E8F21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FBD281-B35A-4A29-9602-A079318E9744}"/>
              </a:ext>
            </a:extLst>
          </p:cNvPr>
          <p:cNvSpPr>
            <a:spLocks noGrp="1"/>
          </p:cNvSpPr>
          <p:nvPr>
            <p:ph type="sldNum" sz="quarter" idx="12"/>
          </p:nvPr>
        </p:nvSpPr>
        <p:spPr/>
        <p:txBody>
          <a:bodyPr/>
          <a:lstStyle/>
          <a:p>
            <a:fld id="{D9409F74-D259-4BE2-8EB8-07103C9A3269}" type="slidenum">
              <a:rPr lang="en-GB" smtClean="0"/>
              <a:t>‹#›</a:t>
            </a:fld>
            <a:endParaRPr lang="en-GB"/>
          </a:p>
        </p:txBody>
      </p:sp>
    </p:spTree>
    <p:extLst>
      <p:ext uri="{BB962C8B-B14F-4D97-AF65-F5344CB8AC3E}">
        <p14:creationId xmlns:p14="http://schemas.microsoft.com/office/powerpoint/2010/main" val="2918453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93F702-F4E8-4C86-AA30-FD8972BD630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A60281-E58A-41CA-B259-7A268EC6B5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9E3477-A2CE-43DA-A6F4-1AC977CB923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807DC77-4A9B-43C1-B05A-8D266588656A}" type="datetimeFigureOut">
              <a:rPr lang="en-GB" smtClean="0"/>
              <a:t>21/04/2020</a:t>
            </a:fld>
            <a:endParaRPr lang="en-GB"/>
          </a:p>
        </p:txBody>
      </p:sp>
      <p:sp>
        <p:nvSpPr>
          <p:cNvPr id="5" name="Footer Placeholder 4">
            <a:extLst>
              <a:ext uri="{FF2B5EF4-FFF2-40B4-BE49-F238E27FC236}">
                <a16:creationId xmlns:a16="http://schemas.microsoft.com/office/drawing/2014/main" id="{C7466EE4-75B9-40BE-B1DE-08559630F71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180EE6F-F3C6-46E6-93D1-23820278547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9409F74-D259-4BE2-8EB8-07103C9A3269}" type="slidenum">
              <a:rPr lang="en-GB" smtClean="0"/>
              <a:t>‹#›</a:t>
            </a:fld>
            <a:endParaRPr lang="en-GB"/>
          </a:p>
        </p:txBody>
      </p:sp>
    </p:spTree>
    <p:extLst>
      <p:ext uri="{BB962C8B-B14F-4D97-AF65-F5344CB8AC3E}">
        <p14:creationId xmlns:p14="http://schemas.microsoft.com/office/powerpoint/2010/main" val="14781498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contacts.google.com/?hl=en&amp;tab=iC" TargetMode="External"/><Relationship Id="rId5" Type="http://schemas.openxmlformats.org/officeDocument/2006/relationships/hyperlink" Target="https://madeleineemeraldthiele.wordpress.com/2017/09/18/ruskin-a-visitors-first-view-of-st-marks-venice/" TargetMode="Externa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image" Target="../media/image11.jpg"/><Relationship Id="rId7" Type="http://schemas.openxmlformats.org/officeDocument/2006/relationships/image" Target="../media/image15.jpeg"/><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g"/><Relationship Id="rId4" Type="http://schemas.openxmlformats.org/officeDocument/2006/relationships/image" Target="../media/image12.jpeg"/><Relationship Id="rId9" Type="http://schemas.openxmlformats.org/officeDocument/2006/relationships/hyperlink" Target="https://www.bmiaa.com/the-barcelona-pavilions-lost-drawings-for-the-first-time-in-bologna/"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0.jpeg"/><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image" Target="../media/image3.jpeg"/><Relationship Id="rId5" Type="http://schemas.openxmlformats.org/officeDocument/2006/relationships/image" Target="../media/image2.jpeg"/><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26.jpeg"/><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jpeg"/><Relationship Id="rId4" Type="http://schemas.openxmlformats.org/officeDocument/2006/relationships/image" Target="../media/image23.jpeg"/></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eg"/><Relationship Id="rId1" Type="http://schemas.openxmlformats.org/officeDocument/2006/relationships/slideLayout" Target="../slideLayouts/slideLayout2.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jpeg"/></Relationships>
</file>

<file path=ppt/slides/_rels/slide13.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33.jpeg"/><Relationship Id="rId7" Type="http://schemas.openxmlformats.org/officeDocument/2006/relationships/image" Target="../media/image18.png"/><Relationship Id="rId2" Type="http://schemas.openxmlformats.org/officeDocument/2006/relationships/image" Target="../media/image32.jpe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35.jpeg"/><Relationship Id="rId4" Type="http://schemas.openxmlformats.org/officeDocument/2006/relationships/image" Target="../media/image34.jpeg"/></Relationships>
</file>

<file path=ppt/slides/_rels/slide1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png"/><Relationship Id="rId1" Type="http://schemas.openxmlformats.org/officeDocument/2006/relationships/slideLayout" Target="../slideLayouts/slideLayout2.xml"/><Relationship Id="rId5" Type="http://schemas.openxmlformats.org/officeDocument/2006/relationships/image" Target="../media/image41.jpeg"/><Relationship Id="rId4" Type="http://schemas.openxmlformats.org/officeDocument/2006/relationships/image" Target="../media/image40.jpeg"/></Relationships>
</file>

<file path=ppt/slides/_rels/slide16.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2.xml"/><Relationship Id="rId4" Type="http://schemas.openxmlformats.org/officeDocument/2006/relationships/image" Target="../media/image44.jpeg"/></Relationships>
</file>

<file path=ppt/slides/_rels/slide17.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2.xml"/><Relationship Id="rId4" Type="http://schemas.openxmlformats.org/officeDocument/2006/relationships/image" Target="../media/image4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4A5DBA6-DF3E-4BF3-BB99-764BE5A926AE}"/>
              </a:ext>
            </a:extLst>
          </p:cNvPr>
          <p:cNvSpPr/>
          <p:nvPr/>
        </p:nvSpPr>
        <p:spPr>
          <a:xfrm>
            <a:off x="0" y="2674154"/>
            <a:ext cx="12192000" cy="733249"/>
          </a:xfrm>
          <a:prstGeom prst="rect">
            <a:avLst/>
          </a:prstGeom>
          <a:solidFill>
            <a:schemeClr val="accent5">
              <a:lumMod val="60000"/>
              <a:lumOff val="4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1523998" y="687041"/>
            <a:ext cx="9144000" cy="2319820"/>
          </a:xfrm>
        </p:spPr>
        <p:txBody>
          <a:bodyPr>
            <a:normAutofit/>
          </a:bodyPr>
          <a:lstStyle/>
          <a:p>
            <a:endParaRPr lang="en-US" dirty="0"/>
          </a:p>
          <a:p>
            <a:r>
              <a:rPr lang="en-US" dirty="0"/>
              <a:t>PHILISOPHICAL PERSPECTIVES AND APPROACHES TO CONSERVATION AND AUTHENTICITY WITHIN ARCHITECTURE</a:t>
            </a:r>
          </a:p>
          <a:p>
            <a:endParaRPr lang="en-US" dirty="0"/>
          </a:p>
        </p:txBody>
      </p:sp>
      <p:sp>
        <p:nvSpPr>
          <p:cNvPr id="5" name="Rectangle 4">
            <a:extLst>
              <a:ext uri="{FF2B5EF4-FFF2-40B4-BE49-F238E27FC236}">
                <a16:creationId xmlns:a16="http://schemas.microsoft.com/office/drawing/2014/main" id="{08AD86E1-75C7-40AD-A07F-C1A5D757CECE}"/>
              </a:ext>
            </a:extLst>
          </p:cNvPr>
          <p:cNvSpPr/>
          <p:nvPr/>
        </p:nvSpPr>
        <p:spPr>
          <a:xfrm>
            <a:off x="0" y="128789"/>
            <a:ext cx="12192000" cy="843566"/>
          </a:xfrm>
          <a:prstGeom prst="rect">
            <a:avLst/>
          </a:prstGeom>
          <a:solidFill>
            <a:schemeClr val="accent5">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957D951B-4C2C-42E7-AC80-C6CFEA8853AB}"/>
              </a:ext>
            </a:extLst>
          </p:cNvPr>
          <p:cNvSpPr/>
          <p:nvPr/>
        </p:nvSpPr>
        <p:spPr>
          <a:xfrm>
            <a:off x="2300060" y="187394"/>
            <a:ext cx="7591887" cy="830997"/>
          </a:xfrm>
          <a:prstGeom prst="rect">
            <a:avLst/>
          </a:prstGeom>
          <a:noFill/>
        </p:spPr>
        <p:txBody>
          <a:bodyPr wrap="none" lIns="91440" tIns="45720" rIns="91440" bIns="45720">
            <a:spAutoFit/>
          </a:bodyPr>
          <a:lstStyle/>
          <a:p>
            <a:pPr algn="ctr"/>
            <a:r>
              <a:rPr lang="en-US" sz="4800" b="0" cap="none" spc="0" dirty="0">
                <a:ln w="0"/>
                <a:solidFill>
                  <a:schemeClr val="bg1"/>
                </a:solidFill>
              </a:rPr>
              <a:t>AUTHENTICITY - WEST V EAST</a:t>
            </a:r>
          </a:p>
        </p:txBody>
      </p:sp>
      <p:sp>
        <p:nvSpPr>
          <p:cNvPr id="8" name="Rectangle 7">
            <a:extLst>
              <a:ext uri="{FF2B5EF4-FFF2-40B4-BE49-F238E27FC236}">
                <a16:creationId xmlns:a16="http://schemas.microsoft.com/office/drawing/2014/main" id="{7996A652-54FC-4AA0-81C1-B90E5A66B19B}"/>
              </a:ext>
            </a:extLst>
          </p:cNvPr>
          <p:cNvSpPr/>
          <p:nvPr/>
        </p:nvSpPr>
        <p:spPr>
          <a:xfrm>
            <a:off x="2499981" y="3508224"/>
            <a:ext cx="7299436" cy="1938992"/>
          </a:xfrm>
          <a:prstGeom prst="rect">
            <a:avLst/>
          </a:prstGeom>
        </p:spPr>
        <p:txBody>
          <a:bodyPr wrap="square">
            <a:spAutoFit/>
          </a:bodyPr>
          <a:lstStyle/>
          <a:p>
            <a:pPr marL="285750" indent="-285750">
              <a:buFont typeface="Arial" panose="020B0604020202020204" pitchFamily="34" charset="0"/>
              <a:buChar char="•"/>
            </a:pPr>
            <a:r>
              <a:rPr lang="en-US" sz="2400" dirty="0"/>
              <a:t>Briefly outline the key differences in Western and Eastern approaches and interpretations with regards to conservation of historical buildings </a:t>
            </a:r>
          </a:p>
          <a:p>
            <a:pPr marL="285750" indent="-285750">
              <a:buFont typeface="Arial" panose="020B0604020202020204" pitchFamily="34" charset="0"/>
              <a:buChar char="•"/>
            </a:pPr>
            <a:r>
              <a:rPr lang="en-US" sz="2400" dirty="0"/>
              <a:t>Identify the effects that different conservation methods and theories have on the authenticity </a:t>
            </a:r>
          </a:p>
        </p:txBody>
      </p:sp>
      <p:sp>
        <p:nvSpPr>
          <p:cNvPr id="10" name="Rectangle 9">
            <a:extLst>
              <a:ext uri="{FF2B5EF4-FFF2-40B4-BE49-F238E27FC236}">
                <a16:creationId xmlns:a16="http://schemas.microsoft.com/office/drawing/2014/main" id="{FDD9AF68-2686-48DA-A6ED-4372352672FC}"/>
              </a:ext>
            </a:extLst>
          </p:cNvPr>
          <p:cNvSpPr/>
          <p:nvPr/>
        </p:nvSpPr>
        <p:spPr>
          <a:xfrm>
            <a:off x="4266427" y="2748390"/>
            <a:ext cx="3659143" cy="584775"/>
          </a:xfrm>
          <a:prstGeom prst="rect">
            <a:avLst/>
          </a:prstGeom>
        </p:spPr>
        <p:txBody>
          <a:bodyPr wrap="none">
            <a:spAutoFit/>
          </a:bodyPr>
          <a:lstStyle/>
          <a:p>
            <a:r>
              <a:rPr lang="en-US" sz="3200" dirty="0">
                <a:ln w="0"/>
                <a:solidFill>
                  <a:schemeClr val="bg1"/>
                </a:solidFill>
              </a:rPr>
              <a:t>PRESENTATION AIMS</a:t>
            </a:r>
            <a:endParaRPr lang="en-GB" sz="3200" dirty="0">
              <a:ln w="0"/>
              <a:solidFill>
                <a:schemeClr val="bg1"/>
              </a:solidFill>
            </a:endParaRPr>
          </a:p>
        </p:txBody>
      </p:sp>
    </p:spTree>
    <p:extLst>
      <p:ext uri="{BB962C8B-B14F-4D97-AF65-F5344CB8AC3E}">
        <p14:creationId xmlns:p14="http://schemas.microsoft.com/office/powerpoint/2010/main" val="37814640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75382" y="1464660"/>
            <a:ext cx="4978401" cy="4525963"/>
          </a:xfrm>
        </p:spPr>
        <p:txBody>
          <a:bodyPr>
            <a:normAutofit/>
          </a:bodyPr>
          <a:lstStyle/>
          <a:p>
            <a:r>
              <a:rPr lang="en-US" sz="2400" dirty="0"/>
              <a:t>Western approaches are widely debated and interpreted by philosophers and experts</a:t>
            </a:r>
          </a:p>
          <a:p>
            <a:r>
              <a:rPr lang="en-US" sz="2400" b="1" dirty="0"/>
              <a:t>Heraclitan theory</a:t>
            </a:r>
            <a:r>
              <a:rPr lang="en-US" sz="2400" dirty="0"/>
              <a:t> - impermanence is inevitable with the flow of time</a:t>
            </a:r>
          </a:p>
          <a:p>
            <a:r>
              <a:rPr lang="en-US" sz="2400" b="1" dirty="0"/>
              <a:t>Aristotle definition of motion </a:t>
            </a:r>
            <a:r>
              <a:rPr lang="en-US" sz="2400" dirty="0"/>
              <a:t>– “Work performed by an object at rest in its final (i.e. ultimate) form to retain that form” </a:t>
            </a:r>
            <a:r>
              <a:rPr lang="de-DE" sz="2400" dirty="0"/>
              <a:t>(Sachs, 2005) </a:t>
            </a:r>
            <a:endParaRPr lang="en-US" sz="2400" dirty="0"/>
          </a:p>
          <a:p>
            <a:r>
              <a:rPr lang="en-US" sz="2400" dirty="0"/>
              <a:t>Division in opinions are based upon how impermeability is acted upon</a:t>
            </a:r>
          </a:p>
          <a:p>
            <a:endParaRPr lang="en-US" dirty="0"/>
          </a:p>
          <a:p>
            <a:endParaRPr lang="en-US" dirty="0"/>
          </a:p>
          <a:p>
            <a:endParaRPr lang="en-US" dirty="0"/>
          </a:p>
          <a:p>
            <a:endParaRPr lang="en-US" dirty="0"/>
          </a:p>
        </p:txBody>
      </p:sp>
      <p:pic>
        <p:nvPicPr>
          <p:cNvPr id="4" name="Picture 3"/>
          <p:cNvPicPr>
            <a:picLocks noChangeAspect="1"/>
          </p:cNvPicPr>
          <p:nvPr/>
        </p:nvPicPr>
        <p:blipFill rotWithShape="1">
          <a:blip r:embed="rId2"/>
          <a:srcRect t="4395" b="10355"/>
          <a:stretch/>
        </p:blipFill>
        <p:spPr>
          <a:xfrm>
            <a:off x="6393517" y="1394617"/>
            <a:ext cx="4323101" cy="4361054"/>
          </a:xfrm>
          <a:prstGeom prst="rect">
            <a:avLst/>
          </a:prstGeom>
        </p:spPr>
      </p:pic>
      <p:sp>
        <p:nvSpPr>
          <p:cNvPr id="5" name="Rectangle 4">
            <a:extLst>
              <a:ext uri="{FF2B5EF4-FFF2-40B4-BE49-F238E27FC236}">
                <a16:creationId xmlns:a16="http://schemas.microsoft.com/office/drawing/2014/main" id="{C71F75C0-8369-4EDD-951B-FED9FA0721C5}"/>
              </a:ext>
            </a:extLst>
          </p:cNvPr>
          <p:cNvSpPr/>
          <p:nvPr/>
        </p:nvSpPr>
        <p:spPr>
          <a:xfrm>
            <a:off x="0" y="139097"/>
            <a:ext cx="12192000" cy="843566"/>
          </a:xfrm>
          <a:prstGeom prst="rect">
            <a:avLst/>
          </a:prstGeom>
          <a:solidFill>
            <a:schemeClr val="accent5">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0" y="69054"/>
            <a:ext cx="10515600" cy="1325563"/>
          </a:xfrm>
        </p:spPr>
        <p:txBody>
          <a:bodyPr>
            <a:normAutofit/>
          </a:bodyPr>
          <a:lstStyle/>
          <a:p>
            <a:r>
              <a:rPr lang="en-US" sz="4800" b="1" dirty="0">
                <a:ln w="0"/>
                <a:solidFill>
                  <a:schemeClr val="bg1"/>
                </a:solidFill>
              </a:rPr>
              <a:t>WESTERN PHILOSOPHY</a:t>
            </a:r>
          </a:p>
        </p:txBody>
      </p:sp>
    </p:spTree>
    <p:extLst>
      <p:ext uri="{BB962C8B-B14F-4D97-AF65-F5344CB8AC3E}">
        <p14:creationId xmlns:p14="http://schemas.microsoft.com/office/powerpoint/2010/main" val="26897990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0173" y="1170805"/>
            <a:ext cx="5454413" cy="2347126"/>
          </a:xfrm>
        </p:spPr>
        <p:txBody>
          <a:bodyPr>
            <a:normAutofit fontScale="92500" lnSpcReduction="10000"/>
          </a:bodyPr>
          <a:lstStyle/>
          <a:p>
            <a:r>
              <a:rPr lang="en-US" b="1" dirty="0"/>
              <a:t>Buildings are owned by those whom built them and the future generations.</a:t>
            </a:r>
          </a:p>
          <a:p>
            <a:r>
              <a:rPr lang="en-US" b="1" dirty="0"/>
              <a:t>Trustees</a:t>
            </a:r>
            <a:r>
              <a:rPr lang="en-US" dirty="0"/>
              <a:t>- To carry out repairs on buildings to maintain their authentic state.</a:t>
            </a:r>
          </a:p>
          <a:p>
            <a:endParaRPr lang="en-US" dirty="0"/>
          </a:p>
          <a:p>
            <a:endParaRPr lang="en-US" dirty="0"/>
          </a:p>
        </p:txBody>
      </p:sp>
      <p:pic>
        <p:nvPicPr>
          <p:cNvPr id="4" name="Picture 3"/>
          <p:cNvPicPr/>
          <p:nvPr/>
        </p:nvPicPr>
        <p:blipFill>
          <a:blip r:embed="rId2">
            <a:extLst>
              <a:ext uri="{28A0092B-C50C-407E-A947-70E740481C1C}">
                <a14:useLocalDpi xmlns:a14="http://schemas.microsoft.com/office/drawing/2010/main" val="0"/>
              </a:ext>
            </a:extLst>
          </a:blip>
          <a:srcRect/>
          <a:stretch>
            <a:fillRect/>
          </a:stretch>
        </p:blipFill>
        <p:spPr bwMode="auto">
          <a:xfrm>
            <a:off x="2847379" y="3429000"/>
            <a:ext cx="2930731" cy="2034961"/>
          </a:xfrm>
          <a:prstGeom prst="rect">
            <a:avLst/>
          </a:prstGeom>
          <a:noFill/>
          <a:ln>
            <a:noFill/>
          </a:ln>
        </p:spPr>
      </p:pic>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120173" y="3429000"/>
            <a:ext cx="2667906" cy="2034961"/>
          </a:xfrm>
          <a:prstGeom prst="rect">
            <a:avLst/>
          </a:prstGeom>
          <a:noFill/>
          <a:ln>
            <a:noFill/>
          </a:ln>
        </p:spPr>
      </p:pic>
      <p:sp>
        <p:nvSpPr>
          <p:cNvPr id="6" name="TextBox 5"/>
          <p:cNvSpPr txBox="1"/>
          <p:nvPr/>
        </p:nvSpPr>
        <p:spPr>
          <a:xfrm>
            <a:off x="1070893" y="5890999"/>
            <a:ext cx="4109045" cy="369332"/>
          </a:xfrm>
          <a:prstGeom prst="rect">
            <a:avLst/>
          </a:prstGeom>
          <a:noFill/>
        </p:spPr>
        <p:txBody>
          <a:bodyPr wrap="square" rtlCol="0">
            <a:spAutoFit/>
          </a:bodyPr>
          <a:lstStyle/>
          <a:p>
            <a:r>
              <a:rPr lang="en-US" dirty="0"/>
              <a:t>Barcelona Pavilion was well documented</a:t>
            </a:r>
          </a:p>
        </p:txBody>
      </p:sp>
      <p:sp>
        <p:nvSpPr>
          <p:cNvPr id="9" name="Rectangle 8">
            <a:extLst>
              <a:ext uri="{FF2B5EF4-FFF2-40B4-BE49-F238E27FC236}">
                <a16:creationId xmlns:a16="http://schemas.microsoft.com/office/drawing/2014/main" id="{32CCDF3B-CB8B-49DB-A857-D26C559EDD10}"/>
              </a:ext>
            </a:extLst>
          </p:cNvPr>
          <p:cNvSpPr/>
          <p:nvPr/>
        </p:nvSpPr>
        <p:spPr>
          <a:xfrm>
            <a:off x="0" y="139097"/>
            <a:ext cx="12192000" cy="843566"/>
          </a:xfrm>
          <a:prstGeom prst="rect">
            <a:avLst/>
          </a:prstGeom>
          <a:solidFill>
            <a:schemeClr val="accent5">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itle 1">
            <a:extLst>
              <a:ext uri="{FF2B5EF4-FFF2-40B4-BE49-F238E27FC236}">
                <a16:creationId xmlns:a16="http://schemas.microsoft.com/office/drawing/2014/main" id="{3981E502-FEF4-47EB-B820-13044D700407}"/>
              </a:ext>
            </a:extLst>
          </p:cNvPr>
          <p:cNvSpPr>
            <a:spLocks noGrp="1"/>
          </p:cNvSpPr>
          <p:nvPr>
            <p:ph type="title"/>
          </p:nvPr>
        </p:nvSpPr>
        <p:spPr>
          <a:xfrm>
            <a:off x="0" y="69054"/>
            <a:ext cx="10515600" cy="1325563"/>
          </a:xfrm>
        </p:spPr>
        <p:txBody>
          <a:bodyPr>
            <a:normAutofit/>
          </a:bodyPr>
          <a:lstStyle/>
          <a:p>
            <a:r>
              <a:rPr lang="en-US" sz="4800" b="1" dirty="0">
                <a:ln w="0"/>
                <a:solidFill>
                  <a:schemeClr val="bg1"/>
                </a:solidFill>
              </a:rPr>
              <a:t>WILLIAM MORRIS and</a:t>
            </a:r>
          </a:p>
        </p:txBody>
      </p:sp>
      <p:sp>
        <p:nvSpPr>
          <p:cNvPr id="11" name="Title 1">
            <a:extLst>
              <a:ext uri="{FF2B5EF4-FFF2-40B4-BE49-F238E27FC236}">
                <a16:creationId xmlns:a16="http://schemas.microsoft.com/office/drawing/2014/main" id="{CAFA6C16-8B09-4FEC-9D22-39B9605F9D8B}"/>
              </a:ext>
            </a:extLst>
          </p:cNvPr>
          <p:cNvSpPr txBox="1">
            <a:spLocks/>
          </p:cNvSpPr>
          <p:nvPr/>
        </p:nvSpPr>
        <p:spPr>
          <a:xfrm>
            <a:off x="6688998" y="104588"/>
            <a:ext cx="267912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800" b="1" dirty="0">
                <a:ln w="0"/>
                <a:solidFill>
                  <a:schemeClr val="bg1"/>
                </a:solidFill>
              </a:rPr>
              <a:t>RUSKIN</a:t>
            </a:r>
          </a:p>
        </p:txBody>
      </p:sp>
      <p:sp>
        <p:nvSpPr>
          <p:cNvPr id="12" name="Content Placeholder 2">
            <a:extLst>
              <a:ext uri="{FF2B5EF4-FFF2-40B4-BE49-F238E27FC236}">
                <a16:creationId xmlns:a16="http://schemas.microsoft.com/office/drawing/2014/main" id="{CCC48045-BA0A-446D-997B-54D7964E7090}"/>
              </a:ext>
            </a:extLst>
          </p:cNvPr>
          <p:cNvSpPr txBox="1">
            <a:spLocks/>
          </p:cNvSpPr>
          <p:nvPr/>
        </p:nvSpPr>
        <p:spPr>
          <a:xfrm>
            <a:off x="5986761" y="1116232"/>
            <a:ext cx="6085065" cy="452596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b="1"/>
              <a:t>Anti-scrap conservation</a:t>
            </a:r>
            <a:r>
              <a:rPr lang="en-US"/>
              <a:t> – Rejects restorations</a:t>
            </a:r>
          </a:p>
          <a:p>
            <a:r>
              <a:rPr lang="en-US"/>
              <a:t>Repairs are deemed as “the sequence of developments” that contributes to the authenticity of the building </a:t>
            </a:r>
          </a:p>
          <a:p>
            <a:r>
              <a:rPr lang="en-US"/>
              <a:t>Ethics and principles must be applied</a:t>
            </a:r>
            <a:endParaRPr lang="en-US" dirty="0"/>
          </a:p>
        </p:txBody>
      </p:sp>
      <p:pic>
        <p:nvPicPr>
          <p:cNvPr id="13" name="Picture 12">
            <a:extLst>
              <a:ext uri="{FF2B5EF4-FFF2-40B4-BE49-F238E27FC236}">
                <a16:creationId xmlns:a16="http://schemas.microsoft.com/office/drawing/2014/main" id="{E78731BB-2E12-4D1F-A787-F42497587351}"/>
              </a:ext>
            </a:extLst>
          </p:cNvPr>
          <p:cNvPicPr>
            <a:picLocks noChangeAspect="1"/>
          </p:cNvPicPr>
          <p:nvPr/>
        </p:nvPicPr>
        <p:blipFill>
          <a:blip r:embed="rId4"/>
          <a:stretch>
            <a:fillRect/>
          </a:stretch>
        </p:blipFill>
        <p:spPr>
          <a:xfrm>
            <a:off x="6290866" y="3768652"/>
            <a:ext cx="2400218" cy="2950251"/>
          </a:xfrm>
          <a:prstGeom prst="rect">
            <a:avLst/>
          </a:prstGeom>
        </p:spPr>
      </p:pic>
      <p:sp>
        <p:nvSpPr>
          <p:cNvPr id="14" name="TextBox 13">
            <a:extLst>
              <a:ext uri="{FF2B5EF4-FFF2-40B4-BE49-F238E27FC236}">
                <a16:creationId xmlns:a16="http://schemas.microsoft.com/office/drawing/2014/main" id="{6CE034F7-66D7-4B21-A843-8934C70803F8}"/>
              </a:ext>
            </a:extLst>
          </p:cNvPr>
          <p:cNvSpPr txBox="1"/>
          <p:nvPr/>
        </p:nvSpPr>
        <p:spPr>
          <a:xfrm>
            <a:off x="8750850" y="5547113"/>
            <a:ext cx="3276798" cy="830997"/>
          </a:xfrm>
          <a:prstGeom prst="rect">
            <a:avLst/>
          </a:prstGeom>
          <a:noFill/>
          <a:ln>
            <a:solidFill>
              <a:srgbClr val="000000"/>
            </a:solidFill>
          </a:ln>
        </p:spPr>
        <p:txBody>
          <a:bodyPr wrap="square" rtlCol="0">
            <a:spAutoFit/>
          </a:bodyPr>
          <a:lstStyle/>
          <a:p>
            <a:r>
              <a:rPr lang="en-US" sz="1200" dirty="0"/>
              <a:t>Ruskin saved the </a:t>
            </a:r>
            <a:r>
              <a:rPr lang="en-US" sz="1200" dirty="0" err="1"/>
              <a:t>fa</a:t>
            </a:r>
            <a:r>
              <a:rPr lang="tr-TR" sz="1200" dirty="0"/>
              <a:t>ç</a:t>
            </a:r>
            <a:r>
              <a:rPr lang="en-US" sz="1200" dirty="0" err="1"/>
              <a:t>ade</a:t>
            </a:r>
            <a:r>
              <a:rPr lang="en-US" sz="1200" dirty="0"/>
              <a:t> of St Mark’s, Venice</a:t>
            </a:r>
          </a:p>
          <a:p>
            <a:r>
              <a:rPr lang="en-US" sz="1200" dirty="0">
                <a:hlinkClick r:id="rId5"/>
              </a:rPr>
              <a:t>https://madeleineemeraldthiele.wordpress.com/2017/09/18/ruskin-a-visitors-first-view-of-st-marks-venice/</a:t>
            </a:r>
            <a:r>
              <a:rPr lang="en-US" sz="1200" dirty="0"/>
              <a:t> </a:t>
            </a:r>
          </a:p>
        </p:txBody>
      </p:sp>
      <p:sp>
        <p:nvSpPr>
          <p:cNvPr id="2" name="TextBox 1"/>
          <p:cNvSpPr txBox="1"/>
          <p:nvPr/>
        </p:nvSpPr>
        <p:spPr>
          <a:xfrm>
            <a:off x="732119" y="5528236"/>
            <a:ext cx="1344706" cy="235962"/>
          </a:xfrm>
          <a:prstGeom prst="rect">
            <a:avLst/>
          </a:prstGeom>
          <a:noFill/>
          <a:ln>
            <a:solidFill>
              <a:schemeClr val="tx1"/>
            </a:solidFill>
          </a:ln>
        </p:spPr>
        <p:txBody>
          <a:bodyPr wrap="square" rtlCol="0">
            <a:spAutoFit/>
          </a:bodyPr>
          <a:lstStyle/>
          <a:p>
            <a:r>
              <a:rPr lang="en-US" sz="1400" baseline="30000" dirty="0"/>
              <a:t>(AD Classics:</a:t>
            </a:r>
            <a:r>
              <a:rPr lang="nl-NL" sz="1400" baseline="30000" dirty="0"/>
              <a:t>, </a:t>
            </a:r>
            <a:r>
              <a:rPr lang="nl-NL" sz="1400" baseline="30000" dirty="0" err="1"/>
              <a:t>n.d</a:t>
            </a:r>
            <a:r>
              <a:rPr lang="nl-NL" sz="1400" baseline="30000" dirty="0"/>
              <a:t>.)</a:t>
            </a:r>
            <a:endParaRPr lang="en-US" sz="1400" dirty="0"/>
          </a:p>
        </p:txBody>
      </p:sp>
      <p:sp>
        <p:nvSpPr>
          <p:cNvPr id="7" name="TextBox 6"/>
          <p:cNvSpPr txBox="1"/>
          <p:nvPr/>
        </p:nvSpPr>
        <p:spPr>
          <a:xfrm>
            <a:off x="2898589" y="5513295"/>
            <a:ext cx="2958352" cy="276999"/>
          </a:xfrm>
          <a:prstGeom prst="rect">
            <a:avLst/>
          </a:prstGeom>
          <a:noFill/>
          <a:ln>
            <a:solidFill>
              <a:srgbClr val="000000"/>
            </a:solidFill>
          </a:ln>
        </p:spPr>
        <p:txBody>
          <a:bodyPr wrap="square" rtlCol="0">
            <a:spAutoFit/>
          </a:bodyPr>
          <a:lstStyle/>
          <a:p>
            <a:r>
              <a:rPr lang="fr-FR" sz="1200" dirty="0">
                <a:hlinkClick r:id="rId6"/>
              </a:rPr>
              <a:t>https://contacts.google.com/?hl=en&amp;tab=iC</a:t>
            </a:r>
            <a:r>
              <a:rPr lang="fr-FR" sz="1200" dirty="0"/>
              <a:t> </a:t>
            </a:r>
            <a:endParaRPr lang="en-US" sz="1200" dirty="0"/>
          </a:p>
        </p:txBody>
      </p:sp>
    </p:spTree>
    <p:extLst>
      <p:ext uri="{BB962C8B-B14F-4D97-AF65-F5344CB8AC3E}">
        <p14:creationId xmlns:p14="http://schemas.microsoft.com/office/powerpoint/2010/main" val="14938065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83078" y="1169277"/>
            <a:ext cx="10515600" cy="4850056"/>
          </a:xfrm>
        </p:spPr>
        <p:txBody>
          <a:bodyPr>
            <a:normAutofit/>
          </a:bodyPr>
          <a:lstStyle/>
          <a:p>
            <a:r>
              <a:rPr lang="en-US" dirty="0"/>
              <a:t>This form of practice focuses on conserving historical buildings aesthetics by maintaining and restoring the materials.</a:t>
            </a:r>
          </a:p>
          <a:p>
            <a:r>
              <a:rPr lang="en-US" dirty="0"/>
              <a:t>Authenticity is maintained through aesthetics and perception – good intention and traditional methods.</a:t>
            </a:r>
          </a:p>
          <a:p>
            <a:r>
              <a:rPr lang="en-US" dirty="0"/>
              <a:t>Acceptance that full “original” status is lost by this is inevitable due to impermanence</a:t>
            </a:r>
          </a:p>
          <a:p>
            <a:r>
              <a:rPr lang="en-US" b="1" dirty="0"/>
              <a:t>Criticism</a:t>
            </a:r>
            <a:r>
              <a:rPr lang="en-US" dirty="0"/>
              <a:t>- Potentially misleading visitors </a:t>
            </a:r>
          </a:p>
          <a:p>
            <a:r>
              <a:rPr lang="en-US" b="1" dirty="0"/>
              <a:t>Advantage</a:t>
            </a:r>
            <a:r>
              <a:rPr lang="en-US" dirty="0"/>
              <a:t>- In today’s modern world - adaptation of the internal structure form and function deals with issues such as global warming</a:t>
            </a:r>
          </a:p>
          <a:p>
            <a:endParaRPr lang="en-US" dirty="0"/>
          </a:p>
          <a:p>
            <a:endParaRPr lang="en-US" dirty="0"/>
          </a:p>
        </p:txBody>
      </p:sp>
      <p:sp>
        <p:nvSpPr>
          <p:cNvPr id="4" name="Rectangle 3">
            <a:extLst>
              <a:ext uri="{FF2B5EF4-FFF2-40B4-BE49-F238E27FC236}">
                <a16:creationId xmlns:a16="http://schemas.microsoft.com/office/drawing/2014/main" id="{29A326A6-330E-4E7F-80BF-A04C59272C0A}"/>
              </a:ext>
            </a:extLst>
          </p:cNvPr>
          <p:cNvSpPr/>
          <p:nvPr/>
        </p:nvSpPr>
        <p:spPr>
          <a:xfrm>
            <a:off x="0" y="139097"/>
            <a:ext cx="12192000" cy="843566"/>
          </a:xfrm>
          <a:prstGeom prst="rect">
            <a:avLst/>
          </a:prstGeom>
          <a:solidFill>
            <a:schemeClr val="accent5">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8EED571D-E6F3-4429-85D1-BDF75FB857B7}"/>
              </a:ext>
            </a:extLst>
          </p:cNvPr>
          <p:cNvSpPr txBox="1">
            <a:spLocks/>
          </p:cNvSpPr>
          <p:nvPr/>
        </p:nvSpPr>
        <p:spPr>
          <a:xfrm>
            <a:off x="0" y="69054"/>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800" b="1" dirty="0">
                <a:ln w="0"/>
                <a:solidFill>
                  <a:schemeClr val="bg1"/>
                </a:solidFill>
              </a:rPr>
              <a:t>CONTRARY VIEW - FACADISM</a:t>
            </a:r>
          </a:p>
        </p:txBody>
      </p:sp>
    </p:spTree>
    <p:extLst>
      <p:ext uri="{BB962C8B-B14F-4D97-AF65-F5344CB8AC3E}">
        <p14:creationId xmlns:p14="http://schemas.microsoft.com/office/powerpoint/2010/main" val="2951296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1624907"/>
            <a:ext cx="5561966" cy="4525963"/>
          </a:xfrm>
        </p:spPr>
        <p:txBody>
          <a:bodyPr>
            <a:normAutofit/>
          </a:bodyPr>
          <a:lstStyle/>
          <a:p>
            <a:r>
              <a:rPr lang="en-US" b="1" dirty="0"/>
              <a:t>Adopts a broader stance to authenticity within conservation. </a:t>
            </a:r>
          </a:p>
          <a:p>
            <a:r>
              <a:rPr lang="en-US" dirty="0"/>
              <a:t>Theories of permanence and impermanence have been adopted from western </a:t>
            </a:r>
            <a:r>
              <a:rPr lang="es-ES_tradnl" dirty="0" err="1"/>
              <a:t>philosophy</a:t>
            </a:r>
            <a:r>
              <a:rPr lang="es-ES_tradnl" dirty="0"/>
              <a:t>. </a:t>
            </a:r>
          </a:p>
          <a:p>
            <a:r>
              <a:rPr lang="en-US" dirty="0"/>
              <a:t>Importance is given to methods and materials as a form of maintaining authenticity. </a:t>
            </a:r>
          </a:p>
          <a:p>
            <a:endParaRPr lang="en-US" dirty="0"/>
          </a:p>
          <a:p>
            <a:endParaRPr lang="en-US" dirty="0"/>
          </a:p>
        </p:txBody>
      </p:sp>
      <p:pic>
        <p:nvPicPr>
          <p:cNvPr id="4" name="Picture 3"/>
          <p:cNvPicPr/>
          <p:nvPr/>
        </p:nvPicPr>
        <p:blipFill rotWithShape="1">
          <a:blip r:embed="rId2">
            <a:extLst>
              <a:ext uri="{28A0092B-C50C-407E-A947-70E740481C1C}">
                <a14:useLocalDpi xmlns:a14="http://schemas.microsoft.com/office/drawing/2010/main" val="0"/>
              </a:ext>
            </a:extLst>
          </a:blip>
          <a:srcRect l="6271" t="4961" r="12841" b="9896"/>
          <a:stretch/>
        </p:blipFill>
        <p:spPr bwMode="auto">
          <a:xfrm>
            <a:off x="7543166" y="1624907"/>
            <a:ext cx="2298740" cy="3221556"/>
          </a:xfrm>
          <a:prstGeom prst="rect">
            <a:avLst/>
          </a:prstGeom>
          <a:noFill/>
          <a:ln>
            <a:noFill/>
          </a:ln>
          <a:extLst>
            <a:ext uri="{53640926-AAD7-44d8-BBD7-CCE9431645EC}">
              <a14:shadowObscured xmlns:a14="http://schemas.microsoft.com/office/drawing/2010/main" xmlns=""/>
            </a:ext>
          </a:extLst>
        </p:spPr>
      </p:pic>
      <p:sp>
        <p:nvSpPr>
          <p:cNvPr id="7" name="TextBox 6"/>
          <p:cNvSpPr txBox="1"/>
          <p:nvPr/>
        </p:nvSpPr>
        <p:spPr>
          <a:xfrm>
            <a:off x="6827300" y="4909927"/>
            <a:ext cx="3960376" cy="646331"/>
          </a:xfrm>
          <a:prstGeom prst="rect">
            <a:avLst/>
          </a:prstGeom>
          <a:noFill/>
          <a:ln>
            <a:solidFill>
              <a:srgbClr val="000000"/>
            </a:solidFill>
          </a:ln>
        </p:spPr>
        <p:txBody>
          <a:bodyPr wrap="square" rtlCol="0">
            <a:spAutoFit/>
          </a:bodyPr>
          <a:lstStyle/>
          <a:p>
            <a:r>
              <a:rPr lang="en-US" dirty="0"/>
              <a:t>Sketch (author) of the worlds oldest wooden building- </a:t>
            </a:r>
            <a:r>
              <a:rPr lang="en-US" dirty="0" err="1"/>
              <a:t>Horyuji</a:t>
            </a:r>
            <a:r>
              <a:rPr lang="en-US" dirty="0"/>
              <a:t> Temple, Japan</a:t>
            </a:r>
          </a:p>
        </p:txBody>
      </p:sp>
      <p:sp>
        <p:nvSpPr>
          <p:cNvPr id="6" name="Rectangle 5">
            <a:extLst>
              <a:ext uri="{FF2B5EF4-FFF2-40B4-BE49-F238E27FC236}">
                <a16:creationId xmlns:a16="http://schemas.microsoft.com/office/drawing/2014/main" id="{BFA79129-5001-406E-A857-56DBBA4B605D}"/>
              </a:ext>
            </a:extLst>
          </p:cNvPr>
          <p:cNvSpPr/>
          <p:nvPr/>
        </p:nvSpPr>
        <p:spPr>
          <a:xfrm>
            <a:off x="0" y="139097"/>
            <a:ext cx="12192000" cy="843566"/>
          </a:xfrm>
          <a:prstGeom prst="rect">
            <a:avLst/>
          </a:prstGeom>
          <a:solidFill>
            <a:schemeClr val="accent5">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itle 1">
            <a:extLst>
              <a:ext uri="{FF2B5EF4-FFF2-40B4-BE49-F238E27FC236}">
                <a16:creationId xmlns:a16="http://schemas.microsoft.com/office/drawing/2014/main" id="{EA7534A5-24DB-4A10-8E91-A2B9E0336194}"/>
              </a:ext>
            </a:extLst>
          </p:cNvPr>
          <p:cNvSpPr txBox="1">
            <a:spLocks/>
          </p:cNvSpPr>
          <p:nvPr/>
        </p:nvSpPr>
        <p:spPr>
          <a:xfrm>
            <a:off x="0" y="69054"/>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800" b="1" dirty="0">
                <a:ln w="0"/>
                <a:solidFill>
                  <a:schemeClr val="bg1"/>
                </a:solidFill>
              </a:rPr>
              <a:t>EASTERN PHILOSOPHY</a:t>
            </a:r>
          </a:p>
        </p:txBody>
      </p:sp>
    </p:spTree>
    <p:extLst>
      <p:ext uri="{BB962C8B-B14F-4D97-AF65-F5344CB8AC3E}">
        <p14:creationId xmlns:p14="http://schemas.microsoft.com/office/powerpoint/2010/main" val="8226122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03082" y="1585260"/>
            <a:ext cx="5666344" cy="4525963"/>
          </a:xfrm>
        </p:spPr>
        <p:txBody>
          <a:bodyPr>
            <a:normAutofit/>
          </a:bodyPr>
          <a:lstStyle/>
          <a:p>
            <a:r>
              <a:rPr lang="en-US" dirty="0"/>
              <a:t>Traditional methods of construction such as </a:t>
            </a:r>
            <a:r>
              <a:rPr lang="en-US" b="1" dirty="0"/>
              <a:t>Kiku</a:t>
            </a:r>
            <a:r>
              <a:rPr lang="en-US" dirty="0"/>
              <a:t> and </a:t>
            </a:r>
            <a:r>
              <a:rPr lang="en-US" b="1" dirty="0" err="1"/>
              <a:t>Kiwari</a:t>
            </a:r>
            <a:r>
              <a:rPr lang="en-US" dirty="0"/>
              <a:t> </a:t>
            </a:r>
          </a:p>
          <a:p>
            <a:r>
              <a:rPr lang="en-US" dirty="0"/>
              <a:t>Tradition goes back 1,300 years</a:t>
            </a:r>
          </a:p>
          <a:p>
            <a:r>
              <a:rPr lang="en-US" dirty="0"/>
              <a:t>Authenticity is maintained by passing on cultural and traditional methods from ancestors</a:t>
            </a:r>
          </a:p>
          <a:p>
            <a:r>
              <a:rPr lang="en-US" dirty="0"/>
              <a:t>Importance is given to the locality and spirit of the building</a:t>
            </a:r>
          </a:p>
        </p:txBody>
      </p:sp>
      <p:pic>
        <p:nvPicPr>
          <p:cNvPr id="4" name="Picture 3"/>
          <p:cNvPicPr>
            <a:picLocks noChangeAspect="1"/>
          </p:cNvPicPr>
          <p:nvPr/>
        </p:nvPicPr>
        <p:blipFill rotWithShape="1">
          <a:blip r:embed="rId2"/>
          <a:srcRect t="7951"/>
          <a:stretch/>
        </p:blipFill>
        <p:spPr>
          <a:xfrm>
            <a:off x="7592993" y="1063140"/>
            <a:ext cx="3206989" cy="2945153"/>
          </a:xfrm>
          <a:prstGeom prst="rect">
            <a:avLst/>
          </a:prstGeom>
        </p:spPr>
      </p:pic>
      <p:pic>
        <p:nvPicPr>
          <p:cNvPr id="5" name="Picture 4"/>
          <p:cNvPicPr>
            <a:picLocks noChangeAspect="1"/>
          </p:cNvPicPr>
          <p:nvPr/>
        </p:nvPicPr>
        <p:blipFill>
          <a:blip r:embed="rId3"/>
          <a:stretch>
            <a:fillRect/>
          </a:stretch>
        </p:blipFill>
        <p:spPr>
          <a:xfrm>
            <a:off x="7578052" y="4088770"/>
            <a:ext cx="3206989" cy="2503922"/>
          </a:xfrm>
          <a:prstGeom prst="rect">
            <a:avLst/>
          </a:prstGeom>
        </p:spPr>
      </p:pic>
      <p:sp>
        <p:nvSpPr>
          <p:cNvPr id="6" name="Rectangle 5">
            <a:extLst>
              <a:ext uri="{FF2B5EF4-FFF2-40B4-BE49-F238E27FC236}">
                <a16:creationId xmlns:a16="http://schemas.microsoft.com/office/drawing/2014/main" id="{E429839E-90CD-4C71-846E-0781FED519CC}"/>
              </a:ext>
            </a:extLst>
          </p:cNvPr>
          <p:cNvSpPr/>
          <p:nvPr/>
        </p:nvSpPr>
        <p:spPr>
          <a:xfrm>
            <a:off x="0" y="139097"/>
            <a:ext cx="12192000" cy="843566"/>
          </a:xfrm>
          <a:prstGeom prst="rect">
            <a:avLst/>
          </a:prstGeom>
          <a:solidFill>
            <a:schemeClr val="accent5">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itle 1">
            <a:extLst>
              <a:ext uri="{FF2B5EF4-FFF2-40B4-BE49-F238E27FC236}">
                <a16:creationId xmlns:a16="http://schemas.microsoft.com/office/drawing/2014/main" id="{24626312-7D20-44C2-843D-427524A54100}"/>
              </a:ext>
            </a:extLst>
          </p:cNvPr>
          <p:cNvSpPr txBox="1">
            <a:spLocks/>
          </p:cNvSpPr>
          <p:nvPr/>
        </p:nvSpPr>
        <p:spPr>
          <a:xfrm>
            <a:off x="0" y="69054"/>
            <a:ext cx="1176378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800" b="1" dirty="0">
                <a:ln w="0"/>
                <a:solidFill>
                  <a:schemeClr val="bg1"/>
                </a:solidFill>
              </a:rPr>
              <a:t>EASTERN PHILOSOPHY </a:t>
            </a:r>
            <a:r>
              <a:rPr lang="en-US" sz="3600" b="1" dirty="0">
                <a:ln w="0"/>
                <a:solidFill>
                  <a:schemeClr val="bg1"/>
                </a:solidFill>
              </a:rPr>
              <a:t>GRAND SHRINE - JAPAN</a:t>
            </a:r>
            <a:endParaRPr lang="en-US" sz="4800" b="1" dirty="0">
              <a:ln w="0"/>
              <a:solidFill>
                <a:schemeClr val="bg1"/>
              </a:solidFill>
            </a:endParaRPr>
          </a:p>
        </p:txBody>
      </p:sp>
      <p:sp>
        <p:nvSpPr>
          <p:cNvPr id="2" name="TextBox 1"/>
          <p:cNvSpPr txBox="1"/>
          <p:nvPr/>
        </p:nvSpPr>
        <p:spPr>
          <a:xfrm>
            <a:off x="10996706" y="2076823"/>
            <a:ext cx="1075765" cy="830997"/>
          </a:xfrm>
          <a:prstGeom prst="rect">
            <a:avLst/>
          </a:prstGeom>
          <a:noFill/>
          <a:ln>
            <a:solidFill>
              <a:srgbClr val="000000"/>
            </a:solidFill>
          </a:ln>
        </p:spPr>
        <p:txBody>
          <a:bodyPr wrap="square" rtlCol="0">
            <a:spAutoFit/>
          </a:bodyPr>
          <a:lstStyle/>
          <a:p>
            <a:r>
              <a:rPr lang="en-US" baseline="30000" dirty="0"/>
              <a:t>Major shrine- 1960s.</a:t>
            </a:r>
          </a:p>
          <a:p>
            <a:r>
              <a:rPr lang="en-US" baseline="30000" dirty="0"/>
              <a:t>(Watanabe, 2020)</a:t>
            </a:r>
            <a:endParaRPr lang="en-US" dirty="0"/>
          </a:p>
        </p:txBody>
      </p:sp>
      <p:sp>
        <p:nvSpPr>
          <p:cNvPr id="8" name="TextBox 7"/>
          <p:cNvSpPr txBox="1"/>
          <p:nvPr/>
        </p:nvSpPr>
        <p:spPr>
          <a:xfrm>
            <a:off x="10981765" y="4811059"/>
            <a:ext cx="1090705" cy="830997"/>
          </a:xfrm>
          <a:prstGeom prst="rect">
            <a:avLst/>
          </a:prstGeom>
          <a:noFill/>
          <a:ln>
            <a:solidFill>
              <a:srgbClr val="000000"/>
            </a:solidFill>
          </a:ln>
        </p:spPr>
        <p:txBody>
          <a:bodyPr wrap="square" rtlCol="0">
            <a:spAutoFit/>
          </a:bodyPr>
          <a:lstStyle/>
          <a:p>
            <a:r>
              <a:rPr lang="en-US" b="1" baseline="30000" dirty="0"/>
              <a:t>The </a:t>
            </a:r>
            <a:r>
              <a:rPr lang="en-US" b="1" baseline="30000" dirty="0" err="1"/>
              <a:t>Srine</a:t>
            </a:r>
            <a:r>
              <a:rPr lang="en-US" b="1" baseline="30000" dirty="0"/>
              <a:t> reconstructed in 2013 </a:t>
            </a:r>
            <a:r>
              <a:rPr lang="en-US" baseline="30000" dirty="0"/>
              <a:t>(</a:t>
            </a:r>
            <a:r>
              <a:rPr lang="en-US" baseline="30000" dirty="0" err="1"/>
              <a:t>Yotarou</a:t>
            </a:r>
            <a:r>
              <a:rPr lang="en-US" baseline="30000" dirty="0"/>
              <a:t>, </a:t>
            </a:r>
            <a:r>
              <a:rPr lang="en-US" baseline="30000" dirty="0" err="1"/>
              <a:t>n.d.</a:t>
            </a:r>
            <a:r>
              <a:rPr lang="en-US" baseline="30000" dirty="0"/>
              <a:t>)</a:t>
            </a:r>
            <a:endParaRPr lang="en-US" dirty="0"/>
          </a:p>
        </p:txBody>
      </p:sp>
    </p:spTree>
    <p:extLst>
      <p:ext uri="{BB962C8B-B14F-4D97-AF65-F5344CB8AC3E}">
        <p14:creationId xmlns:p14="http://schemas.microsoft.com/office/powerpoint/2010/main" val="3463224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394617"/>
            <a:ext cx="10515600" cy="4351338"/>
          </a:xfrm>
        </p:spPr>
        <p:txBody>
          <a:bodyPr>
            <a:normAutofit/>
          </a:bodyPr>
          <a:lstStyle/>
          <a:p>
            <a:r>
              <a:rPr lang="en-US" b="1" u="sng" dirty="0"/>
              <a:t>Similarities</a:t>
            </a:r>
            <a:r>
              <a:rPr lang="en-US" dirty="0"/>
              <a:t>- impermeability is recognised by both West and East. </a:t>
            </a:r>
          </a:p>
          <a:p>
            <a:r>
              <a:rPr lang="en-US" b="1" u="sng" dirty="0"/>
              <a:t>Contrasting views</a:t>
            </a:r>
            <a:r>
              <a:rPr lang="en-US" b="1" dirty="0"/>
              <a:t> </a:t>
            </a:r>
            <a:r>
              <a:rPr lang="en-US" dirty="0"/>
              <a:t>– </a:t>
            </a:r>
          </a:p>
          <a:p>
            <a:r>
              <a:rPr lang="en-US" b="1" dirty="0"/>
              <a:t>Western</a:t>
            </a:r>
            <a:r>
              <a:rPr lang="en-US" dirty="0"/>
              <a:t> – different levels of authenticity by attempting to make the </a:t>
            </a:r>
            <a:r>
              <a:rPr lang="fr-FR" dirty="0"/>
              <a:t>impermeable, permeable. </a:t>
            </a:r>
          </a:p>
          <a:p>
            <a:r>
              <a:rPr lang="en-US" b="1" dirty="0"/>
              <a:t>Eastern</a:t>
            </a:r>
            <a:r>
              <a:rPr lang="en-US" dirty="0"/>
              <a:t> – acceptance to impermeability within physical objects – Focus given to form, spirit and traditions which are deemed permeable and authentic. </a:t>
            </a:r>
          </a:p>
        </p:txBody>
      </p:sp>
      <p:sp>
        <p:nvSpPr>
          <p:cNvPr id="4" name="Rectangle 3">
            <a:extLst>
              <a:ext uri="{FF2B5EF4-FFF2-40B4-BE49-F238E27FC236}">
                <a16:creationId xmlns:a16="http://schemas.microsoft.com/office/drawing/2014/main" id="{1B86A347-2842-4B3B-8402-F447F6A696DC}"/>
              </a:ext>
            </a:extLst>
          </p:cNvPr>
          <p:cNvSpPr/>
          <p:nvPr/>
        </p:nvSpPr>
        <p:spPr>
          <a:xfrm>
            <a:off x="0" y="139097"/>
            <a:ext cx="12192000" cy="843566"/>
          </a:xfrm>
          <a:prstGeom prst="rect">
            <a:avLst/>
          </a:prstGeom>
          <a:solidFill>
            <a:schemeClr val="accent5">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3B29331D-1BE1-428D-A1E5-1B61A9869001}"/>
              </a:ext>
            </a:extLst>
          </p:cNvPr>
          <p:cNvSpPr txBox="1">
            <a:spLocks/>
          </p:cNvSpPr>
          <p:nvPr/>
        </p:nvSpPr>
        <p:spPr>
          <a:xfrm>
            <a:off x="0" y="69054"/>
            <a:ext cx="1176378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800" b="1" dirty="0">
                <a:ln w="0"/>
                <a:solidFill>
                  <a:schemeClr val="bg1"/>
                </a:solidFill>
              </a:rPr>
              <a:t>CONCLUSION</a:t>
            </a:r>
          </a:p>
        </p:txBody>
      </p:sp>
    </p:spTree>
    <p:extLst>
      <p:ext uri="{BB962C8B-B14F-4D97-AF65-F5344CB8AC3E}">
        <p14:creationId xmlns:p14="http://schemas.microsoft.com/office/powerpoint/2010/main" val="17171916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6B720EA-B53D-4C1F-A3CB-38290A057D62}"/>
              </a:ext>
            </a:extLst>
          </p:cNvPr>
          <p:cNvSpPr/>
          <p:nvPr/>
        </p:nvSpPr>
        <p:spPr>
          <a:xfrm>
            <a:off x="0" y="139097"/>
            <a:ext cx="12192000" cy="843566"/>
          </a:xfrm>
          <a:prstGeom prst="rect">
            <a:avLst/>
          </a:prstGeom>
          <a:solidFill>
            <a:schemeClr val="accent6">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itle 1">
            <a:extLst>
              <a:ext uri="{FF2B5EF4-FFF2-40B4-BE49-F238E27FC236}">
                <a16:creationId xmlns:a16="http://schemas.microsoft.com/office/drawing/2014/main" id="{BB714910-68E5-42B8-A607-04948FF5B1C4}"/>
              </a:ext>
            </a:extLst>
          </p:cNvPr>
          <p:cNvSpPr txBox="1">
            <a:spLocks/>
          </p:cNvSpPr>
          <p:nvPr/>
        </p:nvSpPr>
        <p:spPr>
          <a:xfrm>
            <a:off x="0" y="69054"/>
            <a:ext cx="1176378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800" b="1" dirty="0">
                <a:ln w="0"/>
                <a:solidFill>
                  <a:schemeClr val="bg1"/>
                </a:solidFill>
              </a:rPr>
              <a:t>CASE STUDY ONE </a:t>
            </a:r>
            <a:r>
              <a:rPr lang="en-US" sz="3600" b="1" dirty="0">
                <a:ln w="0"/>
                <a:solidFill>
                  <a:schemeClr val="bg1"/>
                </a:solidFill>
              </a:rPr>
              <a:t>BARCELONA PAVILION</a:t>
            </a:r>
            <a:endParaRPr lang="en-US" sz="4800" b="1" dirty="0">
              <a:ln w="0"/>
              <a:solidFill>
                <a:schemeClr val="bg1"/>
              </a:solidFill>
            </a:endParaRPr>
          </a:p>
        </p:txBody>
      </p:sp>
      <p:pic>
        <p:nvPicPr>
          <p:cNvPr id="4098" name="Picture 2" descr="The pavilion - Fundació Mies van der Rohe">
            <a:extLst>
              <a:ext uri="{FF2B5EF4-FFF2-40B4-BE49-F238E27FC236}">
                <a16:creationId xmlns:a16="http://schemas.microsoft.com/office/drawing/2014/main" id="{0522E8C7-B088-40A2-8345-DE13980DD6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766" y="1464660"/>
            <a:ext cx="5806155" cy="2624896"/>
          </a:xfrm>
          <a:prstGeom prst="rect">
            <a:avLst/>
          </a:prstGeom>
          <a:noFill/>
          <a:extLst>
            <a:ext uri="{909E8E84-426E-40dd-AFC4-6F175D3DCCD1}">
              <a14:hiddenFill xmlns:a14="http://schemas.microsoft.com/office/drawing/2010/main" xmlns="">
                <a:solidFill>
                  <a:srgbClr val="FFFFFF"/>
                </a:solidFill>
              </a14:hiddenFill>
            </a:ext>
          </a:extLst>
        </p:spPr>
      </p:pic>
      <p:pic>
        <p:nvPicPr>
          <p:cNvPr id="4100" name="Picture 4" descr="CL3VER launches virtual-reality tour of Mies van der Rohe's ...">
            <a:extLst>
              <a:ext uri="{FF2B5EF4-FFF2-40B4-BE49-F238E27FC236}">
                <a16:creationId xmlns:a16="http://schemas.microsoft.com/office/drawing/2014/main" id="{D4820CEC-AFC6-4871-8DF6-A4BCE6AB7F3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7024"/>
          <a:stretch/>
        </p:blipFill>
        <p:spPr bwMode="auto">
          <a:xfrm>
            <a:off x="5963234" y="1464660"/>
            <a:ext cx="6158000" cy="2624896"/>
          </a:xfrm>
          <a:prstGeom prst="rect">
            <a:avLst/>
          </a:prstGeom>
          <a:noFill/>
          <a:extLst>
            <a:ext uri="{909E8E84-426E-40dd-AFC4-6F175D3DCCD1}">
              <a14:hiddenFill xmlns:a14="http://schemas.microsoft.com/office/drawing/2010/main" xmlns="">
                <a:solidFill>
                  <a:srgbClr val="FFFFFF"/>
                </a:solidFill>
              </a14:hiddenFill>
            </a:ext>
          </a:extLst>
        </p:spPr>
      </p:pic>
      <p:sp>
        <p:nvSpPr>
          <p:cNvPr id="12" name="Rectangle 11">
            <a:extLst>
              <a:ext uri="{FF2B5EF4-FFF2-40B4-BE49-F238E27FC236}">
                <a16:creationId xmlns:a16="http://schemas.microsoft.com/office/drawing/2014/main" id="{70CA3941-0E66-4483-B4CE-EBDBEE2AA48E}"/>
              </a:ext>
            </a:extLst>
          </p:cNvPr>
          <p:cNvSpPr/>
          <p:nvPr/>
        </p:nvSpPr>
        <p:spPr>
          <a:xfrm>
            <a:off x="7242272" y="5076882"/>
            <a:ext cx="4949728" cy="652619"/>
          </a:xfrm>
          <a:prstGeom prst="rect">
            <a:avLst/>
          </a:prstGeom>
          <a:solidFill>
            <a:schemeClr val="accent6">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B99BEB66-4727-4A17-8345-5DC891A66309}"/>
              </a:ext>
            </a:extLst>
          </p:cNvPr>
          <p:cNvSpPr/>
          <p:nvPr/>
        </p:nvSpPr>
        <p:spPr>
          <a:xfrm>
            <a:off x="7242272" y="5393340"/>
            <a:ext cx="2271904" cy="369332"/>
          </a:xfrm>
          <a:prstGeom prst="rect">
            <a:avLst/>
          </a:prstGeom>
        </p:spPr>
        <p:txBody>
          <a:bodyPr wrap="none">
            <a:spAutoFit/>
          </a:bodyPr>
          <a:lstStyle/>
          <a:p>
            <a:r>
              <a:rPr lang="en-US" b="1" dirty="0">
                <a:ln w="0"/>
                <a:solidFill>
                  <a:schemeClr val="bg1"/>
                </a:solidFill>
              </a:rPr>
              <a:t>BY REUBEN AND AMY</a:t>
            </a:r>
            <a:endParaRPr lang="en-GB" dirty="0"/>
          </a:p>
        </p:txBody>
      </p:sp>
    </p:spTree>
    <p:extLst>
      <p:ext uri="{BB962C8B-B14F-4D97-AF65-F5344CB8AC3E}">
        <p14:creationId xmlns:p14="http://schemas.microsoft.com/office/powerpoint/2010/main" val="4198302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EEA403E-4C94-4E10-B596-D75620DE8EF3}"/>
              </a:ext>
            </a:extLst>
          </p:cNvPr>
          <p:cNvSpPr/>
          <p:nvPr/>
        </p:nvSpPr>
        <p:spPr>
          <a:xfrm>
            <a:off x="0" y="128789"/>
            <a:ext cx="12192000" cy="843566"/>
          </a:xfrm>
          <a:prstGeom prst="rect">
            <a:avLst/>
          </a:prstGeom>
          <a:solidFill>
            <a:schemeClr val="accent6">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4FF422A3-D333-4AB8-A628-C30BD431C992}"/>
              </a:ext>
            </a:extLst>
          </p:cNvPr>
          <p:cNvSpPr/>
          <p:nvPr/>
        </p:nvSpPr>
        <p:spPr>
          <a:xfrm>
            <a:off x="-56968" y="550572"/>
            <a:ext cx="5568639" cy="523220"/>
          </a:xfrm>
          <a:prstGeom prst="rect">
            <a:avLst/>
          </a:prstGeom>
          <a:noFill/>
        </p:spPr>
        <p:txBody>
          <a:bodyPr wrap="none" lIns="91440" tIns="45720" rIns="91440" bIns="45720">
            <a:spAutoFit/>
          </a:bodyPr>
          <a:lstStyle/>
          <a:p>
            <a:pPr algn="ctr"/>
            <a:r>
              <a:rPr lang="en-US" sz="2800" b="0" cap="none" spc="0" dirty="0">
                <a:ln w="0"/>
                <a:solidFill>
                  <a:schemeClr val="bg1"/>
                </a:solidFill>
              </a:rPr>
              <a:t>THE ORIGINAL BARCELONA PAVILION</a:t>
            </a:r>
          </a:p>
        </p:txBody>
      </p:sp>
      <p:pic>
        <p:nvPicPr>
          <p:cNvPr id="6" name="Picture 2" descr="Ludwig Mies van der Rohe - Wikipedia">
            <a:extLst>
              <a:ext uri="{FF2B5EF4-FFF2-40B4-BE49-F238E27FC236}">
                <a16:creationId xmlns:a16="http://schemas.microsoft.com/office/drawing/2014/main" id="{3D9FA602-53F7-484F-A34F-0602F36A2B9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8747" y="1074152"/>
            <a:ext cx="2057176" cy="2683680"/>
          </a:xfrm>
          <a:prstGeom prst="rect">
            <a:avLst/>
          </a:prstGeom>
          <a:noFill/>
          <a:extLst>
            <a:ext uri="{909E8E84-426E-40dd-AFC4-6F175D3DCCD1}">
              <a14:hiddenFill xmlns:a14="http://schemas.microsoft.com/office/drawing/2010/main" xmlns="">
                <a:solidFill>
                  <a:srgbClr val="FFFFFF"/>
                </a:solidFill>
              </a14:hiddenFill>
            </a:ext>
          </a:extLst>
        </p:spPr>
      </p:pic>
      <p:pic>
        <p:nvPicPr>
          <p:cNvPr id="11" name="Picture 10" descr="A group of people standing in a field&#10;&#10;Description automatically generated">
            <a:extLst>
              <a:ext uri="{FF2B5EF4-FFF2-40B4-BE49-F238E27FC236}">
                <a16:creationId xmlns:a16="http://schemas.microsoft.com/office/drawing/2014/main" id="{B9C0EF06-8F3B-4273-9BDF-1C849217A9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8746" y="3850170"/>
            <a:ext cx="4148889" cy="2718464"/>
          </a:xfrm>
          <a:prstGeom prst="rect">
            <a:avLst/>
          </a:prstGeom>
        </p:spPr>
      </p:pic>
      <p:pic>
        <p:nvPicPr>
          <p:cNvPr id="12290" name="Picture 2" descr="Lilly Reich - Posts | Facebook">
            <a:extLst>
              <a:ext uri="{FF2B5EF4-FFF2-40B4-BE49-F238E27FC236}">
                <a16:creationId xmlns:a16="http://schemas.microsoft.com/office/drawing/2014/main" id="{D9D722D5-4AB2-4909-A6B5-6DD4E4FDA1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65196" y="1073792"/>
            <a:ext cx="2002439" cy="2683680"/>
          </a:xfrm>
          <a:prstGeom prst="rect">
            <a:avLst/>
          </a:prstGeom>
          <a:noFill/>
          <a:extLst>
            <a:ext uri="{909E8E84-426E-40dd-AFC4-6F175D3DCCD1}">
              <a14:hiddenFill xmlns:a14="http://schemas.microsoft.com/office/drawing/2010/main" xmlns="">
                <a:solidFill>
                  <a:srgbClr val="FFFFFF"/>
                </a:solidFill>
              </a14:hiddenFill>
            </a:ext>
          </a:extLst>
        </p:spPr>
      </p:pic>
      <p:pic>
        <p:nvPicPr>
          <p:cNvPr id="13" name="Picture 12" descr="A picture containing outdoor, grass, man, front&#10;&#10;Description automatically generated">
            <a:extLst>
              <a:ext uri="{FF2B5EF4-FFF2-40B4-BE49-F238E27FC236}">
                <a16:creationId xmlns:a16="http://schemas.microsoft.com/office/drawing/2014/main" id="{D8F28085-3C76-44CE-95E3-28BCFBA4B385}"/>
              </a:ext>
            </a:extLst>
          </p:cNvPr>
          <p:cNvPicPr>
            <a:picLocks noChangeAspect="1"/>
          </p:cNvPicPr>
          <p:nvPr/>
        </p:nvPicPr>
        <p:blipFill rotWithShape="1">
          <a:blip r:embed="rId5">
            <a:extLst>
              <a:ext uri="{28A0092B-C50C-407E-A947-70E740481C1C}">
                <a14:useLocalDpi xmlns:a14="http://schemas.microsoft.com/office/drawing/2010/main" val="0"/>
              </a:ext>
            </a:extLst>
          </a:blip>
          <a:srcRect l="10609" t="-294" r="5968" b="20234"/>
          <a:stretch/>
        </p:blipFill>
        <p:spPr>
          <a:xfrm>
            <a:off x="7269770" y="4902472"/>
            <a:ext cx="2372678" cy="1667119"/>
          </a:xfrm>
          <a:prstGeom prst="rect">
            <a:avLst/>
          </a:prstGeom>
        </p:spPr>
      </p:pic>
      <p:pic>
        <p:nvPicPr>
          <p:cNvPr id="12294" name="Picture 6" descr="Barcelona Pavilion [Mies Van der Rohe (1929)] | Barcelona pavilion ...">
            <a:extLst>
              <a:ext uri="{FF2B5EF4-FFF2-40B4-BE49-F238E27FC236}">
                <a16:creationId xmlns:a16="http://schemas.microsoft.com/office/drawing/2014/main" id="{AD845B1F-D6A6-4DAC-A583-B3AA448A2F1A}"/>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571" r="4182" b="2778"/>
          <a:stretch/>
        </p:blipFill>
        <p:spPr bwMode="auto">
          <a:xfrm>
            <a:off x="5860862" y="1582780"/>
            <a:ext cx="5516867" cy="3161618"/>
          </a:xfrm>
          <a:prstGeom prst="rect">
            <a:avLst/>
          </a:prstGeom>
          <a:noFill/>
          <a:extLst>
            <a:ext uri="{909E8E84-426E-40dd-AFC4-6F175D3DCCD1}">
              <a14:hiddenFill xmlns:a14="http://schemas.microsoft.com/office/drawing/2010/main" xmlns="">
                <a:solidFill>
                  <a:srgbClr val="FFFFFF"/>
                </a:solidFill>
              </a14:hiddenFill>
            </a:ext>
          </a:extLst>
        </p:spPr>
      </p:pic>
      <p:pic>
        <p:nvPicPr>
          <p:cNvPr id="12296" name="Picture 8" descr="German Pavilion, Barcelona (Reconstruction), with Georg Ko… | Flickr">
            <a:extLst>
              <a:ext uri="{FF2B5EF4-FFF2-40B4-BE49-F238E27FC236}">
                <a16:creationId xmlns:a16="http://schemas.microsoft.com/office/drawing/2014/main" id="{5B581FFC-27D6-493D-AFD5-9AE03B755F4F}"/>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0287"/>
          <a:stretch/>
        </p:blipFill>
        <p:spPr bwMode="auto">
          <a:xfrm>
            <a:off x="4896818" y="4908588"/>
            <a:ext cx="2234107" cy="1661003"/>
          </a:xfrm>
          <a:prstGeom prst="rect">
            <a:avLst/>
          </a:prstGeom>
          <a:noFill/>
          <a:extLst>
            <a:ext uri="{909E8E84-426E-40dd-AFC4-6F175D3DCCD1}">
              <a14:hiddenFill xmlns:a14="http://schemas.microsoft.com/office/drawing/2010/main" xmlns="">
                <a:solidFill>
                  <a:srgbClr val="FFFFFF"/>
                </a:solidFill>
              </a14:hiddenFill>
            </a:ext>
          </a:extLst>
        </p:spPr>
      </p:pic>
      <p:pic>
        <p:nvPicPr>
          <p:cNvPr id="12298" name="Picture 10" descr="Barcelona Pavilion | Mies van der Rohe | ferdak | Flickr">
            <a:extLst>
              <a:ext uri="{FF2B5EF4-FFF2-40B4-BE49-F238E27FC236}">
                <a16:creationId xmlns:a16="http://schemas.microsoft.com/office/drawing/2014/main" id="{94015E21-9ECA-4611-9954-4484463F5C4B}"/>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5244"/>
          <a:stretch/>
        </p:blipFill>
        <p:spPr bwMode="auto">
          <a:xfrm>
            <a:off x="9738089" y="4908588"/>
            <a:ext cx="2235165" cy="1661003"/>
          </a:xfrm>
          <a:prstGeom prst="rect">
            <a:avLst/>
          </a:prstGeom>
          <a:noFill/>
          <a:extLst>
            <a:ext uri="{909E8E84-426E-40dd-AFC4-6F175D3DCCD1}">
              <a14:hiddenFill xmlns:a14="http://schemas.microsoft.com/office/drawing/2010/main" xmlns="">
                <a:solidFill>
                  <a:srgbClr val="FFFFFF"/>
                </a:solidFill>
              </a14:hiddenFill>
            </a:ext>
          </a:extLst>
        </p:spPr>
      </p:pic>
      <p:sp>
        <p:nvSpPr>
          <p:cNvPr id="22" name="Rectangle 21">
            <a:extLst>
              <a:ext uri="{FF2B5EF4-FFF2-40B4-BE49-F238E27FC236}">
                <a16:creationId xmlns:a16="http://schemas.microsoft.com/office/drawing/2014/main" id="{D12C82F2-961A-4C42-AF8E-01535BAF93E5}"/>
              </a:ext>
            </a:extLst>
          </p:cNvPr>
          <p:cNvSpPr/>
          <p:nvPr/>
        </p:nvSpPr>
        <p:spPr>
          <a:xfrm>
            <a:off x="7778752" y="1143620"/>
            <a:ext cx="3676656" cy="369332"/>
          </a:xfrm>
          <a:prstGeom prst="rect">
            <a:avLst/>
          </a:prstGeom>
          <a:noFill/>
        </p:spPr>
        <p:txBody>
          <a:bodyPr wrap="square" lIns="91440" tIns="45720" rIns="91440" bIns="45720">
            <a:spAutoFit/>
          </a:bodyPr>
          <a:lstStyle/>
          <a:p>
            <a:pPr algn="ctr"/>
            <a:r>
              <a:rPr lang="en-US" b="1" cap="none" spc="0" dirty="0">
                <a:ln w="0"/>
                <a:solidFill>
                  <a:schemeClr val="bg1">
                    <a:lumMod val="65000"/>
                  </a:schemeClr>
                </a:solidFill>
              </a:rPr>
              <a:t>PAVILION CONFIGURATION</a:t>
            </a:r>
          </a:p>
        </p:txBody>
      </p:sp>
      <p:sp>
        <p:nvSpPr>
          <p:cNvPr id="23" name="TextBox 22">
            <a:extLst>
              <a:ext uri="{FF2B5EF4-FFF2-40B4-BE49-F238E27FC236}">
                <a16:creationId xmlns:a16="http://schemas.microsoft.com/office/drawing/2014/main" id="{4C9B6583-AF37-4D5E-8823-C73A0ECF592B}"/>
              </a:ext>
            </a:extLst>
          </p:cNvPr>
          <p:cNvSpPr txBox="1"/>
          <p:nvPr/>
        </p:nvSpPr>
        <p:spPr>
          <a:xfrm>
            <a:off x="5860862" y="1270179"/>
            <a:ext cx="3141497" cy="261610"/>
          </a:xfrm>
          <a:prstGeom prst="rect">
            <a:avLst/>
          </a:prstGeom>
          <a:noFill/>
        </p:spPr>
        <p:txBody>
          <a:bodyPr wrap="square" rtlCol="0">
            <a:spAutoFit/>
          </a:bodyPr>
          <a:lstStyle/>
          <a:p>
            <a:r>
              <a:rPr lang="en-GB" sz="1100" dirty="0"/>
              <a:t>at3darchitecture.blogspot.com</a:t>
            </a:r>
          </a:p>
        </p:txBody>
      </p:sp>
      <p:sp>
        <p:nvSpPr>
          <p:cNvPr id="2" name="TextBox 1">
            <a:extLst>
              <a:ext uri="{FF2B5EF4-FFF2-40B4-BE49-F238E27FC236}">
                <a16:creationId xmlns:a16="http://schemas.microsoft.com/office/drawing/2014/main" id="{53818D6C-3163-4EAF-B72C-88B60FED0EDB}"/>
              </a:ext>
            </a:extLst>
          </p:cNvPr>
          <p:cNvSpPr txBox="1"/>
          <p:nvPr/>
        </p:nvSpPr>
        <p:spPr>
          <a:xfrm>
            <a:off x="557376" y="6568634"/>
            <a:ext cx="2716567" cy="261610"/>
          </a:xfrm>
          <a:prstGeom prst="rect">
            <a:avLst/>
          </a:prstGeom>
          <a:noFill/>
        </p:spPr>
        <p:txBody>
          <a:bodyPr wrap="square" rtlCol="0">
            <a:spAutoFit/>
          </a:bodyPr>
          <a:lstStyle/>
          <a:p>
            <a:r>
              <a:rPr lang="en-GB" sz="1100" dirty="0">
                <a:hlinkClick r:id="rId9"/>
              </a:rPr>
              <a:t>bmiaa.com</a:t>
            </a:r>
            <a:endParaRPr lang="en-GB" sz="1100" dirty="0"/>
          </a:p>
        </p:txBody>
      </p:sp>
      <p:sp>
        <p:nvSpPr>
          <p:cNvPr id="14" name="TextBox 13">
            <a:extLst>
              <a:ext uri="{FF2B5EF4-FFF2-40B4-BE49-F238E27FC236}">
                <a16:creationId xmlns:a16="http://schemas.microsoft.com/office/drawing/2014/main" id="{3E6ABE8E-6763-461C-97BA-1EA439E3EDF4}"/>
              </a:ext>
            </a:extLst>
          </p:cNvPr>
          <p:cNvSpPr txBox="1"/>
          <p:nvPr/>
        </p:nvSpPr>
        <p:spPr>
          <a:xfrm>
            <a:off x="6702203" y="6568634"/>
            <a:ext cx="2716567" cy="261610"/>
          </a:xfrm>
          <a:prstGeom prst="rect">
            <a:avLst/>
          </a:prstGeom>
          <a:noFill/>
        </p:spPr>
        <p:txBody>
          <a:bodyPr wrap="square" rtlCol="0">
            <a:spAutoFit/>
          </a:bodyPr>
          <a:lstStyle/>
          <a:p>
            <a:r>
              <a:rPr lang="en-GB" sz="1100" dirty="0"/>
              <a:t>barcelonapavilion.weebly.com</a:t>
            </a:r>
          </a:p>
        </p:txBody>
      </p:sp>
    </p:spTree>
    <p:extLst>
      <p:ext uri="{BB962C8B-B14F-4D97-AF65-F5344CB8AC3E}">
        <p14:creationId xmlns:p14="http://schemas.microsoft.com/office/powerpoint/2010/main" val="22287483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6CA07AA-6F95-49BF-8CEC-F2F7EEEFC547}"/>
              </a:ext>
            </a:extLst>
          </p:cNvPr>
          <p:cNvSpPr/>
          <p:nvPr/>
        </p:nvSpPr>
        <p:spPr>
          <a:xfrm>
            <a:off x="0" y="128789"/>
            <a:ext cx="12192000" cy="843566"/>
          </a:xfrm>
          <a:prstGeom prst="rect">
            <a:avLst/>
          </a:prstGeom>
          <a:solidFill>
            <a:schemeClr val="accent6">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594F3F86-C0CE-4DBB-85EC-9DD9BDA9EA94}"/>
              </a:ext>
            </a:extLst>
          </p:cNvPr>
          <p:cNvSpPr/>
          <p:nvPr/>
        </p:nvSpPr>
        <p:spPr>
          <a:xfrm>
            <a:off x="85180" y="550572"/>
            <a:ext cx="5568639" cy="523220"/>
          </a:xfrm>
          <a:prstGeom prst="rect">
            <a:avLst/>
          </a:prstGeom>
          <a:noFill/>
        </p:spPr>
        <p:txBody>
          <a:bodyPr wrap="none" lIns="91440" tIns="45720" rIns="91440" bIns="45720">
            <a:spAutoFit/>
          </a:bodyPr>
          <a:lstStyle/>
          <a:p>
            <a:pPr algn="ctr"/>
            <a:r>
              <a:rPr lang="en-US" sz="2800" b="0" cap="none" spc="0" dirty="0">
                <a:ln w="0"/>
                <a:solidFill>
                  <a:schemeClr val="bg1"/>
                </a:solidFill>
              </a:rPr>
              <a:t>THE ORIGINAL BARCELONA PAVILION</a:t>
            </a:r>
          </a:p>
        </p:txBody>
      </p:sp>
      <p:pic>
        <p:nvPicPr>
          <p:cNvPr id="6" name="Picture 5">
            <a:extLst>
              <a:ext uri="{FF2B5EF4-FFF2-40B4-BE49-F238E27FC236}">
                <a16:creationId xmlns:a16="http://schemas.microsoft.com/office/drawing/2014/main" id="{8CA46C67-962E-438A-95E4-9031F6CAAF1C}"/>
              </a:ext>
            </a:extLst>
          </p:cNvPr>
          <p:cNvPicPr/>
          <p:nvPr/>
        </p:nvPicPr>
        <p:blipFill rotWithShape="1">
          <a:blip r:embed="rId2"/>
          <a:srcRect l="27399" t="32370" r="28223" b="21976"/>
          <a:stretch/>
        </p:blipFill>
        <p:spPr bwMode="auto">
          <a:xfrm>
            <a:off x="1369778" y="1073792"/>
            <a:ext cx="2437001" cy="1834108"/>
          </a:xfrm>
          <a:prstGeom prst="rect">
            <a:avLst/>
          </a:prstGeom>
          <a:ln>
            <a:noFill/>
          </a:ln>
          <a:extLst>
            <a:ext uri="{53640926-AAD7-44d8-BBD7-CCE9431645EC}">
              <a14:shadowObscured xmlns:a14="http://schemas.microsoft.com/office/drawing/2010/main" xmlns=""/>
            </a:ext>
          </a:extLst>
        </p:spPr>
      </p:pic>
      <p:pic>
        <p:nvPicPr>
          <p:cNvPr id="7" name="Picture 6">
            <a:extLst>
              <a:ext uri="{FF2B5EF4-FFF2-40B4-BE49-F238E27FC236}">
                <a16:creationId xmlns:a16="http://schemas.microsoft.com/office/drawing/2014/main" id="{AD76F75C-F856-4E43-98FA-F47836B0A226}"/>
              </a:ext>
            </a:extLst>
          </p:cNvPr>
          <p:cNvPicPr/>
          <p:nvPr/>
        </p:nvPicPr>
        <p:blipFill rotWithShape="1">
          <a:blip r:embed="rId3"/>
          <a:srcRect l="30675" t="31969" r="23660" b="21522"/>
          <a:stretch/>
        </p:blipFill>
        <p:spPr bwMode="auto">
          <a:xfrm>
            <a:off x="1369778" y="3021143"/>
            <a:ext cx="2437001" cy="1816301"/>
          </a:xfrm>
          <a:prstGeom prst="rect">
            <a:avLst/>
          </a:prstGeom>
          <a:ln>
            <a:noFill/>
          </a:ln>
          <a:extLst>
            <a:ext uri="{53640926-AAD7-44d8-BBD7-CCE9431645EC}">
              <a14:shadowObscured xmlns:a14="http://schemas.microsoft.com/office/drawing/2010/main" xmlns=""/>
            </a:ext>
          </a:extLst>
        </p:spPr>
      </p:pic>
      <p:pic>
        <p:nvPicPr>
          <p:cNvPr id="8" name="Picture 7">
            <a:extLst>
              <a:ext uri="{FF2B5EF4-FFF2-40B4-BE49-F238E27FC236}">
                <a16:creationId xmlns:a16="http://schemas.microsoft.com/office/drawing/2014/main" id="{34D867D7-15BC-4410-B9D3-5D8E240F3A9D}"/>
              </a:ext>
            </a:extLst>
          </p:cNvPr>
          <p:cNvPicPr/>
          <p:nvPr/>
        </p:nvPicPr>
        <p:blipFill rotWithShape="1">
          <a:blip r:embed="rId4"/>
          <a:srcRect l="17619" t="16324" r="18266" b="22966"/>
          <a:stretch/>
        </p:blipFill>
        <p:spPr bwMode="auto">
          <a:xfrm>
            <a:off x="1369780" y="4938881"/>
            <a:ext cx="2437000" cy="1642440"/>
          </a:xfrm>
          <a:prstGeom prst="rect">
            <a:avLst/>
          </a:prstGeom>
          <a:ln>
            <a:noFill/>
          </a:ln>
          <a:extLst>
            <a:ext uri="{53640926-AAD7-44d8-BBD7-CCE9431645EC}">
              <a14:shadowObscured xmlns:a14="http://schemas.microsoft.com/office/drawing/2010/main" xmlns=""/>
            </a:ext>
          </a:extLst>
        </p:spPr>
      </p:pic>
      <p:pic>
        <p:nvPicPr>
          <p:cNvPr id="10" name="Picture 9" descr="A picture containing building, outdoor, street, photo&#10;&#10;Description automatically generated">
            <a:extLst>
              <a:ext uri="{FF2B5EF4-FFF2-40B4-BE49-F238E27FC236}">
                <a16:creationId xmlns:a16="http://schemas.microsoft.com/office/drawing/2014/main" id="{1EA3078E-3BDF-4FF6-BE04-09FF9BD91DF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65666" y="1471435"/>
            <a:ext cx="3245346" cy="2162744"/>
          </a:xfrm>
          <a:prstGeom prst="rect">
            <a:avLst/>
          </a:prstGeom>
        </p:spPr>
      </p:pic>
      <p:sp>
        <p:nvSpPr>
          <p:cNvPr id="17" name="Rectangle 16">
            <a:extLst>
              <a:ext uri="{FF2B5EF4-FFF2-40B4-BE49-F238E27FC236}">
                <a16:creationId xmlns:a16="http://schemas.microsoft.com/office/drawing/2014/main" id="{D35902BE-AA07-4C1C-B17D-A1C420004569}"/>
              </a:ext>
            </a:extLst>
          </p:cNvPr>
          <p:cNvSpPr/>
          <p:nvPr/>
        </p:nvSpPr>
        <p:spPr>
          <a:xfrm>
            <a:off x="2869500" y="3929293"/>
            <a:ext cx="5403187" cy="461665"/>
          </a:xfrm>
          <a:prstGeom prst="rect">
            <a:avLst/>
          </a:prstGeom>
          <a:noFill/>
        </p:spPr>
        <p:txBody>
          <a:bodyPr wrap="square" lIns="91440" tIns="45720" rIns="91440" bIns="45720">
            <a:spAutoFit/>
          </a:bodyPr>
          <a:lstStyle/>
          <a:p>
            <a:pPr algn="ctr"/>
            <a:r>
              <a:rPr lang="en-US" sz="2400" b="1" cap="none" spc="0" dirty="0">
                <a:ln w="0"/>
                <a:solidFill>
                  <a:schemeClr val="bg1">
                    <a:lumMod val="65000"/>
                  </a:schemeClr>
                </a:solidFill>
              </a:rPr>
              <a:t>‘MYTHOLOGICAL STATUS’</a:t>
            </a:r>
          </a:p>
        </p:txBody>
      </p:sp>
      <p:sp>
        <p:nvSpPr>
          <p:cNvPr id="19" name="Rectangle 18">
            <a:extLst>
              <a:ext uri="{FF2B5EF4-FFF2-40B4-BE49-F238E27FC236}">
                <a16:creationId xmlns:a16="http://schemas.microsoft.com/office/drawing/2014/main" id="{BC66401A-1CCF-4C95-B65B-684646D178F4}"/>
              </a:ext>
            </a:extLst>
          </p:cNvPr>
          <p:cNvSpPr/>
          <p:nvPr/>
        </p:nvSpPr>
        <p:spPr>
          <a:xfrm>
            <a:off x="3732765" y="1136390"/>
            <a:ext cx="3676656" cy="369332"/>
          </a:xfrm>
          <a:prstGeom prst="rect">
            <a:avLst/>
          </a:prstGeom>
          <a:noFill/>
        </p:spPr>
        <p:txBody>
          <a:bodyPr wrap="square" lIns="91440" tIns="45720" rIns="91440" bIns="45720">
            <a:spAutoFit/>
          </a:bodyPr>
          <a:lstStyle/>
          <a:p>
            <a:pPr algn="ctr"/>
            <a:r>
              <a:rPr lang="en-US" b="1" dirty="0">
                <a:ln w="0"/>
                <a:solidFill>
                  <a:schemeClr val="bg1">
                    <a:lumMod val="65000"/>
                  </a:schemeClr>
                </a:solidFill>
              </a:rPr>
              <a:t>DOCUMENTING THE PAVILION</a:t>
            </a:r>
            <a:endParaRPr lang="en-US" b="1" cap="none" spc="0" dirty="0">
              <a:ln w="0"/>
              <a:solidFill>
                <a:schemeClr val="bg1">
                  <a:lumMod val="65000"/>
                </a:schemeClr>
              </a:solidFill>
            </a:endParaRPr>
          </a:p>
        </p:txBody>
      </p:sp>
      <p:pic>
        <p:nvPicPr>
          <p:cNvPr id="20" name="Picture 19" descr="A close up of text on a white background&#10;&#10;Description automatically generated">
            <a:extLst>
              <a:ext uri="{FF2B5EF4-FFF2-40B4-BE49-F238E27FC236}">
                <a16:creationId xmlns:a16="http://schemas.microsoft.com/office/drawing/2014/main" id="{DB06FD7F-4A84-49F3-8A41-51DC4B25D2CF}"/>
              </a:ext>
            </a:extLst>
          </p:cNvPr>
          <p:cNvPicPr>
            <a:picLocks noChangeAspect="1"/>
          </p:cNvPicPr>
          <p:nvPr/>
        </p:nvPicPr>
        <p:blipFill rotWithShape="1">
          <a:blip r:embed="rId6">
            <a:extLst>
              <a:ext uri="{28A0092B-C50C-407E-A947-70E740481C1C}">
                <a14:useLocalDpi xmlns:a14="http://schemas.microsoft.com/office/drawing/2010/main" val="0"/>
              </a:ext>
            </a:extLst>
          </a:blip>
          <a:srcRect l="4470" t="13887" r="7181" b="7960"/>
          <a:stretch/>
        </p:blipFill>
        <p:spPr>
          <a:xfrm>
            <a:off x="3865666" y="4424758"/>
            <a:ext cx="3245349" cy="1562742"/>
          </a:xfrm>
          <a:prstGeom prst="rect">
            <a:avLst/>
          </a:prstGeom>
        </p:spPr>
      </p:pic>
      <p:sp>
        <p:nvSpPr>
          <p:cNvPr id="21" name="Rectangle 20">
            <a:extLst>
              <a:ext uri="{FF2B5EF4-FFF2-40B4-BE49-F238E27FC236}">
                <a16:creationId xmlns:a16="http://schemas.microsoft.com/office/drawing/2014/main" id="{AB40573E-AA7F-41D8-9E31-B949FB7967B4}"/>
              </a:ext>
            </a:extLst>
          </p:cNvPr>
          <p:cNvSpPr/>
          <p:nvPr/>
        </p:nvSpPr>
        <p:spPr>
          <a:xfrm>
            <a:off x="7646179" y="4745679"/>
            <a:ext cx="4353217" cy="1477328"/>
          </a:xfrm>
          <a:prstGeom prst="rect">
            <a:avLst/>
          </a:prstGeom>
          <a:noFill/>
        </p:spPr>
        <p:txBody>
          <a:bodyPr wrap="square" lIns="91440" tIns="45720" rIns="91440" bIns="45720">
            <a:spAutoFit/>
          </a:bodyPr>
          <a:lstStyle/>
          <a:p>
            <a:pPr algn="r"/>
            <a:r>
              <a:rPr lang="en-US" b="1" cap="none" spc="0" dirty="0">
                <a:ln w="0"/>
                <a:solidFill>
                  <a:schemeClr val="bg1">
                    <a:lumMod val="65000"/>
                  </a:schemeClr>
                </a:solidFill>
              </a:rPr>
              <a:t>THE PAVILION WAS SO INFLUENTIAL THAT IT BECAME A KEY EXAMPLE OF MODERN ARCHITECTURE AROUND THE WORLD, SO THE DECISION WAS MADE TO RECONSTRUCT IT IN 1986….</a:t>
            </a:r>
          </a:p>
        </p:txBody>
      </p:sp>
      <p:sp>
        <p:nvSpPr>
          <p:cNvPr id="22" name="TextBox 21">
            <a:extLst>
              <a:ext uri="{FF2B5EF4-FFF2-40B4-BE49-F238E27FC236}">
                <a16:creationId xmlns:a16="http://schemas.microsoft.com/office/drawing/2014/main" id="{737DA529-88F9-46DC-B5CC-7C8A2B8FD4F5}"/>
              </a:ext>
            </a:extLst>
          </p:cNvPr>
          <p:cNvSpPr txBox="1"/>
          <p:nvPr/>
        </p:nvSpPr>
        <p:spPr>
          <a:xfrm>
            <a:off x="1295867" y="6577728"/>
            <a:ext cx="3870773" cy="263662"/>
          </a:xfrm>
          <a:prstGeom prst="rect">
            <a:avLst/>
          </a:prstGeom>
          <a:noFill/>
        </p:spPr>
        <p:txBody>
          <a:bodyPr wrap="square" rtlCol="0">
            <a:spAutoFit/>
          </a:bodyPr>
          <a:lstStyle/>
          <a:p>
            <a:r>
              <a:rPr lang="en-GB" sz="1050" dirty="0"/>
              <a:t>Berliner Bild-</a:t>
            </a:r>
            <a:r>
              <a:rPr lang="en-GB" sz="1050" dirty="0" err="1"/>
              <a:t>Bericht</a:t>
            </a:r>
            <a:r>
              <a:rPr lang="en-GB" sz="1050" dirty="0"/>
              <a:t>, 1929</a:t>
            </a:r>
          </a:p>
        </p:txBody>
      </p:sp>
      <p:sp>
        <p:nvSpPr>
          <p:cNvPr id="2" name="Rectangle 1">
            <a:extLst>
              <a:ext uri="{FF2B5EF4-FFF2-40B4-BE49-F238E27FC236}">
                <a16:creationId xmlns:a16="http://schemas.microsoft.com/office/drawing/2014/main" id="{51ECF629-1D91-40D6-8338-7AD5F3FC598B}"/>
              </a:ext>
            </a:extLst>
          </p:cNvPr>
          <p:cNvSpPr/>
          <p:nvPr/>
        </p:nvSpPr>
        <p:spPr>
          <a:xfrm>
            <a:off x="3865666" y="5946008"/>
            <a:ext cx="975737" cy="276999"/>
          </a:xfrm>
          <a:prstGeom prst="rect">
            <a:avLst/>
          </a:prstGeom>
        </p:spPr>
        <p:txBody>
          <a:bodyPr wrap="square">
            <a:spAutoFit/>
          </a:bodyPr>
          <a:lstStyle/>
          <a:p>
            <a:r>
              <a:rPr lang="en-GB" sz="1200" dirty="0"/>
              <a:t>bmiaa.com</a:t>
            </a:r>
          </a:p>
        </p:txBody>
      </p:sp>
      <p:sp>
        <p:nvSpPr>
          <p:cNvPr id="14" name="Rectangle 13">
            <a:extLst>
              <a:ext uri="{FF2B5EF4-FFF2-40B4-BE49-F238E27FC236}">
                <a16:creationId xmlns:a16="http://schemas.microsoft.com/office/drawing/2014/main" id="{1333154E-ACAA-4A7A-A827-35267AA59276}"/>
              </a:ext>
            </a:extLst>
          </p:cNvPr>
          <p:cNvSpPr/>
          <p:nvPr/>
        </p:nvSpPr>
        <p:spPr>
          <a:xfrm>
            <a:off x="3806779" y="3599885"/>
            <a:ext cx="975737" cy="276999"/>
          </a:xfrm>
          <a:prstGeom prst="rect">
            <a:avLst/>
          </a:prstGeom>
        </p:spPr>
        <p:txBody>
          <a:bodyPr wrap="square">
            <a:spAutoFit/>
          </a:bodyPr>
          <a:lstStyle/>
          <a:p>
            <a:r>
              <a:rPr lang="en-GB" sz="1200" dirty="0"/>
              <a:t>bmiaa.com</a:t>
            </a:r>
          </a:p>
        </p:txBody>
      </p:sp>
      <p:pic>
        <p:nvPicPr>
          <p:cNvPr id="16" name="Picture 15" descr="A picture containing furniture, indoor, seat, table&#10;&#10;Description automatically generated">
            <a:extLst>
              <a:ext uri="{FF2B5EF4-FFF2-40B4-BE49-F238E27FC236}">
                <a16:creationId xmlns:a16="http://schemas.microsoft.com/office/drawing/2014/main" id="{344425CC-9E38-43B7-A1BE-4C5A0B2B5AC6}"/>
              </a:ext>
            </a:extLst>
          </p:cNvPr>
          <p:cNvPicPr/>
          <p:nvPr/>
        </p:nvPicPr>
        <p:blipFill>
          <a:blip r:embed="rId7" cstate="print">
            <a:extLst>
              <a:ext uri="{28A0092B-C50C-407E-A947-70E740481C1C}">
                <a14:useLocalDpi xmlns:a14="http://schemas.microsoft.com/office/drawing/2010/main" val="0"/>
              </a:ext>
            </a:extLst>
          </a:blip>
          <a:stretch>
            <a:fillRect/>
          </a:stretch>
        </p:blipFill>
        <p:spPr>
          <a:xfrm>
            <a:off x="7257840" y="2476870"/>
            <a:ext cx="3451848" cy="2091449"/>
          </a:xfrm>
          <a:prstGeom prst="rect">
            <a:avLst/>
          </a:prstGeom>
        </p:spPr>
      </p:pic>
      <p:sp>
        <p:nvSpPr>
          <p:cNvPr id="18" name="Rectangle 17">
            <a:extLst>
              <a:ext uri="{FF2B5EF4-FFF2-40B4-BE49-F238E27FC236}">
                <a16:creationId xmlns:a16="http://schemas.microsoft.com/office/drawing/2014/main" id="{EBC49DF0-E9A7-4B2C-B2C5-C2B3CC573854}"/>
              </a:ext>
            </a:extLst>
          </p:cNvPr>
          <p:cNvSpPr/>
          <p:nvPr/>
        </p:nvSpPr>
        <p:spPr>
          <a:xfrm>
            <a:off x="7257840" y="4547572"/>
            <a:ext cx="1202579" cy="276999"/>
          </a:xfrm>
          <a:prstGeom prst="rect">
            <a:avLst/>
          </a:prstGeom>
        </p:spPr>
        <p:txBody>
          <a:bodyPr wrap="square">
            <a:spAutoFit/>
          </a:bodyPr>
          <a:lstStyle/>
          <a:p>
            <a:r>
              <a:rPr lang="en-GB" sz="1200" dirty="0"/>
              <a:t>Pamono.co.uk</a:t>
            </a:r>
          </a:p>
        </p:txBody>
      </p:sp>
    </p:spTree>
    <p:extLst>
      <p:ext uri="{BB962C8B-B14F-4D97-AF65-F5344CB8AC3E}">
        <p14:creationId xmlns:p14="http://schemas.microsoft.com/office/powerpoint/2010/main" val="23883805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410B41B-7C16-40B7-B193-5854E15D4D06}"/>
              </a:ext>
            </a:extLst>
          </p:cNvPr>
          <p:cNvSpPr/>
          <p:nvPr/>
        </p:nvSpPr>
        <p:spPr>
          <a:xfrm>
            <a:off x="0" y="128789"/>
            <a:ext cx="12192000" cy="843566"/>
          </a:xfrm>
          <a:prstGeom prst="rect">
            <a:avLst/>
          </a:prstGeom>
          <a:solidFill>
            <a:schemeClr val="accent6">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8009417E-1569-4504-86F1-EE7959F3FFAF}"/>
              </a:ext>
            </a:extLst>
          </p:cNvPr>
          <p:cNvSpPr/>
          <p:nvPr/>
        </p:nvSpPr>
        <p:spPr>
          <a:xfrm>
            <a:off x="87569" y="550572"/>
            <a:ext cx="9389301" cy="523220"/>
          </a:xfrm>
          <a:prstGeom prst="rect">
            <a:avLst/>
          </a:prstGeom>
          <a:noFill/>
        </p:spPr>
        <p:txBody>
          <a:bodyPr wrap="none" lIns="91440" tIns="45720" rIns="91440" bIns="45720">
            <a:spAutoFit/>
          </a:bodyPr>
          <a:lstStyle/>
          <a:p>
            <a:pPr algn="ctr"/>
            <a:r>
              <a:rPr lang="en-US" sz="2800" dirty="0">
                <a:ln w="0"/>
                <a:solidFill>
                  <a:schemeClr val="bg1"/>
                </a:solidFill>
              </a:rPr>
              <a:t>AUTHENTICITY </a:t>
            </a:r>
            <a:r>
              <a:rPr lang="en-US" sz="2800" b="0" cap="none" spc="0" dirty="0">
                <a:ln w="0"/>
                <a:solidFill>
                  <a:schemeClr val="bg1"/>
                </a:solidFill>
              </a:rPr>
              <a:t>OF THE RECONSTRUCTED BARCELONA PAVILION</a:t>
            </a:r>
          </a:p>
        </p:txBody>
      </p:sp>
      <p:pic>
        <p:nvPicPr>
          <p:cNvPr id="6" name="Picture 8" descr="Barcelona Pavilion - Mies van der Rohe | The Barcelona Pavil… | Flickr">
            <a:extLst>
              <a:ext uri="{FF2B5EF4-FFF2-40B4-BE49-F238E27FC236}">
                <a16:creationId xmlns:a16="http://schemas.microsoft.com/office/drawing/2014/main" id="{5F7933EF-1049-40AB-8C6A-6E09D1D3B2AE}"/>
              </a:ext>
            </a:extLst>
          </p:cNvPr>
          <p:cNvPicPr>
            <a:picLocks noChangeAspect="1" noChangeArrowheads="1"/>
          </p:cNvPicPr>
          <p:nvPr/>
        </p:nvPicPr>
        <p:blipFill rotWithShape="1">
          <a:blip r:embed="rId2">
            <a:alphaModFix amt="70000"/>
            <a:extLst>
              <a:ext uri="{28A0092B-C50C-407E-A947-70E740481C1C}">
                <a14:useLocalDpi xmlns:a14="http://schemas.microsoft.com/office/drawing/2010/main" val="0"/>
              </a:ext>
            </a:extLst>
          </a:blip>
          <a:srcRect l="-191" t="16396" r="191" b="33770"/>
          <a:stretch/>
        </p:blipFill>
        <p:spPr bwMode="auto">
          <a:xfrm>
            <a:off x="138849" y="1926485"/>
            <a:ext cx="6085858" cy="2022829"/>
          </a:xfrm>
          <a:prstGeom prst="rect">
            <a:avLst/>
          </a:prstGeom>
          <a:noFill/>
          <a:extLst>
            <a:ext uri="{909E8E84-426E-40dd-AFC4-6F175D3DCCD1}">
              <a14:hiddenFill xmlns:a14="http://schemas.microsoft.com/office/drawing/2010/main" xmlns="">
                <a:solidFill>
                  <a:srgbClr val="FFFFFF"/>
                </a:solidFill>
              </a14:hiddenFill>
            </a:ext>
          </a:extLst>
        </p:spPr>
      </p:pic>
      <p:pic>
        <p:nvPicPr>
          <p:cNvPr id="8" name="Picture 6" descr="Barcelona Pavilion [Mies Van der Rohe (1929)] | Barcelona pavilion ...">
            <a:extLst>
              <a:ext uri="{FF2B5EF4-FFF2-40B4-BE49-F238E27FC236}">
                <a16:creationId xmlns:a16="http://schemas.microsoft.com/office/drawing/2014/main" id="{E43611C6-F31B-419E-853C-B5B16EDBD33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94" t="19786" r="4454" b="3151"/>
          <a:stretch/>
        </p:blipFill>
        <p:spPr bwMode="auto">
          <a:xfrm>
            <a:off x="211006" y="4002056"/>
            <a:ext cx="4086394" cy="1864214"/>
          </a:xfrm>
          <a:prstGeom prst="rect">
            <a:avLst/>
          </a:prstGeom>
          <a:noFill/>
          <a:extLst>
            <a:ext uri="{909E8E84-426E-40dd-AFC4-6F175D3DCCD1}">
              <a14:hiddenFill xmlns:a14="http://schemas.microsoft.com/office/drawing/2010/main" xmlns="">
                <a:solidFill>
                  <a:srgbClr val="FFFFFF"/>
                </a:solidFill>
              </a14:hiddenFill>
            </a:ext>
          </a:extLst>
        </p:spPr>
      </p:pic>
      <p:pic>
        <p:nvPicPr>
          <p:cNvPr id="7" name="Picture 6">
            <a:extLst>
              <a:ext uri="{FF2B5EF4-FFF2-40B4-BE49-F238E27FC236}">
                <a16:creationId xmlns:a16="http://schemas.microsoft.com/office/drawing/2014/main" id="{45B638DA-B9E2-4131-A3C9-D6AB861D21A3}"/>
              </a:ext>
            </a:extLst>
          </p:cNvPr>
          <p:cNvPicPr/>
          <p:nvPr/>
        </p:nvPicPr>
        <p:blipFill rotWithShape="1">
          <a:blip r:embed="rId4" cstate="print">
            <a:extLst>
              <a:ext uri="{28A0092B-C50C-407E-A947-70E740481C1C}">
                <a14:useLocalDpi xmlns:a14="http://schemas.microsoft.com/office/drawing/2010/main" val="0"/>
              </a:ext>
            </a:extLst>
          </a:blip>
          <a:srcRect l="11898" t="21399" r="26702" b="18886"/>
          <a:stretch/>
        </p:blipFill>
        <p:spPr bwMode="auto">
          <a:xfrm rot="10800000">
            <a:off x="4376038" y="4342405"/>
            <a:ext cx="1759731" cy="1411416"/>
          </a:xfrm>
          <a:prstGeom prst="rect">
            <a:avLst/>
          </a:prstGeom>
          <a:noFill/>
          <a:ln>
            <a:noFill/>
          </a:ln>
          <a:extLst>
            <a:ext uri="{53640926-AAD7-44d8-BBD7-CCE9431645EC}">
              <a14:shadowObscured xmlns:a14="http://schemas.microsoft.com/office/drawing/2010/main" xmlns=""/>
            </a:ext>
          </a:extLst>
        </p:spPr>
      </p:pic>
      <p:pic>
        <p:nvPicPr>
          <p:cNvPr id="10" name="Picture 9" descr="German Pavilion Barcelona Mies van der Rohe materials">
            <a:extLst>
              <a:ext uri="{FF2B5EF4-FFF2-40B4-BE49-F238E27FC236}">
                <a16:creationId xmlns:a16="http://schemas.microsoft.com/office/drawing/2014/main" id="{42B85318-29A9-4D64-850E-CB11A81387CB}"/>
              </a:ext>
            </a:extLst>
          </p:cNvPr>
          <p:cNvPicPr/>
          <p:nvPr/>
        </p:nvPicPr>
        <p:blipFill rotWithShape="1">
          <a:blip r:embed="rId5" cstate="print">
            <a:extLst>
              <a:ext uri="{28A0092B-C50C-407E-A947-70E740481C1C}">
                <a14:useLocalDpi xmlns:a14="http://schemas.microsoft.com/office/drawing/2010/main" val="0"/>
              </a:ext>
            </a:extLst>
          </a:blip>
          <a:srcRect l="30144" t="32494" r="10101" b="33326"/>
          <a:stretch/>
        </p:blipFill>
        <p:spPr bwMode="auto">
          <a:xfrm rot="5400000">
            <a:off x="10121554" y="1966440"/>
            <a:ext cx="2022829" cy="1942924"/>
          </a:xfrm>
          <a:prstGeom prst="rect">
            <a:avLst/>
          </a:prstGeom>
          <a:noFill/>
          <a:ln>
            <a:noFill/>
          </a:ln>
          <a:extLst>
            <a:ext uri="{53640926-AAD7-44d8-BBD7-CCE9431645EC}">
              <a14:shadowObscured xmlns:a14="http://schemas.microsoft.com/office/drawing/2010/main" xmlns=""/>
            </a:ext>
          </a:extLst>
        </p:spPr>
      </p:pic>
      <p:pic>
        <p:nvPicPr>
          <p:cNvPr id="11" name="Picture 10" descr="German Pavilion Barcelona Mies van der Rohe materials">
            <a:extLst>
              <a:ext uri="{FF2B5EF4-FFF2-40B4-BE49-F238E27FC236}">
                <a16:creationId xmlns:a16="http://schemas.microsoft.com/office/drawing/2014/main" id="{2D42D9D6-EF51-4090-82F9-C6FB22DD945B}"/>
              </a:ext>
            </a:extLst>
          </p:cNvPr>
          <p:cNvPicPr/>
          <p:nvPr/>
        </p:nvPicPr>
        <p:blipFill rotWithShape="1">
          <a:blip r:embed="rId5" cstate="print">
            <a:extLst>
              <a:ext uri="{28A0092B-C50C-407E-A947-70E740481C1C}">
                <a14:useLocalDpi xmlns:a14="http://schemas.microsoft.com/office/drawing/2010/main" val="0"/>
              </a:ext>
            </a:extLst>
          </a:blip>
          <a:srcRect l="30144" t="66500" r="10101"/>
          <a:stretch/>
        </p:blipFill>
        <p:spPr bwMode="auto">
          <a:xfrm rot="5400000">
            <a:off x="6282754" y="1963858"/>
            <a:ext cx="2022828" cy="1948084"/>
          </a:xfrm>
          <a:prstGeom prst="rect">
            <a:avLst/>
          </a:prstGeom>
          <a:noFill/>
          <a:ln>
            <a:noFill/>
          </a:ln>
          <a:extLst>
            <a:ext uri="{53640926-AAD7-44d8-BBD7-CCE9431645EC}">
              <a14:shadowObscured xmlns:a14="http://schemas.microsoft.com/office/drawing/2010/main" xmlns=""/>
            </a:ext>
          </a:extLst>
        </p:spPr>
      </p:pic>
      <p:pic>
        <p:nvPicPr>
          <p:cNvPr id="12" name="Picture 11" descr="German Pavilion Barcelona Mies van der Rohe materials">
            <a:extLst>
              <a:ext uri="{FF2B5EF4-FFF2-40B4-BE49-F238E27FC236}">
                <a16:creationId xmlns:a16="http://schemas.microsoft.com/office/drawing/2014/main" id="{6621C75B-F9DE-42FB-979E-367351E12DF8}"/>
              </a:ext>
            </a:extLst>
          </p:cNvPr>
          <p:cNvPicPr/>
          <p:nvPr/>
        </p:nvPicPr>
        <p:blipFill rotWithShape="1">
          <a:blip r:embed="rId5" cstate="print">
            <a:extLst>
              <a:ext uri="{28A0092B-C50C-407E-A947-70E740481C1C}">
                <a14:useLocalDpi xmlns:a14="http://schemas.microsoft.com/office/drawing/2010/main" val="0"/>
              </a:ext>
            </a:extLst>
          </a:blip>
          <a:srcRect l="30144" r="10101" b="67569"/>
          <a:stretch/>
        </p:blipFill>
        <p:spPr bwMode="auto">
          <a:xfrm rot="5400000">
            <a:off x="8203444" y="1991254"/>
            <a:ext cx="2022829" cy="1893294"/>
          </a:xfrm>
          <a:prstGeom prst="rect">
            <a:avLst/>
          </a:prstGeom>
          <a:noFill/>
          <a:ln>
            <a:noFill/>
          </a:ln>
          <a:extLst>
            <a:ext uri="{53640926-AAD7-44d8-BBD7-CCE9431645EC}">
              <a14:shadowObscured xmlns:a14="http://schemas.microsoft.com/office/drawing/2010/main" xmlns=""/>
            </a:ext>
          </a:extLst>
        </p:spPr>
      </p:pic>
      <p:pic>
        <p:nvPicPr>
          <p:cNvPr id="13" name="Picture 12">
            <a:extLst>
              <a:ext uri="{FF2B5EF4-FFF2-40B4-BE49-F238E27FC236}">
                <a16:creationId xmlns:a16="http://schemas.microsoft.com/office/drawing/2014/main" id="{CD517CBD-6EAD-49D5-8333-BB60BB32E44D}"/>
              </a:ext>
            </a:extLst>
          </p:cNvPr>
          <p:cNvPicPr/>
          <p:nvPr/>
        </p:nvPicPr>
        <p:blipFill rotWithShape="1">
          <a:blip r:embed="rId6" cstate="print">
            <a:extLst>
              <a:ext uri="{28A0092B-C50C-407E-A947-70E740481C1C}">
                <a14:useLocalDpi xmlns:a14="http://schemas.microsoft.com/office/drawing/2010/main" val="0"/>
              </a:ext>
            </a:extLst>
          </a:blip>
          <a:srcRect l="19012" t="31050" r="21171" b="21542"/>
          <a:stretch/>
        </p:blipFill>
        <p:spPr bwMode="auto">
          <a:xfrm>
            <a:off x="9258819" y="4002056"/>
            <a:ext cx="2843274" cy="1864214"/>
          </a:xfrm>
          <a:prstGeom prst="rect">
            <a:avLst/>
          </a:prstGeom>
          <a:ln>
            <a:noFill/>
          </a:ln>
          <a:extLst>
            <a:ext uri="{53640926-AAD7-44d8-BBD7-CCE9431645EC}">
              <a14:shadowObscured xmlns:a14="http://schemas.microsoft.com/office/drawing/2010/main" xmlns=""/>
            </a:ext>
          </a:extLst>
        </p:spPr>
      </p:pic>
      <p:pic>
        <p:nvPicPr>
          <p:cNvPr id="14" name="Picture 13" descr="Barcelona Pavilion">
            <a:extLst>
              <a:ext uri="{FF2B5EF4-FFF2-40B4-BE49-F238E27FC236}">
                <a16:creationId xmlns:a16="http://schemas.microsoft.com/office/drawing/2014/main" id="{653601A1-7E71-4481-A034-977303CF4246}"/>
              </a:ext>
            </a:extLst>
          </p:cNvPr>
          <p:cNvPicPr/>
          <p:nvPr/>
        </p:nvPicPr>
        <p:blipFill rotWithShape="1">
          <a:blip r:embed="rId7">
            <a:extLst>
              <a:ext uri="{28A0092B-C50C-407E-A947-70E740481C1C}">
                <a14:useLocalDpi xmlns:a14="http://schemas.microsoft.com/office/drawing/2010/main" val="0"/>
              </a:ext>
            </a:extLst>
          </a:blip>
          <a:srcRect t="12242" b="11675"/>
          <a:stretch/>
        </p:blipFill>
        <p:spPr bwMode="auto">
          <a:xfrm>
            <a:off x="6320126" y="4002056"/>
            <a:ext cx="2843274" cy="1864214"/>
          </a:xfrm>
          <a:prstGeom prst="rect">
            <a:avLst/>
          </a:prstGeom>
          <a:noFill/>
          <a:ln>
            <a:noFill/>
          </a:ln>
          <a:extLst>
            <a:ext uri="{53640926-AAD7-44d8-BBD7-CCE9431645EC}">
              <a14:shadowObscured xmlns:a14="http://schemas.microsoft.com/office/drawing/2010/main" xmlns=""/>
            </a:ext>
          </a:extLst>
        </p:spPr>
      </p:pic>
      <p:sp>
        <p:nvSpPr>
          <p:cNvPr id="15" name="Rectangle 14">
            <a:extLst>
              <a:ext uri="{FF2B5EF4-FFF2-40B4-BE49-F238E27FC236}">
                <a16:creationId xmlns:a16="http://schemas.microsoft.com/office/drawing/2014/main" id="{1DC3A340-5EFC-4D77-908C-6224489527EF}"/>
              </a:ext>
            </a:extLst>
          </p:cNvPr>
          <p:cNvSpPr/>
          <p:nvPr/>
        </p:nvSpPr>
        <p:spPr>
          <a:xfrm>
            <a:off x="7272276" y="2753233"/>
            <a:ext cx="3676656" cy="369332"/>
          </a:xfrm>
          <a:prstGeom prst="rect">
            <a:avLst/>
          </a:prstGeom>
          <a:noFill/>
        </p:spPr>
        <p:txBody>
          <a:bodyPr wrap="square" lIns="91440" tIns="45720" rIns="91440" bIns="45720">
            <a:spAutoFit/>
          </a:bodyPr>
          <a:lstStyle/>
          <a:p>
            <a:pPr algn="ctr"/>
            <a:r>
              <a:rPr lang="en-US" b="1" dirty="0">
                <a:ln w="0"/>
                <a:solidFill>
                  <a:schemeClr val="bg1">
                    <a:lumMod val="95000"/>
                  </a:schemeClr>
                </a:solidFill>
              </a:rPr>
              <a:t>ARE</a:t>
            </a:r>
            <a:r>
              <a:rPr lang="en-US" b="1" cap="none" spc="0" dirty="0">
                <a:ln w="0"/>
                <a:solidFill>
                  <a:schemeClr val="bg1">
                    <a:lumMod val="95000"/>
                  </a:schemeClr>
                </a:solidFill>
              </a:rPr>
              <a:t> THE MATERIALS AUTHENTIC?</a:t>
            </a:r>
          </a:p>
        </p:txBody>
      </p:sp>
      <p:sp>
        <p:nvSpPr>
          <p:cNvPr id="16" name="Rectangle 15">
            <a:extLst>
              <a:ext uri="{FF2B5EF4-FFF2-40B4-BE49-F238E27FC236}">
                <a16:creationId xmlns:a16="http://schemas.microsoft.com/office/drawing/2014/main" id="{CF028E3B-011B-4987-A21A-442BC5B06578}"/>
              </a:ext>
            </a:extLst>
          </p:cNvPr>
          <p:cNvSpPr/>
          <p:nvPr/>
        </p:nvSpPr>
        <p:spPr>
          <a:xfrm>
            <a:off x="1579248" y="2753233"/>
            <a:ext cx="3676656" cy="369332"/>
          </a:xfrm>
          <a:prstGeom prst="rect">
            <a:avLst/>
          </a:prstGeom>
          <a:noFill/>
        </p:spPr>
        <p:txBody>
          <a:bodyPr wrap="square" lIns="91440" tIns="45720" rIns="91440" bIns="45720">
            <a:spAutoFit/>
          </a:bodyPr>
          <a:lstStyle/>
          <a:p>
            <a:pPr algn="ctr"/>
            <a:r>
              <a:rPr lang="en-US" b="1" dirty="0">
                <a:ln w="0"/>
                <a:solidFill>
                  <a:schemeClr val="bg1"/>
                </a:solidFill>
              </a:rPr>
              <a:t>IS</a:t>
            </a:r>
            <a:r>
              <a:rPr lang="en-US" b="1" cap="none" spc="0" dirty="0">
                <a:ln w="0"/>
                <a:solidFill>
                  <a:schemeClr val="bg1"/>
                </a:solidFill>
              </a:rPr>
              <a:t> THE LOCATION AUTHENTIC?</a:t>
            </a:r>
          </a:p>
        </p:txBody>
      </p:sp>
      <p:sp>
        <p:nvSpPr>
          <p:cNvPr id="17" name="Arrow: Down 16">
            <a:extLst>
              <a:ext uri="{FF2B5EF4-FFF2-40B4-BE49-F238E27FC236}">
                <a16:creationId xmlns:a16="http://schemas.microsoft.com/office/drawing/2014/main" id="{FD725C64-3DAC-40B3-8A7C-B1EDC5F4095A}"/>
              </a:ext>
            </a:extLst>
          </p:cNvPr>
          <p:cNvSpPr/>
          <p:nvPr/>
        </p:nvSpPr>
        <p:spPr>
          <a:xfrm rot="5400000">
            <a:off x="3815006" y="4318862"/>
            <a:ext cx="129025" cy="914400"/>
          </a:xfrm>
          <a:prstGeom prst="down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1815A840-9AC5-48D0-9AF4-3024E3B5C9F4}"/>
              </a:ext>
            </a:extLst>
          </p:cNvPr>
          <p:cNvSpPr txBox="1"/>
          <p:nvPr/>
        </p:nvSpPr>
        <p:spPr>
          <a:xfrm>
            <a:off x="11132968" y="3689860"/>
            <a:ext cx="1256599" cy="261610"/>
          </a:xfrm>
          <a:prstGeom prst="rect">
            <a:avLst/>
          </a:prstGeom>
          <a:noFill/>
        </p:spPr>
        <p:txBody>
          <a:bodyPr wrap="square" rtlCol="0">
            <a:spAutoFit/>
          </a:bodyPr>
          <a:lstStyle/>
          <a:p>
            <a:r>
              <a:rPr lang="en-GB" sz="1100" dirty="0">
                <a:solidFill>
                  <a:schemeClr val="bg1"/>
                </a:solidFill>
              </a:rPr>
              <a:t>inexhibit.com</a:t>
            </a:r>
          </a:p>
        </p:txBody>
      </p:sp>
      <p:sp>
        <p:nvSpPr>
          <p:cNvPr id="19" name="TextBox 18">
            <a:extLst>
              <a:ext uri="{FF2B5EF4-FFF2-40B4-BE49-F238E27FC236}">
                <a16:creationId xmlns:a16="http://schemas.microsoft.com/office/drawing/2014/main" id="{CA224B25-C3A4-401A-ACAA-2F63B724F95F}"/>
              </a:ext>
            </a:extLst>
          </p:cNvPr>
          <p:cNvSpPr txBox="1"/>
          <p:nvPr/>
        </p:nvSpPr>
        <p:spPr>
          <a:xfrm>
            <a:off x="2308769" y="4101078"/>
            <a:ext cx="3141497" cy="261610"/>
          </a:xfrm>
          <a:prstGeom prst="rect">
            <a:avLst/>
          </a:prstGeom>
          <a:noFill/>
        </p:spPr>
        <p:txBody>
          <a:bodyPr wrap="square" rtlCol="0">
            <a:spAutoFit/>
          </a:bodyPr>
          <a:lstStyle/>
          <a:p>
            <a:r>
              <a:rPr lang="en-GB" sz="1100" dirty="0"/>
              <a:t>at3darchitecture.blogspot.com</a:t>
            </a:r>
          </a:p>
        </p:txBody>
      </p:sp>
      <p:sp>
        <p:nvSpPr>
          <p:cNvPr id="20" name="TextBox 19">
            <a:extLst>
              <a:ext uri="{FF2B5EF4-FFF2-40B4-BE49-F238E27FC236}">
                <a16:creationId xmlns:a16="http://schemas.microsoft.com/office/drawing/2014/main" id="{AF6EF788-751D-4C3C-A884-106E8A33B6FB}"/>
              </a:ext>
            </a:extLst>
          </p:cNvPr>
          <p:cNvSpPr txBox="1"/>
          <p:nvPr/>
        </p:nvSpPr>
        <p:spPr>
          <a:xfrm>
            <a:off x="138849" y="3687703"/>
            <a:ext cx="3141497" cy="261610"/>
          </a:xfrm>
          <a:prstGeom prst="rect">
            <a:avLst/>
          </a:prstGeom>
          <a:noFill/>
        </p:spPr>
        <p:txBody>
          <a:bodyPr wrap="square" rtlCol="0">
            <a:spAutoFit/>
          </a:bodyPr>
          <a:lstStyle/>
          <a:p>
            <a:r>
              <a:rPr lang="en-GB" sz="1100" dirty="0">
                <a:solidFill>
                  <a:schemeClr val="bg1"/>
                </a:solidFill>
              </a:rPr>
              <a:t>White, P, J, 2010, flickr.com</a:t>
            </a:r>
          </a:p>
        </p:txBody>
      </p:sp>
      <p:sp>
        <p:nvSpPr>
          <p:cNvPr id="21" name="TextBox 20">
            <a:extLst>
              <a:ext uri="{FF2B5EF4-FFF2-40B4-BE49-F238E27FC236}">
                <a16:creationId xmlns:a16="http://schemas.microsoft.com/office/drawing/2014/main" id="{22637D19-E60D-4708-A7BD-660A2492A89F}"/>
              </a:ext>
            </a:extLst>
          </p:cNvPr>
          <p:cNvSpPr txBox="1"/>
          <p:nvPr/>
        </p:nvSpPr>
        <p:spPr>
          <a:xfrm>
            <a:off x="4376037" y="4285509"/>
            <a:ext cx="1565600" cy="261610"/>
          </a:xfrm>
          <a:prstGeom prst="rect">
            <a:avLst/>
          </a:prstGeom>
          <a:noFill/>
        </p:spPr>
        <p:txBody>
          <a:bodyPr wrap="square" rtlCol="0">
            <a:spAutoFit/>
          </a:bodyPr>
          <a:lstStyle/>
          <a:p>
            <a:r>
              <a:rPr lang="en-GB" sz="1100" dirty="0">
                <a:solidFill>
                  <a:schemeClr val="bg1"/>
                </a:solidFill>
              </a:rPr>
              <a:t>Harries, P</a:t>
            </a:r>
          </a:p>
        </p:txBody>
      </p:sp>
      <p:sp>
        <p:nvSpPr>
          <p:cNvPr id="22" name="TextBox 21">
            <a:extLst>
              <a:ext uri="{FF2B5EF4-FFF2-40B4-BE49-F238E27FC236}">
                <a16:creationId xmlns:a16="http://schemas.microsoft.com/office/drawing/2014/main" id="{AD851D2C-329B-463E-9EEC-81550A87B95C}"/>
              </a:ext>
            </a:extLst>
          </p:cNvPr>
          <p:cNvSpPr txBox="1"/>
          <p:nvPr/>
        </p:nvSpPr>
        <p:spPr>
          <a:xfrm>
            <a:off x="9423857" y="5620107"/>
            <a:ext cx="1256599" cy="253916"/>
          </a:xfrm>
          <a:prstGeom prst="rect">
            <a:avLst/>
          </a:prstGeom>
          <a:noFill/>
        </p:spPr>
        <p:txBody>
          <a:bodyPr wrap="square" rtlCol="0">
            <a:spAutoFit/>
          </a:bodyPr>
          <a:lstStyle/>
          <a:p>
            <a:r>
              <a:rPr lang="en-GB" sz="1050" dirty="0">
                <a:solidFill>
                  <a:schemeClr val="bg1"/>
                </a:solidFill>
              </a:rPr>
              <a:t>Krause, T, 2015</a:t>
            </a:r>
          </a:p>
        </p:txBody>
      </p:sp>
      <p:sp>
        <p:nvSpPr>
          <p:cNvPr id="25" name="TextBox 24">
            <a:extLst>
              <a:ext uri="{FF2B5EF4-FFF2-40B4-BE49-F238E27FC236}">
                <a16:creationId xmlns:a16="http://schemas.microsoft.com/office/drawing/2014/main" id="{944A3631-0126-4E2A-AE3F-BD8793FF7B91}"/>
              </a:ext>
            </a:extLst>
          </p:cNvPr>
          <p:cNvSpPr txBox="1"/>
          <p:nvPr/>
        </p:nvSpPr>
        <p:spPr>
          <a:xfrm>
            <a:off x="6320126" y="4021847"/>
            <a:ext cx="3870773" cy="263662"/>
          </a:xfrm>
          <a:prstGeom prst="rect">
            <a:avLst/>
          </a:prstGeom>
          <a:noFill/>
        </p:spPr>
        <p:txBody>
          <a:bodyPr wrap="square" rtlCol="0">
            <a:spAutoFit/>
          </a:bodyPr>
          <a:lstStyle/>
          <a:p>
            <a:r>
              <a:rPr lang="en-GB" sz="1050" dirty="0">
                <a:solidFill>
                  <a:schemeClr val="bg1"/>
                </a:solidFill>
              </a:rPr>
              <a:t>Berliner Bild-</a:t>
            </a:r>
            <a:r>
              <a:rPr lang="en-GB" sz="1050" dirty="0" err="1">
                <a:solidFill>
                  <a:schemeClr val="bg1"/>
                </a:solidFill>
              </a:rPr>
              <a:t>Bericht</a:t>
            </a:r>
            <a:r>
              <a:rPr lang="en-GB" sz="1050" dirty="0">
                <a:solidFill>
                  <a:schemeClr val="bg1"/>
                </a:solidFill>
              </a:rPr>
              <a:t>, 1929</a:t>
            </a:r>
          </a:p>
        </p:txBody>
      </p:sp>
    </p:spTree>
    <p:extLst>
      <p:ext uri="{BB962C8B-B14F-4D97-AF65-F5344CB8AC3E}">
        <p14:creationId xmlns:p14="http://schemas.microsoft.com/office/powerpoint/2010/main" val="13107023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FEF51A0-E01F-494D-A154-40A0D6029462}"/>
              </a:ext>
            </a:extLst>
          </p:cNvPr>
          <p:cNvSpPr/>
          <p:nvPr/>
        </p:nvSpPr>
        <p:spPr>
          <a:xfrm>
            <a:off x="0" y="128789"/>
            <a:ext cx="12192000" cy="843566"/>
          </a:xfrm>
          <a:prstGeom prst="rect">
            <a:avLst/>
          </a:prstGeom>
          <a:solidFill>
            <a:schemeClr val="accent6">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A08F73AB-63FE-4340-AA97-3721107C5131}"/>
              </a:ext>
            </a:extLst>
          </p:cNvPr>
          <p:cNvSpPr/>
          <p:nvPr/>
        </p:nvSpPr>
        <p:spPr>
          <a:xfrm>
            <a:off x="87569" y="550572"/>
            <a:ext cx="9389301" cy="523220"/>
          </a:xfrm>
          <a:prstGeom prst="rect">
            <a:avLst/>
          </a:prstGeom>
          <a:noFill/>
        </p:spPr>
        <p:txBody>
          <a:bodyPr wrap="none" lIns="91440" tIns="45720" rIns="91440" bIns="45720">
            <a:spAutoFit/>
          </a:bodyPr>
          <a:lstStyle/>
          <a:p>
            <a:pPr algn="ctr"/>
            <a:r>
              <a:rPr lang="en-US" sz="2800" dirty="0">
                <a:ln w="0"/>
                <a:solidFill>
                  <a:schemeClr val="bg1"/>
                </a:solidFill>
              </a:rPr>
              <a:t>AUTHENTICITY </a:t>
            </a:r>
            <a:r>
              <a:rPr lang="en-US" sz="2800" b="0" cap="none" spc="0" dirty="0">
                <a:ln w="0"/>
                <a:solidFill>
                  <a:schemeClr val="bg1"/>
                </a:solidFill>
              </a:rPr>
              <a:t>OF THE RECONSTRUCTED BARCELONA PAVILION</a:t>
            </a:r>
          </a:p>
        </p:txBody>
      </p:sp>
      <p:pic>
        <p:nvPicPr>
          <p:cNvPr id="1028" name="Picture 4" descr="Gallery of A Virtual Look Into Mies van der Rohe's Barcelona ...">
            <a:extLst>
              <a:ext uri="{FF2B5EF4-FFF2-40B4-BE49-F238E27FC236}">
                <a16:creationId xmlns:a16="http://schemas.microsoft.com/office/drawing/2014/main" id="{554498F7-5775-4E93-97C4-AFFFF7DDE82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090" t="22240" b="6761"/>
          <a:stretch/>
        </p:blipFill>
        <p:spPr bwMode="auto">
          <a:xfrm>
            <a:off x="6531889" y="2585543"/>
            <a:ext cx="5393576" cy="2317531"/>
          </a:xfrm>
          <a:prstGeom prst="rect">
            <a:avLst/>
          </a:prstGeom>
          <a:noFill/>
          <a:extLst>
            <a:ext uri="{909E8E84-426E-40dd-AFC4-6F175D3DCCD1}">
              <a14:hiddenFill xmlns:a14="http://schemas.microsoft.com/office/drawing/2010/main" xmlns="">
                <a:solidFill>
                  <a:srgbClr val="FFFFFF"/>
                </a:solidFill>
              </a14:hiddenFill>
            </a:ext>
          </a:extLst>
        </p:spPr>
      </p:pic>
      <p:pic>
        <p:nvPicPr>
          <p:cNvPr id="1030" name="Picture 6" descr="Reflections on the rebuilt Barcelona Pavilion. Ludwig Mies van der ...">
            <a:extLst>
              <a:ext uri="{FF2B5EF4-FFF2-40B4-BE49-F238E27FC236}">
                <a16:creationId xmlns:a16="http://schemas.microsoft.com/office/drawing/2014/main" id="{6EE4704E-4867-4A91-98E7-F71CE81CF82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423" b="22113"/>
          <a:stretch/>
        </p:blipFill>
        <p:spPr bwMode="auto">
          <a:xfrm>
            <a:off x="108602" y="4785554"/>
            <a:ext cx="2268864" cy="1878006"/>
          </a:xfrm>
          <a:prstGeom prst="rect">
            <a:avLst/>
          </a:prstGeom>
          <a:noFill/>
          <a:extLst>
            <a:ext uri="{909E8E84-426E-40dd-AFC4-6F175D3DCCD1}">
              <a14:hiddenFill xmlns:a14="http://schemas.microsoft.com/office/drawing/2010/main" xmlns="">
                <a:solidFill>
                  <a:srgbClr val="FFFFFF"/>
                </a:solidFill>
              </a14:hiddenFill>
            </a:ext>
          </a:extLst>
        </p:spPr>
      </p:pic>
      <p:pic>
        <p:nvPicPr>
          <p:cNvPr id="1032" name="Picture 8" descr="reflection from glass BARCELONA PAVILION | Paul Rudolph ...">
            <a:extLst>
              <a:ext uri="{FF2B5EF4-FFF2-40B4-BE49-F238E27FC236}">
                <a16:creationId xmlns:a16="http://schemas.microsoft.com/office/drawing/2014/main" id="{58E327C2-0656-439A-93AC-4051EF1CDC4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817" t="13432" r="11968" b="9072"/>
          <a:stretch/>
        </p:blipFill>
        <p:spPr bwMode="auto">
          <a:xfrm>
            <a:off x="2646836" y="2585543"/>
            <a:ext cx="3659369" cy="2329182"/>
          </a:xfrm>
          <a:prstGeom prst="rect">
            <a:avLst/>
          </a:prstGeom>
          <a:noFill/>
          <a:extLst>
            <a:ext uri="{909E8E84-426E-40dd-AFC4-6F175D3DCCD1}">
              <a14:hiddenFill xmlns:a14="http://schemas.microsoft.com/office/drawing/2010/main" xmlns="">
                <a:solidFill>
                  <a:srgbClr val="FFFFFF"/>
                </a:solidFill>
              </a14:hiddenFill>
            </a:ext>
          </a:extLst>
        </p:spPr>
      </p:pic>
      <p:pic>
        <p:nvPicPr>
          <p:cNvPr id="1036" name="Picture 12" descr="Corrupt Mies | Symmetries at the Barcelona pavilion – Eva Sopeoglou">
            <a:extLst>
              <a:ext uri="{FF2B5EF4-FFF2-40B4-BE49-F238E27FC236}">
                <a16:creationId xmlns:a16="http://schemas.microsoft.com/office/drawing/2014/main" id="{061E8646-D94F-4820-A51B-ECAC86BC459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7382" b="11032"/>
          <a:stretch/>
        </p:blipFill>
        <p:spPr bwMode="auto">
          <a:xfrm>
            <a:off x="87569" y="1205341"/>
            <a:ext cx="2254469" cy="1839310"/>
          </a:xfrm>
          <a:prstGeom prst="rect">
            <a:avLst/>
          </a:prstGeom>
          <a:noFill/>
          <a:extLst>
            <a:ext uri="{909E8E84-426E-40dd-AFC4-6F175D3DCCD1}">
              <a14:hiddenFill xmlns:a14="http://schemas.microsoft.com/office/drawing/2010/main" xmlns="">
                <a:solidFill>
                  <a:srgbClr val="FFFFFF"/>
                </a:solidFill>
              </a14:hiddenFill>
            </a:ext>
          </a:extLst>
        </p:spPr>
      </p:pic>
      <p:pic>
        <p:nvPicPr>
          <p:cNvPr id="1038" name="Picture 14" descr="VISUALHOUSE › MIES VAN DER ROHE'S BARCELONA PAVILION | We envision ...">
            <a:extLst>
              <a:ext uri="{FF2B5EF4-FFF2-40B4-BE49-F238E27FC236}">
                <a16:creationId xmlns:a16="http://schemas.microsoft.com/office/drawing/2014/main" id="{610F8F4A-376E-42F4-9D87-CE81233770FA}"/>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6371"/>
          <a:stretch/>
        </p:blipFill>
        <p:spPr bwMode="auto">
          <a:xfrm>
            <a:off x="87569" y="3112478"/>
            <a:ext cx="2254468" cy="1605249"/>
          </a:xfrm>
          <a:prstGeom prst="rect">
            <a:avLst/>
          </a:prstGeom>
          <a:noFill/>
          <a:extLst>
            <a:ext uri="{909E8E84-426E-40dd-AFC4-6F175D3DCCD1}">
              <a14:hiddenFill xmlns:a14="http://schemas.microsoft.com/office/drawing/2010/main" xmlns="">
                <a:solidFill>
                  <a:srgbClr val="FFFFFF"/>
                </a:solidFill>
              </a14:hiddenFill>
            </a:ext>
          </a:extLst>
        </p:spPr>
      </p:pic>
      <p:sp>
        <p:nvSpPr>
          <p:cNvPr id="16" name="Rectangle 15">
            <a:extLst>
              <a:ext uri="{FF2B5EF4-FFF2-40B4-BE49-F238E27FC236}">
                <a16:creationId xmlns:a16="http://schemas.microsoft.com/office/drawing/2014/main" id="{10075045-6F73-453C-A36E-88D94D94F150}"/>
              </a:ext>
            </a:extLst>
          </p:cNvPr>
          <p:cNvSpPr/>
          <p:nvPr/>
        </p:nvSpPr>
        <p:spPr>
          <a:xfrm>
            <a:off x="3761374" y="2637285"/>
            <a:ext cx="2566318" cy="584775"/>
          </a:xfrm>
          <a:prstGeom prst="rect">
            <a:avLst/>
          </a:prstGeom>
          <a:noFill/>
        </p:spPr>
        <p:txBody>
          <a:bodyPr wrap="square" lIns="91440" tIns="45720" rIns="91440" bIns="45720">
            <a:spAutoFit/>
          </a:bodyPr>
          <a:lstStyle/>
          <a:p>
            <a:pPr algn="r"/>
            <a:r>
              <a:rPr lang="en-US" sz="1600" b="1" cap="none" spc="0" dirty="0">
                <a:ln w="0"/>
                <a:solidFill>
                  <a:schemeClr val="bg1">
                    <a:lumMod val="75000"/>
                  </a:schemeClr>
                </a:solidFill>
              </a:rPr>
              <a:t>FOOTPATH MAP + </a:t>
            </a:r>
          </a:p>
          <a:p>
            <a:pPr algn="r"/>
            <a:r>
              <a:rPr lang="en-US" sz="1600" b="1" dirty="0">
                <a:ln w="0"/>
                <a:solidFill>
                  <a:schemeClr val="bg1">
                    <a:lumMod val="75000"/>
                  </a:schemeClr>
                </a:solidFill>
              </a:rPr>
              <a:t>+LIGHT REFLECTION</a:t>
            </a:r>
            <a:endParaRPr lang="en-US" sz="1600" b="1" cap="none" spc="0" dirty="0">
              <a:ln w="0"/>
              <a:solidFill>
                <a:schemeClr val="bg1">
                  <a:lumMod val="75000"/>
                </a:schemeClr>
              </a:solidFill>
            </a:endParaRPr>
          </a:p>
        </p:txBody>
      </p:sp>
      <p:sp>
        <p:nvSpPr>
          <p:cNvPr id="17" name="Rectangle 16">
            <a:extLst>
              <a:ext uri="{FF2B5EF4-FFF2-40B4-BE49-F238E27FC236}">
                <a16:creationId xmlns:a16="http://schemas.microsoft.com/office/drawing/2014/main" id="{6086F45B-1818-421A-B585-2C6BC5178768}"/>
              </a:ext>
            </a:extLst>
          </p:cNvPr>
          <p:cNvSpPr/>
          <p:nvPr/>
        </p:nvSpPr>
        <p:spPr>
          <a:xfrm>
            <a:off x="6510402" y="2585543"/>
            <a:ext cx="3676656" cy="400110"/>
          </a:xfrm>
          <a:prstGeom prst="rect">
            <a:avLst/>
          </a:prstGeom>
          <a:noFill/>
        </p:spPr>
        <p:txBody>
          <a:bodyPr wrap="square" lIns="91440" tIns="45720" rIns="91440" bIns="45720">
            <a:spAutoFit/>
          </a:bodyPr>
          <a:lstStyle/>
          <a:p>
            <a:pPr algn="ctr"/>
            <a:r>
              <a:rPr lang="en-US" sz="2000" b="1" dirty="0">
                <a:ln w="0"/>
                <a:solidFill>
                  <a:schemeClr val="bg1"/>
                </a:solidFill>
              </a:rPr>
              <a:t>IS THE EXPERIENCE </a:t>
            </a:r>
            <a:r>
              <a:rPr lang="en-US" sz="2000" b="1" cap="none" spc="0" dirty="0">
                <a:ln w="0"/>
                <a:solidFill>
                  <a:schemeClr val="bg1"/>
                </a:solidFill>
              </a:rPr>
              <a:t>AUTHENTIC?</a:t>
            </a:r>
          </a:p>
        </p:txBody>
      </p:sp>
      <p:sp>
        <p:nvSpPr>
          <p:cNvPr id="18" name="TextBox 17">
            <a:extLst>
              <a:ext uri="{FF2B5EF4-FFF2-40B4-BE49-F238E27FC236}">
                <a16:creationId xmlns:a16="http://schemas.microsoft.com/office/drawing/2014/main" id="{B7412373-4FD0-46D1-8897-201088B20C1E}"/>
              </a:ext>
            </a:extLst>
          </p:cNvPr>
          <p:cNvSpPr txBox="1"/>
          <p:nvPr/>
        </p:nvSpPr>
        <p:spPr>
          <a:xfrm>
            <a:off x="1287055" y="4456117"/>
            <a:ext cx="2180822" cy="261610"/>
          </a:xfrm>
          <a:prstGeom prst="rect">
            <a:avLst/>
          </a:prstGeom>
          <a:noFill/>
        </p:spPr>
        <p:txBody>
          <a:bodyPr wrap="square" rtlCol="0">
            <a:spAutoFit/>
          </a:bodyPr>
          <a:lstStyle/>
          <a:p>
            <a:r>
              <a:rPr lang="en-GB" sz="1100" dirty="0">
                <a:solidFill>
                  <a:schemeClr val="bg1"/>
                </a:solidFill>
              </a:rPr>
              <a:t>Conte, R, 2018c</a:t>
            </a:r>
          </a:p>
        </p:txBody>
      </p:sp>
      <p:sp>
        <p:nvSpPr>
          <p:cNvPr id="19" name="TextBox 18">
            <a:extLst>
              <a:ext uri="{FF2B5EF4-FFF2-40B4-BE49-F238E27FC236}">
                <a16:creationId xmlns:a16="http://schemas.microsoft.com/office/drawing/2014/main" id="{45D433CC-E5DA-47EB-AF5A-DEDC0003D53A}"/>
              </a:ext>
            </a:extLst>
          </p:cNvPr>
          <p:cNvSpPr txBox="1"/>
          <p:nvPr/>
        </p:nvSpPr>
        <p:spPr>
          <a:xfrm>
            <a:off x="4476520" y="4688122"/>
            <a:ext cx="2180822" cy="261610"/>
          </a:xfrm>
          <a:prstGeom prst="rect">
            <a:avLst/>
          </a:prstGeom>
          <a:noFill/>
        </p:spPr>
        <p:txBody>
          <a:bodyPr wrap="square" rtlCol="0">
            <a:spAutoFit/>
          </a:bodyPr>
          <a:lstStyle/>
          <a:p>
            <a:r>
              <a:rPr lang="en-GB" sz="1100" dirty="0">
                <a:solidFill>
                  <a:schemeClr val="bg1">
                    <a:lumMod val="50000"/>
                  </a:schemeClr>
                </a:solidFill>
              </a:rPr>
              <a:t>Rudolph, P, </a:t>
            </a:r>
            <a:r>
              <a:rPr lang="en-GB" sz="1100" dirty="0" err="1">
                <a:solidFill>
                  <a:schemeClr val="bg1">
                    <a:lumMod val="50000"/>
                  </a:schemeClr>
                </a:solidFill>
              </a:rPr>
              <a:t>n.d</a:t>
            </a:r>
            <a:r>
              <a:rPr lang="en-GB" sz="1100" dirty="0">
                <a:solidFill>
                  <a:schemeClr val="bg1">
                    <a:lumMod val="50000"/>
                  </a:schemeClr>
                </a:solidFill>
              </a:rPr>
              <a:t>, pinterest.com</a:t>
            </a:r>
          </a:p>
        </p:txBody>
      </p:sp>
      <p:sp>
        <p:nvSpPr>
          <p:cNvPr id="20" name="TextBox 19">
            <a:extLst>
              <a:ext uri="{FF2B5EF4-FFF2-40B4-BE49-F238E27FC236}">
                <a16:creationId xmlns:a16="http://schemas.microsoft.com/office/drawing/2014/main" id="{7FB8E653-0517-4791-9733-E3A85815F051}"/>
              </a:ext>
            </a:extLst>
          </p:cNvPr>
          <p:cNvSpPr txBox="1"/>
          <p:nvPr/>
        </p:nvSpPr>
        <p:spPr>
          <a:xfrm>
            <a:off x="87569" y="2783041"/>
            <a:ext cx="2180822" cy="261610"/>
          </a:xfrm>
          <a:prstGeom prst="rect">
            <a:avLst/>
          </a:prstGeom>
          <a:noFill/>
        </p:spPr>
        <p:txBody>
          <a:bodyPr wrap="square" rtlCol="0">
            <a:spAutoFit/>
          </a:bodyPr>
          <a:lstStyle/>
          <a:p>
            <a:r>
              <a:rPr lang="en-GB" sz="1100" dirty="0" err="1">
                <a:solidFill>
                  <a:schemeClr val="bg1"/>
                </a:solidFill>
              </a:rPr>
              <a:t>Sopeoglou</a:t>
            </a:r>
            <a:r>
              <a:rPr lang="en-GB" sz="1100" dirty="0">
                <a:solidFill>
                  <a:schemeClr val="bg1"/>
                </a:solidFill>
              </a:rPr>
              <a:t>, E, 2013</a:t>
            </a:r>
          </a:p>
        </p:txBody>
      </p:sp>
      <p:sp>
        <p:nvSpPr>
          <p:cNvPr id="21" name="TextBox 20">
            <a:extLst>
              <a:ext uri="{FF2B5EF4-FFF2-40B4-BE49-F238E27FC236}">
                <a16:creationId xmlns:a16="http://schemas.microsoft.com/office/drawing/2014/main" id="{5164EF30-E031-41C5-BDE3-496C10C092A8}"/>
              </a:ext>
            </a:extLst>
          </p:cNvPr>
          <p:cNvSpPr txBox="1"/>
          <p:nvPr/>
        </p:nvSpPr>
        <p:spPr>
          <a:xfrm>
            <a:off x="87569" y="6426976"/>
            <a:ext cx="2180822" cy="261610"/>
          </a:xfrm>
          <a:prstGeom prst="rect">
            <a:avLst/>
          </a:prstGeom>
          <a:noFill/>
        </p:spPr>
        <p:txBody>
          <a:bodyPr wrap="square" rtlCol="0">
            <a:spAutoFit/>
          </a:bodyPr>
          <a:lstStyle/>
          <a:p>
            <a:r>
              <a:rPr lang="en-GB" sz="1100" dirty="0">
                <a:solidFill>
                  <a:schemeClr val="bg1"/>
                </a:solidFill>
              </a:rPr>
              <a:t>Milan-Gomez, A, </a:t>
            </a:r>
            <a:r>
              <a:rPr lang="en-GB" sz="1100" dirty="0" err="1">
                <a:solidFill>
                  <a:schemeClr val="bg1"/>
                </a:solidFill>
              </a:rPr>
              <a:t>n.d</a:t>
            </a:r>
            <a:endParaRPr lang="en-GB" sz="1100" dirty="0">
              <a:solidFill>
                <a:schemeClr val="bg1"/>
              </a:solidFill>
            </a:endParaRPr>
          </a:p>
        </p:txBody>
      </p:sp>
      <p:sp>
        <p:nvSpPr>
          <p:cNvPr id="22" name="TextBox 21">
            <a:extLst>
              <a:ext uri="{FF2B5EF4-FFF2-40B4-BE49-F238E27FC236}">
                <a16:creationId xmlns:a16="http://schemas.microsoft.com/office/drawing/2014/main" id="{036D0587-25F6-4FE6-A01A-D5BF8CE355B9}"/>
              </a:ext>
            </a:extLst>
          </p:cNvPr>
          <p:cNvSpPr txBox="1"/>
          <p:nvPr/>
        </p:nvSpPr>
        <p:spPr>
          <a:xfrm>
            <a:off x="10465871" y="4641464"/>
            <a:ext cx="2180822" cy="261610"/>
          </a:xfrm>
          <a:prstGeom prst="rect">
            <a:avLst/>
          </a:prstGeom>
          <a:noFill/>
        </p:spPr>
        <p:txBody>
          <a:bodyPr wrap="square" rtlCol="0">
            <a:spAutoFit/>
          </a:bodyPr>
          <a:lstStyle/>
          <a:p>
            <a:r>
              <a:rPr lang="en-GB" sz="1100" dirty="0">
                <a:solidFill>
                  <a:schemeClr val="bg1"/>
                </a:solidFill>
              </a:rPr>
              <a:t>Archdaily.com, 2013</a:t>
            </a:r>
          </a:p>
        </p:txBody>
      </p:sp>
    </p:spTree>
    <p:extLst>
      <p:ext uri="{BB962C8B-B14F-4D97-AF65-F5344CB8AC3E}">
        <p14:creationId xmlns:p14="http://schemas.microsoft.com/office/powerpoint/2010/main" val="2286826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50C9087-E124-4495-BE97-736F8104B876}"/>
              </a:ext>
            </a:extLst>
          </p:cNvPr>
          <p:cNvSpPr/>
          <p:nvPr/>
        </p:nvSpPr>
        <p:spPr>
          <a:xfrm>
            <a:off x="0" y="128789"/>
            <a:ext cx="12192000" cy="843566"/>
          </a:xfrm>
          <a:prstGeom prst="rect">
            <a:avLst/>
          </a:prstGeom>
          <a:solidFill>
            <a:schemeClr val="accent6">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3A2CC607-F780-4AAE-AC98-A3C7AF061E26}"/>
              </a:ext>
            </a:extLst>
          </p:cNvPr>
          <p:cNvSpPr/>
          <p:nvPr/>
        </p:nvSpPr>
        <p:spPr>
          <a:xfrm>
            <a:off x="87569" y="550572"/>
            <a:ext cx="9389301" cy="523220"/>
          </a:xfrm>
          <a:prstGeom prst="rect">
            <a:avLst/>
          </a:prstGeom>
          <a:noFill/>
        </p:spPr>
        <p:txBody>
          <a:bodyPr wrap="none" lIns="91440" tIns="45720" rIns="91440" bIns="45720">
            <a:spAutoFit/>
          </a:bodyPr>
          <a:lstStyle/>
          <a:p>
            <a:pPr algn="ctr"/>
            <a:r>
              <a:rPr lang="en-US" sz="2800" dirty="0">
                <a:ln w="0"/>
                <a:solidFill>
                  <a:schemeClr val="bg1"/>
                </a:solidFill>
              </a:rPr>
              <a:t>AUTHENTICITY </a:t>
            </a:r>
            <a:r>
              <a:rPr lang="en-US" sz="2800" b="0" cap="none" spc="0" dirty="0">
                <a:ln w="0"/>
                <a:solidFill>
                  <a:schemeClr val="bg1"/>
                </a:solidFill>
              </a:rPr>
              <a:t>OF THE RECONSTRUCTED BARCELONA PAVILION</a:t>
            </a:r>
          </a:p>
        </p:txBody>
      </p:sp>
      <p:pic>
        <p:nvPicPr>
          <p:cNvPr id="6" name="Picture 5" descr="Barcelona Chair by Mies Van Der Rohe – timeless furniture. – Mbdesign">
            <a:extLst>
              <a:ext uri="{FF2B5EF4-FFF2-40B4-BE49-F238E27FC236}">
                <a16:creationId xmlns:a16="http://schemas.microsoft.com/office/drawing/2014/main" id="{75AF7F14-52A1-4377-9B05-92D68B3D6179}"/>
              </a:ext>
            </a:extLst>
          </p:cNvPr>
          <p:cNvPicPr/>
          <p:nvPr/>
        </p:nvPicPr>
        <p:blipFill rotWithShape="1">
          <a:blip r:embed="rId2">
            <a:extLst>
              <a:ext uri="{28A0092B-C50C-407E-A947-70E740481C1C}">
                <a14:useLocalDpi xmlns:a14="http://schemas.microsoft.com/office/drawing/2010/main" val="0"/>
              </a:ext>
            </a:extLst>
          </a:blip>
          <a:srcRect b="8152"/>
          <a:stretch/>
        </p:blipFill>
        <p:spPr bwMode="auto">
          <a:xfrm>
            <a:off x="3018604" y="2339078"/>
            <a:ext cx="2726690" cy="1666875"/>
          </a:xfrm>
          <a:prstGeom prst="rect">
            <a:avLst/>
          </a:prstGeom>
          <a:noFill/>
          <a:ln>
            <a:noFill/>
          </a:ln>
          <a:extLst>
            <a:ext uri="{53640926-AAD7-44d8-BBD7-CCE9431645EC}">
              <a14:shadowObscured xmlns:a14="http://schemas.microsoft.com/office/drawing/2010/main" xmlns=""/>
            </a:ext>
          </a:extLst>
        </p:spPr>
      </p:pic>
      <p:pic>
        <p:nvPicPr>
          <p:cNvPr id="7" name="Picture 6" descr="Delusioning Barcelona Chair - zeitgeist">
            <a:extLst>
              <a:ext uri="{FF2B5EF4-FFF2-40B4-BE49-F238E27FC236}">
                <a16:creationId xmlns:a16="http://schemas.microsoft.com/office/drawing/2014/main" id="{3FF4E569-4138-48E2-B1B0-A9513D997084}"/>
              </a:ext>
            </a:extLst>
          </p:cNvPr>
          <p:cNvPicPr/>
          <p:nvPr/>
        </p:nvPicPr>
        <p:blipFill rotWithShape="1">
          <a:blip r:embed="rId3">
            <a:extLst>
              <a:ext uri="{28A0092B-C50C-407E-A947-70E740481C1C}">
                <a14:useLocalDpi xmlns:a14="http://schemas.microsoft.com/office/drawing/2010/main" val="0"/>
              </a:ext>
            </a:extLst>
          </a:blip>
          <a:srcRect b="5664"/>
          <a:stretch/>
        </p:blipFill>
        <p:spPr bwMode="auto">
          <a:xfrm>
            <a:off x="136656" y="2333502"/>
            <a:ext cx="2800985" cy="1681480"/>
          </a:xfrm>
          <a:prstGeom prst="rect">
            <a:avLst/>
          </a:prstGeom>
          <a:noFill/>
          <a:ln>
            <a:noFill/>
          </a:ln>
        </p:spPr>
      </p:pic>
      <p:sp>
        <p:nvSpPr>
          <p:cNvPr id="8" name="Rectangle 7">
            <a:extLst>
              <a:ext uri="{FF2B5EF4-FFF2-40B4-BE49-F238E27FC236}">
                <a16:creationId xmlns:a16="http://schemas.microsoft.com/office/drawing/2014/main" id="{F8AC7C1A-0448-4CB6-868E-EAF9571ECB06}"/>
              </a:ext>
            </a:extLst>
          </p:cNvPr>
          <p:cNvSpPr/>
          <p:nvPr/>
        </p:nvSpPr>
        <p:spPr>
          <a:xfrm>
            <a:off x="129989" y="4160987"/>
            <a:ext cx="5615305" cy="1013454"/>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9D5ACDC0-732B-43D3-8817-EFE6C8426640}"/>
              </a:ext>
            </a:extLst>
          </p:cNvPr>
          <p:cNvSpPr/>
          <p:nvPr/>
        </p:nvSpPr>
        <p:spPr>
          <a:xfrm>
            <a:off x="1537148" y="4628346"/>
            <a:ext cx="4184287" cy="584775"/>
          </a:xfrm>
          <a:prstGeom prst="rect">
            <a:avLst/>
          </a:prstGeom>
          <a:noFill/>
        </p:spPr>
        <p:txBody>
          <a:bodyPr wrap="none" lIns="91440" tIns="45720" rIns="91440" bIns="45720">
            <a:spAutoFit/>
          </a:bodyPr>
          <a:lstStyle/>
          <a:p>
            <a:pPr algn="ctr"/>
            <a:r>
              <a:rPr lang="en-US" sz="3200" cap="none" spc="0" dirty="0">
                <a:ln w="0"/>
                <a:solidFill>
                  <a:schemeClr val="bg1"/>
                </a:solidFill>
              </a:rPr>
              <a:t>THE BARCELONA CHAIR</a:t>
            </a:r>
          </a:p>
        </p:txBody>
      </p:sp>
      <p:pic>
        <p:nvPicPr>
          <p:cNvPr id="3074" name="Picture 2" descr="Ludwig Mies van der Rohe, Didac Guxens · PABELLÓN DE BARCELONA ...">
            <a:extLst>
              <a:ext uri="{FF2B5EF4-FFF2-40B4-BE49-F238E27FC236}">
                <a16:creationId xmlns:a16="http://schemas.microsoft.com/office/drawing/2014/main" id="{0FE23B8A-7A5A-4ADA-B5C3-E0F7CA3D35D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73554" y="3504458"/>
            <a:ext cx="3060240" cy="1669983"/>
          </a:xfrm>
          <a:prstGeom prst="rect">
            <a:avLst/>
          </a:prstGeom>
          <a:noFill/>
          <a:extLst>
            <a:ext uri="{909E8E84-426E-40dd-AFC4-6F175D3DCCD1}">
              <a14:hiddenFill xmlns:a14="http://schemas.microsoft.com/office/drawing/2010/main" xmlns="">
                <a:solidFill>
                  <a:srgbClr val="FFFFFF"/>
                </a:solidFill>
              </a14:hiddenFill>
            </a:ext>
          </a:extLst>
        </p:spPr>
      </p:pic>
      <p:pic>
        <p:nvPicPr>
          <p:cNvPr id="3076" name="Picture 4" descr="Barcelona Pavilion | Mies van der Rohe Barcelona Pavilion. B… | Flickr">
            <a:extLst>
              <a:ext uri="{FF2B5EF4-FFF2-40B4-BE49-F238E27FC236}">
                <a16:creationId xmlns:a16="http://schemas.microsoft.com/office/drawing/2014/main" id="{3EBE0303-2694-44A2-9AA2-6F888959EB5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19670" y="3503521"/>
            <a:ext cx="2977887" cy="1654705"/>
          </a:xfrm>
          <a:prstGeom prst="rect">
            <a:avLst/>
          </a:prstGeom>
          <a:noFill/>
          <a:extLst>
            <a:ext uri="{909E8E84-426E-40dd-AFC4-6F175D3DCCD1}">
              <a14:hiddenFill xmlns:a14="http://schemas.microsoft.com/office/drawing/2010/main" xmlns="">
                <a:solidFill>
                  <a:srgbClr val="FFFFFF"/>
                </a:solidFill>
              </a14:hiddenFill>
            </a:ext>
          </a:extLst>
        </p:spPr>
      </p:pic>
      <p:sp>
        <p:nvSpPr>
          <p:cNvPr id="12" name="Rectangle 11">
            <a:extLst>
              <a:ext uri="{FF2B5EF4-FFF2-40B4-BE49-F238E27FC236}">
                <a16:creationId xmlns:a16="http://schemas.microsoft.com/office/drawing/2014/main" id="{386523F5-8349-4850-8BBE-8B0C7BEB7E36}"/>
              </a:ext>
            </a:extLst>
          </p:cNvPr>
          <p:cNvSpPr/>
          <p:nvPr/>
        </p:nvSpPr>
        <p:spPr>
          <a:xfrm>
            <a:off x="5873554" y="2351502"/>
            <a:ext cx="6124003" cy="102004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0953D00B-CDD8-4FD4-9378-A4750AFDE3F8}"/>
              </a:ext>
            </a:extLst>
          </p:cNvPr>
          <p:cNvSpPr/>
          <p:nvPr/>
        </p:nvSpPr>
        <p:spPr>
          <a:xfrm>
            <a:off x="5949845" y="2872511"/>
            <a:ext cx="6011390" cy="830997"/>
          </a:xfrm>
          <a:prstGeom prst="rect">
            <a:avLst/>
          </a:prstGeom>
          <a:noFill/>
        </p:spPr>
        <p:txBody>
          <a:bodyPr wrap="none" lIns="91440" tIns="45720" rIns="91440" bIns="45720">
            <a:spAutoFit/>
          </a:bodyPr>
          <a:lstStyle/>
          <a:p>
            <a:pPr algn="ctr"/>
            <a:r>
              <a:rPr lang="en-US" sz="2400" cap="none" spc="0" dirty="0">
                <a:ln w="0"/>
                <a:solidFill>
                  <a:schemeClr val="bg1"/>
                </a:solidFill>
              </a:rPr>
              <a:t>‘AN IMMENSELY AUTHENTIC REPRODUCTION’</a:t>
            </a:r>
          </a:p>
          <a:p>
            <a:pPr algn="ctr"/>
            <a:r>
              <a:rPr lang="en-US" sz="2400" b="1" cap="none" spc="0" dirty="0">
                <a:ln w="0"/>
                <a:solidFill>
                  <a:schemeClr val="bg1"/>
                </a:solidFill>
              </a:rPr>
              <a:t> </a:t>
            </a:r>
          </a:p>
        </p:txBody>
      </p:sp>
      <p:pic>
        <p:nvPicPr>
          <p:cNvPr id="14" name="Picture 13">
            <a:extLst>
              <a:ext uri="{FF2B5EF4-FFF2-40B4-BE49-F238E27FC236}">
                <a16:creationId xmlns:a16="http://schemas.microsoft.com/office/drawing/2014/main" id="{5717E8F9-1CF3-4449-8B09-55A34CDEF6C9}"/>
              </a:ext>
            </a:extLst>
          </p:cNvPr>
          <p:cNvPicPr/>
          <p:nvPr/>
        </p:nvPicPr>
        <p:blipFill rotWithShape="1">
          <a:blip r:embed="rId6"/>
          <a:srcRect l="27399" t="32370" r="28223" b="21976"/>
          <a:stretch/>
        </p:blipFill>
        <p:spPr bwMode="auto">
          <a:xfrm>
            <a:off x="9908336" y="1643581"/>
            <a:ext cx="1574819" cy="1206953"/>
          </a:xfrm>
          <a:prstGeom prst="rect">
            <a:avLst/>
          </a:prstGeom>
          <a:ln>
            <a:noFill/>
          </a:ln>
          <a:extLst>
            <a:ext uri="{53640926-AAD7-44d8-BBD7-CCE9431645EC}">
              <a14:shadowObscured xmlns:a14="http://schemas.microsoft.com/office/drawing/2010/main" xmlns=""/>
            </a:ext>
          </a:extLst>
        </p:spPr>
      </p:pic>
      <p:pic>
        <p:nvPicPr>
          <p:cNvPr id="15" name="Picture 14">
            <a:extLst>
              <a:ext uri="{FF2B5EF4-FFF2-40B4-BE49-F238E27FC236}">
                <a16:creationId xmlns:a16="http://schemas.microsoft.com/office/drawing/2014/main" id="{935FA39E-F697-4F64-9454-094C3676C996}"/>
              </a:ext>
            </a:extLst>
          </p:cNvPr>
          <p:cNvPicPr/>
          <p:nvPr/>
        </p:nvPicPr>
        <p:blipFill rotWithShape="1">
          <a:blip r:embed="rId7"/>
          <a:srcRect l="30675" t="31969" r="23660" b="21522"/>
          <a:stretch/>
        </p:blipFill>
        <p:spPr bwMode="auto">
          <a:xfrm>
            <a:off x="8205258" y="1643582"/>
            <a:ext cx="1574819" cy="1206953"/>
          </a:xfrm>
          <a:prstGeom prst="rect">
            <a:avLst/>
          </a:prstGeom>
          <a:ln>
            <a:noFill/>
          </a:ln>
          <a:extLst>
            <a:ext uri="{53640926-AAD7-44d8-BBD7-CCE9431645EC}">
              <a14:shadowObscured xmlns:a14="http://schemas.microsoft.com/office/drawing/2010/main" xmlns=""/>
            </a:ext>
          </a:extLst>
        </p:spPr>
      </p:pic>
      <p:pic>
        <p:nvPicPr>
          <p:cNvPr id="16" name="Picture 15">
            <a:extLst>
              <a:ext uri="{FF2B5EF4-FFF2-40B4-BE49-F238E27FC236}">
                <a16:creationId xmlns:a16="http://schemas.microsoft.com/office/drawing/2014/main" id="{96943E6C-5F06-415B-A6D4-32D127CB33AF}"/>
              </a:ext>
            </a:extLst>
          </p:cNvPr>
          <p:cNvPicPr/>
          <p:nvPr/>
        </p:nvPicPr>
        <p:blipFill rotWithShape="1">
          <a:blip r:embed="rId8"/>
          <a:srcRect l="17619" t="16324" r="18266" b="15881"/>
          <a:stretch/>
        </p:blipFill>
        <p:spPr bwMode="auto">
          <a:xfrm>
            <a:off x="6302480" y="1665558"/>
            <a:ext cx="1774518" cy="1206953"/>
          </a:xfrm>
          <a:prstGeom prst="rect">
            <a:avLst/>
          </a:prstGeom>
          <a:ln>
            <a:noFill/>
          </a:ln>
          <a:extLst>
            <a:ext uri="{53640926-AAD7-44d8-BBD7-CCE9431645EC}">
              <a14:shadowObscured xmlns:a14="http://schemas.microsoft.com/office/drawing/2010/main" xmlns=""/>
            </a:ext>
          </a:extLst>
        </p:spPr>
      </p:pic>
      <p:sp>
        <p:nvSpPr>
          <p:cNvPr id="17" name="TextBox 16">
            <a:extLst>
              <a:ext uri="{FF2B5EF4-FFF2-40B4-BE49-F238E27FC236}">
                <a16:creationId xmlns:a16="http://schemas.microsoft.com/office/drawing/2014/main" id="{1110D0EB-C822-4EA2-AF66-8E5898224219}"/>
              </a:ext>
            </a:extLst>
          </p:cNvPr>
          <p:cNvSpPr txBox="1"/>
          <p:nvPr/>
        </p:nvSpPr>
        <p:spPr>
          <a:xfrm>
            <a:off x="10198646" y="4896616"/>
            <a:ext cx="2180822" cy="261610"/>
          </a:xfrm>
          <a:prstGeom prst="rect">
            <a:avLst/>
          </a:prstGeom>
          <a:noFill/>
        </p:spPr>
        <p:txBody>
          <a:bodyPr wrap="square" rtlCol="0">
            <a:spAutoFit/>
          </a:bodyPr>
          <a:lstStyle/>
          <a:p>
            <a:r>
              <a:rPr lang="en-GB" sz="1100" dirty="0">
                <a:solidFill>
                  <a:schemeClr val="bg1"/>
                </a:solidFill>
              </a:rPr>
              <a:t>White, P, J, 2010, flickr.com</a:t>
            </a:r>
          </a:p>
        </p:txBody>
      </p:sp>
      <p:sp>
        <p:nvSpPr>
          <p:cNvPr id="18" name="TextBox 17">
            <a:extLst>
              <a:ext uri="{FF2B5EF4-FFF2-40B4-BE49-F238E27FC236}">
                <a16:creationId xmlns:a16="http://schemas.microsoft.com/office/drawing/2014/main" id="{97DD2506-F56C-484B-94D2-CC2653BDC539}"/>
              </a:ext>
            </a:extLst>
          </p:cNvPr>
          <p:cNvSpPr txBox="1"/>
          <p:nvPr/>
        </p:nvSpPr>
        <p:spPr>
          <a:xfrm>
            <a:off x="129989" y="2376357"/>
            <a:ext cx="3141497" cy="261610"/>
          </a:xfrm>
          <a:prstGeom prst="rect">
            <a:avLst/>
          </a:prstGeom>
          <a:noFill/>
        </p:spPr>
        <p:txBody>
          <a:bodyPr wrap="square" rtlCol="0">
            <a:spAutoFit/>
          </a:bodyPr>
          <a:lstStyle/>
          <a:p>
            <a:r>
              <a:rPr lang="en-GB" sz="1100" dirty="0">
                <a:solidFill>
                  <a:schemeClr val="bg1"/>
                </a:solidFill>
              </a:rPr>
              <a:t>barcelona-budget.net</a:t>
            </a:r>
            <a:endParaRPr lang="en-GB" sz="800" dirty="0">
              <a:solidFill>
                <a:schemeClr val="bg1"/>
              </a:solidFill>
            </a:endParaRPr>
          </a:p>
        </p:txBody>
      </p:sp>
      <p:sp>
        <p:nvSpPr>
          <p:cNvPr id="10" name="Rectangle 9">
            <a:extLst>
              <a:ext uri="{FF2B5EF4-FFF2-40B4-BE49-F238E27FC236}">
                <a16:creationId xmlns:a16="http://schemas.microsoft.com/office/drawing/2014/main" id="{86343564-8438-4D70-A2EE-2C5398E2572F}"/>
              </a:ext>
            </a:extLst>
          </p:cNvPr>
          <p:cNvSpPr/>
          <p:nvPr/>
        </p:nvSpPr>
        <p:spPr>
          <a:xfrm>
            <a:off x="2986728" y="3763683"/>
            <a:ext cx="1773242" cy="261610"/>
          </a:xfrm>
          <a:prstGeom prst="rect">
            <a:avLst/>
          </a:prstGeom>
        </p:spPr>
        <p:txBody>
          <a:bodyPr wrap="none">
            <a:spAutoFit/>
          </a:bodyPr>
          <a:lstStyle/>
          <a:p>
            <a:r>
              <a:rPr lang="en-GB" sz="1100" dirty="0">
                <a:solidFill>
                  <a:schemeClr val="bg1"/>
                </a:solidFill>
                <a:latin typeface="Calibri" panose="020F0502020204030204" pitchFamily="34" charset="0"/>
                <a:ea typeface="Calibri" panose="020F0502020204030204" pitchFamily="34" charset="0"/>
                <a:cs typeface="Calibri" panose="020F0502020204030204" pitchFamily="34" charset="0"/>
              </a:rPr>
              <a:t>mbdesignsandinteriors.com</a:t>
            </a:r>
            <a:endParaRPr lang="en-GB" sz="1100" dirty="0">
              <a:solidFill>
                <a:schemeClr val="bg1"/>
              </a:solidFill>
            </a:endParaRPr>
          </a:p>
        </p:txBody>
      </p:sp>
      <p:sp>
        <p:nvSpPr>
          <p:cNvPr id="20" name="TextBox 19">
            <a:extLst>
              <a:ext uri="{FF2B5EF4-FFF2-40B4-BE49-F238E27FC236}">
                <a16:creationId xmlns:a16="http://schemas.microsoft.com/office/drawing/2014/main" id="{208E1F6C-116A-4F72-92E4-AC26664CC7D2}"/>
              </a:ext>
            </a:extLst>
          </p:cNvPr>
          <p:cNvSpPr txBox="1"/>
          <p:nvPr/>
        </p:nvSpPr>
        <p:spPr>
          <a:xfrm>
            <a:off x="10256613" y="1463959"/>
            <a:ext cx="3870773" cy="215444"/>
          </a:xfrm>
          <a:prstGeom prst="rect">
            <a:avLst/>
          </a:prstGeom>
          <a:noFill/>
        </p:spPr>
        <p:txBody>
          <a:bodyPr wrap="square" rtlCol="0">
            <a:spAutoFit/>
          </a:bodyPr>
          <a:lstStyle/>
          <a:p>
            <a:r>
              <a:rPr lang="en-GB" sz="800" dirty="0"/>
              <a:t>Berliner Bild-</a:t>
            </a:r>
            <a:r>
              <a:rPr lang="en-GB" sz="800" dirty="0" err="1"/>
              <a:t>Bericht</a:t>
            </a:r>
            <a:r>
              <a:rPr lang="en-GB" sz="800" dirty="0"/>
              <a:t>, 1929</a:t>
            </a:r>
          </a:p>
        </p:txBody>
      </p:sp>
      <p:sp>
        <p:nvSpPr>
          <p:cNvPr id="21" name="TextBox 20">
            <a:extLst>
              <a:ext uri="{FF2B5EF4-FFF2-40B4-BE49-F238E27FC236}">
                <a16:creationId xmlns:a16="http://schemas.microsoft.com/office/drawing/2014/main" id="{D7515FD6-23FE-4BA9-9E1E-41A8C220EBC9}"/>
              </a:ext>
            </a:extLst>
          </p:cNvPr>
          <p:cNvSpPr txBox="1"/>
          <p:nvPr/>
        </p:nvSpPr>
        <p:spPr>
          <a:xfrm>
            <a:off x="7599255" y="4920733"/>
            <a:ext cx="2180822" cy="261610"/>
          </a:xfrm>
          <a:prstGeom prst="rect">
            <a:avLst/>
          </a:prstGeom>
          <a:noFill/>
        </p:spPr>
        <p:txBody>
          <a:bodyPr wrap="square" rtlCol="0">
            <a:spAutoFit/>
          </a:bodyPr>
          <a:lstStyle/>
          <a:p>
            <a:r>
              <a:rPr lang="en-GB" sz="1100" dirty="0">
                <a:solidFill>
                  <a:schemeClr val="bg1"/>
                </a:solidFill>
              </a:rPr>
              <a:t>Archdaily.com, 2013</a:t>
            </a:r>
          </a:p>
        </p:txBody>
      </p:sp>
    </p:spTree>
    <p:extLst>
      <p:ext uri="{BB962C8B-B14F-4D97-AF65-F5344CB8AC3E}">
        <p14:creationId xmlns:p14="http://schemas.microsoft.com/office/powerpoint/2010/main" val="32284665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498E608-9228-48B5-950F-B03BBF306EF4}"/>
              </a:ext>
            </a:extLst>
          </p:cNvPr>
          <p:cNvSpPr/>
          <p:nvPr/>
        </p:nvSpPr>
        <p:spPr>
          <a:xfrm>
            <a:off x="0" y="139097"/>
            <a:ext cx="12192000" cy="843566"/>
          </a:xfrm>
          <a:prstGeom prst="rect">
            <a:avLst/>
          </a:prstGeom>
          <a:solidFill>
            <a:schemeClr val="accent4">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33B434B8-96FF-4B0C-9850-E41348BD8028}"/>
              </a:ext>
            </a:extLst>
          </p:cNvPr>
          <p:cNvSpPr txBox="1">
            <a:spLocks/>
          </p:cNvSpPr>
          <p:nvPr/>
        </p:nvSpPr>
        <p:spPr>
          <a:xfrm>
            <a:off x="0" y="69054"/>
            <a:ext cx="1176378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800" b="1" dirty="0">
                <a:ln w="0"/>
                <a:solidFill>
                  <a:schemeClr val="bg1"/>
                </a:solidFill>
              </a:rPr>
              <a:t>CASE STUDY TWO </a:t>
            </a:r>
            <a:r>
              <a:rPr lang="en-US" sz="3600" b="1" dirty="0">
                <a:ln w="0"/>
                <a:solidFill>
                  <a:schemeClr val="bg1"/>
                </a:solidFill>
              </a:rPr>
              <a:t>THE PARTHENON</a:t>
            </a:r>
            <a:endParaRPr lang="en-US" sz="4800" b="1" dirty="0">
              <a:ln w="0"/>
              <a:solidFill>
                <a:schemeClr val="bg1"/>
              </a:solidFill>
            </a:endParaRPr>
          </a:p>
        </p:txBody>
      </p:sp>
      <p:pic>
        <p:nvPicPr>
          <p:cNvPr id="6" name="Picture 5">
            <a:extLst>
              <a:ext uri="{FF2B5EF4-FFF2-40B4-BE49-F238E27FC236}">
                <a16:creationId xmlns:a16="http://schemas.microsoft.com/office/drawing/2014/main" id="{329A2319-2421-4429-93DB-571FD5C2D868}"/>
              </a:ext>
            </a:extLst>
          </p:cNvPr>
          <p:cNvPicPr>
            <a:picLocks noChangeAspect="1"/>
          </p:cNvPicPr>
          <p:nvPr/>
        </p:nvPicPr>
        <p:blipFill rotWithShape="1">
          <a:blip r:embed="rId2"/>
          <a:srcRect b="10038"/>
          <a:stretch/>
        </p:blipFill>
        <p:spPr>
          <a:xfrm>
            <a:off x="5978403" y="1266181"/>
            <a:ext cx="5455917" cy="3300829"/>
          </a:xfrm>
          <a:prstGeom prst="rect">
            <a:avLst/>
          </a:prstGeom>
        </p:spPr>
      </p:pic>
      <p:pic>
        <p:nvPicPr>
          <p:cNvPr id="7" name="Picture 6">
            <a:extLst>
              <a:ext uri="{FF2B5EF4-FFF2-40B4-BE49-F238E27FC236}">
                <a16:creationId xmlns:a16="http://schemas.microsoft.com/office/drawing/2014/main" id="{DCAD9F6A-3F28-492E-8C33-FBAA141BF696}"/>
              </a:ext>
            </a:extLst>
          </p:cNvPr>
          <p:cNvPicPr>
            <a:picLocks noChangeAspect="1"/>
          </p:cNvPicPr>
          <p:nvPr/>
        </p:nvPicPr>
        <p:blipFill>
          <a:blip r:embed="rId3"/>
          <a:stretch>
            <a:fillRect/>
          </a:stretch>
        </p:blipFill>
        <p:spPr>
          <a:xfrm>
            <a:off x="357368" y="1266181"/>
            <a:ext cx="5455917" cy="3300829"/>
          </a:xfrm>
          <a:prstGeom prst="rect">
            <a:avLst/>
          </a:prstGeom>
        </p:spPr>
      </p:pic>
      <p:sp>
        <p:nvSpPr>
          <p:cNvPr id="8" name="TextBox 7">
            <a:extLst>
              <a:ext uri="{FF2B5EF4-FFF2-40B4-BE49-F238E27FC236}">
                <a16:creationId xmlns:a16="http://schemas.microsoft.com/office/drawing/2014/main" id="{E7C2A6AE-09C0-40AC-96BA-0C89035D2C8B}"/>
              </a:ext>
            </a:extLst>
          </p:cNvPr>
          <p:cNvSpPr txBox="1"/>
          <p:nvPr/>
        </p:nvSpPr>
        <p:spPr>
          <a:xfrm>
            <a:off x="5978403" y="4290011"/>
            <a:ext cx="4503592" cy="276999"/>
          </a:xfrm>
          <a:prstGeom prst="rect">
            <a:avLst/>
          </a:prstGeom>
          <a:noFill/>
        </p:spPr>
        <p:txBody>
          <a:bodyPr wrap="square" rtlCol="0">
            <a:spAutoFit/>
          </a:bodyPr>
          <a:lstStyle/>
          <a:p>
            <a:r>
              <a:rPr lang="en-GB" sz="1200" b="1" i="1" dirty="0">
                <a:solidFill>
                  <a:schemeClr val="bg1"/>
                </a:solidFill>
              </a:rPr>
              <a:t>https://www.nashville.gov/Parks-and-Recreation/Parthenon.aspx</a:t>
            </a:r>
          </a:p>
        </p:txBody>
      </p:sp>
      <p:sp>
        <p:nvSpPr>
          <p:cNvPr id="9" name="TextBox 8">
            <a:extLst>
              <a:ext uri="{FF2B5EF4-FFF2-40B4-BE49-F238E27FC236}">
                <a16:creationId xmlns:a16="http://schemas.microsoft.com/office/drawing/2014/main" id="{E3078407-52BC-47B3-800C-50D5DEC7DDA0}"/>
              </a:ext>
            </a:extLst>
          </p:cNvPr>
          <p:cNvSpPr txBox="1"/>
          <p:nvPr/>
        </p:nvSpPr>
        <p:spPr>
          <a:xfrm>
            <a:off x="357368" y="1323594"/>
            <a:ext cx="4314661" cy="276999"/>
          </a:xfrm>
          <a:prstGeom prst="rect">
            <a:avLst/>
          </a:prstGeom>
          <a:noFill/>
        </p:spPr>
        <p:txBody>
          <a:bodyPr wrap="square" rtlCol="0">
            <a:spAutoFit/>
          </a:bodyPr>
          <a:lstStyle/>
          <a:p>
            <a:r>
              <a:rPr lang="en-GB" sz="1200" b="1" i="1" dirty="0">
                <a:solidFill>
                  <a:schemeClr val="bg1"/>
                </a:solidFill>
              </a:rPr>
              <a:t>https://mymodernmet.com/the-parthenon-greece/</a:t>
            </a:r>
          </a:p>
        </p:txBody>
      </p:sp>
      <p:sp>
        <p:nvSpPr>
          <p:cNvPr id="10" name="Rectangle 9">
            <a:extLst>
              <a:ext uri="{FF2B5EF4-FFF2-40B4-BE49-F238E27FC236}">
                <a16:creationId xmlns:a16="http://schemas.microsoft.com/office/drawing/2014/main" id="{EDE014EA-5899-4088-B9D9-FA20A50A78C5}"/>
              </a:ext>
            </a:extLst>
          </p:cNvPr>
          <p:cNvSpPr/>
          <p:nvPr/>
        </p:nvSpPr>
        <p:spPr>
          <a:xfrm>
            <a:off x="7242272" y="5076882"/>
            <a:ext cx="4949728" cy="652619"/>
          </a:xfrm>
          <a:prstGeom prst="rect">
            <a:avLst/>
          </a:prstGeom>
          <a:solidFill>
            <a:schemeClr val="accent4">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E780A833-A529-489F-A25E-2AEF099628A2}"/>
              </a:ext>
            </a:extLst>
          </p:cNvPr>
          <p:cNvSpPr/>
          <p:nvPr/>
        </p:nvSpPr>
        <p:spPr>
          <a:xfrm>
            <a:off x="7242272" y="5393340"/>
            <a:ext cx="1987404" cy="369332"/>
          </a:xfrm>
          <a:prstGeom prst="rect">
            <a:avLst/>
          </a:prstGeom>
        </p:spPr>
        <p:txBody>
          <a:bodyPr wrap="none">
            <a:spAutoFit/>
          </a:bodyPr>
          <a:lstStyle/>
          <a:p>
            <a:r>
              <a:rPr lang="en-GB" dirty="0">
                <a:solidFill>
                  <a:schemeClr val="bg1"/>
                </a:solidFill>
              </a:rPr>
              <a:t>BY IESTYN BENTLEY</a:t>
            </a:r>
          </a:p>
        </p:txBody>
      </p:sp>
    </p:spTree>
    <p:extLst>
      <p:ext uri="{BB962C8B-B14F-4D97-AF65-F5344CB8AC3E}">
        <p14:creationId xmlns:p14="http://schemas.microsoft.com/office/powerpoint/2010/main" val="42559525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6" descr="a) Plan of the Parthenon showing the 9:4 ratio of width to height ...">
            <a:extLst>
              <a:ext uri="{FF2B5EF4-FFF2-40B4-BE49-F238E27FC236}">
                <a16:creationId xmlns:a16="http://schemas.microsoft.com/office/drawing/2014/main" id="{9E4A3B9E-0BD3-40E9-B614-4ECC7A355E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1496" y="2400187"/>
            <a:ext cx="6410878" cy="4163298"/>
          </a:xfrm>
          <a:prstGeom prst="rect">
            <a:avLst/>
          </a:prstGeom>
          <a:noFill/>
          <a:extLst>
            <a:ext uri="{909E8E84-426E-40dd-AFC4-6F175D3DCCD1}">
              <a14:hiddenFill xmlns:a14="http://schemas.microsoft.com/office/drawing/2010/main" xmlns="">
                <a:solidFill>
                  <a:srgbClr val="FFFFFF"/>
                </a:solidFill>
              </a14:hiddenFill>
            </a:ext>
          </a:extLst>
        </p:spPr>
      </p:pic>
      <p:sp>
        <p:nvSpPr>
          <p:cNvPr id="4" name="Rectangle 3">
            <a:extLst>
              <a:ext uri="{FF2B5EF4-FFF2-40B4-BE49-F238E27FC236}">
                <a16:creationId xmlns:a16="http://schemas.microsoft.com/office/drawing/2014/main" id="{67E47EDD-C2D2-4F3A-8602-676254B51C85}"/>
              </a:ext>
            </a:extLst>
          </p:cNvPr>
          <p:cNvSpPr/>
          <p:nvPr/>
        </p:nvSpPr>
        <p:spPr>
          <a:xfrm>
            <a:off x="0" y="139097"/>
            <a:ext cx="12192000" cy="843566"/>
          </a:xfrm>
          <a:prstGeom prst="rect">
            <a:avLst/>
          </a:prstGeom>
          <a:solidFill>
            <a:schemeClr val="accent4">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0AD780BF-636B-4D78-8998-0491EEEB3EEB}"/>
              </a:ext>
            </a:extLst>
          </p:cNvPr>
          <p:cNvSpPr txBox="1">
            <a:spLocks/>
          </p:cNvSpPr>
          <p:nvPr/>
        </p:nvSpPr>
        <p:spPr>
          <a:xfrm>
            <a:off x="0" y="69054"/>
            <a:ext cx="1176378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b="1" dirty="0">
                <a:ln w="0"/>
                <a:solidFill>
                  <a:schemeClr val="bg1"/>
                </a:solidFill>
              </a:rPr>
              <a:t>THE PARTHENON - ATHENS</a:t>
            </a:r>
            <a:endParaRPr lang="en-US" sz="4800" b="1" dirty="0">
              <a:ln w="0"/>
              <a:solidFill>
                <a:schemeClr val="bg1"/>
              </a:solidFill>
            </a:endParaRPr>
          </a:p>
        </p:txBody>
      </p:sp>
      <p:sp>
        <p:nvSpPr>
          <p:cNvPr id="6" name="TextBox 5">
            <a:extLst>
              <a:ext uri="{FF2B5EF4-FFF2-40B4-BE49-F238E27FC236}">
                <a16:creationId xmlns:a16="http://schemas.microsoft.com/office/drawing/2014/main" id="{6A1E1646-98FD-4C95-9A3A-2F1CABA3E274}"/>
              </a:ext>
            </a:extLst>
          </p:cNvPr>
          <p:cNvSpPr txBox="1"/>
          <p:nvPr/>
        </p:nvSpPr>
        <p:spPr>
          <a:xfrm>
            <a:off x="6599642" y="3918136"/>
            <a:ext cx="5718170" cy="2800767"/>
          </a:xfrm>
          <a:prstGeom prst="rect">
            <a:avLst/>
          </a:prstGeom>
          <a:noFill/>
        </p:spPr>
        <p:txBody>
          <a:bodyPr wrap="square" rtlCol="0">
            <a:spAutoFit/>
          </a:bodyPr>
          <a:lstStyle/>
          <a:p>
            <a:pPr marL="285750" indent="-285750">
              <a:buFont typeface="Wingdings" panose="05000000000000000000" pitchFamily="2" charset="2"/>
              <a:buChar char="§"/>
            </a:pPr>
            <a:r>
              <a:rPr lang="en-GB" sz="1600" dirty="0"/>
              <a:t>The Parthenon is a temple in Athens, Greece, that was built during the Athenian Empire rule in honour of the goddess Athena</a:t>
            </a:r>
          </a:p>
          <a:p>
            <a:endParaRPr lang="en-GB" sz="1600" dirty="0"/>
          </a:p>
          <a:p>
            <a:pPr marL="285750" indent="-285750">
              <a:buFont typeface="Wingdings" panose="05000000000000000000" pitchFamily="2" charset="2"/>
              <a:buChar char="§"/>
            </a:pPr>
            <a:r>
              <a:rPr lang="en-GB" sz="1600" dirty="0"/>
              <a:t>Construction began in 447 BC when the Athenian Empire was at the peak of its power. It was completed in 438 BC, although decoration of the building continued until 432 BC</a:t>
            </a:r>
          </a:p>
          <a:p>
            <a:pPr marL="285750" indent="-285750">
              <a:buFont typeface="Wingdings" panose="05000000000000000000" pitchFamily="2" charset="2"/>
              <a:buChar char="§"/>
            </a:pPr>
            <a:endParaRPr lang="en-GB" sz="1600" dirty="0"/>
          </a:p>
          <a:p>
            <a:pPr marL="285750" indent="-285750">
              <a:buFont typeface="Wingdings" panose="05000000000000000000" pitchFamily="2" charset="2"/>
              <a:buChar char="§"/>
            </a:pPr>
            <a:r>
              <a:rPr lang="en-GB" sz="1600" dirty="0"/>
              <a:t>The Parthenon was built by the architects Ictinus and Callicrates under the supervision of the sculptor Phidias</a:t>
            </a:r>
          </a:p>
        </p:txBody>
      </p:sp>
      <p:pic>
        <p:nvPicPr>
          <p:cNvPr id="7" name="Picture 6" descr="History of the Athens Acropolis">
            <a:extLst>
              <a:ext uri="{FF2B5EF4-FFF2-40B4-BE49-F238E27FC236}">
                <a16:creationId xmlns:a16="http://schemas.microsoft.com/office/drawing/2014/main" id="{1A24B5D2-9DC2-4C0C-AC50-147035E2B60C}"/>
              </a:ext>
            </a:extLst>
          </p:cNvPr>
          <p:cNvPicPr/>
          <p:nvPr/>
        </p:nvPicPr>
        <p:blipFill rotWithShape="1">
          <a:blip r:embed="rId3" cstate="print">
            <a:alphaModFix amt="85000"/>
            <a:extLst>
              <a:ext uri="{28A0092B-C50C-407E-A947-70E740481C1C}">
                <a14:useLocalDpi xmlns:a14="http://schemas.microsoft.com/office/drawing/2010/main" val="0"/>
              </a:ext>
            </a:extLst>
          </a:blip>
          <a:srcRect t="3887"/>
          <a:stretch/>
        </p:blipFill>
        <p:spPr bwMode="auto">
          <a:xfrm>
            <a:off x="2947798" y="1122362"/>
            <a:ext cx="3612768" cy="2311953"/>
          </a:xfrm>
          <a:prstGeom prst="rect">
            <a:avLst/>
          </a:prstGeom>
          <a:noFill/>
        </p:spPr>
      </p:pic>
      <p:pic>
        <p:nvPicPr>
          <p:cNvPr id="8" name="Picture 7" descr="Site 01 Parthenon columns or pillars Acropolis Athens Greece 11 ...">
            <a:extLst>
              <a:ext uri="{FF2B5EF4-FFF2-40B4-BE49-F238E27FC236}">
                <a16:creationId xmlns:a16="http://schemas.microsoft.com/office/drawing/2014/main" id="{7A024FA2-5346-4730-A2F6-864C6628CF1D}"/>
              </a:ext>
            </a:extLst>
          </p:cNvPr>
          <p:cNvPicPr/>
          <p:nvPr/>
        </p:nvPicPr>
        <p:blipFill>
          <a:blip r:embed="rId4" cstate="print">
            <a:extLst>
              <a:ext uri="{28A0092B-C50C-407E-A947-70E740481C1C}">
                <a14:useLocalDpi xmlns:a14="http://schemas.microsoft.com/office/drawing/2010/main" val="0"/>
              </a:ext>
            </a:extLst>
          </a:blip>
          <a:stretch>
            <a:fillRect/>
          </a:stretch>
        </p:blipFill>
        <p:spPr bwMode="auto">
          <a:xfrm>
            <a:off x="10517638" y="1122362"/>
            <a:ext cx="1571516" cy="2311953"/>
          </a:xfrm>
          <a:prstGeom prst="rect">
            <a:avLst/>
          </a:prstGeom>
          <a:noFill/>
        </p:spPr>
      </p:pic>
      <p:pic>
        <p:nvPicPr>
          <p:cNvPr id="9" name="Picture 2" descr="Greek Art &amp; Architecture: High Classical Architecture: Parthenon">
            <a:extLst>
              <a:ext uri="{FF2B5EF4-FFF2-40B4-BE49-F238E27FC236}">
                <a16:creationId xmlns:a16="http://schemas.microsoft.com/office/drawing/2014/main" id="{219ECE37-D20E-4F71-A06C-2B48F27B327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12374" y="1122362"/>
            <a:ext cx="3653456" cy="2311954"/>
          </a:xfrm>
          <a:prstGeom prst="rect">
            <a:avLst/>
          </a:prstGeom>
          <a:noFill/>
          <a:extLst>
            <a:ext uri="{909E8E84-426E-40dd-AFC4-6F175D3DCCD1}">
              <a14:hiddenFill xmlns:a14="http://schemas.microsoft.com/office/drawing/2010/main" xmlns="">
                <a:solidFill>
                  <a:srgbClr val="FFFFFF"/>
                </a:solidFill>
              </a14:hiddenFill>
            </a:ext>
          </a:extLst>
        </p:spPr>
      </p:pic>
      <p:sp>
        <p:nvSpPr>
          <p:cNvPr id="11" name="TextBox 10">
            <a:extLst>
              <a:ext uri="{FF2B5EF4-FFF2-40B4-BE49-F238E27FC236}">
                <a16:creationId xmlns:a16="http://schemas.microsoft.com/office/drawing/2014/main" id="{58476399-3544-4E50-A0FB-E9A586B2CA03}"/>
              </a:ext>
            </a:extLst>
          </p:cNvPr>
          <p:cNvSpPr txBox="1"/>
          <p:nvPr/>
        </p:nvSpPr>
        <p:spPr>
          <a:xfrm>
            <a:off x="2795990" y="3407731"/>
            <a:ext cx="3775899" cy="261610"/>
          </a:xfrm>
          <a:prstGeom prst="rect">
            <a:avLst/>
          </a:prstGeom>
          <a:noFill/>
        </p:spPr>
        <p:txBody>
          <a:bodyPr wrap="square" rtlCol="0">
            <a:spAutoFit/>
          </a:bodyPr>
          <a:lstStyle/>
          <a:p>
            <a:r>
              <a:rPr lang="en-GB" sz="1050" b="1" i="1" dirty="0">
                <a:solidFill>
                  <a:schemeClr val="bg1"/>
                </a:solidFill>
              </a:rPr>
              <a:t>h</a:t>
            </a:r>
            <a:r>
              <a:rPr lang="en-GB" sz="900" b="1" i="1" dirty="0"/>
              <a:t>www.britannica.com/topic/Parthenon</a:t>
            </a:r>
          </a:p>
        </p:txBody>
      </p:sp>
      <p:sp>
        <p:nvSpPr>
          <p:cNvPr id="12" name="TextBox 11">
            <a:extLst>
              <a:ext uri="{FF2B5EF4-FFF2-40B4-BE49-F238E27FC236}">
                <a16:creationId xmlns:a16="http://schemas.microsoft.com/office/drawing/2014/main" id="{B67CECDB-4F4F-42FE-BEFC-665931B32675}"/>
              </a:ext>
            </a:extLst>
          </p:cNvPr>
          <p:cNvSpPr txBox="1"/>
          <p:nvPr/>
        </p:nvSpPr>
        <p:spPr>
          <a:xfrm>
            <a:off x="6706381" y="3414729"/>
            <a:ext cx="4597015" cy="230832"/>
          </a:xfrm>
          <a:prstGeom prst="rect">
            <a:avLst/>
          </a:prstGeom>
          <a:noFill/>
        </p:spPr>
        <p:txBody>
          <a:bodyPr wrap="square" rtlCol="0">
            <a:spAutoFit/>
          </a:bodyPr>
          <a:lstStyle/>
          <a:p>
            <a:r>
              <a:rPr lang="en-GB" sz="900" b="1" i="1" dirty="0"/>
              <a:t>arthistoryresources.net/-2016/parthenon.html</a:t>
            </a:r>
          </a:p>
        </p:txBody>
      </p:sp>
      <p:sp>
        <p:nvSpPr>
          <p:cNvPr id="13" name="TextBox 12">
            <a:extLst>
              <a:ext uri="{FF2B5EF4-FFF2-40B4-BE49-F238E27FC236}">
                <a16:creationId xmlns:a16="http://schemas.microsoft.com/office/drawing/2014/main" id="{B6AA9806-E5AF-4A36-8BAF-BD526A26EFC9}"/>
              </a:ext>
            </a:extLst>
          </p:cNvPr>
          <p:cNvSpPr txBox="1"/>
          <p:nvPr/>
        </p:nvSpPr>
        <p:spPr>
          <a:xfrm>
            <a:off x="10448617" y="3414729"/>
            <a:ext cx="3073844" cy="215444"/>
          </a:xfrm>
          <a:prstGeom prst="rect">
            <a:avLst/>
          </a:prstGeom>
          <a:noFill/>
        </p:spPr>
        <p:txBody>
          <a:bodyPr wrap="square" rtlCol="0">
            <a:spAutoFit/>
          </a:bodyPr>
          <a:lstStyle/>
          <a:p>
            <a:r>
              <a:rPr lang="en-GB" sz="800" b="1" i="1" dirty="0"/>
              <a:t>www.asisbiz.com/Greece/Acropolis</a:t>
            </a:r>
            <a:endParaRPr lang="en-GB" sz="500" b="1" i="1" dirty="0"/>
          </a:p>
        </p:txBody>
      </p:sp>
      <p:sp>
        <p:nvSpPr>
          <p:cNvPr id="14" name="TextBox 13">
            <a:extLst>
              <a:ext uri="{FF2B5EF4-FFF2-40B4-BE49-F238E27FC236}">
                <a16:creationId xmlns:a16="http://schemas.microsoft.com/office/drawing/2014/main" id="{F9969B12-3258-406C-BF33-C41E6E19B8BC}"/>
              </a:ext>
            </a:extLst>
          </p:cNvPr>
          <p:cNvSpPr txBox="1"/>
          <p:nvPr/>
        </p:nvSpPr>
        <p:spPr>
          <a:xfrm>
            <a:off x="545065" y="2219179"/>
            <a:ext cx="3488391" cy="276999"/>
          </a:xfrm>
          <a:prstGeom prst="rect">
            <a:avLst/>
          </a:prstGeom>
          <a:noFill/>
        </p:spPr>
        <p:txBody>
          <a:bodyPr wrap="square" rtlCol="0">
            <a:spAutoFit/>
          </a:bodyPr>
          <a:lstStyle/>
          <a:p>
            <a:r>
              <a:rPr lang="en-GB" sz="1200" b="1" i="1" dirty="0"/>
              <a:t>www.researchgate.net</a:t>
            </a:r>
          </a:p>
        </p:txBody>
      </p:sp>
    </p:spTree>
    <p:extLst>
      <p:ext uri="{BB962C8B-B14F-4D97-AF65-F5344CB8AC3E}">
        <p14:creationId xmlns:p14="http://schemas.microsoft.com/office/powerpoint/2010/main" val="10173090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90832C3-9027-4531-A478-C55F978BADE2}"/>
              </a:ext>
            </a:extLst>
          </p:cNvPr>
          <p:cNvSpPr/>
          <p:nvPr/>
        </p:nvSpPr>
        <p:spPr>
          <a:xfrm>
            <a:off x="0" y="139097"/>
            <a:ext cx="12192000" cy="843566"/>
          </a:xfrm>
          <a:prstGeom prst="rect">
            <a:avLst/>
          </a:prstGeom>
          <a:solidFill>
            <a:schemeClr val="accent4">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E4E9780C-1870-4777-8FA6-1AC8B198EA43}"/>
              </a:ext>
            </a:extLst>
          </p:cNvPr>
          <p:cNvSpPr txBox="1">
            <a:spLocks/>
          </p:cNvSpPr>
          <p:nvPr/>
        </p:nvSpPr>
        <p:spPr>
          <a:xfrm>
            <a:off x="0" y="69054"/>
            <a:ext cx="1176378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b="1" dirty="0">
                <a:ln w="0"/>
                <a:solidFill>
                  <a:schemeClr val="bg1"/>
                </a:solidFill>
              </a:rPr>
              <a:t>THE PARTHENON - NASHVILLE</a:t>
            </a:r>
            <a:endParaRPr lang="en-US" sz="4800" b="1" dirty="0">
              <a:ln w="0"/>
              <a:solidFill>
                <a:schemeClr val="bg1"/>
              </a:solidFill>
            </a:endParaRPr>
          </a:p>
        </p:txBody>
      </p:sp>
      <p:sp>
        <p:nvSpPr>
          <p:cNvPr id="6" name="TextBox 5">
            <a:extLst>
              <a:ext uri="{FF2B5EF4-FFF2-40B4-BE49-F238E27FC236}">
                <a16:creationId xmlns:a16="http://schemas.microsoft.com/office/drawing/2014/main" id="{7EB758E8-44ED-4836-861B-46A72839DE52}"/>
              </a:ext>
            </a:extLst>
          </p:cNvPr>
          <p:cNvSpPr txBox="1"/>
          <p:nvPr/>
        </p:nvSpPr>
        <p:spPr>
          <a:xfrm>
            <a:off x="8235440" y="4010469"/>
            <a:ext cx="3687377" cy="2708434"/>
          </a:xfrm>
          <a:prstGeom prst="rect">
            <a:avLst/>
          </a:prstGeom>
          <a:noFill/>
        </p:spPr>
        <p:txBody>
          <a:bodyPr wrap="square" rtlCol="0">
            <a:spAutoFit/>
          </a:bodyPr>
          <a:lstStyle/>
          <a:p>
            <a:pPr marL="285750" indent="-285750">
              <a:buFont typeface="Wingdings" panose="05000000000000000000" pitchFamily="2" charset="2"/>
              <a:buChar char="§"/>
            </a:pPr>
            <a:r>
              <a:rPr lang="en-GB" sz="1400" dirty="0"/>
              <a:t>The Parthenon, in Nashville, Tennessee, is a full-scale replica of the original Parthenon in Athens.</a:t>
            </a:r>
          </a:p>
          <a:p>
            <a:pPr marL="285750" indent="-285750">
              <a:buFont typeface="Wingdings" panose="05000000000000000000" pitchFamily="2" charset="2"/>
              <a:buChar char="§"/>
            </a:pPr>
            <a:endParaRPr lang="en-GB" sz="800" dirty="0"/>
          </a:p>
          <a:p>
            <a:pPr marL="285750" indent="-285750">
              <a:buFont typeface="Wingdings" panose="05000000000000000000" pitchFamily="2" charset="2"/>
              <a:buChar char="§"/>
            </a:pPr>
            <a:r>
              <a:rPr lang="en-GB" sz="1400" dirty="0"/>
              <a:t>It was designed by Confederate veteran William Crawford Smith and built in 1897 as part of the Tennessee Centennial Exposition.</a:t>
            </a:r>
          </a:p>
          <a:p>
            <a:pPr marL="285750" indent="-285750">
              <a:buFont typeface="Wingdings" panose="05000000000000000000" pitchFamily="2" charset="2"/>
              <a:buChar char="§"/>
            </a:pPr>
            <a:endParaRPr lang="en-GB" sz="800" dirty="0"/>
          </a:p>
          <a:p>
            <a:pPr marL="285750" indent="-285750">
              <a:buFont typeface="Wingdings" panose="05000000000000000000" pitchFamily="2" charset="2"/>
              <a:buChar char="§"/>
            </a:pPr>
            <a:r>
              <a:rPr lang="en-GB" sz="1400" dirty="0"/>
              <a:t>Today the Parthenon, which functions as an art museum, stands as the centrepiece of Centennial Park, a large public park just west of downtown Nashville.</a:t>
            </a:r>
          </a:p>
        </p:txBody>
      </p:sp>
      <p:pic>
        <p:nvPicPr>
          <p:cNvPr id="7" name="Picture 6">
            <a:extLst>
              <a:ext uri="{FF2B5EF4-FFF2-40B4-BE49-F238E27FC236}">
                <a16:creationId xmlns:a16="http://schemas.microsoft.com/office/drawing/2014/main" id="{961E59A5-FB37-4577-8BE9-5366FBFAA31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3053"/>
          <a:stretch/>
        </p:blipFill>
        <p:spPr bwMode="auto">
          <a:xfrm>
            <a:off x="4150896" y="1144292"/>
            <a:ext cx="6656455" cy="2708434"/>
          </a:xfrm>
          <a:prstGeom prst="rect">
            <a:avLst/>
          </a:prstGeom>
          <a:noFill/>
          <a:extLst>
            <a:ext uri="{909E8E84-426E-40dd-AFC4-6F175D3DCCD1}">
              <a14:hiddenFill xmlns:a14="http://schemas.microsoft.com/office/drawing/2010/main" xmlns="">
                <a:solidFill>
                  <a:srgbClr val="FFFFFF"/>
                </a:solidFill>
              </a14:hiddenFill>
            </a:ext>
          </a:extLst>
        </p:spPr>
      </p:pic>
      <p:pic>
        <p:nvPicPr>
          <p:cNvPr id="8" name="Picture 2">
            <a:extLst>
              <a:ext uri="{FF2B5EF4-FFF2-40B4-BE49-F238E27FC236}">
                <a16:creationId xmlns:a16="http://schemas.microsoft.com/office/drawing/2014/main" id="{0542CC94-2509-494E-9D3C-BC36F9A6CC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50896" y="4056262"/>
            <a:ext cx="3927090" cy="2616848"/>
          </a:xfrm>
          <a:prstGeom prst="rect">
            <a:avLst/>
          </a:prstGeom>
          <a:noFill/>
          <a:extLst>
            <a:ext uri="{909E8E84-426E-40dd-AFC4-6F175D3DCCD1}">
              <a14:hiddenFill xmlns:a14="http://schemas.microsoft.com/office/drawing/2010/main" xmlns="">
                <a:solidFill>
                  <a:srgbClr val="FFFFFF"/>
                </a:solidFill>
              </a14:hiddenFill>
            </a:ext>
          </a:extLst>
        </p:spPr>
      </p:pic>
      <p:pic>
        <p:nvPicPr>
          <p:cNvPr id="9" name="Picture 4">
            <a:extLst>
              <a:ext uri="{FF2B5EF4-FFF2-40B4-BE49-F238E27FC236}">
                <a16:creationId xmlns:a16="http://schemas.microsoft.com/office/drawing/2014/main" id="{DE2660C5-2FFA-4898-B91A-EB68B455EC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9183" y="1144292"/>
            <a:ext cx="3687377" cy="5544542"/>
          </a:xfrm>
          <a:prstGeom prst="rect">
            <a:avLst/>
          </a:prstGeom>
          <a:noFill/>
          <a:extLst>
            <a:ext uri="{909E8E84-426E-40dd-AFC4-6F175D3DCCD1}">
              <a14:hiddenFill xmlns:a14="http://schemas.microsoft.com/office/drawing/2010/main" xmlns="">
                <a:solidFill>
                  <a:srgbClr val="FFFFFF"/>
                </a:solidFill>
              </a14:hiddenFill>
            </a:ext>
          </a:extLst>
        </p:spPr>
      </p:pic>
      <p:sp>
        <p:nvSpPr>
          <p:cNvPr id="10" name="TextBox 9">
            <a:extLst>
              <a:ext uri="{FF2B5EF4-FFF2-40B4-BE49-F238E27FC236}">
                <a16:creationId xmlns:a16="http://schemas.microsoft.com/office/drawing/2014/main" id="{77270F50-0C3F-4327-BB94-21CCFD395E3D}"/>
              </a:ext>
            </a:extLst>
          </p:cNvPr>
          <p:cNvSpPr txBox="1"/>
          <p:nvPr/>
        </p:nvSpPr>
        <p:spPr>
          <a:xfrm>
            <a:off x="269183" y="1464660"/>
            <a:ext cx="3618419" cy="261610"/>
          </a:xfrm>
          <a:prstGeom prst="rect">
            <a:avLst/>
          </a:prstGeom>
          <a:noFill/>
        </p:spPr>
        <p:txBody>
          <a:bodyPr wrap="square" rtlCol="0">
            <a:spAutoFit/>
          </a:bodyPr>
          <a:lstStyle/>
          <a:p>
            <a:r>
              <a:rPr lang="en-GB" sz="1100" b="1" i="1" dirty="0">
                <a:solidFill>
                  <a:schemeClr val="bg1"/>
                </a:solidFill>
              </a:rPr>
              <a:t>https://www.flickr.com/photos/donsullivan/12162262434</a:t>
            </a:r>
          </a:p>
        </p:txBody>
      </p:sp>
      <p:sp>
        <p:nvSpPr>
          <p:cNvPr id="11" name="TextBox 10">
            <a:extLst>
              <a:ext uri="{FF2B5EF4-FFF2-40B4-BE49-F238E27FC236}">
                <a16:creationId xmlns:a16="http://schemas.microsoft.com/office/drawing/2014/main" id="{553E3FB0-08EF-43F4-B517-A7BD39287C9B}"/>
              </a:ext>
            </a:extLst>
          </p:cNvPr>
          <p:cNvSpPr txBox="1"/>
          <p:nvPr/>
        </p:nvSpPr>
        <p:spPr>
          <a:xfrm>
            <a:off x="4390609" y="4056262"/>
            <a:ext cx="3687377" cy="415498"/>
          </a:xfrm>
          <a:prstGeom prst="rect">
            <a:avLst/>
          </a:prstGeom>
          <a:noFill/>
        </p:spPr>
        <p:txBody>
          <a:bodyPr wrap="square" rtlCol="0">
            <a:spAutoFit/>
          </a:bodyPr>
          <a:lstStyle/>
          <a:p>
            <a:r>
              <a:rPr lang="en-GB" sz="1050" b="1" i="1" dirty="0"/>
              <a:t>https://commons.wikimedia.org/wiki/File:The_Parthenon_in_Nashville,_Tennessee.jpg</a:t>
            </a:r>
          </a:p>
        </p:txBody>
      </p:sp>
      <p:sp>
        <p:nvSpPr>
          <p:cNvPr id="12" name="TextBox 11">
            <a:extLst>
              <a:ext uri="{FF2B5EF4-FFF2-40B4-BE49-F238E27FC236}">
                <a16:creationId xmlns:a16="http://schemas.microsoft.com/office/drawing/2014/main" id="{4933CB4C-C20C-4D34-90DA-9E14A0756669}"/>
              </a:ext>
            </a:extLst>
          </p:cNvPr>
          <p:cNvSpPr txBox="1"/>
          <p:nvPr/>
        </p:nvSpPr>
        <p:spPr>
          <a:xfrm>
            <a:off x="4225743" y="3538996"/>
            <a:ext cx="6534875" cy="276999"/>
          </a:xfrm>
          <a:prstGeom prst="rect">
            <a:avLst/>
          </a:prstGeom>
          <a:noFill/>
        </p:spPr>
        <p:txBody>
          <a:bodyPr wrap="square" rtlCol="0">
            <a:spAutoFit/>
          </a:bodyPr>
          <a:lstStyle/>
          <a:p>
            <a:r>
              <a:rPr lang="en-GB" sz="1200" b="1" i="1" dirty="0">
                <a:solidFill>
                  <a:schemeClr val="bg1"/>
                </a:solidFill>
              </a:rPr>
              <a:t>https://fineartamerica.com/featured/aerial-photography-of-the-parthenon-dan-sproul.html</a:t>
            </a:r>
          </a:p>
        </p:txBody>
      </p:sp>
    </p:spTree>
    <p:extLst>
      <p:ext uri="{BB962C8B-B14F-4D97-AF65-F5344CB8AC3E}">
        <p14:creationId xmlns:p14="http://schemas.microsoft.com/office/powerpoint/2010/main" val="35570910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6C2E5CF-DC28-40E5-B929-57771E4C2E2A}"/>
              </a:ext>
            </a:extLst>
          </p:cNvPr>
          <p:cNvSpPr/>
          <p:nvPr/>
        </p:nvSpPr>
        <p:spPr>
          <a:xfrm>
            <a:off x="0" y="139097"/>
            <a:ext cx="12192000" cy="843566"/>
          </a:xfrm>
          <a:prstGeom prst="rect">
            <a:avLst/>
          </a:prstGeom>
          <a:solidFill>
            <a:schemeClr val="accent4">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AB45972C-A258-4A42-B1F5-9E188F44AC1F}"/>
              </a:ext>
            </a:extLst>
          </p:cNvPr>
          <p:cNvSpPr txBox="1">
            <a:spLocks/>
          </p:cNvSpPr>
          <p:nvPr/>
        </p:nvSpPr>
        <p:spPr>
          <a:xfrm>
            <a:off x="0" y="69054"/>
            <a:ext cx="1176378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b="1" dirty="0">
                <a:ln w="0"/>
                <a:solidFill>
                  <a:schemeClr val="bg1"/>
                </a:solidFill>
              </a:rPr>
              <a:t>IS THE NASHVILLE PARTHENON AUTHENTIC? </a:t>
            </a:r>
            <a:endParaRPr lang="en-US" sz="4800" b="1" dirty="0">
              <a:ln w="0"/>
              <a:solidFill>
                <a:schemeClr val="bg1"/>
              </a:solidFill>
            </a:endParaRPr>
          </a:p>
        </p:txBody>
      </p:sp>
      <p:pic>
        <p:nvPicPr>
          <p:cNvPr id="6" name="Picture 2">
            <a:extLst>
              <a:ext uri="{FF2B5EF4-FFF2-40B4-BE49-F238E27FC236}">
                <a16:creationId xmlns:a16="http://schemas.microsoft.com/office/drawing/2014/main" id="{533BE34D-160B-479A-BB3F-5E2788D6168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500" b="12500"/>
          <a:stretch/>
        </p:blipFill>
        <p:spPr bwMode="auto">
          <a:xfrm>
            <a:off x="1286518" y="1304134"/>
            <a:ext cx="3911600" cy="2200276"/>
          </a:xfrm>
          <a:prstGeom prst="rect">
            <a:avLst/>
          </a:prstGeom>
          <a:noFill/>
          <a:extLst>
            <a:ext uri="{909E8E84-426E-40dd-AFC4-6F175D3DCCD1}">
              <a14:hiddenFill xmlns:a14="http://schemas.microsoft.com/office/drawing/2010/main" xmlns="">
                <a:solidFill>
                  <a:srgbClr val="FFFFFF"/>
                </a:solidFill>
              </a14:hiddenFill>
            </a:ext>
          </a:extLst>
        </p:spPr>
      </p:pic>
      <p:pic>
        <p:nvPicPr>
          <p:cNvPr id="7" name="Picture 4">
            <a:extLst>
              <a:ext uri="{FF2B5EF4-FFF2-40B4-BE49-F238E27FC236}">
                <a16:creationId xmlns:a16="http://schemas.microsoft.com/office/drawing/2014/main" id="{08F148A0-1A26-4DAC-86D2-41051B28C0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87748" y="3574453"/>
            <a:ext cx="3910370" cy="2870212"/>
          </a:xfrm>
          <a:prstGeom prst="rect">
            <a:avLst/>
          </a:prstGeom>
          <a:noFill/>
          <a:extLst>
            <a:ext uri="{909E8E84-426E-40dd-AFC4-6F175D3DCCD1}">
              <a14:hiddenFill xmlns:a14="http://schemas.microsoft.com/office/drawing/2010/main" xmlns="">
                <a:solidFill>
                  <a:srgbClr val="FFFFFF"/>
                </a:solidFill>
              </a14:hiddenFill>
            </a:ext>
          </a:extLst>
        </p:spPr>
      </p:pic>
      <p:pic>
        <p:nvPicPr>
          <p:cNvPr id="8" name="Picture 10" descr="Greece: Secrets of the Past - The Parthenon">
            <a:extLst>
              <a:ext uri="{FF2B5EF4-FFF2-40B4-BE49-F238E27FC236}">
                <a16:creationId xmlns:a16="http://schemas.microsoft.com/office/drawing/2014/main" id="{4C1757F2-DDA1-4171-99CD-98C726F5A55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12032" y="1304134"/>
            <a:ext cx="5157725" cy="5140531"/>
          </a:xfrm>
          <a:prstGeom prst="rect">
            <a:avLst/>
          </a:prstGeom>
          <a:noFill/>
          <a:extLst>
            <a:ext uri="{909E8E84-426E-40dd-AFC4-6F175D3DCCD1}">
              <a14:hiddenFill xmlns:a14="http://schemas.microsoft.com/office/drawing/2010/main" xmlns="">
                <a:solidFill>
                  <a:srgbClr val="FFFFFF"/>
                </a:solidFill>
              </a14:hiddenFill>
            </a:ext>
          </a:extLst>
        </p:spPr>
      </p:pic>
      <p:sp>
        <p:nvSpPr>
          <p:cNvPr id="9" name="TextBox 8">
            <a:extLst>
              <a:ext uri="{FF2B5EF4-FFF2-40B4-BE49-F238E27FC236}">
                <a16:creationId xmlns:a16="http://schemas.microsoft.com/office/drawing/2014/main" id="{1A853CF6-B9BB-486C-A413-02A00857D0E5}"/>
              </a:ext>
            </a:extLst>
          </p:cNvPr>
          <p:cNvSpPr txBox="1"/>
          <p:nvPr/>
        </p:nvSpPr>
        <p:spPr>
          <a:xfrm>
            <a:off x="1441875" y="1297608"/>
            <a:ext cx="3911600" cy="215444"/>
          </a:xfrm>
          <a:prstGeom prst="rect">
            <a:avLst/>
          </a:prstGeom>
          <a:noFill/>
        </p:spPr>
        <p:txBody>
          <a:bodyPr wrap="square" rtlCol="0">
            <a:spAutoFit/>
          </a:bodyPr>
          <a:lstStyle/>
          <a:p>
            <a:r>
              <a:rPr lang="en-GB" sz="800" b="1" i="1" dirty="0">
                <a:solidFill>
                  <a:schemeClr val="bg1"/>
                </a:solidFill>
              </a:rPr>
              <a:t>https://www.pinterest.co.uk/dcharalabidis/ancient-greek-theaters-and-temples/</a:t>
            </a:r>
          </a:p>
        </p:txBody>
      </p:sp>
      <p:sp>
        <p:nvSpPr>
          <p:cNvPr id="10" name="TextBox 9">
            <a:extLst>
              <a:ext uri="{FF2B5EF4-FFF2-40B4-BE49-F238E27FC236}">
                <a16:creationId xmlns:a16="http://schemas.microsoft.com/office/drawing/2014/main" id="{536C196D-193D-4E5B-9587-75142B78147A}"/>
              </a:ext>
            </a:extLst>
          </p:cNvPr>
          <p:cNvSpPr txBox="1"/>
          <p:nvPr/>
        </p:nvSpPr>
        <p:spPr>
          <a:xfrm>
            <a:off x="1286518" y="3597400"/>
            <a:ext cx="3911600" cy="261610"/>
          </a:xfrm>
          <a:prstGeom prst="rect">
            <a:avLst/>
          </a:prstGeom>
          <a:noFill/>
        </p:spPr>
        <p:txBody>
          <a:bodyPr wrap="square" rtlCol="0">
            <a:spAutoFit/>
          </a:bodyPr>
          <a:lstStyle/>
          <a:p>
            <a:r>
              <a:rPr lang="en-GB" sz="1050" b="1" i="1" dirty="0">
                <a:solidFill>
                  <a:schemeClr val="bg1"/>
                </a:solidFill>
              </a:rPr>
              <a:t>https://www.pinterest.co.uk/pin/569283209117775768/</a:t>
            </a:r>
          </a:p>
        </p:txBody>
      </p:sp>
      <p:sp>
        <p:nvSpPr>
          <p:cNvPr id="11" name="TextBox 10">
            <a:extLst>
              <a:ext uri="{FF2B5EF4-FFF2-40B4-BE49-F238E27FC236}">
                <a16:creationId xmlns:a16="http://schemas.microsoft.com/office/drawing/2014/main" id="{AC4C861E-1228-47A0-A756-2963E86CF9B1}"/>
              </a:ext>
            </a:extLst>
          </p:cNvPr>
          <p:cNvSpPr txBox="1"/>
          <p:nvPr/>
        </p:nvSpPr>
        <p:spPr>
          <a:xfrm>
            <a:off x="5259775" y="1304134"/>
            <a:ext cx="5262237" cy="230832"/>
          </a:xfrm>
          <a:prstGeom prst="rect">
            <a:avLst/>
          </a:prstGeom>
          <a:noFill/>
        </p:spPr>
        <p:txBody>
          <a:bodyPr wrap="square" rtlCol="0">
            <a:spAutoFit/>
          </a:bodyPr>
          <a:lstStyle/>
          <a:p>
            <a:r>
              <a:rPr lang="en-GB" sz="900" b="1" i="1" dirty="0">
                <a:solidFill>
                  <a:schemeClr val="bg1"/>
                </a:solidFill>
              </a:rPr>
              <a:t>http://uclconversationsonconservation.blogspot.com/2011/03/oh-those-clever-ancient-greek.html</a:t>
            </a:r>
          </a:p>
        </p:txBody>
      </p:sp>
    </p:spTree>
    <p:extLst>
      <p:ext uri="{BB962C8B-B14F-4D97-AF65-F5344CB8AC3E}">
        <p14:creationId xmlns:p14="http://schemas.microsoft.com/office/powerpoint/2010/main" val="17960712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1372</TotalTime>
  <Words>1001</Words>
  <Application>Microsoft Office PowerPoint</Application>
  <PresentationFormat>Widescreen</PresentationFormat>
  <Paragraphs>118</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Wingdings</vt:lpstr>
      <vt:lpstr>Office Theme</vt:lpstr>
      <vt:lpstr>PowerPoint Presentation</vt:lpstr>
      <vt:lpstr>WESTERN PHILOSOPHY</vt:lpstr>
      <vt:lpstr>WILLIAM MORRIS and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Amy Frohwein</dc:creator>
  <cp:lastModifiedBy>Reuben Dutch</cp:lastModifiedBy>
  <cp:revision>28</cp:revision>
  <dcterms:created xsi:type="dcterms:W3CDTF">2020-04-19T17:38:04Z</dcterms:created>
  <dcterms:modified xsi:type="dcterms:W3CDTF">2020-04-21T08:09:49Z</dcterms:modified>
</cp:coreProperties>
</file>