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648" r:id="rId4"/>
  </p:sldMasterIdLst>
  <p:notesMasterIdLst>
    <p:notesMasterId r:id="rId17"/>
  </p:notesMasterIdLst>
  <p:handoutMasterIdLst>
    <p:handoutMasterId r:id="rId18"/>
  </p:handoutMasterIdLst>
  <p:sldIdLst>
    <p:sldId id="256" r:id="rId5"/>
    <p:sldId id="291" r:id="rId6"/>
    <p:sldId id="283" r:id="rId7"/>
    <p:sldId id="284" r:id="rId8"/>
    <p:sldId id="285" r:id="rId9"/>
    <p:sldId id="286" r:id="rId10"/>
    <p:sldId id="287" r:id="rId11"/>
    <p:sldId id="288" r:id="rId12"/>
    <p:sldId id="292" r:id="rId13"/>
    <p:sldId id="289" r:id="rId14"/>
    <p:sldId id="294" r:id="rId15"/>
    <p:sldId id="295" r:id="rId16"/>
  </p:sldIdLst>
  <p:sldSz cx="9144000" cy="6858000" type="screen4x3"/>
  <p:notesSz cx="6865938" cy="9540875"/>
  <p:defaultTextStyle>
    <a:defPPr>
      <a:defRPr lang="en-US"/>
    </a:defPPr>
    <a:lvl1pPr algn="l" rtl="0" eaLnBrk="0" fontAlgn="base" hangingPunct="0">
      <a:spcBef>
        <a:spcPct val="0"/>
      </a:spcBef>
      <a:spcAft>
        <a:spcPct val="0"/>
      </a:spcAft>
      <a:defRPr kern="1200">
        <a:solidFill>
          <a:schemeClr val="tx1"/>
        </a:solidFill>
        <a:latin typeface="Myriad Pro"/>
        <a:ea typeface="+mn-ea"/>
        <a:cs typeface="+mn-cs"/>
      </a:defRPr>
    </a:lvl1pPr>
    <a:lvl2pPr marL="457200" algn="l" rtl="0" eaLnBrk="0" fontAlgn="base" hangingPunct="0">
      <a:spcBef>
        <a:spcPct val="0"/>
      </a:spcBef>
      <a:spcAft>
        <a:spcPct val="0"/>
      </a:spcAft>
      <a:defRPr kern="1200">
        <a:solidFill>
          <a:schemeClr val="tx1"/>
        </a:solidFill>
        <a:latin typeface="Myriad Pro"/>
        <a:ea typeface="+mn-ea"/>
        <a:cs typeface="+mn-cs"/>
      </a:defRPr>
    </a:lvl2pPr>
    <a:lvl3pPr marL="914400" algn="l" rtl="0" eaLnBrk="0" fontAlgn="base" hangingPunct="0">
      <a:spcBef>
        <a:spcPct val="0"/>
      </a:spcBef>
      <a:spcAft>
        <a:spcPct val="0"/>
      </a:spcAft>
      <a:defRPr kern="1200">
        <a:solidFill>
          <a:schemeClr val="tx1"/>
        </a:solidFill>
        <a:latin typeface="Myriad Pro"/>
        <a:ea typeface="+mn-ea"/>
        <a:cs typeface="+mn-cs"/>
      </a:defRPr>
    </a:lvl3pPr>
    <a:lvl4pPr marL="1371600" algn="l" rtl="0" eaLnBrk="0" fontAlgn="base" hangingPunct="0">
      <a:spcBef>
        <a:spcPct val="0"/>
      </a:spcBef>
      <a:spcAft>
        <a:spcPct val="0"/>
      </a:spcAft>
      <a:defRPr kern="1200">
        <a:solidFill>
          <a:schemeClr val="tx1"/>
        </a:solidFill>
        <a:latin typeface="Myriad Pro"/>
        <a:ea typeface="+mn-ea"/>
        <a:cs typeface="+mn-cs"/>
      </a:defRPr>
    </a:lvl4pPr>
    <a:lvl5pPr marL="1828800" algn="l" rtl="0" eaLnBrk="0" fontAlgn="base" hangingPunct="0">
      <a:spcBef>
        <a:spcPct val="0"/>
      </a:spcBef>
      <a:spcAft>
        <a:spcPct val="0"/>
      </a:spcAft>
      <a:defRPr kern="1200">
        <a:solidFill>
          <a:schemeClr val="tx1"/>
        </a:solidFill>
        <a:latin typeface="Myriad Pro"/>
        <a:ea typeface="+mn-ea"/>
        <a:cs typeface="+mn-cs"/>
      </a:defRPr>
    </a:lvl5pPr>
    <a:lvl6pPr marL="2286000" algn="l" defTabSz="914400" rtl="0" eaLnBrk="1" latinLnBrk="0" hangingPunct="1">
      <a:defRPr kern="1200">
        <a:solidFill>
          <a:schemeClr val="tx1"/>
        </a:solidFill>
        <a:latin typeface="Myriad Pro"/>
        <a:ea typeface="+mn-ea"/>
        <a:cs typeface="+mn-cs"/>
      </a:defRPr>
    </a:lvl6pPr>
    <a:lvl7pPr marL="2743200" algn="l" defTabSz="914400" rtl="0" eaLnBrk="1" latinLnBrk="0" hangingPunct="1">
      <a:defRPr kern="1200">
        <a:solidFill>
          <a:schemeClr val="tx1"/>
        </a:solidFill>
        <a:latin typeface="Myriad Pro"/>
        <a:ea typeface="+mn-ea"/>
        <a:cs typeface="+mn-cs"/>
      </a:defRPr>
    </a:lvl7pPr>
    <a:lvl8pPr marL="3200400" algn="l" defTabSz="914400" rtl="0" eaLnBrk="1" latinLnBrk="0" hangingPunct="1">
      <a:defRPr kern="1200">
        <a:solidFill>
          <a:schemeClr val="tx1"/>
        </a:solidFill>
        <a:latin typeface="Myriad Pro"/>
        <a:ea typeface="+mn-ea"/>
        <a:cs typeface="+mn-cs"/>
      </a:defRPr>
    </a:lvl8pPr>
    <a:lvl9pPr marL="3657600" algn="l" defTabSz="914400" rtl="0" eaLnBrk="1" latinLnBrk="0" hangingPunct="1">
      <a:defRPr kern="1200">
        <a:solidFill>
          <a:schemeClr val="tx1"/>
        </a:solidFill>
        <a:latin typeface="Myriad Pro"/>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05">
          <p15:clr>
            <a:srgbClr val="A4A3A4"/>
          </p15:clr>
        </p15:guide>
        <p15:guide id="2" pos="216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718" autoAdjust="0"/>
    <p:restoredTop sz="95033" autoAdjust="0"/>
  </p:normalViewPr>
  <p:slideViewPr>
    <p:cSldViewPr>
      <p:cViewPr varScale="1">
        <p:scale>
          <a:sx n="143" d="100"/>
          <a:sy n="143" d="100"/>
        </p:scale>
        <p:origin x="200" y="53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3005"/>
        <p:guide pos="2163"/>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3C236E-E550-0840-88F8-2339E62103A7}"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GB"/>
        </a:p>
      </dgm:t>
    </dgm:pt>
    <dgm:pt modelId="{14D92F26-E1CA-154A-A5F1-D1F79C115516}">
      <dgm:prSet phldrT="[Text]" custT="1"/>
      <dgm:spPr/>
      <dgm:t>
        <a:bodyPr/>
        <a:lstStyle/>
        <a:p>
          <a:r>
            <a:rPr lang="en-GB" sz="1600" dirty="0">
              <a:solidFill>
                <a:schemeClr val="tx1"/>
              </a:solidFill>
              <a:latin typeface="Arial" panose="020B0604020202020204" pitchFamily="34" charset="0"/>
              <a:cs typeface="Arial" panose="020B0604020202020204" pitchFamily="34" charset="0"/>
            </a:rPr>
            <a:t>Digital inequality: (KC et al., 2024). </a:t>
          </a:r>
        </a:p>
      </dgm:t>
    </dgm:pt>
    <dgm:pt modelId="{1237FCA9-B936-0A44-A79E-257C2A121984}" type="parTrans" cxnId="{5216CB09-F348-0E45-8562-81551BA8FDBC}">
      <dgm:prSet/>
      <dgm:spPr/>
      <dgm:t>
        <a:bodyPr/>
        <a:lstStyle/>
        <a:p>
          <a:endParaRPr lang="en-GB"/>
        </a:p>
      </dgm:t>
    </dgm:pt>
    <dgm:pt modelId="{1C7F0A91-8AD5-8E45-BB58-7604BF0595DE}" type="sibTrans" cxnId="{5216CB09-F348-0E45-8562-81551BA8FDBC}">
      <dgm:prSet/>
      <dgm:spPr/>
      <dgm:t>
        <a:bodyPr/>
        <a:lstStyle/>
        <a:p>
          <a:endParaRPr lang="en-GB"/>
        </a:p>
      </dgm:t>
    </dgm:pt>
    <dgm:pt modelId="{4CC3D3AB-06B0-7940-A0A9-1F1E1D0CA8AF}">
      <dgm:prSet phldrT="[Text]" custT="1"/>
      <dgm:spPr/>
      <dgm:t>
        <a:bodyPr/>
        <a:lstStyle/>
        <a:p>
          <a:r>
            <a:rPr lang="en-GB" sz="1600" dirty="0">
              <a:solidFill>
                <a:schemeClr val="tx1"/>
              </a:solidFill>
              <a:latin typeface="Arial" panose="020B0604020202020204" pitchFamily="34" charset="0"/>
              <a:cs typeface="Arial" panose="020B0604020202020204" pitchFamily="34" charset="0"/>
            </a:rPr>
            <a:t>Risk of widening health inequalities: Socioeconomic factors affect who can fully benefit, reflecting broader inequalities highlighted in the Marmot Review (Marmot et al., 2012)</a:t>
          </a:r>
        </a:p>
      </dgm:t>
    </dgm:pt>
    <dgm:pt modelId="{67B2391C-256C-5949-B37C-628B2A7D145F}" type="parTrans" cxnId="{92F44F62-1512-B54C-B699-E7E00898019B}">
      <dgm:prSet/>
      <dgm:spPr/>
      <dgm:t>
        <a:bodyPr/>
        <a:lstStyle/>
        <a:p>
          <a:endParaRPr lang="en-GB"/>
        </a:p>
      </dgm:t>
    </dgm:pt>
    <dgm:pt modelId="{B6E5D088-1DCD-2B41-A6E9-B4E79AFA8D6A}" type="sibTrans" cxnId="{92F44F62-1512-B54C-B699-E7E00898019B}">
      <dgm:prSet/>
      <dgm:spPr/>
      <dgm:t>
        <a:bodyPr/>
        <a:lstStyle/>
        <a:p>
          <a:endParaRPr lang="en-GB"/>
        </a:p>
      </dgm:t>
    </dgm:pt>
    <dgm:pt modelId="{A0D06065-7FFB-5B46-9CEE-3BBC60B8527E}">
      <dgm:prSet phldrT="[Text]" custT="1"/>
      <dgm:spPr/>
      <dgm:t>
        <a:bodyPr/>
        <a:lstStyle/>
        <a:p>
          <a:r>
            <a:rPr lang="en-GB" sz="1600" dirty="0">
              <a:solidFill>
                <a:schemeClr val="tx1"/>
              </a:solidFill>
              <a:latin typeface="Arial" panose="020B0604020202020204" pitchFamily="34" charset="0"/>
              <a:cs typeface="Arial" panose="020B0604020202020204" pitchFamily="34" charset="0"/>
            </a:rPr>
            <a:t>Inconsistent user experience: Patients in deprived areas may perceive the service as less accessible or supportive. </a:t>
          </a:r>
        </a:p>
      </dgm:t>
    </dgm:pt>
    <dgm:pt modelId="{1F08579A-515E-AD4D-BC9A-BFC5086E5058}" type="parTrans" cxnId="{BB483DF2-F34F-D941-A9C4-56E586147525}">
      <dgm:prSet/>
      <dgm:spPr/>
      <dgm:t>
        <a:bodyPr/>
        <a:lstStyle/>
        <a:p>
          <a:endParaRPr lang="en-GB"/>
        </a:p>
      </dgm:t>
    </dgm:pt>
    <dgm:pt modelId="{5BF83A26-9FA4-2D4F-92D6-29E37869EC6A}" type="sibTrans" cxnId="{BB483DF2-F34F-D941-A9C4-56E586147525}">
      <dgm:prSet/>
      <dgm:spPr/>
      <dgm:t>
        <a:bodyPr/>
        <a:lstStyle/>
        <a:p>
          <a:endParaRPr lang="en-GB"/>
        </a:p>
      </dgm:t>
    </dgm:pt>
    <dgm:pt modelId="{18810999-866A-E34F-B094-D1FE30361AE5}" type="pres">
      <dgm:prSet presAssocID="{053C236E-E550-0840-88F8-2339E62103A7}" presName="Name0" presStyleCnt="0">
        <dgm:presLayoutVars>
          <dgm:chMax val="7"/>
          <dgm:chPref val="7"/>
          <dgm:dir/>
        </dgm:presLayoutVars>
      </dgm:prSet>
      <dgm:spPr/>
    </dgm:pt>
    <dgm:pt modelId="{632ABA25-8227-4743-8F2D-DF52C8CE0FAF}" type="pres">
      <dgm:prSet presAssocID="{053C236E-E550-0840-88F8-2339E62103A7}" presName="Name1" presStyleCnt="0"/>
      <dgm:spPr/>
    </dgm:pt>
    <dgm:pt modelId="{8BABCEEF-0B23-BD4E-A55A-B1B0A971BA65}" type="pres">
      <dgm:prSet presAssocID="{053C236E-E550-0840-88F8-2339E62103A7}" presName="cycle" presStyleCnt="0"/>
      <dgm:spPr/>
    </dgm:pt>
    <dgm:pt modelId="{19206AB5-A391-AA49-9B21-8344E38A0985}" type="pres">
      <dgm:prSet presAssocID="{053C236E-E550-0840-88F8-2339E62103A7}" presName="srcNode" presStyleLbl="node1" presStyleIdx="0" presStyleCnt="3"/>
      <dgm:spPr/>
    </dgm:pt>
    <dgm:pt modelId="{D2FFAB4F-1048-FF40-97E8-48E5655BCDDD}" type="pres">
      <dgm:prSet presAssocID="{053C236E-E550-0840-88F8-2339E62103A7}" presName="conn" presStyleLbl="parChTrans1D2" presStyleIdx="0" presStyleCnt="1"/>
      <dgm:spPr/>
    </dgm:pt>
    <dgm:pt modelId="{CEDFA759-4041-C541-9BF2-C8762848DFE6}" type="pres">
      <dgm:prSet presAssocID="{053C236E-E550-0840-88F8-2339E62103A7}" presName="extraNode" presStyleLbl="node1" presStyleIdx="0" presStyleCnt="3"/>
      <dgm:spPr/>
    </dgm:pt>
    <dgm:pt modelId="{EDA976BE-8797-6345-A230-90E5477167EC}" type="pres">
      <dgm:prSet presAssocID="{053C236E-E550-0840-88F8-2339E62103A7}" presName="dstNode" presStyleLbl="node1" presStyleIdx="0" presStyleCnt="3"/>
      <dgm:spPr/>
    </dgm:pt>
    <dgm:pt modelId="{635F2744-AB92-BA40-B4F5-7F93AEAA3EC5}" type="pres">
      <dgm:prSet presAssocID="{14D92F26-E1CA-154A-A5F1-D1F79C115516}" presName="text_1" presStyleLbl="node1" presStyleIdx="0" presStyleCnt="3" custLinFactNeighborX="1047" custLinFactNeighborY="-25633">
        <dgm:presLayoutVars>
          <dgm:bulletEnabled val="1"/>
        </dgm:presLayoutVars>
      </dgm:prSet>
      <dgm:spPr/>
    </dgm:pt>
    <dgm:pt modelId="{94FD3695-3242-F449-9957-783FBF285DC8}" type="pres">
      <dgm:prSet presAssocID="{14D92F26-E1CA-154A-A5F1-D1F79C115516}" presName="accent_1" presStyleCnt="0"/>
      <dgm:spPr/>
    </dgm:pt>
    <dgm:pt modelId="{55D81CB1-F636-BD49-B6C0-94078CEBEFDD}" type="pres">
      <dgm:prSet presAssocID="{14D92F26-E1CA-154A-A5F1-D1F79C115516}" presName="accentRepeatNode" presStyleLbl="solidFgAcc1" presStyleIdx="0" presStyleCnt="3" custScaleX="78231" custScaleY="80933" custLinFactNeighborX="7168" custLinFactNeighborY="-20040"/>
      <dgm:spPr/>
    </dgm:pt>
    <dgm:pt modelId="{A621E1BB-C859-E643-A92F-005B2E4EA85E}" type="pres">
      <dgm:prSet presAssocID="{4CC3D3AB-06B0-7940-A0A9-1F1E1D0CA8AF}" presName="text_2" presStyleLbl="node1" presStyleIdx="1" presStyleCnt="3" custScaleY="186861" custLinFactNeighborX="244" custLinFactNeighborY="-10363">
        <dgm:presLayoutVars>
          <dgm:bulletEnabled val="1"/>
        </dgm:presLayoutVars>
      </dgm:prSet>
      <dgm:spPr/>
    </dgm:pt>
    <dgm:pt modelId="{A431081E-664E-2640-B133-8CFF82D4F3C7}" type="pres">
      <dgm:prSet presAssocID="{4CC3D3AB-06B0-7940-A0A9-1F1E1D0CA8AF}" presName="accent_2" presStyleCnt="0"/>
      <dgm:spPr/>
    </dgm:pt>
    <dgm:pt modelId="{47BC4A12-AF56-0844-A58E-73C27E5E0DA2}" type="pres">
      <dgm:prSet presAssocID="{4CC3D3AB-06B0-7940-A0A9-1F1E1D0CA8AF}" presName="accentRepeatNode" presStyleLbl="solidFgAcc1" presStyleIdx="1" presStyleCnt="3" custScaleX="88743" custScaleY="95296" custLinFactNeighborX="7101" custLinFactNeighborY="-14500"/>
      <dgm:spPr/>
    </dgm:pt>
    <dgm:pt modelId="{9CC56331-2B5E-D04B-8A00-AF79D63FB242}" type="pres">
      <dgm:prSet presAssocID="{A0D06065-7FFB-5B46-9CEE-3BBC60B8527E}" presName="text_3" presStyleLbl="node1" presStyleIdx="2" presStyleCnt="3" custScaleY="123842" custLinFactNeighborX="1047" custLinFactNeighborY="18567">
        <dgm:presLayoutVars>
          <dgm:bulletEnabled val="1"/>
        </dgm:presLayoutVars>
      </dgm:prSet>
      <dgm:spPr/>
    </dgm:pt>
    <dgm:pt modelId="{FC45A5DC-6E88-1344-B359-B6C943FBA63F}" type="pres">
      <dgm:prSet presAssocID="{A0D06065-7FFB-5B46-9CEE-3BBC60B8527E}" presName="accent_3" presStyleCnt="0"/>
      <dgm:spPr/>
    </dgm:pt>
    <dgm:pt modelId="{44608A11-9F36-4C40-B1D5-90A63D4955B7}" type="pres">
      <dgm:prSet presAssocID="{A0D06065-7FFB-5B46-9CEE-3BBC60B8527E}" presName="accentRepeatNode" presStyleLbl="solidFgAcc1" presStyleIdx="2" presStyleCnt="3" custScaleX="88361" custScaleY="96678" custLinFactNeighborX="7731" custLinFactNeighborY="16051"/>
      <dgm:spPr/>
    </dgm:pt>
  </dgm:ptLst>
  <dgm:cxnLst>
    <dgm:cxn modelId="{5216CB09-F348-0E45-8562-81551BA8FDBC}" srcId="{053C236E-E550-0840-88F8-2339E62103A7}" destId="{14D92F26-E1CA-154A-A5F1-D1F79C115516}" srcOrd="0" destOrd="0" parTransId="{1237FCA9-B936-0A44-A79E-257C2A121984}" sibTransId="{1C7F0A91-8AD5-8E45-BB58-7604BF0595DE}"/>
    <dgm:cxn modelId="{93F83F35-866F-6649-949F-AD9CD0BD4968}" type="presOf" srcId="{A0D06065-7FFB-5B46-9CEE-3BBC60B8527E}" destId="{9CC56331-2B5E-D04B-8A00-AF79D63FB242}" srcOrd="0" destOrd="0" presId="urn:microsoft.com/office/officeart/2008/layout/VerticalCurvedList"/>
    <dgm:cxn modelId="{7357F44E-696B-494C-ABE6-6ED3C05E01DA}" type="presOf" srcId="{1C7F0A91-8AD5-8E45-BB58-7604BF0595DE}" destId="{D2FFAB4F-1048-FF40-97E8-48E5655BCDDD}" srcOrd="0" destOrd="0" presId="urn:microsoft.com/office/officeart/2008/layout/VerticalCurvedList"/>
    <dgm:cxn modelId="{92F44F62-1512-B54C-B699-E7E00898019B}" srcId="{053C236E-E550-0840-88F8-2339E62103A7}" destId="{4CC3D3AB-06B0-7940-A0A9-1F1E1D0CA8AF}" srcOrd="1" destOrd="0" parTransId="{67B2391C-256C-5949-B37C-628B2A7D145F}" sibTransId="{B6E5D088-1DCD-2B41-A6E9-B4E79AFA8D6A}"/>
    <dgm:cxn modelId="{DA21DBA8-250C-D343-9522-D5EFB8184E7C}" type="presOf" srcId="{14D92F26-E1CA-154A-A5F1-D1F79C115516}" destId="{635F2744-AB92-BA40-B4F5-7F93AEAA3EC5}" srcOrd="0" destOrd="0" presId="urn:microsoft.com/office/officeart/2008/layout/VerticalCurvedList"/>
    <dgm:cxn modelId="{D66DB1EB-6FD0-5D4B-97BB-0B41824198C9}" type="presOf" srcId="{053C236E-E550-0840-88F8-2339E62103A7}" destId="{18810999-866A-E34F-B094-D1FE30361AE5}" srcOrd="0" destOrd="0" presId="urn:microsoft.com/office/officeart/2008/layout/VerticalCurvedList"/>
    <dgm:cxn modelId="{121DD9F0-651C-4743-B2FF-B7A84DD3C8AD}" type="presOf" srcId="{4CC3D3AB-06B0-7940-A0A9-1F1E1D0CA8AF}" destId="{A621E1BB-C859-E643-A92F-005B2E4EA85E}" srcOrd="0" destOrd="0" presId="urn:microsoft.com/office/officeart/2008/layout/VerticalCurvedList"/>
    <dgm:cxn modelId="{BB483DF2-F34F-D941-A9C4-56E586147525}" srcId="{053C236E-E550-0840-88F8-2339E62103A7}" destId="{A0D06065-7FFB-5B46-9CEE-3BBC60B8527E}" srcOrd="2" destOrd="0" parTransId="{1F08579A-515E-AD4D-BC9A-BFC5086E5058}" sibTransId="{5BF83A26-9FA4-2D4F-92D6-29E37869EC6A}"/>
    <dgm:cxn modelId="{A4D2125F-03E2-7A4A-AB54-21E73AC34F57}" type="presParOf" srcId="{18810999-866A-E34F-B094-D1FE30361AE5}" destId="{632ABA25-8227-4743-8F2D-DF52C8CE0FAF}" srcOrd="0" destOrd="0" presId="urn:microsoft.com/office/officeart/2008/layout/VerticalCurvedList"/>
    <dgm:cxn modelId="{B413A8D5-B901-714D-8447-18CE0A854271}" type="presParOf" srcId="{632ABA25-8227-4743-8F2D-DF52C8CE0FAF}" destId="{8BABCEEF-0B23-BD4E-A55A-B1B0A971BA65}" srcOrd="0" destOrd="0" presId="urn:microsoft.com/office/officeart/2008/layout/VerticalCurvedList"/>
    <dgm:cxn modelId="{01989EF1-F796-EF49-988F-66B9BB527B65}" type="presParOf" srcId="{8BABCEEF-0B23-BD4E-A55A-B1B0A971BA65}" destId="{19206AB5-A391-AA49-9B21-8344E38A0985}" srcOrd="0" destOrd="0" presId="urn:microsoft.com/office/officeart/2008/layout/VerticalCurvedList"/>
    <dgm:cxn modelId="{3558953F-5739-8743-B22A-27376C5F3180}" type="presParOf" srcId="{8BABCEEF-0B23-BD4E-A55A-B1B0A971BA65}" destId="{D2FFAB4F-1048-FF40-97E8-48E5655BCDDD}" srcOrd="1" destOrd="0" presId="urn:microsoft.com/office/officeart/2008/layout/VerticalCurvedList"/>
    <dgm:cxn modelId="{E40242C8-82EC-FF4F-999C-2043012C209A}" type="presParOf" srcId="{8BABCEEF-0B23-BD4E-A55A-B1B0A971BA65}" destId="{CEDFA759-4041-C541-9BF2-C8762848DFE6}" srcOrd="2" destOrd="0" presId="urn:microsoft.com/office/officeart/2008/layout/VerticalCurvedList"/>
    <dgm:cxn modelId="{33EE2B0B-6223-2D4B-939A-63BE37DD5DA5}" type="presParOf" srcId="{8BABCEEF-0B23-BD4E-A55A-B1B0A971BA65}" destId="{EDA976BE-8797-6345-A230-90E5477167EC}" srcOrd="3" destOrd="0" presId="urn:microsoft.com/office/officeart/2008/layout/VerticalCurvedList"/>
    <dgm:cxn modelId="{59E6FCE4-299B-5247-84CF-CB8472804B2E}" type="presParOf" srcId="{632ABA25-8227-4743-8F2D-DF52C8CE0FAF}" destId="{635F2744-AB92-BA40-B4F5-7F93AEAA3EC5}" srcOrd="1" destOrd="0" presId="urn:microsoft.com/office/officeart/2008/layout/VerticalCurvedList"/>
    <dgm:cxn modelId="{190C3CAD-71F6-AF45-A5E8-D7457E54EA1C}" type="presParOf" srcId="{632ABA25-8227-4743-8F2D-DF52C8CE0FAF}" destId="{94FD3695-3242-F449-9957-783FBF285DC8}" srcOrd="2" destOrd="0" presId="urn:microsoft.com/office/officeart/2008/layout/VerticalCurvedList"/>
    <dgm:cxn modelId="{EE588904-77CB-A84F-9F10-1FFD1919F781}" type="presParOf" srcId="{94FD3695-3242-F449-9957-783FBF285DC8}" destId="{55D81CB1-F636-BD49-B6C0-94078CEBEFDD}" srcOrd="0" destOrd="0" presId="urn:microsoft.com/office/officeart/2008/layout/VerticalCurvedList"/>
    <dgm:cxn modelId="{38B3B7FD-B7CC-DC46-B92C-04492BDCBCC5}" type="presParOf" srcId="{632ABA25-8227-4743-8F2D-DF52C8CE0FAF}" destId="{A621E1BB-C859-E643-A92F-005B2E4EA85E}" srcOrd="3" destOrd="0" presId="urn:microsoft.com/office/officeart/2008/layout/VerticalCurvedList"/>
    <dgm:cxn modelId="{B66F2918-1F17-7F42-A3E6-FAAE07E82E6C}" type="presParOf" srcId="{632ABA25-8227-4743-8F2D-DF52C8CE0FAF}" destId="{A431081E-664E-2640-B133-8CFF82D4F3C7}" srcOrd="4" destOrd="0" presId="urn:microsoft.com/office/officeart/2008/layout/VerticalCurvedList"/>
    <dgm:cxn modelId="{9A233C1A-6859-174B-8B3B-BE3D0DF846DE}" type="presParOf" srcId="{A431081E-664E-2640-B133-8CFF82D4F3C7}" destId="{47BC4A12-AF56-0844-A58E-73C27E5E0DA2}" srcOrd="0" destOrd="0" presId="urn:microsoft.com/office/officeart/2008/layout/VerticalCurvedList"/>
    <dgm:cxn modelId="{7641E913-30E9-3941-960D-4E84BB4A33A4}" type="presParOf" srcId="{632ABA25-8227-4743-8F2D-DF52C8CE0FAF}" destId="{9CC56331-2B5E-D04B-8A00-AF79D63FB242}" srcOrd="5" destOrd="0" presId="urn:microsoft.com/office/officeart/2008/layout/VerticalCurvedList"/>
    <dgm:cxn modelId="{AF9C4173-D012-1446-A560-682B3775ED26}" type="presParOf" srcId="{632ABA25-8227-4743-8F2D-DF52C8CE0FAF}" destId="{FC45A5DC-6E88-1344-B359-B6C943FBA63F}" srcOrd="6" destOrd="0" presId="urn:microsoft.com/office/officeart/2008/layout/VerticalCurvedList"/>
    <dgm:cxn modelId="{7BCFA424-5994-214C-B0B7-C2901D6B7729}" type="presParOf" srcId="{FC45A5DC-6E88-1344-B359-B6C943FBA63F}" destId="{44608A11-9F36-4C40-B1D5-90A63D4955B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FFAB4F-1048-FF40-97E8-48E5655BCDDD}">
      <dsp:nvSpPr>
        <dsp:cNvPr id="0" name=""/>
        <dsp:cNvSpPr/>
      </dsp:nvSpPr>
      <dsp:spPr>
        <a:xfrm>
          <a:off x="-4676988" y="-716973"/>
          <a:ext cx="5571001" cy="5571001"/>
        </a:xfrm>
        <a:prstGeom prst="blockArc">
          <a:avLst>
            <a:gd name="adj1" fmla="val 18900000"/>
            <a:gd name="adj2" fmla="val 2700000"/>
            <a:gd name="adj3" fmla="val 388"/>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35F2744-AB92-BA40-B4F5-7F93AEAA3EC5}">
      <dsp:nvSpPr>
        <dsp:cNvPr id="0" name=""/>
        <dsp:cNvSpPr/>
      </dsp:nvSpPr>
      <dsp:spPr>
        <a:xfrm>
          <a:off x="617513" y="201615"/>
          <a:ext cx="4062998" cy="82741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6757" tIns="40640" rIns="40640" bIns="40640" numCol="1" spcCol="1270" anchor="ctr" anchorCtr="0">
          <a:noAutofit/>
        </a:bodyPr>
        <a:lstStyle/>
        <a:p>
          <a:pPr marL="0" lvl="0" indent="0" algn="l"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Digital inequality: (KC et al., 2024). </a:t>
          </a:r>
        </a:p>
      </dsp:txBody>
      <dsp:txXfrm>
        <a:off x="617513" y="201615"/>
        <a:ext cx="4062998" cy="827411"/>
      </dsp:txXfrm>
    </dsp:sp>
    <dsp:sp modelId="{55D81CB1-F636-BD49-B6C0-94078CEBEFDD}">
      <dsp:nvSpPr>
        <dsp:cNvPr id="0" name=""/>
        <dsp:cNvSpPr/>
      </dsp:nvSpPr>
      <dsp:spPr>
        <a:xfrm>
          <a:off x="244552" y="201614"/>
          <a:ext cx="809114" cy="837060"/>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21E1BB-C859-E643-A92F-005B2E4EA85E}">
      <dsp:nvSpPr>
        <dsp:cNvPr id="0" name=""/>
        <dsp:cNvSpPr/>
      </dsp:nvSpPr>
      <dsp:spPr>
        <a:xfrm>
          <a:off x="884917" y="1209728"/>
          <a:ext cx="3762234" cy="154610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6757" tIns="40640" rIns="40640" bIns="40640" numCol="1" spcCol="1270" anchor="ctr" anchorCtr="0">
          <a:noAutofit/>
        </a:bodyPr>
        <a:lstStyle/>
        <a:p>
          <a:pPr marL="0" lvl="0" indent="0" algn="l"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Risk of widening health inequalities: Socioeconomic factors affect who can fully benefit, reflecting broader inequalities highlighted in the Marmot Review (Marmot et al., 2012)</a:t>
          </a:r>
        </a:p>
      </dsp:txBody>
      <dsp:txXfrm>
        <a:off x="884917" y="1209728"/>
        <a:ext cx="3762234" cy="1546108"/>
      </dsp:txXfrm>
    </dsp:sp>
    <dsp:sp modelId="{47BC4A12-AF56-0844-A58E-73C27E5E0DA2}">
      <dsp:nvSpPr>
        <dsp:cNvPr id="0" name=""/>
        <dsp:cNvSpPr/>
      </dsp:nvSpPr>
      <dsp:spPr>
        <a:xfrm>
          <a:off x="490262" y="1425753"/>
          <a:ext cx="917836" cy="985611"/>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CC56331-2B5E-D04B-8A00-AF79D63FB242}">
      <dsp:nvSpPr>
        <dsp:cNvPr id="0" name=""/>
        <dsp:cNvSpPr/>
      </dsp:nvSpPr>
      <dsp:spPr>
        <a:xfrm>
          <a:off x="617513" y="2950928"/>
          <a:ext cx="4062998" cy="102468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6757" tIns="40640" rIns="40640" bIns="40640" numCol="1" spcCol="1270" anchor="ctr" anchorCtr="0">
          <a:noAutofit/>
        </a:bodyPr>
        <a:lstStyle/>
        <a:p>
          <a:pPr marL="0" lvl="0" indent="0" algn="l" defTabSz="711200">
            <a:lnSpc>
              <a:spcPct val="90000"/>
            </a:lnSpc>
            <a:spcBef>
              <a:spcPct val="0"/>
            </a:spcBef>
            <a:spcAft>
              <a:spcPct val="35000"/>
            </a:spcAft>
            <a:buNone/>
          </a:pPr>
          <a:r>
            <a:rPr lang="en-GB" sz="1600" kern="1200" dirty="0">
              <a:solidFill>
                <a:schemeClr val="tx1"/>
              </a:solidFill>
              <a:latin typeface="Arial" panose="020B0604020202020204" pitchFamily="34" charset="0"/>
              <a:cs typeface="Arial" panose="020B0604020202020204" pitchFamily="34" charset="0"/>
            </a:rPr>
            <a:t>Inconsistent user experience: Patients in deprived areas may perceive the service as less accessible or supportive. </a:t>
          </a:r>
        </a:p>
      </dsp:txBody>
      <dsp:txXfrm>
        <a:off x="617513" y="2950928"/>
        <a:ext cx="4062998" cy="1024682"/>
      </dsp:txXfrm>
    </dsp:sp>
    <dsp:sp modelId="{44608A11-9F36-4C40-B1D5-90A63D4955B7}">
      <dsp:nvSpPr>
        <dsp:cNvPr id="0" name=""/>
        <dsp:cNvSpPr/>
      </dsp:nvSpPr>
      <dsp:spPr>
        <a:xfrm>
          <a:off x="197990" y="2975700"/>
          <a:ext cx="913885" cy="999905"/>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3788545-9F39-6EC3-A357-85953D14774A}"/>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002F1F3-524E-99F7-BA70-45A028542600}"/>
              </a:ext>
            </a:extLst>
          </p:cNvPr>
          <p:cNvSpPr>
            <a:spLocks noGrp="1"/>
          </p:cNvSpPr>
          <p:nvPr>
            <p:ph type="dt" sz="quarter"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F022E34F-6935-8E4A-AA0E-319F7689BB6B}" type="datetimeFigureOut">
              <a:rPr lang="en-GB"/>
              <a:pPr>
                <a:defRPr/>
              </a:pPr>
              <a:t>04/12/2025</a:t>
            </a:fld>
            <a:endParaRPr lang="en-GB"/>
          </a:p>
        </p:txBody>
      </p:sp>
      <p:sp>
        <p:nvSpPr>
          <p:cNvPr id="4" name="Footer Placeholder 3">
            <a:extLst>
              <a:ext uri="{FF2B5EF4-FFF2-40B4-BE49-F238E27FC236}">
                <a16:creationId xmlns:a16="http://schemas.microsoft.com/office/drawing/2014/main" id="{AF46A49A-EDE7-F19E-6262-BFDC98860D5A}"/>
              </a:ext>
            </a:extLst>
          </p:cNvPr>
          <p:cNvSpPr>
            <a:spLocks noGrp="1"/>
          </p:cNvSpPr>
          <p:nvPr>
            <p:ph type="ftr" sz="quarter" idx="2"/>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7B2AC5EE-9FE1-48BF-9F51-AB0515EDFF8E}"/>
              </a:ext>
            </a:extLst>
          </p:cNvPr>
          <p:cNvSpPr>
            <a:spLocks noGrp="1"/>
          </p:cNvSpPr>
          <p:nvPr>
            <p:ph type="sldNum" sz="quarter" idx="3"/>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415E7E44-93C5-C84B-8892-5AA455A875BA}"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5B3C8A-3B75-2B83-4277-8C494189E51C}"/>
              </a:ext>
            </a:extLst>
          </p:cNvPr>
          <p:cNvSpPr>
            <a:spLocks noGrp="1"/>
          </p:cNvSpPr>
          <p:nvPr>
            <p:ph type="hdr" sz="quarter"/>
          </p:nvPr>
        </p:nvSpPr>
        <p:spPr>
          <a:xfrm>
            <a:off x="0" y="0"/>
            <a:ext cx="2974975" cy="477838"/>
          </a:xfrm>
          <a:prstGeom prst="rect">
            <a:avLst/>
          </a:prstGeom>
        </p:spPr>
        <p:txBody>
          <a:bodyPr vert="horz" lIns="93744" tIns="46872" rIns="93744" bIns="46872"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05D1AA90-EB20-3367-9500-30335E5D8559}"/>
              </a:ext>
            </a:extLst>
          </p:cNvPr>
          <p:cNvSpPr>
            <a:spLocks noGrp="1"/>
          </p:cNvSpPr>
          <p:nvPr>
            <p:ph type="dt" idx="1"/>
          </p:nvPr>
        </p:nvSpPr>
        <p:spPr>
          <a:xfrm>
            <a:off x="3889375" y="0"/>
            <a:ext cx="2974975" cy="477838"/>
          </a:xfrm>
          <a:prstGeom prst="rect">
            <a:avLst/>
          </a:prstGeom>
        </p:spPr>
        <p:txBody>
          <a:bodyPr vert="horz" lIns="93744" tIns="46872" rIns="93744" bIns="46872" rtlCol="0"/>
          <a:lstStyle>
            <a:lvl1pPr algn="r" eaLnBrk="1" fontAlgn="auto" hangingPunct="1">
              <a:spcBef>
                <a:spcPts val="0"/>
              </a:spcBef>
              <a:spcAft>
                <a:spcPts val="0"/>
              </a:spcAft>
              <a:defRPr sz="1200">
                <a:latin typeface="+mn-lt"/>
              </a:defRPr>
            </a:lvl1pPr>
          </a:lstStyle>
          <a:p>
            <a:pPr>
              <a:defRPr/>
            </a:pPr>
            <a:fld id="{08078818-471C-7F42-BA45-6F34BAF9D86B}" type="datetimeFigureOut">
              <a:rPr lang="en-US"/>
              <a:pPr>
                <a:defRPr/>
              </a:pPr>
              <a:t>12/4/25</a:t>
            </a:fld>
            <a:endParaRPr lang="en-US"/>
          </a:p>
        </p:txBody>
      </p:sp>
      <p:sp>
        <p:nvSpPr>
          <p:cNvPr id="4" name="Slide Image Placeholder 3">
            <a:extLst>
              <a:ext uri="{FF2B5EF4-FFF2-40B4-BE49-F238E27FC236}">
                <a16:creationId xmlns:a16="http://schemas.microsoft.com/office/drawing/2014/main" id="{C5181240-818B-36D8-4A31-602B86E8F57C}"/>
              </a:ext>
            </a:extLst>
          </p:cNvPr>
          <p:cNvSpPr>
            <a:spLocks noGrp="1" noRot="1" noChangeAspect="1"/>
          </p:cNvSpPr>
          <p:nvPr>
            <p:ph type="sldImg" idx="2"/>
          </p:nvPr>
        </p:nvSpPr>
        <p:spPr>
          <a:xfrm>
            <a:off x="1047750" y="715963"/>
            <a:ext cx="4770438" cy="3578225"/>
          </a:xfrm>
          <a:prstGeom prst="rect">
            <a:avLst/>
          </a:prstGeom>
          <a:noFill/>
          <a:ln w="12700">
            <a:solidFill>
              <a:prstClr val="black"/>
            </a:solidFill>
          </a:ln>
        </p:spPr>
        <p:txBody>
          <a:bodyPr vert="horz" lIns="93744" tIns="46872" rIns="93744" bIns="46872" rtlCol="0" anchor="ctr"/>
          <a:lstStyle/>
          <a:p>
            <a:pPr lvl="0"/>
            <a:endParaRPr lang="en-US" noProof="0"/>
          </a:p>
        </p:txBody>
      </p:sp>
      <p:sp>
        <p:nvSpPr>
          <p:cNvPr id="5" name="Notes Placeholder 4">
            <a:extLst>
              <a:ext uri="{FF2B5EF4-FFF2-40B4-BE49-F238E27FC236}">
                <a16:creationId xmlns:a16="http://schemas.microsoft.com/office/drawing/2014/main" id="{B336E5A0-0ABD-7C41-554E-BFA70A9A2DC6}"/>
              </a:ext>
            </a:extLst>
          </p:cNvPr>
          <p:cNvSpPr>
            <a:spLocks noGrp="1"/>
          </p:cNvSpPr>
          <p:nvPr>
            <p:ph type="body" sz="quarter" idx="3"/>
          </p:nvPr>
        </p:nvSpPr>
        <p:spPr>
          <a:xfrm>
            <a:off x="687388" y="4532313"/>
            <a:ext cx="5492750" cy="4292600"/>
          </a:xfrm>
          <a:prstGeom prst="rect">
            <a:avLst/>
          </a:prstGeom>
        </p:spPr>
        <p:txBody>
          <a:bodyPr vert="horz" lIns="93744" tIns="46872" rIns="93744" bIns="46872"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a:extLst>
              <a:ext uri="{FF2B5EF4-FFF2-40B4-BE49-F238E27FC236}">
                <a16:creationId xmlns:a16="http://schemas.microsoft.com/office/drawing/2014/main" id="{982B12A4-C7E2-291E-6C8D-ACF904A6F04D}"/>
              </a:ext>
            </a:extLst>
          </p:cNvPr>
          <p:cNvSpPr>
            <a:spLocks noGrp="1"/>
          </p:cNvSpPr>
          <p:nvPr>
            <p:ph type="ftr" sz="quarter" idx="4"/>
          </p:nvPr>
        </p:nvSpPr>
        <p:spPr>
          <a:xfrm>
            <a:off x="0" y="9061450"/>
            <a:ext cx="2974975" cy="477838"/>
          </a:xfrm>
          <a:prstGeom prst="rect">
            <a:avLst/>
          </a:prstGeom>
        </p:spPr>
        <p:txBody>
          <a:bodyPr vert="horz" lIns="93744" tIns="46872" rIns="93744" bIns="46872"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4F53997B-A4F9-2EC0-D4F5-21DB54D24D9B}"/>
              </a:ext>
            </a:extLst>
          </p:cNvPr>
          <p:cNvSpPr>
            <a:spLocks noGrp="1"/>
          </p:cNvSpPr>
          <p:nvPr>
            <p:ph type="sldNum" sz="quarter" idx="5"/>
          </p:nvPr>
        </p:nvSpPr>
        <p:spPr>
          <a:xfrm>
            <a:off x="3889375" y="9061450"/>
            <a:ext cx="2974975" cy="477838"/>
          </a:xfrm>
          <a:prstGeom prst="rect">
            <a:avLst/>
          </a:prstGeom>
        </p:spPr>
        <p:txBody>
          <a:bodyPr vert="horz" lIns="93744" tIns="46872" rIns="93744" bIns="46872" rtlCol="0" anchor="b"/>
          <a:lstStyle>
            <a:lvl1pPr algn="r" eaLnBrk="1" fontAlgn="auto" hangingPunct="1">
              <a:spcBef>
                <a:spcPts val="0"/>
              </a:spcBef>
              <a:spcAft>
                <a:spcPts val="0"/>
              </a:spcAft>
              <a:defRPr sz="1200">
                <a:latin typeface="+mn-lt"/>
              </a:defRPr>
            </a:lvl1pPr>
          </a:lstStyle>
          <a:p>
            <a:pPr>
              <a:defRPr/>
            </a:pPr>
            <a:fld id="{F9E2014F-D04E-3443-B521-B37D8E71A40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mn-cs"/>
      </a:defRPr>
    </a:lvl1pPr>
    <a:lvl2pPr marL="457200" algn="l" defTabSz="457200" rtl="0" eaLnBrk="0" fontAlgn="base" hangingPunct="0">
      <a:spcBef>
        <a:spcPct val="30000"/>
      </a:spcBef>
      <a:spcAft>
        <a:spcPct val="0"/>
      </a:spcAft>
      <a:defRPr sz="1200" kern="1200">
        <a:solidFill>
          <a:schemeClr val="tx1"/>
        </a:solidFill>
        <a:latin typeface="+mn-lt"/>
        <a:ea typeface="+mn-ea"/>
        <a:cs typeface="+mn-cs"/>
      </a:defRPr>
    </a:lvl2pPr>
    <a:lvl3pPr marL="914400" algn="l" defTabSz="457200" rtl="0" eaLnBrk="0" fontAlgn="base" hangingPunct="0">
      <a:spcBef>
        <a:spcPct val="30000"/>
      </a:spcBef>
      <a:spcAft>
        <a:spcPct val="0"/>
      </a:spcAft>
      <a:defRPr sz="1200" kern="1200">
        <a:solidFill>
          <a:schemeClr val="tx1"/>
        </a:solidFill>
        <a:latin typeface="+mn-lt"/>
        <a:ea typeface="+mn-ea"/>
        <a:cs typeface="+mn-cs"/>
      </a:defRPr>
    </a:lvl3pPr>
    <a:lvl4pPr marL="1371600" algn="l" defTabSz="457200" rtl="0" eaLnBrk="0" fontAlgn="base" hangingPunct="0">
      <a:spcBef>
        <a:spcPct val="30000"/>
      </a:spcBef>
      <a:spcAft>
        <a:spcPct val="0"/>
      </a:spcAft>
      <a:defRPr sz="1200" kern="1200">
        <a:solidFill>
          <a:schemeClr val="tx1"/>
        </a:solidFill>
        <a:latin typeface="+mn-lt"/>
        <a:ea typeface="+mn-ea"/>
        <a:cs typeface="+mn-cs"/>
      </a:defRPr>
    </a:lvl4pPr>
    <a:lvl5pPr marL="1828800" algn="l" defTabSz="457200" rtl="0" eaLnBrk="0" fontAlgn="base" hangingPunct="0">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a:extLst>
              <a:ext uri="{FF2B5EF4-FFF2-40B4-BE49-F238E27FC236}">
                <a16:creationId xmlns:a16="http://schemas.microsoft.com/office/drawing/2014/main" id="{5C69CF28-772D-FBD1-5046-7B3A4D39E0D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6" name="Notes Placeholder 2">
            <a:extLst>
              <a:ext uri="{FF2B5EF4-FFF2-40B4-BE49-F238E27FC236}">
                <a16:creationId xmlns:a16="http://schemas.microsoft.com/office/drawing/2014/main" id="{67B42E41-9350-34BA-4859-C8985888C3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7" name="Slide Number Placeholder 3">
            <a:extLst>
              <a:ext uri="{FF2B5EF4-FFF2-40B4-BE49-F238E27FC236}">
                <a16:creationId xmlns:a16="http://schemas.microsoft.com/office/drawing/2014/main" id="{FE7B89CE-B655-4951-8149-980EAEE002A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8E9D61E4-EBA0-AA48-A89D-3022D481B3BC}" type="slidenum">
              <a:rPr lang="en-US" altLang="en-US" smtClean="0">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AACC956C-1DDA-6E6C-6EE2-D0DCB5B2C71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02E17BDA-968C-968E-A70E-53B46DFD02C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59" name="Slide Number Placeholder 3">
            <a:extLst>
              <a:ext uri="{FF2B5EF4-FFF2-40B4-BE49-F238E27FC236}">
                <a16:creationId xmlns:a16="http://schemas.microsoft.com/office/drawing/2014/main" id="{6CAD5C6E-CE3E-21CE-3B45-5FAD55E0698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pPr fontAlgn="base">
              <a:spcBef>
                <a:spcPct val="0"/>
              </a:spcBef>
              <a:spcAft>
                <a:spcPct val="0"/>
              </a:spcAft>
            </a:pPr>
            <a:fld id="{AE795293-1F3D-1C4F-A9C6-98931238C4C7}" type="slidenum">
              <a:rPr lang="en-US" altLang="en-US" smtClean="0">
                <a:latin typeface="Calibri" panose="020F0502020204030204" pitchFamily="34" charset="0"/>
              </a:rPr>
              <a:pPr fontAlgn="base">
                <a:spcBef>
                  <a:spcPct val="0"/>
                </a:spcBef>
                <a:spcAft>
                  <a:spcPct val="0"/>
                </a:spcAft>
              </a:pPr>
              <a:t>3</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a:extLst>
              <a:ext uri="{FF2B5EF4-FFF2-40B4-BE49-F238E27FC236}">
                <a16:creationId xmlns:a16="http://schemas.microsoft.com/office/drawing/2014/main" id="{E0939835-93C0-5270-6933-2D3FC49CECC5}"/>
              </a:ext>
            </a:extLst>
          </p:cNvPr>
          <p:cNvSpPr>
            <a:spLocks noGrp="1"/>
          </p:cNvSpPr>
          <p:nvPr>
            <p:ph type="dt" sz="half" idx="10"/>
          </p:nvPr>
        </p:nvSpPr>
        <p:spPr>
          <a:xfrm>
            <a:off x="395288" y="6524625"/>
            <a:ext cx="971550" cy="219075"/>
          </a:xfrm>
        </p:spPr>
        <p:txBody>
          <a:bodyPr/>
          <a:lstStyle>
            <a:lvl1pPr>
              <a:defRPr/>
            </a:lvl1pPr>
          </a:lstStyle>
          <a:p>
            <a:pPr>
              <a:defRPr/>
            </a:pPr>
            <a:fld id="{583E742A-551E-FB4B-B73C-0A0539D3C061}" type="datetimeFigureOut">
              <a:rPr lang="en-GB"/>
              <a:pPr>
                <a:defRPr/>
              </a:pPr>
              <a:t>04/12/2025</a:t>
            </a:fld>
            <a:endParaRPr lang="en-GB"/>
          </a:p>
        </p:txBody>
      </p:sp>
      <p:sp>
        <p:nvSpPr>
          <p:cNvPr id="5" name="Footer Placeholder 4">
            <a:extLst>
              <a:ext uri="{FF2B5EF4-FFF2-40B4-BE49-F238E27FC236}">
                <a16:creationId xmlns:a16="http://schemas.microsoft.com/office/drawing/2014/main" id="{08EF482F-3B88-0480-3F0D-152E80D16AEF}"/>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a:extLst>
              <a:ext uri="{FF2B5EF4-FFF2-40B4-BE49-F238E27FC236}">
                <a16:creationId xmlns:a16="http://schemas.microsoft.com/office/drawing/2014/main" id="{97877543-1F4B-DE72-6400-4D501A01EED0}"/>
              </a:ext>
            </a:extLst>
          </p:cNvPr>
          <p:cNvSpPr>
            <a:spLocks noGrp="1"/>
          </p:cNvSpPr>
          <p:nvPr>
            <p:ph type="sldNum" sz="quarter" idx="12"/>
          </p:nvPr>
        </p:nvSpPr>
        <p:spPr/>
        <p:txBody>
          <a:bodyPr/>
          <a:lstStyle>
            <a:lvl1pPr>
              <a:defRPr/>
            </a:lvl1pPr>
          </a:lstStyle>
          <a:p>
            <a:pPr>
              <a:defRPr/>
            </a:pPr>
            <a:fld id="{FC370ABB-D085-7A42-8926-550373FD1870}" type="slidenum">
              <a:rPr lang="en-GB"/>
              <a:pPr>
                <a:defRPr/>
              </a:pPr>
              <a:t>‹#›</a:t>
            </a:fld>
            <a:endParaRPr lang="en-GB"/>
          </a:p>
        </p:txBody>
      </p:sp>
    </p:spTree>
    <p:extLst>
      <p:ext uri="{BB962C8B-B14F-4D97-AF65-F5344CB8AC3E}">
        <p14:creationId xmlns:p14="http://schemas.microsoft.com/office/powerpoint/2010/main" val="1406647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8897E0A-959B-5F34-3EF8-CF3720F1B47C}"/>
              </a:ext>
            </a:extLst>
          </p:cNvPr>
          <p:cNvSpPr>
            <a:spLocks noGrp="1"/>
          </p:cNvSpPr>
          <p:nvPr>
            <p:ph type="dt" sz="half" idx="10"/>
          </p:nvPr>
        </p:nvSpPr>
        <p:spPr/>
        <p:txBody>
          <a:bodyPr/>
          <a:lstStyle>
            <a:lvl1pPr>
              <a:defRPr/>
            </a:lvl1pPr>
          </a:lstStyle>
          <a:p>
            <a:pPr>
              <a:defRPr/>
            </a:pPr>
            <a:fld id="{2FAF0664-1117-2641-B837-E25D9D17C55C}" type="datetimeFigureOut">
              <a:rPr lang="en-GB"/>
              <a:pPr>
                <a:defRPr/>
              </a:pPr>
              <a:t>04/12/2025</a:t>
            </a:fld>
            <a:endParaRPr lang="en-GB"/>
          </a:p>
        </p:txBody>
      </p:sp>
      <p:sp>
        <p:nvSpPr>
          <p:cNvPr id="5" name="Footer Placeholder 4">
            <a:extLst>
              <a:ext uri="{FF2B5EF4-FFF2-40B4-BE49-F238E27FC236}">
                <a16:creationId xmlns:a16="http://schemas.microsoft.com/office/drawing/2014/main" id="{5A63785B-096C-B498-CAA0-F5DF8AF517AD}"/>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GB"/>
          </a:p>
        </p:txBody>
      </p:sp>
      <p:sp>
        <p:nvSpPr>
          <p:cNvPr id="6" name="Slide Number Placeholder 5">
            <a:extLst>
              <a:ext uri="{FF2B5EF4-FFF2-40B4-BE49-F238E27FC236}">
                <a16:creationId xmlns:a16="http://schemas.microsoft.com/office/drawing/2014/main" id="{9D88EDB4-E73A-60BE-D999-D894882A5D89}"/>
              </a:ext>
            </a:extLst>
          </p:cNvPr>
          <p:cNvSpPr>
            <a:spLocks noGrp="1"/>
          </p:cNvSpPr>
          <p:nvPr>
            <p:ph type="sldNum" sz="quarter" idx="12"/>
          </p:nvPr>
        </p:nvSpPr>
        <p:spPr/>
        <p:txBody>
          <a:bodyPr/>
          <a:lstStyle>
            <a:lvl1pPr>
              <a:defRPr/>
            </a:lvl1pPr>
          </a:lstStyle>
          <a:p>
            <a:pPr>
              <a:defRPr/>
            </a:pPr>
            <a:fld id="{8A173615-A0DA-AC4F-93D7-5867DD1FA47C}" type="slidenum">
              <a:rPr lang="en-GB"/>
              <a:pPr>
                <a:defRPr/>
              </a:pPr>
              <a:t>‹#›</a:t>
            </a:fld>
            <a:endParaRPr lang="en-GB"/>
          </a:p>
        </p:txBody>
      </p:sp>
    </p:spTree>
    <p:extLst>
      <p:ext uri="{BB962C8B-B14F-4D97-AF65-F5344CB8AC3E}">
        <p14:creationId xmlns:p14="http://schemas.microsoft.com/office/powerpoint/2010/main" val="3059247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D39649-EC4E-17D7-0704-1B14D9E39B7C}"/>
              </a:ext>
            </a:extLst>
          </p:cNvPr>
          <p:cNvSpPr>
            <a:spLocks noGrp="1"/>
          </p:cNvSpPr>
          <p:nvPr>
            <p:ph type="dt" sz="half" idx="10"/>
          </p:nvPr>
        </p:nvSpPr>
        <p:spPr/>
        <p:txBody>
          <a:bodyPr/>
          <a:lstStyle>
            <a:lvl1pPr>
              <a:defRPr/>
            </a:lvl1pPr>
          </a:lstStyle>
          <a:p>
            <a:pPr>
              <a:defRPr/>
            </a:pPr>
            <a:fld id="{FE34D5C5-283B-B241-AF24-0891E67E5F8C}" type="datetimeFigureOut">
              <a:rPr lang="en-GB"/>
              <a:pPr>
                <a:defRPr/>
              </a:pPr>
              <a:t>04/12/2025</a:t>
            </a:fld>
            <a:endParaRPr lang="en-GB" dirty="0"/>
          </a:p>
        </p:txBody>
      </p:sp>
      <p:sp>
        <p:nvSpPr>
          <p:cNvPr id="5" name="Slide Number Placeholder 5">
            <a:extLst>
              <a:ext uri="{FF2B5EF4-FFF2-40B4-BE49-F238E27FC236}">
                <a16:creationId xmlns:a16="http://schemas.microsoft.com/office/drawing/2014/main" id="{385B9B3D-2C29-46D2-EB83-924E670807D9}"/>
              </a:ext>
            </a:extLst>
          </p:cNvPr>
          <p:cNvSpPr>
            <a:spLocks noGrp="1"/>
          </p:cNvSpPr>
          <p:nvPr>
            <p:ph type="sldNum" sz="quarter" idx="11"/>
          </p:nvPr>
        </p:nvSpPr>
        <p:spPr/>
        <p:txBody>
          <a:bodyPr/>
          <a:lstStyle>
            <a:lvl1pPr>
              <a:defRPr/>
            </a:lvl1pPr>
          </a:lstStyle>
          <a:p>
            <a:pPr>
              <a:defRPr/>
            </a:pPr>
            <a:fld id="{2DADC4FD-2B45-1F4A-AB5A-86051D43C110}" type="slidenum">
              <a:rPr lang="en-GB"/>
              <a:pPr>
                <a:defRPr/>
              </a:pPr>
              <a:t>‹#›</a:t>
            </a:fld>
            <a:endParaRPr lang="en-GB" dirty="0"/>
          </a:p>
        </p:txBody>
      </p:sp>
    </p:spTree>
    <p:extLst>
      <p:ext uri="{BB962C8B-B14F-4D97-AF65-F5344CB8AC3E}">
        <p14:creationId xmlns:p14="http://schemas.microsoft.com/office/powerpoint/2010/main" val="2366477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a:extLst>
              <a:ext uri="{FF2B5EF4-FFF2-40B4-BE49-F238E27FC236}">
                <a16:creationId xmlns:a16="http://schemas.microsoft.com/office/drawing/2014/main" id="{3DDD954B-E5AF-4EAB-00B5-B742D295475A}"/>
              </a:ext>
            </a:extLst>
          </p:cNvPr>
          <p:cNvSpPr>
            <a:spLocks noGrp="1"/>
          </p:cNvSpPr>
          <p:nvPr>
            <p:ph type="dt" sz="half" idx="10"/>
          </p:nvPr>
        </p:nvSpPr>
        <p:spPr/>
        <p:txBody>
          <a:bodyPr/>
          <a:lstStyle>
            <a:lvl1pPr>
              <a:defRPr/>
            </a:lvl1pPr>
          </a:lstStyle>
          <a:p>
            <a:pPr>
              <a:defRPr/>
            </a:pPr>
            <a:fld id="{1D39362C-84D0-1941-945F-79D3482CBA3F}" type="datetimeFigureOut">
              <a:rPr lang="en-GB"/>
              <a:pPr>
                <a:defRPr/>
              </a:pPr>
              <a:t>04/12/2025</a:t>
            </a:fld>
            <a:endParaRPr lang="en-GB" dirty="0"/>
          </a:p>
        </p:txBody>
      </p:sp>
      <p:sp>
        <p:nvSpPr>
          <p:cNvPr id="6" name="Slide Number Placeholder 5">
            <a:extLst>
              <a:ext uri="{FF2B5EF4-FFF2-40B4-BE49-F238E27FC236}">
                <a16:creationId xmlns:a16="http://schemas.microsoft.com/office/drawing/2014/main" id="{189CFF18-1937-D18E-421A-1F04F4357C83}"/>
              </a:ext>
            </a:extLst>
          </p:cNvPr>
          <p:cNvSpPr>
            <a:spLocks noGrp="1"/>
          </p:cNvSpPr>
          <p:nvPr>
            <p:ph type="sldNum" sz="quarter" idx="11"/>
          </p:nvPr>
        </p:nvSpPr>
        <p:spPr/>
        <p:txBody>
          <a:bodyPr/>
          <a:lstStyle>
            <a:lvl1pPr>
              <a:defRPr/>
            </a:lvl1pPr>
          </a:lstStyle>
          <a:p>
            <a:pPr>
              <a:defRPr/>
            </a:pPr>
            <a:fld id="{64BFE82C-4676-1F41-8EAF-0A5C7AF8F515}" type="slidenum">
              <a:rPr lang="en-GB"/>
              <a:pPr>
                <a:defRPr/>
              </a:pPr>
              <a:t>‹#›</a:t>
            </a:fld>
            <a:endParaRPr lang="en-GB" dirty="0"/>
          </a:p>
        </p:txBody>
      </p:sp>
    </p:spTree>
    <p:extLst>
      <p:ext uri="{BB962C8B-B14F-4D97-AF65-F5344CB8AC3E}">
        <p14:creationId xmlns:p14="http://schemas.microsoft.com/office/powerpoint/2010/main" val="15513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a:extLst>
              <a:ext uri="{FF2B5EF4-FFF2-40B4-BE49-F238E27FC236}">
                <a16:creationId xmlns:a16="http://schemas.microsoft.com/office/drawing/2014/main" id="{96F931B4-AC3E-3D6E-B05D-9D3164634E16}"/>
              </a:ext>
            </a:extLst>
          </p:cNvPr>
          <p:cNvSpPr>
            <a:spLocks noGrp="1"/>
          </p:cNvSpPr>
          <p:nvPr>
            <p:ph type="dt" sz="half" idx="10"/>
          </p:nvPr>
        </p:nvSpPr>
        <p:spPr/>
        <p:txBody>
          <a:bodyPr/>
          <a:lstStyle>
            <a:lvl1pPr>
              <a:defRPr/>
            </a:lvl1pPr>
          </a:lstStyle>
          <a:p>
            <a:pPr>
              <a:defRPr/>
            </a:pPr>
            <a:fld id="{60B3160F-ED8E-0C48-B08A-474B2360EA79}" type="datetimeFigureOut">
              <a:rPr lang="en-GB"/>
              <a:pPr>
                <a:defRPr/>
              </a:pPr>
              <a:t>04/12/2025</a:t>
            </a:fld>
            <a:endParaRPr lang="en-GB" dirty="0"/>
          </a:p>
        </p:txBody>
      </p:sp>
      <p:sp>
        <p:nvSpPr>
          <p:cNvPr id="8" name="Slide Number Placeholder 5">
            <a:extLst>
              <a:ext uri="{FF2B5EF4-FFF2-40B4-BE49-F238E27FC236}">
                <a16:creationId xmlns:a16="http://schemas.microsoft.com/office/drawing/2014/main" id="{C35FC247-1DE5-88E7-77E6-78327FDADE61}"/>
              </a:ext>
            </a:extLst>
          </p:cNvPr>
          <p:cNvSpPr>
            <a:spLocks noGrp="1"/>
          </p:cNvSpPr>
          <p:nvPr>
            <p:ph type="sldNum" sz="quarter" idx="11"/>
          </p:nvPr>
        </p:nvSpPr>
        <p:spPr/>
        <p:txBody>
          <a:bodyPr/>
          <a:lstStyle>
            <a:lvl1pPr>
              <a:defRPr/>
            </a:lvl1pPr>
          </a:lstStyle>
          <a:p>
            <a:pPr>
              <a:defRPr/>
            </a:pPr>
            <a:fld id="{F0F88F51-F047-6540-A035-E3A2B42513DA}" type="slidenum">
              <a:rPr lang="en-GB"/>
              <a:pPr>
                <a:defRPr/>
              </a:pPr>
              <a:t>‹#›</a:t>
            </a:fld>
            <a:endParaRPr lang="en-GB" dirty="0"/>
          </a:p>
        </p:txBody>
      </p:sp>
    </p:spTree>
    <p:extLst>
      <p:ext uri="{BB962C8B-B14F-4D97-AF65-F5344CB8AC3E}">
        <p14:creationId xmlns:p14="http://schemas.microsoft.com/office/powerpoint/2010/main" val="1420300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a:extLst>
              <a:ext uri="{FF2B5EF4-FFF2-40B4-BE49-F238E27FC236}">
                <a16:creationId xmlns:a16="http://schemas.microsoft.com/office/drawing/2014/main" id="{27880696-0A73-D6D1-F379-14C319ECF07D}"/>
              </a:ext>
            </a:extLst>
          </p:cNvPr>
          <p:cNvSpPr>
            <a:spLocks noGrp="1"/>
          </p:cNvSpPr>
          <p:nvPr>
            <p:ph type="dt" sz="half" idx="10"/>
          </p:nvPr>
        </p:nvSpPr>
        <p:spPr/>
        <p:txBody>
          <a:bodyPr/>
          <a:lstStyle>
            <a:lvl1pPr>
              <a:defRPr/>
            </a:lvl1pPr>
          </a:lstStyle>
          <a:p>
            <a:pPr>
              <a:defRPr/>
            </a:pPr>
            <a:fld id="{EFC904D6-4EEE-B748-850B-7D4C25D35DFD}" type="datetimeFigureOut">
              <a:rPr lang="en-GB"/>
              <a:pPr>
                <a:defRPr/>
              </a:pPr>
              <a:t>04/12/2025</a:t>
            </a:fld>
            <a:endParaRPr lang="en-GB" dirty="0"/>
          </a:p>
        </p:txBody>
      </p:sp>
      <p:sp>
        <p:nvSpPr>
          <p:cNvPr id="4" name="Slide Number Placeholder 5">
            <a:extLst>
              <a:ext uri="{FF2B5EF4-FFF2-40B4-BE49-F238E27FC236}">
                <a16:creationId xmlns:a16="http://schemas.microsoft.com/office/drawing/2014/main" id="{8CBEDA58-BB05-F159-C0DB-55027CAD8BB9}"/>
              </a:ext>
            </a:extLst>
          </p:cNvPr>
          <p:cNvSpPr>
            <a:spLocks noGrp="1"/>
          </p:cNvSpPr>
          <p:nvPr>
            <p:ph type="sldNum" sz="quarter" idx="11"/>
          </p:nvPr>
        </p:nvSpPr>
        <p:spPr/>
        <p:txBody>
          <a:bodyPr/>
          <a:lstStyle>
            <a:lvl1pPr>
              <a:defRPr/>
            </a:lvl1pPr>
          </a:lstStyle>
          <a:p>
            <a:pPr>
              <a:defRPr/>
            </a:pPr>
            <a:fld id="{230F6240-A237-DD48-802B-462CB3BDE3A0}" type="slidenum">
              <a:rPr lang="en-GB"/>
              <a:pPr>
                <a:defRPr/>
              </a:pPr>
              <a:t>‹#›</a:t>
            </a:fld>
            <a:endParaRPr lang="en-GB" dirty="0"/>
          </a:p>
        </p:txBody>
      </p:sp>
    </p:spTree>
    <p:extLst>
      <p:ext uri="{BB962C8B-B14F-4D97-AF65-F5344CB8AC3E}">
        <p14:creationId xmlns:p14="http://schemas.microsoft.com/office/powerpoint/2010/main" val="3243398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5B52655-DE9D-439E-F938-57C088F00ABA}"/>
              </a:ext>
            </a:extLst>
          </p:cNvPr>
          <p:cNvSpPr>
            <a:spLocks noGrp="1"/>
          </p:cNvSpPr>
          <p:nvPr>
            <p:ph type="dt" sz="half" idx="10"/>
          </p:nvPr>
        </p:nvSpPr>
        <p:spPr/>
        <p:txBody>
          <a:bodyPr/>
          <a:lstStyle>
            <a:lvl1pPr>
              <a:defRPr/>
            </a:lvl1pPr>
          </a:lstStyle>
          <a:p>
            <a:pPr>
              <a:defRPr/>
            </a:pPr>
            <a:fld id="{2B6FE084-5F91-5345-83EA-C07A33210006}" type="datetimeFigureOut">
              <a:rPr lang="en-GB"/>
              <a:pPr>
                <a:defRPr/>
              </a:pPr>
              <a:t>04/12/2025</a:t>
            </a:fld>
            <a:endParaRPr lang="en-GB" dirty="0"/>
          </a:p>
        </p:txBody>
      </p:sp>
      <p:sp>
        <p:nvSpPr>
          <p:cNvPr id="3" name="Slide Number Placeholder 5">
            <a:extLst>
              <a:ext uri="{FF2B5EF4-FFF2-40B4-BE49-F238E27FC236}">
                <a16:creationId xmlns:a16="http://schemas.microsoft.com/office/drawing/2014/main" id="{281F7296-4CA3-16E0-36D8-24117ECE3CC5}"/>
              </a:ext>
            </a:extLst>
          </p:cNvPr>
          <p:cNvSpPr>
            <a:spLocks noGrp="1"/>
          </p:cNvSpPr>
          <p:nvPr>
            <p:ph type="sldNum" sz="quarter" idx="11"/>
          </p:nvPr>
        </p:nvSpPr>
        <p:spPr/>
        <p:txBody>
          <a:bodyPr/>
          <a:lstStyle>
            <a:lvl1pPr>
              <a:defRPr/>
            </a:lvl1pPr>
          </a:lstStyle>
          <a:p>
            <a:pPr>
              <a:defRPr/>
            </a:pPr>
            <a:fld id="{976235F6-2396-A944-9068-1208D88F24AD}" type="slidenum">
              <a:rPr lang="en-GB"/>
              <a:pPr>
                <a:defRPr/>
              </a:pPr>
              <a:t>‹#›</a:t>
            </a:fld>
            <a:endParaRPr lang="en-GB" dirty="0"/>
          </a:p>
        </p:txBody>
      </p:sp>
    </p:spTree>
    <p:extLst>
      <p:ext uri="{BB962C8B-B14F-4D97-AF65-F5344CB8AC3E}">
        <p14:creationId xmlns:p14="http://schemas.microsoft.com/office/powerpoint/2010/main" val="839422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4D43783A-5944-0F8D-F283-9E462886FF67}"/>
              </a:ext>
            </a:extLst>
          </p:cNvPr>
          <p:cNvSpPr>
            <a:spLocks noGrp="1"/>
          </p:cNvSpPr>
          <p:nvPr>
            <p:ph type="dt" sz="half" idx="10"/>
          </p:nvPr>
        </p:nvSpPr>
        <p:spPr/>
        <p:txBody>
          <a:bodyPr/>
          <a:lstStyle>
            <a:lvl1pPr>
              <a:defRPr/>
            </a:lvl1pPr>
          </a:lstStyle>
          <a:p>
            <a:pPr>
              <a:defRPr/>
            </a:pPr>
            <a:fld id="{EE561E8D-5351-F04F-870F-69837F721BD5}" type="datetimeFigureOut">
              <a:rPr lang="en-GB"/>
              <a:pPr>
                <a:defRPr/>
              </a:pPr>
              <a:t>04/12/2025</a:t>
            </a:fld>
            <a:endParaRPr lang="en-GB" dirty="0"/>
          </a:p>
        </p:txBody>
      </p:sp>
      <p:sp>
        <p:nvSpPr>
          <p:cNvPr id="6" name="Slide Number Placeholder 5">
            <a:extLst>
              <a:ext uri="{FF2B5EF4-FFF2-40B4-BE49-F238E27FC236}">
                <a16:creationId xmlns:a16="http://schemas.microsoft.com/office/drawing/2014/main" id="{92E4BBC9-D423-E086-3435-13608780955E}"/>
              </a:ext>
            </a:extLst>
          </p:cNvPr>
          <p:cNvSpPr>
            <a:spLocks noGrp="1"/>
          </p:cNvSpPr>
          <p:nvPr>
            <p:ph type="sldNum" sz="quarter" idx="11"/>
          </p:nvPr>
        </p:nvSpPr>
        <p:spPr/>
        <p:txBody>
          <a:bodyPr/>
          <a:lstStyle>
            <a:lvl1pPr>
              <a:defRPr/>
            </a:lvl1pPr>
          </a:lstStyle>
          <a:p>
            <a:pPr>
              <a:defRPr/>
            </a:pPr>
            <a:fld id="{D125A2A2-DBB1-9A4F-BC8B-3D754D4CDC26}" type="slidenum">
              <a:rPr lang="en-GB"/>
              <a:pPr>
                <a:defRPr/>
              </a:pPr>
              <a:t>‹#›</a:t>
            </a:fld>
            <a:endParaRPr lang="en-GB" dirty="0"/>
          </a:p>
        </p:txBody>
      </p:sp>
    </p:spTree>
    <p:extLst>
      <p:ext uri="{BB962C8B-B14F-4D97-AF65-F5344CB8AC3E}">
        <p14:creationId xmlns:p14="http://schemas.microsoft.com/office/powerpoint/2010/main" val="389144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Click icon to add picture</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D6A0AC99-7402-846A-6A6E-2BDCEC447D37}"/>
              </a:ext>
            </a:extLst>
          </p:cNvPr>
          <p:cNvSpPr>
            <a:spLocks noGrp="1"/>
          </p:cNvSpPr>
          <p:nvPr>
            <p:ph type="dt" sz="half" idx="10"/>
          </p:nvPr>
        </p:nvSpPr>
        <p:spPr/>
        <p:txBody>
          <a:bodyPr/>
          <a:lstStyle>
            <a:lvl1pPr>
              <a:defRPr/>
            </a:lvl1pPr>
          </a:lstStyle>
          <a:p>
            <a:pPr>
              <a:defRPr/>
            </a:pPr>
            <a:fld id="{E84817BB-1811-CE4D-B31C-564D1E56AB79}" type="datetimeFigureOut">
              <a:rPr lang="en-GB"/>
              <a:pPr>
                <a:defRPr/>
              </a:pPr>
              <a:t>04/12/2025</a:t>
            </a:fld>
            <a:endParaRPr lang="en-GB" dirty="0"/>
          </a:p>
        </p:txBody>
      </p:sp>
      <p:sp>
        <p:nvSpPr>
          <p:cNvPr id="6" name="Slide Number Placeholder 5">
            <a:extLst>
              <a:ext uri="{FF2B5EF4-FFF2-40B4-BE49-F238E27FC236}">
                <a16:creationId xmlns:a16="http://schemas.microsoft.com/office/drawing/2014/main" id="{9F279AAA-E6B7-80C7-08C5-25A8A918ACD5}"/>
              </a:ext>
            </a:extLst>
          </p:cNvPr>
          <p:cNvSpPr>
            <a:spLocks noGrp="1"/>
          </p:cNvSpPr>
          <p:nvPr>
            <p:ph type="sldNum" sz="quarter" idx="11"/>
          </p:nvPr>
        </p:nvSpPr>
        <p:spPr/>
        <p:txBody>
          <a:bodyPr/>
          <a:lstStyle>
            <a:lvl1pPr>
              <a:defRPr/>
            </a:lvl1pPr>
          </a:lstStyle>
          <a:p>
            <a:pPr>
              <a:defRPr/>
            </a:pPr>
            <a:fld id="{6565D449-5A9E-A845-BE4F-C647E56B7944}" type="slidenum">
              <a:rPr lang="en-GB"/>
              <a:pPr>
                <a:defRPr/>
              </a:pPr>
              <a:t>‹#›</a:t>
            </a:fld>
            <a:endParaRPr lang="en-GB" dirty="0"/>
          </a:p>
        </p:txBody>
      </p:sp>
    </p:spTree>
    <p:extLst>
      <p:ext uri="{BB962C8B-B14F-4D97-AF65-F5344CB8AC3E}">
        <p14:creationId xmlns:p14="http://schemas.microsoft.com/office/powerpoint/2010/main" val="232776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8945FDF-38D3-587F-6DDA-68D5E82B33A9}"/>
              </a:ext>
            </a:extLst>
          </p:cNvPr>
          <p:cNvSpPr>
            <a:spLocks noGrp="1"/>
          </p:cNvSpPr>
          <p:nvPr>
            <p:ph type="dt" sz="half" idx="10"/>
          </p:nvPr>
        </p:nvSpPr>
        <p:spPr/>
        <p:txBody>
          <a:bodyPr/>
          <a:lstStyle>
            <a:lvl1pPr>
              <a:defRPr/>
            </a:lvl1pPr>
          </a:lstStyle>
          <a:p>
            <a:pPr>
              <a:defRPr/>
            </a:pPr>
            <a:fld id="{E7C14538-4A16-B54D-8661-C3EB0C18EB1F}" type="datetimeFigureOut">
              <a:rPr lang="en-GB"/>
              <a:pPr>
                <a:defRPr/>
              </a:pPr>
              <a:t>04/12/2025</a:t>
            </a:fld>
            <a:endParaRPr lang="en-GB" dirty="0"/>
          </a:p>
        </p:txBody>
      </p:sp>
      <p:sp>
        <p:nvSpPr>
          <p:cNvPr id="5" name="Slide Number Placeholder 5">
            <a:extLst>
              <a:ext uri="{FF2B5EF4-FFF2-40B4-BE49-F238E27FC236}">
                <a16:creationId xmlns:a16="http://schemas.microsoft.com/office/drawing/2014/main" id="{4BFF256A-E87D-1A12-94BC-5C9970532C7E}"/>
              </a:ext>
            </a:extLst>
          </p:cNvPr>
          <p:cNvSpPr>
            <a:spLocks noGrp="1"/>
          </p:cNvSpPr>
          <p:nvPr>
            <p:ph type="sldNum" sz="quarter" idx="11"/>
          </p:nvPr>
        </p:nvSpPr>
        <p:spPr/>
        <p:txBody>
          <a:bodyPr/>
          <a:lstStyle>
            <a:lvl1pPr>
              <a:defRPr/>
            </a:lvl1pPr>
          </a:lstStyle>
          <a:p>
            <a:pPr>
              <a:defRPr/>
            </a:pPr>
            <a:fld id="{C955D5CC-6CAF-C248-9374-F9CCFF972BE9}" type="slidenum">
              <a:rPr lang="en-GB"/>
              <a:pPr>
                <a:defRPr/>
              </a:pPr>
              <a:t>‹#›</a:t>
            </a:fld>
            <a:endParaRPr lang="en-GB" dirty="0"/>
          </a:p>
        </p:txBody>
      </p:sp>
    </p:spTree>
    <p:extLst>
      <p:ext uri="{BB962C8B-B14F-4D97-AF65-F5344CB8AC3E}">
        <p14:creationId xmlns:p14="http://schemas.microsoft.com/office/powerpoint/2010/main" val="2648989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BA94682-8290-AB5D-33B7-282550823E19}"/>
              </a:ext>
            </a:extLst>
          </p:cNvPr>
          <p:cNvSpPr>
            <a:spLocks noGrp="1"/>
          </p:cNvSpPr>
          <p:nvPr>
            <p:ph type="dt" sz="half" idx="10"/>
          </p:nvPr>
        </p:nvSpPr>
        <p:spPr/>
        <p:txBody>
          <a:bodyPr/>
          <a:lstStyle>
            <a:lvl1pPr>
              <a:defRPr/>
            </a:lvl1pPr>
          </a:lstStyle>
          <a:p>
            <a:pPr>
              <a:defRPr/>
            </a:pPr>
            <a:fld id="{4AD0B27F-F452-6344-A026-53DACDD1F85E}" type="datetimeFigureOut">
              <a:rPr lang="en-GB"/>
              <a:pPr>
                <a:defRPr/>
              </a:pPr>
              <a:t>04/12/2025</a:t>
            </a:fld>
            <a:endParaRPr lang="en-GB" dirty="0"/>
          </a:p>
        </p:txBody>
      </p:sp>
      <p:sp>
        <p:nvSpPr>
          <p:cNvPr id="5" name="Slide Number Placeholder 5">
            <a:extLst>
              <a:ext uri="{FF2B5EF4-FFF2-40B4-BE49-F238E27FC236}">
                <a16:creationId xmlns:a16="http://schemas.microsoft.com/office/drawing/2014/main" id="{8BF1441F-02A8-3E99-B6E5-0858C9798D59}"/>
              </a:ext>
            </a:extLst>
          </p:cNvPr>
          <p:cNvSpPr>
            <a:spLocks noGrp="1"/>
          </p:cNvSpPr>
          <p:nvPr>
            <p:ph type="sldNum" sz="quarter" idx="11"/>
          </p:nvPr>
        </p:nvSpPr>
        <p:spPr/>
        <p:txBody>
          <a:bodyPr/>
          <a:lstStyle>
            <a:lvl1pPr>
              <a:defRPr/>
            </a:lvl1pPr>
          </a:lstStyle>
          <a:p>
            <a:pPr>
              <a:defRPr/>
            </a:pPr>
            <a:fld id="{1D28ADA7-A69A-5147-8C09-9C23CB81BB77}" type="slidenum">
              <a:rPr lang="en-GB"/>
              <a:pPr>
                <a:defRPr/>
              </a:pPr>
              <a:t>‹#›</a:t>
            </a:fld>
            <a:endParaRPr lang="en-GB" dirty="0"/>
          </a:p>
        </p:txBody>
      </p:sp>
    </p:spTree>
    <p:extLst>
      <p:ext uri="{BB962C8B-B14F-4D97-AF65-F5344CB8AC3E}">
        <p14:creationId xmlns:p14="http://schemas.microsoft.com/office/powerpoint/2010/main" val="3713360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345EF0B-FEC5-D65E-B2F1-05986F87EC98}"/>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Text Placeholder 2">
            <a:extLst>
              <a:ext uri="{FF2B5EF4-FFF2-40B4-BE49-F238E27FC236}">
                <a16:creationId xmlns:a16="http://schemas.microsoft.com/office/drawing/2014/main" id="{30F9DD4A-16C0-DC61-04D1-752DF24095DC}"/>
              </a:ext>
            </a:extLst>
          </p:cNvPr>
          <p:cNvSpPr>
            <a:spLocks noGrp="1" noChangeArrowheads="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8006C8D2-0277-C26E-F4DA-8D9FA842EEC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defRPr>
            </a:lvl1pPr>
          </a:lstStyle>
          <a:p>
            <a:pPr>
              <a:defRPr/>
            </a:pPr>
            <a:fld id="{03C76FC8-08B9-2A4A-B101-47408885D22F}" type="datetimeFigureOut">
              <a:rPr lang="en-GB"/>
              <a:pPr>
                <a:defRPr/>
              </a:pPr>
              <a:t>04/12/2025</a:t>
            </a:fld>
            <a:endParaRPr lang="en-GB" dirty="0"/>
          </a:p>
        </p:txBody>
      </p:sp>
      <p:sp>
        <p:nvSpPr>
          <p:cNvPr id="6" name="Slide Number Placeholder 5">
            <a:extLst>
              <a:ext uri="{FF2B5EF4-FFF2-40B4-BE49-F238E27FC236}">
                <a16:creationId xmlns:a16="http://schemas.microsoft.com/office/drawing/2014/main" id="{BD787EFF-9FA8-DF31-DC2E-E56745485418}"/>
              </a:ext>
            </a:extLst>
          </p:cNvPr>
          <p:cNvSpPr>
            <a:spLocks noGrp="1"/>
          </p:cNvSpPr>
          <p:nvPr>
            <p:ph type="sldNum" sz="quarter" idx="4"/>
          </p:nvPr>
        </p:nvSpPr>
        <p:spPr>
          <a:xfrm>
            <a:off x="7956550" y="6381750"/>
            <a:ext cx="730250" cy="3397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D7FB87D3-2351-1B44-BD8A-82F6B1017214}"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Myriad Pro"/>
        </a:defRPr>
      </a:lvl2pPr>
      <a:lvl3pPr algn="ctr" rtl="0" eaLnBrk="1" fontAlgn="base" hangingPunct="1">
        <a:spcBef>
          <a:spcPct val="0"/>
        </a:spcBef>
        <a:spcAft>
          <a:spcPct val="0"/>
        </a:spcAft>
        <a:defRPr sz="4400">
          <a:solidFill>
            <a:schemeClr val="tx1"/>
          </a:solidFill>
          <a:latin typeface="Myriad Pro"/>
        </a:defRPr>
      </a:lvl3pPr>
      <a:lvl4pPr algn="ctr" rtl="0" eaLnBrk="1" fontAlgn="base" hangingPunct="1">
        <a:spcBef>
          <a:spcPct val="0"/>
        </a:spcBef>
        <a:spcAft>
          <a:spcPct val="0"/>
        </a:spcAft>
        <a:defRPr sz="4400">
          <a:solidFill>
            <a:schemeClr val="tx1"/>
          </a:solidFill>
          <a:latin typeface="Myriad Pro"/>
        </a:defRPr>
      </a:lvl4pPr>
      <a:lvl5pPr algn="ctr" rtl="0" eaLnBrk="1" fontAlgn="base" hangingPunct="1">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ideo" Target="https://www.youtube.com/embed/zh4reyziG8w?feature=oembed" TargetMode="External"/><Relationship Id="rId6" Type="http://schemas.openxmlformats.org/officeDocument/2006/relationships/image" Target="../media/image4.png"/><Relationship Id="rId5" Type="http://schemas.openxmlformats.org/officeDocument/2006/relationships/hyperlink" Target="https://www.youtube.com/watch?v=zh4reyziG8w" TargetMode="Externa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noorulquraninstitute.com/blogs/b/what-are-the-best-islamic-online-quran-classes-for-kids" TargetMode="External"/><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2196/56320" TargetMode="External"/><Relationship Id="rId2" Type="http://schemas.openxmlformats.org/officeDocument/2006/relationships/hyperlink" Target="https://doi.org/10.3399/bjgp19X701333" TargetMode="External"/><Relationship Id="rId1" Type="http://schemas.openxmlformats.org/officeDocument/2006/relationships/slideLayout" Target="../slideLayouts/slideLayout2.xml"/><Relationship Id="rId6" Type="http://schemas.openxmlformats.org/officeDocument/2006/relationships/hyperlink" Target="https://www.england.nhs.uk/long-read/transformation-and-innovation-delivery-update/#:~:text=At%20the%20end%20of%20November%202023%2C%2024%25,access%20(where%20their%20GP%20has%20granted%20access)" TargetMode="External"/><Relationship Id="rId5" Type="http://schemas.openxmlformats.org/officeDocument/2006/relationships/hyperlink" Target="https://doi.org/10.1016/j.puhe.2012.05.014" TargetMode="External"/><Relationship Id="rId4" Type="http://schemas.openxmlformats.org/officeDocument/2006/relationships/hyperlink" Target="https://doi.org/10.3399/BJGP.2022.0150"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nhs.uk/nhs-app/about-the-nhs-app/#:~:text=The%20NHS%20App%20gives%20you,can%20use%20the%20NHS%20App" TargetMode="External"/><Relationship Id="rId2" Type="http://schemas.openxmlformats.org/officeDocument/2006/relationships/hyperlink" Target="https://digital.nhs.uk/blog/design-matters/2025/co-creating-the-digital-front-door-to-the-nhs#:~:text=Research%20shows%20that%20while%20most,needed%20to%20use%20digital%20services" TargetMode="External"/><Relationship Id="rId1" Type="http://schemas.openxmlformats.org/officeDocument/2006/relationships/slideLayout" Target="../slideLayouts/slideLayout2.xml"/><Relationship Id="rId6" Type="http://schemas.openxmlformats.org/officeDocument/2006/relationships/hyperlink" Target="https://www.whiteladiesmedical.nhs.uk/nhs-app" TargetMode="External"/><Relationship Id="rId5" Type="http://schemas.openxmlformats.org/officeDocument/2006/relationships/hyperlink" Target="https://doi.org/10.1186/s12916-024-03842-w" TargetMode="External"/><Relationship Id="rId4" Type="http://schemas.openxmlformats.org/officeDocument/2006/relationships/hyperlink" Target="https://pifonline.org.uk/news/public-patient-experience-nhs-app/#:~:text=Increasing%20awareness%20and%20promoting%20benefits,and%20when%20they%20are%20us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A3C8622-BA1C-D161-3D2B-C7828B1A7967}"/>
              </a:ext>
            </a:extLst>
          </p:cNvPr>
          <p:cNvSpPr/>
          <p:nvPr/>
        </p:nvSpPr>
        <p:spPr>
          <a:xfrm>
            <a:off x="1979712" y="4077072"/>
            <a:ext cx="5688632" cy="16561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400" b="1" dirty="0">
                <a:solidFill>
                  <a:schemeClr val="accent2">
                    <a:lumMod val="20000"/>
                    <a:lumOff val="80000"/>
                  </a:schemeClr>
                </a:solidFill>
                <a:latin typeface="Arial" panose="020B0604020202020204" pitchFamily="34" charset="0"/>
                <a:cs typeface="Arial" panose="020B0604020202020204" pitchFamily="34" charset="0"/>
              </a:rPr>
              <a:t>Student name: Delia Munteanu</a:t>
            </a:r>
            <a:br>
              <a:rPr lang="en-GB" sz="2400" b="1" dirty="0">
                <a:solidFill>
                  <a:schemeClr val="accent2">
                    <a:lumMod val="20000"/>
                    <a:lumOff val="80000"/>
                  </a:schemeClr>
                </a:solidFill>
                <a:latin typeface="Arial" panose="020B0604020202020204" pitchFamily="34" charset="0"/>
                <a:cs typeface="Arial" panose="020B0604020202020204" pitchFamily="34" charset="0"/>
              </a:rPr>
            </a:br>
            <a:r>
              <a:rPr lang="en-GB" sz="2400" b="1" dirty="0">
                <a:solidFill>
                  <a:schemeClr val="accent2">
                    <a:lumMod val="20000"/>
                    <a:lumOff val="80000"/>
                  </a:schemeClr>
                </a:solidFill>
                <a:latin typeface="Arial" panose="020B0604020202020204" pitchFamily="34" charset="0"/>
                <a:cs typeface="Arial" panose="020B0604020202020204" pitchFamily="34" charset="0"/>
              </a:rPr>
              <a:t>Student ID: 2314055</a:t>
            </a:r>
            <a:endParaRPr lang="en-GB" sz="2400" dirty="0"/>
          </a:p>
        </p:txBody>
      </p:sp>
      <p:sp>
        <p:nvSpPr>
          <p:cNvPr id="2" name="Title 1">
            <a:extLst>
              <a:ext uri="{FF2B5EF4-FFF2-40B4-BE49-F238E27FC236}">
                <a16:creationId xmlns:a16="http://schemas.microsoft.com/office/drawing/2014/main" id="{4492702A-34BF-E5F0-690C-7383F7AAC3D8}"/>
              </a:ext>
            </a:extLst>
          </p:cNvPr>
          <p:cNvSpPr>
            <a:spLocks noGrp="1"/>
          </p:cNvSpPr>
          <p:nvPr>
            <p:ph type="ctrTitle"/>
          </p:nvPr>
        </p:nvSpPr>
        <p:spPr>
          <a:xfrm>
            <a:off x="611560" y="1484784"/>
            <a:ext cx="8353425" cy="2303463"/>
          </a:xfrm>
        </p:spPr>
        <p:txBody>
          <a:bodyPr rtlCol="0">
            <a:normAutofit fontScale="90000"/>
          </a:bodyPr>
          <a:lstStyle/>
          <a:p>
            <a:pPr eaLnBrk="1" fontAlgn="auto" hangingPunct="1">
              <a:spcAft>
                <a:spcPts val="0"/>
              </a:spcAft>
              <a:defRPr/>
            </a:pPr>
            <a:r>
              <a:rPr lang="en-GB" sz="3600" b="1" dirty="0">
                <a:solidFill>
                  <a:schemeClr val="accent2">
                    <a:lumMod val="20000"/>
                    <a:lumOff val="80000"/>
                  </a:schemeClr>
                </a:solidFill>
                <a:latin typeface="Arial" panose="020B0604020202020204" pitchFamily="34" charset="0"/>
                <a:cs typeface="Arial" panose="020B0604020202020204" pitchFamily="34" charset="0"/>
              </a:rPr>
              <a:t>Digital Transformation in the Health and Care Professions (BMHP6026)</a:t>
            </a:r>
            <a:br>
              <a:rPr lang="en-GB" sz="3200" b="1" dirty="0">
                <a:solidFill>
                  <a:schemeClr val="accent2">
                    <a:lumMod val="20000"/>
                    <a:lumOff val="80000"/>
                  </a:schemeClr>
                </a:solidFill>
                <a:latin typeface="Arial" panose="020B0604020202020204" pitchFamily="34" charset="0"/>
                <a:cs typeface="Arial" panose="020B0604020202020204" pitchFamily="34" charset="0"/>
              </a:rPr>
            </a:br>
            <a:r>
              <a:rPr lang="en-GB" sz="3200" b="1" dirty="0">
                <a:solidFill>
                  <a:schemeClr val="accent2">
                    <a:lumMod val="20000"/>
                    <a:lumOff val="80000"/>
                  </a:schemeClr>
                </a:solidFill>
                <a:latin typeface="Arial" panose="020B0604020202020204" pitchFamily="34" charset="0"/>
                <a:cs typeface="Arial" panose="020B0604020202020204" pitchFamily="34" charset="0"/>
              </a:rPr>
              <a:t>Component 2 Assessment </a:t>
            </a:r>
            <a:br>
              <a:rPr lang="en-GB" sz="3200" b="1" dirty="0">
                <a:solidFill>
                  <a:schemeClr val="accent2">
                    <a:lumMod val="20000"/>
                    <a:lumOff val="80000"/>
                  </a:schemeClr>
                </a:solidFill>
                <a:latin typeface="Arial" panose="020B0604020202020204" pitchFamily="34" charset="0"/>
                <a:cs typeface="Arial" panose="020B0604020202020204" pitchFamily="34" charset="0"/>
              </a:rPr>
            </a:br>
            <a:br>
              <a:rPr lang="en-GB" sz="3200" b="1" dirty="0">
                <a:solidFill>
                  <a:schemeClr val="accent2">
                    <a:lumMod val="20000"/>
                    <a:lumOff val="80000"/>
                  </a:schemeClr>
                </a:solidFill>
                <a:latin typeface="Arial" panose="020B0604020202020204" pitchFamily="34" charset="0"/>
                <a:cs typeface="Arial" panose="020B0604020202020204" pitchFamily="34" charset="0"/>
              </a:rPr>
            </a:br>
            <a:br>
              <a:rPr lang="en-GB" sz="3200" b="1" dirty="0">
                <a:solidFill>
                  <a:schemeClr val="accent2">
                    <a:lumMod val="20000"/>
                    <a:lumOff val="80000"/>
                  </a:schemeClr>
                </a:solidFill>
                <a:latin typeface="Arial" panose="020B0604020202020204" pitchFamily="34" charset="0"/>
                <a:cs typeface="Arial" panose="020B0604020202020204" pitchFamily="34" charset="0"/>
              </a:rPr>
            </a:br>
            <a:endParaRPr lang="en-GB" altLang="en-US" sz="2200" dirty="0">
              <a:solidFill>
                <a:schemeClr val="accent2">
                  <a:lumMod val="20000"/>
                  <a:lumOff val="8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a:extLst>
              <a:ext uri="{FF2B5EF4-FFF2-40B4-BE49-F238E27FC236}">
                <a16:creationId xmlns:a16="http://schemas.microsoft.com/office/drawing/2014/main" id="{470C4F50-F2C7-3130-EBD4-DA77E1E0B422}"/>
              </a:ext>
            </a:extLst>
          </p:cNvPr>
          <p:cNvSpPr>
            <a:spLocks noGrp="1" noChangeArrowheads="1"/>
          </p:cNvSpPr>
          <p:nvPr>
            <p:ph type="ctrTitle"/>
          </p:nvPr>
        </p:nvSpPr>
        <p:spPr>
          <a:xfrm>
            <a:off x="971600" y="1124744"/>
            <a:ext cx="7772400" cy="1470025"/>
          </a:xfrm>
        </p:spPr>
        <p:txBody>
          <a:bodyPr wrap="square" anchor="ctr">
            <a:normAutofit/>
          </a:bodyPr>
          <a:lstStyle/>
          <a:p>
            <a:r>
              <a:rPr lang="en-GB" altLang="en-US" b="1" dirty="0"/>
              <a:t>Use of AI Acknowledgement</a:t>
            </a:r>
          </a:p>
        </p:txBody>
      </p:sp>
      <p:sp>
        <p:nvSpPr>
          <p:cNvPr id="17410" name="Content Placeholder 2">
            <a:extLst>
              <a:ext uri="{FF2B5EF4-FFF2-40B4-BE49-F238E27FC236}">
                <a16:creationId xmlns:a16="http://schemas.microsoft.com/office/drawing/2014/main" id="{27C269E3-C87C-6E2C-BC82-2EF14065B659}"/>
              </a:ext>
            </a:extLst>
          </p:cNvPr>
          <p:cNvSpPr>
            <a:spLocks noGrp="1" noChangeArrowheads="1"/>
          </p:cNvSpPr>
          <p:nvPr>
            <p:ph type="subTitle" idx="1"/>
          </p:nvPr>
        </p:nvSpPr>
        <p:spPr>
          <a:xfrm>
            <a:off x="683568" y="3645024"/>
            <a:ext cx="7920880" cy="1752600"/>
          </a:xfrm>
        </p:spPr>
        <p:txBody>
          <a:bodyPr wrap="square" anchor="t">
            <a:normAutofit/>
          </a:bodyPr>
          <a:lstStyle/>
          <a:p>
            <a:pPr algn="l">
              <a:lnSpc>
                <a:spcPct val="90000"/>
              </a:lnSpc>
            </a:pPr>
            <a:r>
              <a:rPr lang="en-GB" altLang="en-US" sz="2000" dirty="0">
                <a:solidFill>
                  <a:schemeClr val="bg1"/>
                </a:solidFill>
                <a:latin typeface="Arial" panose="020B0604020202020204" pitchFamily="34" charset="0"/>
                <a:cs typeface="Arial" panose="020B0604020202020204" pitchFamily="34" charset="0"/>
              </a:rPr>
              <a:t>I confirm that I have not used any AI tools during the research and creation of this assignment. I also confirm that I have not presented any AI-generated materials as my own work. Additionally, I affirm that I have copies of my drafts, notes, and other resources used, which I may be asked to provide as evidence.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Content Placeholder 2">
            <a:extLst>
              <a:ext uri="{FF2B5EF4-FFF2-40B4-BE49-F238E27FC236}">
                <a16:creationId xmlns:a16="http://schemas.microsoft.com/office/drawing/2014/main" id="{40268EDD-10F6-35DC-7F10-4364D1E2DB62}"/>
              </a:ext>
            </a:extLst>
          </p:cNvPr>
          <p:cNvSpPr>
            <a:spLocks noGrp="1" noChangeArrowheads="1"/>
          </p:cNvSpPr>
          <p:nvPr>
            <p:ph idx="1"/>
          </p:nvPr>
        </p:nvSpPr>
        <p:spPr>
          <a:xfrm>
            <a:off x="230964" y="1304925"/>
            <a:ext cx="5583238" cy="4248150"/>
          </a:xfrm>
        </p:spPr>
        <p:txBody>
          <a:bodyPr/>
          <a:lstStyle/>
          <a:p>
            <a:pPr marL="0" indent="0" eaLnBrk="1" hangingPunct="1">
              <a:buFont typeface="Arial" panose="020B0604020202020204" pitchFamily="34" charset="0"/>
              <a:buNone/>
              <a:defRPr/>
            </a:pPr>
            <a:r>
              <a:rPr lang="en-GB" altLang="en-US" sz="1800" dirty="0">
                <a:latin typeface="Arial" panose="020B0604020202020204" pitchFamily="34" charset="0"/>
                <a:cs typeface="Arial" panose="020B0604020202020204" pitchFamily="34" charset="0"/>
              </a:rPr>
              <a:t>The NHS App is a secure, free app available on any device, </a:t>
            </a:r>
            <a:r>
              <a:rPr lang="en-GB" sz="1800" dirty="0">
                <a:latin typeface="Arial" panose="020B0604020202020204" pitchFamily="34" charset="0"/>
                <a:cs typeface="Arial" panose="020B0604020202020204" pitchFamily="34" charset="0"/>
              </a:rPr>
              <a:t>introduced in 2019 as part of the NHS Long Term Plan.</a:t>
            </a:r>
            <a:endParaRPr lang="en-GB" altLang="en-US" sz="1800" dirty="0">
              <a:latin typeface="Arial" panose="020B0604020202020204" pitchFamily="34" charset="0"/>
              <a:cs typeface="Arial" panose="020B0604020202020204" pitchFamily="34" charset="0"/>
            </a:endParaRPr>
          </a:p>
          <a:p>
            <a:pPr marL="0" indent="0" eaLnBrk="1" hangingPunct="1">
              <a:buFont typeface="Arial" panose="020B0604020202020204" pitchFamily="34" charset="0"/>
              <a:buNone/>
              <a:defRPr/>
            </a:pPr>
            <a:r>
              <a:rPr lang="en-GB" altLang="en-US" sz="1800" b="1" dirty="0">
                <a:latin typeface="Arial" panose="020B0604020202020204" pitchFamily="34" charset="0"/>
                <a:cs typeface="Arial" panose="020B0604020202020204" pitchFamily="34" charset="0"/>
              </a:rPr>
              <a:t>Key factors:</a:t>
            </a:r>
          </a:p>
          <a:p>
            <a:pPr eaLnBrk="1" hangingPunct="1">
              <a:defRPr/>
            </a:pPr>
            <a:r>
              <a:rPr lang="en-GB" altLang="en-US" sz="1800" dirty="0">
                <a:latin typeface="Arial" panose="020B0604020202020204" pitchFamily="34" charset="0"/>
                <a:cs typeface="Arial" panose="020B0604020202020204" pitchFamily="34" charset="0"/>
              </a:rPr>
              <a:t>Book or cancel GP and hospital appointments</a:t>
            </a:r>
          </a:p>
          <a:p>
            <a:pPr eaLnBrk="1" hangingPunct="1">
              <a:defRPr/>
            </a:pPr>
            <a:r>
              <a:rPr lang="en-GB" sz="1800" dirty="0">
                <a:latin typeface="Arial" panose="020B0604020202020204" pitchFamily="34" charset="0"/>
                <a:cs typeface="Arial" panose="020B0604020202020204" pitchFamily="34" charset="0"/>
              </a:rPr>
              <a:t>Request ongoing prescriptions</a:t>
            </a:r>
          </a:p>
          <a:p>
            <a:pPr eaLnBrk="1" hangingPunct="1">
              <a:defRPr/>
            </a:pPr>
            <a:r>
              <a:rPr lang="en-GB" altLang="en-US" sz="1800" dirty="0">
                <a:latin typeface="Arial" panose="020B0604020202020204" pitchFamily="34" charset="0"/>
                <a:cs typeface="Arial" panose="020B0604020202020204" pitchFamily="34" charset="0"/>
              </a:rPr>
              <a:t>View medical records</a:t>
            </a:r>
          </a:p>
          <a:p>
            <a:pPr eaLnBrk="1" hangingPunct="1">
              <a:defRPr/>
            </a:pPr>
            <a:r>
              <a:rPr lang="en-GB" altLang="en-US" sz="1800" dirty="0">
                <a:latin typeface="Arial" panose="020B0604020202020204" pitchFamily="34" charset="0"/>
                <a:cs typeface="Arial" panose="020B0604020202020204" pitchFamily="34" charset="0"/>
              </a:rPr>
              <a:t>Hospital referrals</a:t>
            </a:r>
          </a:p>
          <a:p>
            <a:pPr eaLnBrk="1" hangingPunct="1">
              <a:defRPr/>
            </a:pPr>
            <a:r>
              <a:rPr lang="en-GB" altLang="en-US" sz="1800" dirty="0">
                <a:latin typeface="Arial" panose="020B0604020202020204" pitchFamily="34" charset="0"/>
                <a:cs typeface="Arial" panose="020B0604020202020204" pitchFamily="34" charset="0"/>
              </a:rPr>
              <a:t>Register for organ donation</a:t>
            </a:r>
          </a:p>
          <a:p>
            <a:pPr eaLnBrk="1" hangingPunct="1">
              <a:defRPr/>
            </a:pPr>
            <a:endParaRPr lang="en-GB" sz="1800" dirty="0">
              <a:latin typeface="Arial" panose="020B0604020202020204" pitchFamily="34" charset="0"/>
              <a:cs typeface="Arial" panose="020B0604020202020204" pitchFamily="34" charset="0"/>
            </a:endParaRPr>
          </a:p>
          <a:p>
            <a:pPr eaLnBrk="1" hangingPunct="1">
              <a:defRPr/>
            </a:pPr>
            <a:r>
              <a:rPr lang="en-GB" sz="1800" dirty="0">
                <a:latin typeface="Arial" panose="020B0604020202020204" pitchFamily="34" charset="0"/>
                <a:cs typeface="Arial" panose="020B0604020202020204" pitchFamily="34" charset="0"/>
              </a:rPr>
              <a:t>NHS COVID Pass, which enabled digital proof of vaccination and supported broader public health efforts </a:t>
            </a:r>
            <a:r>
              <a:rPr lang="en-GB" sz="1200" dirty="0">
                <a:latin typeface="Arial" panose="020B0604020202020204" pitchFamily="34" charset="0"/>
                <a:cs typeface="Arial" panose="020B0604020202020204" pitchFamily="34" charset="0"/>
              </a:rPr>
              <a:t>(KC et al., 2023).</a:t>
            </a:r>
          </a:p>
          <a:p>
            <a:pPr marL="0" indent="0" eaLnBrk="1" hangingPunct="1">
              <a:buFont typeface="Arial" panose="020B0604020202020204" pitchFamily="34" charset="0"/>
              <a:buNone/>
              <a:defRPr/>
            </a:pPr>
            <a:endParaRPr lang="en-GB" altLang="en-US" sz="1800" dirty="0">
              <a:latin typeface="Arial" panose="020B0604020202020204" pitchFamily="34" charset="0"/>
              <a:cs typeface="Arial" panose="020B0604020202020204" pitchFamily="34" charset="0"/>
            </a:endParaRPr>
          </a:p>
          <a:p>
            <a:pPr eaLnBrk="1" hangingPunct="1">
              <a:defRPr/>
            </a:pPr>
            <a:endParaRPr lang="en-GB" altLang="en-US" sz="1800" dirty="0">
              <a:latin typeface="Arial" panose="020B0604020202020204" pitchFamily="34" charset="0"/>
              <a:cs typeface="Arial" panose="020B0604020202020204" pitchFamily="34" charset="0"/>
            </a:endParaRPr>
          </a:p>
          <a:p>
            <a:pPr eaLnBrk="1" hangingPunct="1">
              <a:defRPr/>
            </a:pPr>
            <a:endParaRPr lang="en-GB" altLang="en-US" dirty="0"/>
          </a:p>
          <a:p>
            <a:pPr eaLnBrk="1" hangingPunct="1">
              <a:defRPr/>
            </a:pPr>
            <a:endParaRPr lang="en-GB" altLang="en-US" dirty="0"/>
          </a:p>
          <a:p>
            <a:pPr eaLnBrk="1" hangingPunct="1">
              <a:defRPr/>
            </a:pPr>
            <a:endParaRPr lang="en-GB" altLang="en-US" dirty="0"/>
          </a:p>
          <a:p>
            <a:pPr eaLnBrk="1" hangingPunct="1">
              <a:defRPr/>
            </a:pPr>
            <a:endParaRPr lang="en-GB" altLang="en-US" dirty="0"/>
          </a:p>
        </p:txBody>
      </p:sp>
      <p:pic>
        <p:nvPicPr>
          <p:cNvPr id="2" name="zh4reyziG8w?feature=oembed" descr="NHS App - Introduction">
            <a:hlinkClick r:id="" action="ppaction://media"/>
            <a:extLst>
              <a:ext uri="{FF2B5EF4-FFF2-40B4-BE49-F238E27FC236}">
                <a16:creationId xmlns:a16="http://schemas.microsoft.com/office/drawing/2014/main" id="{32E22912-D26E-7A61-C927-DC7A57DB808A}"/>
              </a:ext>
            </a:extLst>
          </p:cNvPr>
          <p:cNvPicPr>
            <a:picLocks noRot="1" noChangeAspect="1" noChangeArrowheads="1"/>
          </p:cNvPicPr>
          <p:nvPr>
            <a:videoFile r:link="rId1"/>
          </p:nvPr>
        </p:nvPicPr>
        <p:blipFill>
          <a:blip r:embed="rId4">
            <a:extLst>
              <a:ext uri="{28A0092B-C50C-407E-A947-70E740481C1C}">
                <a14:useLocalDpi xmlns:a14="http://schemas.microsoft.com/office/drawing/2010/main" val="0"/>
              </a:ext>
            </a:extLst>
          </a:blip>
          <a:srcRect/>
          <a:stretch>
            <a:fillRect/>
          </a:stretch>
        </p:blipFill>
        <p:spPr bwMode="auto">
          <a:xfrm>
            <a:off x="6183329" y="669970"/>
            <a:ext cx="2729707"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2">
            <a:extLst>
              <a:ext uri="{FF2B5EF4-FFF2-40B4-BE49-F238E27FC236}">
                <a16:creationId xmlns:a16="http://schemas.microsoft.com/office/drawing/2014/main" id="{96B236E3-727A-3CAE-F432-FA43200BED92}"/>
              </a:ext>
            </a:extLst>
          </p:cNvPr>
          <p:cNvSpPr txBox="1">
            <a:spLocks noChangeArrowheads="1"/>
          </p:cNvSpPr>
          <p:nvPr/>
        </p:nvSpPr>
        <p:spPr bwMode="auto">
          <a:xfrm>
            <a:off x="6105387" y="2586146"/>
            <a:ext cx="2931109"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US" altLang="en-US" sz="1000" dirty="0">
                <a:latin typeface="Arial" panose="020B0604020202020204" pitchFamily="34" charset="0"/>
                <a:cs typeface="Arial" panose="020B0604020202020204" pitchFamily="34" charset="0"/>
                <a:hlinkClick r:id="rId5"/>
              </a:rPr>
              <a:t>https://www.youtube.com/watch?v=zh4reyziG8w</a:t>
            </a:r>
            <a:r>
              <a:rPr lang="en-US" altLang="en-US" sz="1000" dirty="0">
                <a:latin typeface="Arial" panose="020B0604020202020204" pitchFamily="34" charset="0"/>
                <a:cs typeface="Arial" panose="020B0604020202020204" pitchFamily="34" charset="0"/>
              </a:rPr>
              <a:t> </a:t>
            </a:r>
          </a:p>
        </p:txBody>
      </p:sp>
      <p:sp>
        <p:nvSpPr>
          <p:cNvPr id="18438" name="TextBox 5">
            <a:extLst>
              <a:ext uri="{FF2B5EF4-FFF2-40B4-BE49-F238E27FC236}">
                <a16:creationId xmlns:a16="http://schemas.microsoft.com/office/drawing/2014/main" id="{998B7071-CC44-C564-5720-084C11FAE1A6}"/>
              </a:ext>
            </a:extLst>
          </p:cNvPr>
          <p:cNvSpPr txBox="1">
            <a:spLocks noChangeArrowheads="1"/>
          </p:cNvSpPr>
          <p:nvPr/>
        </p:nvSpPr>
        <p:spPr bwMode="auto">
          <a:xfrm>
            <a:off x="2592388" y="3645024"/>
            <a:ext cx="1312862"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Tx/>
              <a:buNone/>
            </a:pPr>
            <a:endParaRPr lang="en-GB" altLang="en-US" sz="2800" dirty="0">
              <a:latin typeface="Arial" panose="020B0604020202020204" pitchFamily="34" charset="0"/>
              <a:cs typeface="Arial" panose="020B0604020202020204" pitchFamily="34" charset="0"/>
            </a:endParaRPr>
          </a:p>
          <a:p>
            <a:pPr eaLnBrk="1" hangingPunct="1">
              <a:spcBef>
                <a:spcPct val="0"/>
              </a:spcBef>
              <a:buFontTx/>
              <a:buNone/>
            </a:pPr>
            <a:r>
              <a:rPr lang="en-GB" altLang="en-US" sz="1200" dirty="0">
                <a:latin typeface="Arial" panose="020B0604020202020204" pitchFamily="34" charset="0"/>
                <a:cs typeface="Arial" panose="020B0604020202020204" pitchFamily="34" charset="0"/>
              </a:rPr>
              <a:t>(NHS, 2025).</a:t>
            </a:r>
          </a:p>
          <a:p>
            <a:pPr>
              <a:spcBef>
                <a:spcPct val="0"/>
              </a:spcBef>
              <a:buFontTx/>
              <a:buNone/>
            </a:pPr>
            <a:endParaRPr lang="en-US" altLang="en-US" sz="1800" dirty="0"/>
          </a:p>
        </p:txBody>
      </p:sp>
      <p:pic>
        <p:nvPicPr>
          <p:cNvPr id="18439" name="Picture 7" descr="A diagram of a phone with icons and symbols&#10;&#10;AI-generated content may be incorrect.">
            <a:extLst>
              <a:ext uri="{FF2B5EF4-FFF2-40B4-BE49-F238E27FC236}">
                <a16:creationId xmlns:a16="http://schemas.microsoft.com/office/drawing/2014/main" id="{0AE2B71A-9BF4-EE95-8427-E88147C4429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78575" y="3284538"/>
            <a:ext cx="2246313" cy="193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TextBox 8">
            <a:extLst>
              <a:ext uri="{FF2B5EF4-FFF2-40B4-BE49-F238E27FC236}">
                <a16:creationId xmlns:a16="http://schemas.microsoft.com/office/drawing/2014/main" id="{3E8EE452-EAD6-CEAB-EAC4-4E707790F6F3}"/>
              </a:ext>
            </a:extLst>
          </p:cNvPr>
          <p:cNvSpPr txBox="1">
            <a:spLocks noChangeArrowheads="1"/>
          </p:cNvSpPr>
          <p:nvPr/>
        </p:nvSpPr>
        <p:spPr bwMode="auto">
          <a:xfrm>
            <a:off x="6677025" y="5299075"/>
            <a:ext cx="166528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US" altLang="en-US" sz="1200">
                <a:latin typeface="Arial" panose="020B0604020202020204" pitchFamily="34" charset="0"/>
                <a:cs typeface="Arial" panose="020B0604020202020204" pitchFamily="34" charset="0"/>
              </a:rPr>
              <a:t>(Swan Surgery, 2025)</a:t>
            </a:r>
          </a:p>
        </p:txBody>
      </p:sp>
      <p:sp>
        <p:nvSpPr>
          <p:cNvPr id="3" name="TextBox 2">
            <a:extLst>
              <a:ext uri="{FF2B5EF4-FFF2-40B4-BE49-F238E27FC236}">
                <a16:creationId xmlns:a16="http://schemas.microsoft.com/office/drawing/2014/main" id="{355A1DA9-F67A-4E20-BB2D-DA225E52F11C}"/>
              </a:ext>
            </a:extLst>
          </p:cNvPr>
          <p:cNvSpPr txBox="1"/>
          <p:nvPr/>
        </p:nvSpPr>
        <p:spPr>
          <a:xfrm>
            <a:off x="6677025" y="2868657"/>
            <a:ext cx="2109873" cy="276999"/>
          </a:xfrm>
          <a:prstGeom prst="rect">
            <a:avLst/>
          </a:prstGeom>
          <a:noFill/>
        </p:spPr>
        <p:txBody>
          <a:bodyPr wrap="none" rtlCol="0">
            <a:spAutoFit/>
          </a:bodyPr>
          <a:lstStyle/>
          <a:p>
            <a:r>
              <a:rPr lang="en-GB" sz="1200" dirty="0">
                <a:effectLst/>
                <a:latin typeface="Arial" panose="020B0604020202020204" pitchFamily="34" charset="0"/>
                <a:cs typeface="Arial" panose="020B0604020202020204" pitchFamily="34" charset="0"/>
              </a:rPr>
              <a:t>(Digital Health Devon, 2023)</a:t>
            </a:r>
            <a:endParaRPr lang="en-US" sz="12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CE4FBC82-D83B-F596-ACB5-695F46E02EEB}"/>
              </a:ext>
            </a:extLst>
          </p:cNvPr>
          <p:cNvGraphicFramePr>
            <a:graphicFrameLocks noGrp="1"/>
          </p:cNvGraphicFramePr>
          <p:nvPr>
            <p:extLst>
              <p:ext uri="{D42A27DB-BD31-4B8C-83A1-F6EECF244321}">
                <p14:modId xmlns:p14="http://schemas.microsoft.com/office/powerpoint/2010/main" val="2372092623"/>
              </p:ext>
            </p:extLst>
          </p:nvPr>
        </p:nvGraphicFramePr>
        <p:xfrm>
          <a:off x="2038270" y="212770"/>
          <a:ext cx="4053667" cy="914400"/>
        </p:xfrm>
        <a:graphic>
          <a:graphicData uri="http://schemas.openxmlformats.org/drawingml/2006/table">
            <a:tbl>
              <a:tblPr firstRow="1" bandRow="1">
                <a:tableStyleId>{5C22544A-7EE6-4342-B048-85BDC9FD1C3A}</a:tableStyleId>
              </a:tblPr>
              <a:tblGrid>
                <a:gridCol w="4053667">
                  <a:extLst>
                    <a:ext uri="{9D8B030D-6E8A-4147-A177-3AD203B41FA5}">
                      <a16:colId xmlns:a16="http://schemas.microsoft.com/office/drawing/2014/main" val="3455163709"/>
                    </a:ext>
                  </a:extLst>
                </a:gridCol>
              </a:tblGrid>
              <a:tr h="78502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sz="3600" b="1" dirty="0">
                          <a:latin typeface="Arial" panose="020B0604020202020204" pitchFamily="34" charset="0"/>
                          <a:cs typeface="Arial" panose="020B0604020202020204" pitchFamily="34" charset="0"/>
                        </a:rPr>
                        <a:t>NHS App</a:t>
                      </a:r>
                    </a:p>
                    <a:p>
                      <a:endParaRPr lang="en-US" dirty="0"/>
                    </a:p>
                  </a:txBody>
                  <a:tcPr/>
                </a:tc>
                <a:extLst>
                  <a:ext uri="{0D108BD9-81ED-4DB2-BD59-A6C34878D82A}">
                    <a16:rowId xmlns:a16="http://schemas.microsoft.com/office/drawing/2014/main" val="2645899383"/>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D42947AD-02D4-8756-7C63-38D31D56AF92}"/>
              </a:ext>
            </a:extLst>
          </p:cNvPr>
          <p:cNvSpPr>
            <a:spLocks noGrp="1" noChangeArrowheads="1"/>
          </p:cNvSpPr>
          <p:nvPr>
            <p:ph type="title"/>
          </p:nvPr>
        </p:nvSpPr>
        <p:spPr>
          <a:xfrm>
            <a:off x="457200" y="115888"/>
            <a:ext cx="8229600" cy="635000"/>
          </a:xfrm>
        </p:spPr>
        <p:txBody>
          <a:bodyPr/>
          <a:lstStyle/>
          <a:p>
            <a:pPr eaLnBrk="1" hangingPunct="1"/>
            <a:r>
              <a:rPr lang="en-GB" altLang="en-US" sz="3600" b="1" dirty="0">
                <a:latin typeface="Arial" panose="020B0604020202020204" pitchFamily="34" charset="0"/>
                <a:cs typeface="Arial" panose="020B0604020202020204" pitchFamily="34" charset="0"/>
              </a:rPr>
              <a:t>Impact on Workforce</a:t>
            </a:r>
          </a:p>
        </p:txBody>
      </p:sp>
      <p:graphicFrame>
        <p:nvGraphicFramePr>
          <p:cNvPr id="2" name="Content Placeholder 1">
            <a:extLst>
              <a:ext uri="{FF2B5EF4-FFF2-40B4-BE49-F238E27FC236}">
                <a16:creationId xmlns:a16="http://schemas.microsoft.com/office/drawing/2014/main" id="{3D756CA4-2C75-1FB0-8DCD-9DB21DDCC508}"/>
              </a:ext>
            </a:extLst>
          </p:cNvPr>
          <p:cNvGraphicFramePr>
            <a:graphicFrameLocks noGrp="1"/>
          </p:cNvGraphicFramePr>
          <p:nvPr>
            <p:ph idx="1"/>
          </p:nvPr>
        </p:nvGraphicFramePr>
        <p:xfrm>
          <a:off x="142875" y="750888"/>
          <a:ext cx="8893175" cy="4900968"/>
        </p:xfrm>
        <a:graphic>
          <a:graphicData uri="http://schemas.openxmlformats.org/drawingml/2006/table">
            <a:tbl>
              <a:tblPr firstRow="1" bandRow="1">
                <a:tableStyleId>{5C22544A-7EE6-4342-B048-85BDC9FD1C3A}</a:tableStyleId>
              </a:tblPr>
              <a:tblGrid>
                <a:gridCol w="4157420">
                  <a:extLst>
                    <a:ext uri="{9D8B030D-6E8A-4147-A177-3AD203B41FA5}">
                      <a16:colId xmlns:a16="http://schemas.microsoft.com/office/drawing/2014/main" val="20000"/>
                    </a:ext>
                  </a:extLst>
                </a:gridCol>
                <a:gridCol w="4735755">
                  <a:extLst>
                    <a:ext uri="{9D8B030D-6E8A-4147-A177-3AD203B41FA5}">
                      <a16:colId xmlns:a16="http://schemas.microsoft.com/office/drawing/2014/main" val="20001"/>
                    </a:ext>
                  </a:extLst>
                </a:gridCol>
              </a:tblGrid>
              <a:tr h="389952">
                <a:tc>
                  <a:txBody>
                    <a:bodyPr/>
                    <a:lstStyle/>
                    <a:p>
                      <a:pPr algn="ctr"/>
                      <a:r>
                        <a:rPr lang="en-US" sz="1800" dirty="0"/>
                        <a:t>POSITIVE IMPACT</a:t>
                      </a:r>
                    </a:p>
                  </a:txBody>
                  <a:tcPr marL="91448" marR="91448" marT="45708" marB="45708"/>
                </a:tc>
                <a:tc>
                  <a:txBody>
                    <a:bodyPr/>
                    <a:lstStyle/>
                    <a:p>
                      <a:pPr algn="ctr"/>
                      <a:r>
                        <a:rPr lang="en-US" sz="1800" dirty="0"/>
                        <a:t>NEGATIVE IMPACT</a:t>
                      </a:r>
                    </a:p>
                  </a:txBody>
                  <a:tcPr marL="91448" marR="91448" marT="45708" marB="45708"/>
                </a:tc>
                <a:extLst>
                  <a:ext uri="{0D108BD9-81ED-4DB2-BD59-A6C34878D82A}">
                    <a16:rowId xmlns:a16="http://schemas.microsoft.com/office/drawing/2014/main" val="10000"/>
                  </a:ext>
                </a:extLst>
              </a:tr>
              <a:tr h="4510660">
                <a:tc>
                  <a:txBody>
                    <a:bodyPr/>
                    <a:lstStyle/>
                    <a:p>
                      <a:pPr marL="285750" indent="-285750">
                        <a:buFont typeface="Arial" panose="020B0604020202020204" pitchFamily="34" charset="0"/>
                        <a:buChar char="•"/>
                      </a:pPr>
                      <a:endParaRPr lang="en-GB" altLang="en-US" sz="16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altLang="en-US" sz="1600" b="1" dirty="0">
                          <a:latin typeface="Arial" panose="020B0604020202020204" pitchFamily="34" charset="0"/>
                          <a:cs typeface="Arial" panose="020B0604020202020204" pitchFamily="34" charset="0"/>
                        </a:rPr>
                        <a:t>Reduced Administrative Tasks:</a:t>
                      </a:r>
                      <a:r>
                        <a:rPr lang="en-GB" altLang="en-US" sz="1600" dirty="0">
                          <a:latin typeface="Arial" panose="020B0604020202020204" pitchFamily="34" charset="0"/>
                          <a:cs typeface="Arial" panose="020B0604020202020204" pitchFamily="34" charset="0"/>
                        </a:rPr>
                        <a:t> Digital functions minimise routine staff workload, enabling more time for patient-focused activities (NHS, 2024).</a:t>
                      </a:r>
                    </a:p>
                    <a:p>
                      <a:pPr marL="285750" indent="-285750">
                        <a:buFont typeface="Arial" panose="020B0604020202020204" pitchFamily="34" charset="0"/>
                        <a:buChar char="•"/>
                      </a:pPr>
                      <a:r>
                        <a:rPr lang="en-GB" altLang="en-US" sz="1600" b="1" dirty="0">
                          <a:latin typeface="Arial" panose="020B0604020202020204" pitchFamily="34" charset="0"/>
                          <a:cs typeface="Arial" panose="020B0604020202020204" pitchFamily="34" charset="0"/>
                        </a:rPr>
                        <a:t>Improved Workflow Efficiency:</a:t>
                      </a:r>
                      <a:r>
                        <a:rPr lang="en-GB" altLang="en-US" sz="1600" dirty="0">
                          <a:latin typeface="Arial" panose="020B0604020202020204" pitchFamily="34" charset="0"/>
                          <a:cs typeface="Arial" panose="020B0604020202020204" pitchFamily="34" charset="0"/>
                        </a:rPr>
                        <a:t> Integrated systems support smoother coordination and faster information exchange </a:t>
                      </a:r>
                      <a:r>
                        <a:rPr lang="en-GB" sz="1600" dirty="0"/>
                        <a:t>(</a:t>
                      </a:r>
                      <a:r>
                        <a:rPr lang="en-GB" sz="1600" dirty="0" err="1"/>
                        <a:t>Beaney</a:t>
                      </a:r>
                      <a:r>
                        <a:rPr lang="en-GB" sz="1600" dirty="0"/>
                        <a:t> et al., 2019).</a:t>
                      </a:r>
                      <a:endParaRPr lang="en-GB" alt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altLang="en-US" sz="1600" b="1" dirty="0">
                          <a:latin typeface="Arial" panose="020B0604020202020204" pitchFamily="34" charset="0"/>
                          <a:cs typeface="Arial" panose="020B0604020202020204" pitchFamily="34" charset="0"/>
                        </a:rPr>
                        <a:t>Enhanced Digital Skills:</a:t>
                      </a:r>
                      <a:r>
                        <a:rPr lang="en-GB" altLang="en-US" sz="1600" dirty="0">
                          <a:latin typeface="Arial" panose="020B0604020202020204" pitchFamily="34" charset="0"/>
                          <a:cs typeface="Arial" panose="020B0604020202020204" pitchFamily="34" charset="0"/>
                        </a:rPr>
                        <a:t> Staff gain greater confidence and competence in using digital tools and guiding patients </a:t>
                      </a:r>
                      <a:r>
                        <a:rPr lang="en-GB" sz="1600" dirty="0"/>
                        <a:t>(Reidy et al., 2025).</a:t>
                      </a:r>
                      <a:endParaRPr lang="en-GB" alt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altLang="en-US" sz="1600" b="1" dirty="0">
                          <a:latin typeface="Arial" panose="020B0604020202020204" pitchFamily="34" charset="0"/>
                          <a:cs typeface="Arial" panose="020B0604020202020204" pitchFamily="34" charset="0"/>
                        </a:rPr>
                        <a:t>Greater Flexibility and Collaboration:</a:t>
                      </a:r>
                      <a:r>
                        <a:rPr lang="en-GB" altLang="en-US" sz="1600" dirty="0">
                          <a:latin typeface="Arial" panose="020B0604020202020204" pitchFamily="34" charset="0"/>
                          <a:cs typeface="Arial" panose="020B0604020202020204" pitchFamily="34" charset="0"/>
                        </a:rPr>
                        <a:t> Automation and digital access promote adaptable working practices and stronger inter-team communication.</a:t>
                      </a:r>
                    </a:p>
                    <a:p>
                      <a:endParaRPr lang="en-US" sz="1800" dirty="0"/>
                    </a:p>
                  </a:txBody>
                  <a:tcPr marL="91448" marR="91448" marT="45708" marB="45708"/>
                </a:tc>
                <a:tc>
                  <a:txBody>
                    <a:bodyPr/>
                    <a:lstStyle/>
                    <a:p>
                      <a:pPr marL="285750" indent="-285750">
                        <a:buFont typeface="Arial" panose="020B0604020202020204" pitchFamily="34" charset="0"/>
                        <a:buChar char="•"/>
                      </a:pPr>
                      <a:endParaRPr lang="en-GB" sz="1600"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Rising Demand for Digital Skills:</a:t>
                      </a:r>
                      <a:r>
                        <a:rPr lang="en-GB" sz="1600" dirty="0">
                          <a:latin typeface="Arial" panose="020B0604020202020204" pitchFamily="34" charset="0"/>
                          <a:cs typeface="Arial" panose="020B0604020202020204" pitchFamily="34" charset="0"/>
                        </a:rPr>
                        <a:t> Staff must rapidly adapt to new technologies, which can be difficult for those with limited IT experience.</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Increased Patient Support Needs:</a:t>
                      </a:r>
                      <a:r>
                        <a:rPr lang="en-GB" sz="1600" dirty="0">
                          <a:latin typeface="Arial" panose="020B0604020202020204" pitchFamily="34" charset="0"/>
                          <a:cs typeface="Arial" panose="020B0604020202020204" pitchFamily="34" charset="0"/>
                        </a:rPr>
                        <a:t> Supporting users who struggle with the app adds to staff workload and highlights gaps in patient digital literacy.</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Cultural and Language Barriers:</a:t>
                      </a:r>
                      <a:r>
                        <a:rPr lang="en-GB" sz="1600" dirty="0">
                          <a:latin typeface="Arial" panose="020B0604020202020204" pitchFamily="34" charset="0"/>
                          <a:cs typeface="Arial" panose="020B0604020202020204" pitchFamily="34" charset="0"/>
                        </a:rPr>
                        <a:t> Staff must tailor communication for patients with limited English or differing cultural expectations to ensure equitable access.</a:t>
                      </a:r>
                    </a:p>
                    <a:p>
                      <a:pPr marL="285750" indent="-285750">
                        <a:buFont typeface="Arial" panose="020B0604020202020204" pitchFamily="34" charset="0"/>
                        <a:buChar char="•"/>
                      </a:pPr>
                      <a:r>
                        <a:rPr lang="en-GB" sz="1600" b="1" dirty="0">
                          <a:latin typeface="Arial" panose="020B0604020202020204" pitchFamily="34" charset="0"/>
                          <a:cs typeface="Arial" panose="020B0604020202020204" pitchFamily="34" charset="0"/>
                        </a:rPr>
                        <a:t>More Complex Workflows:</a:t>
                      </a:r>
                      <a:r>
                        <a:rPr lang="en-GB" sz="1600" dirty="0">
                          <a:latin typeface="Arial" panose="020B0604020202020204" pitchFamily="34" charset="0"/>
                          <a:cs typeface="Arial" panose="020B0604020202020204" pitchFamily="34" charset="0"/>
                        </a:rPr>
                        <a:t> Providing alternative pathways and additional guidance can increase workload and reduce operational efficiency.</a:t>
                      </a:r>
                    </a:p>
                    <a:p>
                      <a:pPr algn="ctr"/>
                      <a:r>
                        <a:rPr lang="en-US" sz="1400" dirty="0">
                          <a:latin typeface="Arial" panose="020B0604020202020204" pitchFamily="34" charset="0"/>
                          <a:cs typeface="Arial" panose="020B0604020202020204" pitchFamily="34" charset="0"/>
                        </a:rPr>
                        <a:t>(Reidy et. al., 2025)</a:t>
                      </a:r>
                    </a:p>
                  </a:txBody>
                  <a:tcPr marL="91448" marR="91448" marT="45708" marB="45708"/>
                </a:tc>
                <a:extLst>
                  <a:ext uri="{0D108BD9-81ED-4DB2-BD59-A6C34878D82A}">
                    <a16:rowId xmlns:a16="http://schemas.microsoft.com/office/drawing/2014/main" val="10001"/>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a:extLst>
              <a:ext uri="{FF2B5EF4-FFF2-40B4-BE49-F238E27FC236}">
                <a16:creationId xmlns:a16="http://schemas.microsoft.com/office/drawing/2014/main" id="{3138E19E-CF72-29E1-5257-2EFEB66715C3}"/>
              </a:ext>
            </a:extLst>
          </p:cNvPr>
          <p:cNvSpPr>
            <a:spLocks noGrp="1" noChangeArrowheads="1"/>
          </p:cNvSpPr>
          <p:nvPr>
            <p:ph type="title"/>
          </p:nvPr>
        </p:nvSpPr>
        <p:spPr>
          <a:xfrm>
            <a:off x="457200" y="274638"/>
            <a:ext cx="8229600" cy="490537"/>
          </a:xfrm>
        </p:spPr>
        <p:txBody>
          <a:bodyPr/>
          <a:lstStyle/>
          <a:p>
            <a:pPr eaLnBrk="1" hangingPunct="1"/>
            <a:r>
              <a:rPr lang="en-GB" altLang="en-US" sz="3600" b="1" dirty="0">
                <a:latin typeface="Arial" panose="020B0604020202020204" pitchFamily="34" charset="0"/>
                <a:cs typeface="Arial" panose="020B0604020202020204" pitchFamily="34" charset="0"/>
              </a:rPr>
              <a:t>Impact on service delivery </a:t>
            </a:r>
          </a:p>
        </p:txBody>
      </p:sp>
      <p:graphicFrame>
        <p:nvGraphicFramePr>
          <p:cNvPr id="2" name="Content Placeholder 1">
            <a:extLst>
              <a:ext uri="{FF2B5EF4-FFF2-40B4-BE49-F238E27FC236}">
                <a16:creationId xmlns:a16="http://schemas.microsoft.com/office/drawing/2014/main" id="{7699AE63-83CB-B2D1-F7FC-E48592F7A486}"/>
              </a:ext>
            </a:extLst>
          </p:cNvPr>
          <p:cNvGraphicFramePr>
            <a:graphicFrameLocks noGrp="1"/>
          </p:cNvGraphicFramePr>
          <p:nvPr>
            <p:ph idx="1"/>
            <p:extLst>
              <p:ext uri="{D42A27DB-BD31-4B8C-83A1-F6EECF244321}">
                <p14:modId xmlns:p14="http://schemas.microsoft.com/office/powerpoint/2010/main" val="1663452230"/>
              </p:ext>
            </p:extLst>
          </p:nvPr>
        </p:nvGraphicFramePr>
        <p:xfrm>
          <a:off x="215106" y="908720"/>
          <a:ext cx="8713788" cy="4668838"/>
        </p:xfrm>
        <a:graphic>
          <a:graphicData uri="http://schemas.openxmlformats.org/drawingml/2006/table">
            <a:tbl>
              <a:tblPr firstRow="1" bandRow="1">
                <a:tableStyleId>{5C22544A-7EE6-4342-B048-85BDC9FD1C3A}</a:tableStyleId>
              </a:tblPr>
              <a:tblGrid>
                <a:gridCol w="4897239">
                  <a:extLst>
                    <a:ext uri="{9D8B030D-6E8A-4147-A177-3AD203B41FA5}">
                      <a16:colId xmlns:a16="http://schemas.microsoft.com/office/drawing/2014/main" val="20000"/>
                    </a:ext>
                  </a:extLst>
                </a:gridCol>
                <a:gridCol w="3816549">
                  <a:extLst>
                    <a:ext uri="{9D8B030D-6E8A-4147-A177-3AD203B41FA5}">
                      <a16:colId xmlns:a16="http://schemas.microsoft.com/office/drawing/2014/main" val="20001"/>
                    </a:ext>
                  </a:extLst>
                </a:gridCol>
              </a:tblGrid>
              <a:tr h="431978">
                <a:tc>
                  <a:txBody>
                    <a:bodyPr/>
                    <a:lstStyle/>
                    <a:p>
                      <a:pPr algn="ctr"/>
                      <a:r>
                        <a:rPr lang="en-US" sz="1800" dirty="0"/>
                        <a:t>POSITIVE IMPACT</a:t>
                      </a:r>
                    </a:p>
                  </a:txBody>
                  <a:tcPr marL="91449" marR="91449" marT="45713" marB="45713"/>
                </a:tc>
                <a:tc>
                  <a:txBody>
                    <a:bodyPr/>
                    <a:lstStyle/>
                    <a:p>
                      <a:pPr algn="ctr"/>
                      <a:r>
                        <a:rPr lang="en-US" sz="1800" dirty="0"/>
                        <a:t>NEGATIVE IMPACT</a:t>
                      </a:r>
                    </a:p>
                  </a:txBody>
                  <a:tcPr marL="91449" marR="91449" marT="45713" marB="45713"/>
                </a:tc>
                <a:extLst>
                  <a:ext uri="{0D108BD9-81ED-4DB2-BD59-A6C34878D82A}">
                    <a16:rowId xmlns:a16="http://schemas.microsoft.com/office/drawing/2014/main" val="10000"/>
                  </a:ext>
                </a:extLst>
              </a:tr>
              <a:tr h="4236860">
                <a:tc>
                  <a:txBody>
                    <a:bodyPr/>
                    <a:lstStyle/>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Reduces administrative workload </a:t>
                      </a:r>
                      <a:r>
                        <a:rPr lang="en-GB" sz="1600" dirty="0">
                          <a:latin typeface="Arial" panose="020B0604020202020204" pitchFamily="34" charset="0"/>
                          <a:cs typeface="Arial" panose="020B0604020202020204" pitchFamily="34" charset="0"/>
                        </a:rPr>
                        <a:t>by allowing patients to book appointments, request prescriptions, and access results independently (</a:t>
                      </a:r>
                      <a:r>
                        <a:rPr lang="en-GB" sz="1600" dirty="0" err="1">
                          <a:latin typeface="Arial" panose="020B0604020202020204" pitchFamily="34" charset="0"/>
                          <a:cs typeface="Arial" panose="020B0604020202020204" pitchFamily="34" charset="0"/>
                        </a:rPr>
                        <a:t>Beaney</a:t>
                      </a:r>
                      <a:r>
                        <a:rPr lang="en-GB" sz="1600" dirty="0">
                          <a:latin typeface="Arial" panose="020B0604020202020204" pitchFamily="34" charset="0"/>
                          <a:cs typeface="Arial" panose="020B0604020202020204" pitchFamily="34" charset="0"/>
                        </a:rPr>
                        <a:t> et al., 2019).</a:t>
                      </a:r>
                    </a:p>
                    <a:p>
                      <a:pPr marL="285750" indent="-285750">
                        <a:buFont typeface="Arial" panose="020B0604020202020204" pitchFamily="34" charset="0"/>
                        <a:buChar char="•"/>
                      </a:pPr>
                      <a:r>
                        <a:rPr lang="en-GB" sz="1600" b="0" dirty="0">
                          <a:latin typeface="Arial" panose="020B0604020202020204" pitchFamily="34" charset="0"/>
                          <a:cs typeface="Arial" panose="020B0604020202020204" pitchFamily="34" charset="0"/>
                        </a:rPr>
                        <a:t>Provides 24/7 access </a:t>
                      </a:r>
                      <a:r>
                        <a:rPr lang="en-GB" sz="1600" dirty="0">
                          <a:latin typeface="Arial" panose="020B0604020202020204" pitchFamily="34" charset="0"/>
                          <a:cs typeface="Arial" panose="020B0604020202020204" pitchFamily="34" charset="0"/>
                        </a:rPr>
                        <a:t>to records and results, improving convenience and engagement (Reidy, 2025).</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Supports informed decision-making and encourages proactive health management (Reidy, 2025).</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Simplifies digital prescription management and reduces errors (NHS, 2024).</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Strengthens communication and care coordination across services through digital integration.</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App-generated data helps organisations plan services and manage demand.</a:t>
                      </a:r>
                    </a:p>
                  </a:txBody>
                  <a:tcPr marL="91449" marR="91449" marT="45713" marB="45713"/>
                </a:tc>
                <a:tc>
                  <a:txBody>
                    <a:bodyPr/>
                    <a:lstStyle/>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Digital exclusion limits access for patients without devices, internet access, or digital skills (Reidy et al., 2025).</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Differences in digital literacy affect patients’ ability to use the app effectively (Reidy et al., 2025).</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Increased short-term workload for staff who must support or train patients in using the app.</a:t>
                      </a: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Some patient groups may struggle more, risking widening inequalities in access to services.</a:t>
                      </a:r>
                    </a:p>
                    <a:p>
                      <a:endParaRPr lang="en-US" sz="1800" dirty="0">
                        <a:latin typeface="Arial" panose="020B0604020202020204" pitchFamily="34" charset="0"/>
                        <a:cs typeface="Arial" panose="020B0604020202020204" pitchFamily="34" charset="0"/>
                      </a:endParaRPr>
                    </a:p>
                  </a:txBody>
                  <a:tcPr marL="91449" marR="91449" marT="45713" marB="45713"/>
                </a:tc>
                <a:extLst>
                  <a:ext uri="{0D108BD9-81ED-4DB2-BD59-A6C34878D82A}">
                    <a16:rowId xmlns:a16="http://schemas.microsoft.com/office/drawing/2014/main" val="10001"/>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a:extLst>
              <a:ext uri="{FF2B5EF4-FFF2-40B4-BE49-F238E27FC236}">
                <a16:creationId xmlns:a16="http://schemas.microsoft.com/office/drawing/2014/main" id="{115A3388-983D-1650-8EFE-F55DD7A74E5A}"/>
              </a:ext>
            </a:extLst>
          </p:cNvPr>
          <p:cNvSpPr>
            <a:spLocks noGrp="1" noChangeArrowheads="1"/>
          </p:cNvSpPr>
          <p:nvPr>
            <p:ph type="title"/>
          </p:nvPr>
        </p:nvSpPr>
        <p:spPr>
          <a:xfrm>
            <a:off x="427038" y="71983"/>
            <a:ext cx="8229600" cy="749282"/>
          </a:xfrm>
        </p:spPr>
        <p:txBody>
          <a:bodyPr/>
          <a:lstStyle/>
          <a:p>
            <a:pPr eaLnBrk="1" hangingPunct="1"/>
            <a:r>
              <a:rPr lang="en-GB" altLang="en-US" sz="3600" b="1" dirty="0">
                <a:latin typeface="Arial" panose="020B0604020202020204" pitchFamily="34" charset="0"/>
                <a:cs typeface="Arial" panose="020B0604020202020204" pitchFamily="34" charset="0"/>
              </a:rPr>
              <a:t>Impact on patients </a:t>
            </a:r>
          </a:p>
        </p:txBody>
      </p:sp>
      <p:graphicFrame>
        <p:nvGraphicFramePr>
          <p:cNvPr id="11" name="Content Placeholder 10">
            <a:extLst>
              <a:ext uri="{FF2B5EF4-FFF2-40B4-BE49-F238E27FC236}">
                <a16:creationId xmlns:a16="http://schemas.microsoft.com/office/drawing/2014/main" id="{BFA1195B-C7DD-1F39-D1DF-DB44895C78CA}"/>
              </a:ext>
            </a:extLst>
          </p:cNvPr>
          <p:cNvGraphicFramePr>
            <a:graphicFrameLocks noGrp="1"/>
          </p:cNvGraphicFramePr>
          <p:nvPr>
            <p:ph idx="1"/>
            <p:extLst>
              <p:ext uri="{D42A27DB-BD31-4B8C-83A1-F6EECF244321}">
                <p14:modId xmlns:p14="http://schemas.microsoft.com/office/powerpoint/2010/main" val="1510832496"/>
              </p:ext>
            </p:extLst>
          </p:nvPr>
        </p:nvGraphicFramePr>
        <p:xfrm>
          <a:off x="4355975" y="1283169"/>
          <a:ext cx="4694313" cy="41370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A diagram of a phone with text&#10;&#10;AI-generated content may be incorrect.">
            <a:extLst>
              <a:ext uri="{FF2B5EF4-FFF2-40B4-BE49-F238E27FC236}">
                <a16:creationId xmlns:a16="http://schemas.microsoft.com/office/drawing/2014/main" id="{CC6034B1-B4F3-F100-2DF0-A3A65A449C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504" y="913837"/>
            <a:ext cx="4608512" cy="4598959"/>
          </a:xfrm>
          <a:prstGeom prst="rect">
            <a:avLst/>
          </a:prstGeom>
        </p:spPr>
      </p:pic>
      <p:sp>
        <p:nvSpPr>
          <p:cNvPr id="4" name="TextBox 3">
            <a:extLst>
              <a:ext uri="{FF2B5EF4-FFF2-40B4-BE49-F238E27FC236}">
                <a16:creationId xmlns:a16="http://schemas.microsoft.com/office/drawing/2014/main" id="{2DDC3089-6470-B525-BF82-0281CAB60B03}"/>
              </a:ext>
            </a:extLst>
          </p:cNvPr>
          <p:cNvSpPr txBox="1"/>
          <p:nvPr/>
        </p:nvSpPr>
        <p:spPr>
          <a:xfrm>
            <a:off x="1403648" y="5120277"/>
            <a:ext cx="2545890" cy="276999"/>
          </a:xfrm>
          <a:prstGeom prst="rect">
            <a:avLst/>
          </a:prstGeom>
          <a:noFill/>
        </p:spPr>
        <p:txBody>
          <a:bodyPr wrap="none" rtlCol="0">
            <a:spAutoFit/>
          </a:bodyPr>
          <a:lstStyle/>
          <a:p>
            <a:r>
              <a:rPr lang="en-GB" sz="1200" dirty="0">
                <a:effectLst/>
                <a:latin typeface="Arial" panose="020B0604020202020204" pitchFamily="34" charset="0"/>
                <a:cs typeface="Arial" panose="020B0604020202020204" pitchFamily="34" charset="0"/>
              </a:rPr>
              <a:t>(</a:t>
            </a:r>
            <a:r>
              <a:rPr lang="en-GB" sz="1200" dirty="0" err="1">
                <a:effectLst/>
                <a:latin typeface="Arial" panose="020B0604020202020204" pitchFamily="34" charset="0"/>
                <a:cs typeface="Arial" panose="020B0604020202020204" pitchFamily="34" charset="0"/>
              </a:rPr>
              <a:t>Whiteladies</a:t>
            </a:r>
            <a:r>
              <a:rPr lang="en-GB" sz="1200" dirty="0">
                <a:effectLst/>
                <a:latin typeface="Arial" panose="020B0604020202020204" pitchFamily="34" charset="0"/>
                <a:cs typeface="Arial" panose="020B0604020202020204" pitchFamily="34" charset="0"/>
              </a:rPr>
              <a:t> Medical Group, 2023)</a:t>
            </a:r>
            <a:endParaRPr lang="en-US" sz="1200"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5EA6A466-96FF-D22D-904E-01E1B094FD30}"/>
              </a:ext>
            </a:extLst>
          </p:cNvPr>
          <p:cNvSpPr txBox="1"/>
          <p:nvPr/>
        </p:nvSpPr>
        <p:spPr>
          <a:xfrm>
            <a:off x="6103258" y="913837"/>
            <a:ext cx="1415772" cy="369332"/>
          </a:xfrm>
          <a:prstGeom prst="rect">
            <a:avLst/>
          </a:prstGeom>
          <a:noFill/>
        </p:spPr>
        <p:txBody>
          <a:bodyPr wrap="none" rtlCol="0">
            <a:spAutoFit/>
          </a:bodyPr>
          <a:lstStyle/>
          <a:p>
            <a:r>
              <a:rPr lang="en-US" b="1" dirty="0">
                <a:latin typeface="Arial" panose="020B0604020202020204" pitchFamily="34" charset="0"/>
                <a:cs typeface="Arial" panose="020B0604020202020204" pitchFamily="34" charset="0"/>
              </a:rPr>
              <a:t>Challenges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a:extLst>
              <a:ext uri="{FF2B5EF4-FFF2-40B4-BE49-F238E27FC236}">
                <a16:creationId xmlns:a16="http://schemas.microsoft.com/office/drawing/2014/main" id="{1D639AB3-3486-F7D9-A70F-53F7848E7903}"/>
              </a:ext>
            </a:extLst>
          </p:cNvPr>
          <p:cNvSpPr>
            <a:spLocks noGrp="1" noChangeArrowheads="1"/>
          </p:cNvSpPr>
          <p:nvPr>
            <p:ph idx="1"/>
          </p:nvPr>
        </p:nvSpPr>
        <p:spPr>
          <a:xfrm>
            <a:off x="132723" y="1124744"/>
            <a:ext cx="5472608" cy="3916363"/>
          </a:xfrm>
        </p:spPr>
        <p:txBody>
          <a:bodyPr/>
          <a:lstStyle/>
          <a:p>
            <a:pPr eaLnBrk="1" hangingPunct="1"/>
            <a:r>
              <a:rPr lang="en-GB" sz="1600" b="1" dirty="0">
                <a:latin typeface="Arial" panose="020B0604020202020204" pitchFamily="34" charset="0"/>
                <a:cs typeface="Arial" panose="020B0604020202020204" pitchFamily="34" charset="0"/>
              </a:rPr>
              <a:t>For patients and services</a:t>
            </a:r>
            <a:r>
              <a:rPr lang="en-GB" sz="1600" dirty="0">
                <a:latin typeface="Arial" panose="020B0604020202020204" pitchFamily="34" charset="0"/>
                <a:cs typeface="Arial" panose="020B0604020202020204" pitchFamily="34" charset="0"/>
              </a:rPr>
              <a:t>, the NHS App has broadened access to primary care by allowing individuals to manage appointments, prescriptions, and health records digitally, reducing geographical barriers and alleviating administrative workload for healthcare providers.</a:t>
            </a:r>
          </a:p>
          <a:p>
            <a:pPr eaLnBrk="1" hangingPunct="1"/>
            <a:r>
              <a:rPr lang="en-GB" sz="1600" b="1" dirty="0">
                <a:latin typeface="Arial" panose="020B0604020202020204" pitchFamily="34" charset="0"/>
                <a:cs typeface="Arial" panose="020B0604020202020204" pitchFamily="34" charset="0"/>
              </a:rPr>
              <a:t>Families and carers </a:t>
            </a:r>
            <a:r>
              <a:rPr lang="en-GB" sz="1600" dirty="0">
                <a:latin typeface="Arial" panose="020B0604020202020204" pitchFamily="34" charset="0"/>
                <a:cs typeface="Arial" panose="020B0604020202020204" pitchFamily="34" charset="0"/>
              </a:rPr>
              <a:t>benefit from improved oversight of health needs through shared access features, which support more coordinated involvement in patient care and promote greater autonomy for those receiving support.</a:t>
            </a:r>
          </a:p>
          <a:p>
            <a:pPr eaLnBrk="1" hangingPunct="1"/>
            <a:r>
              <a:rPr lang="en-GB" sz="1600" b="1" dirty="0">
                <a:latin typeface="Arial" panose="020B0604020202020204" pitchFamily="34" charset="0"/>
                <a:cs typeface="Arial" panose="020B0604020202020204" pitchFamily="34" charset="0"/>
              </a:rPr>
              <a:t>For public health</a:t>
            </a:r>
            <a:r>
              <a:rPr lang="en-GB" sz="1600" dirty="0">
                <a:latin typeface="Arial" panose="020B0604020202020204" pitchFamily="34" charset="0"/>
                <a:cs typeface="Arial" panose="020B0604020202020204" pitchFamily="34" charset="0"/>
              </a:rPr>
              <a:t>, the app has strengthened system-wide responsiveness, particularly during the COVID-19 pandemic, where features such as the COVID Pass enhanced engagement, supported efficient communication, and facilitated large-scale public health efforts.</a:t>
            </a:r>
            <a:endParaRPr lang="en-GB" altLang="en-US"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F231F645-AF30-DCCD-C352-09C313BFE474}"/>
              </a:ext>
            </a:extLst>
          </p:cNvPr>
          <p:cNvSpPr txBox="1"/>
          <p:nvPr/>
        </p:nvSpPr>
        <p:spPr>
          <a:xfrm>
            <a:off x="3131840" y="5301208"/>
            <a:ext cx="1346844" cy="276999"/>
          </a:xfrm>
          <a:prstGeom prst="rect">
            <a:avLst/>
          </a:prstGeom>
          <a:noFill/>
        </p:spPr>
        <p:txBody>
          <a:bodyPr wrap="none" rtlCol="0">
            <a:spAutoFit/>
          </a:bodyPr>
          <a:lstStyle/>
          <a:p>
            <a:r>
              <a:rPr lang="en-GB" altLang="en-US" sz="1200" dirty="0">
                <a:latin typeface="Arial" panose="020B0604020202020204" pitchFamily="34" charset="0"/>
                <a:cs typeface="Times New Roman" panose="02020603050405020304" pitchFamily="18" charset="0"/>
              </a:rPr>
              <a:t>KC, </a:t>
            </a:r>
            <a:r>
              <a:rPr lang="en-GB" altLang="en-US" sz="1200" i="1" dirty="0">
                <a:latin typeface="Arial" panose="020B0604020202020204" pitchFamily="34" charset="0"/>
                <a:cs typeface="Times New Roman" panose="02020603050405020304" pitchFamily="18" charset="0"/>
              </a:rPr>
              <a:t>et al.</a:t>
            </a:r>
            <a:r>
              <a:rPr lang="en-GB" altLang="en-US" sz="1200" dirty="0">
                <a:latin typeface="Arial" panose="020B0604020202020204" pitchFamily="34" charset="0"/>
                <a:cs typeface="Times New Roman" panose="02020603050405020304" pitchFamily="18" charset="0"/>
              </a:rPr>
              <a:t> (2023),</a:t>
            </a:r>
            <a:endParaRPr lang="en-US" sz="1200" dirty="0"/>
          </a:p>
        </p:txBody>
      </p:sp>
      <p:pic>
        <p:nvPicPr>
          <p:cNvPr id="6" name="Picture 5" descr="Several hands touching a touch screen&#10;&#10;AI-generated content may be incorrect.">
            <a:extLst>
              <a:ext uri="{FF2B5EF4-FFF2-40B4-BE49-F238E27FC236}">
                <a16:creationId xmlns:a16="http://schemas.microsoft.com/office/drawing/2014/main" id="{8633D883-B342-7A85-27F7-6DC0E7BE72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49135" y="1491630"/>
            <a:ext cx="3262142" cy="2857500"/>
          </a:xfrm>
          <a:prstGeom prst="rect">
            <a:avLst/>
          </a:prstGeom>
        </p:spPr>
      </p:pic>
      <p:sp>
        <p:nvSpPr>
          <p:cNvPr id="7" name="TextBox 6">
            <a:extLst>
              <a:ext uri="{FF2B5EF4-FFF2-40B4-BE49-F238E27FC236}">
                <a16:creationId xmlns:a16="http://schemas.microsoft.com/office/drawing/2014/main" id="{BC891C2A-1431-3C74-E4F5-741798D9F44F}"/>
              </a:ext>
            </a:extLst>
          </p:cNvPr>
          <p:cNvSpPr txBox="1"/>
          <p:nvPr/>
        </p:nvSpPr>
        <p:spPr>
          <a:xfrm>
            <a:off x="6260687" y="4581128"/>
            <a:ext cx="2426113" cy="276999"/>
          </a:xfrm>
          <a:prstGeom prst="rect">
            <a:avLst/>
          </a:prstGeom>
          <a:noFill/>
        </p:spPr>
        <p:txBody>
          <a:bodyPr wrap="none" rtlCol="0">
            <a:spAutoFit/>
          </a:bodyPr>
          <a:lstStyle/>
          <a:p>
            <a:r>
              <a:rPr lang="en-GB" sz="1200" b="0" i="0" dirty="0">
                <a:solidFill>
                  <a:srgbClr val="231F20"/>
                </a:solidFill>
                <a:effectLst/>
                <a:latin typeface="Arial" panose="020B0604020202020204" pitchFamily="34" charset="0"/>
                <a:cs typeface="Arial" panose="020B0604020202020204" pitchFamily="34" charset="0"/>
              </a:rPr>
              <a:t>(NHS South West London, 2025)</a:t>
            </a:r>
            <a:endParaRPr lang="en-US" sz="12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762DE9FA-B334-C7AD-4BFB-0282C7ADF429}"/>
              </a:ext>
            </a:extLst>
          </p:cNvPr>
          <p:cNvGraphicFramePr>
            <a:graphicFrameLocks noGrp="1"/>
          </p:cNvGraphicFramePr>
          <p:nvPr>
            <p:extLst>
              <p:ext uri="{D42A27DB-BD31-4B8C-83A1-F6EECF244321}">
                <p14:modId xmlns:p14="http://schemas.microsoft.com/office/powerpoint/2010/main" val="2037200720"/>
              </p:ext>
            </p:extLst>
          </p:nvPr>
        </p:nvGraphicFramePr>
        <p:xfrm>
          <a:off x="1619672" y="260648"/>
          <a:ext cx="6096000" cy="64008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090584936"/>
                    </a:ext>
                  </a:extLst>
                </a:gridCol>
              </a:tblGrid>
              <a:tr h="370840">
                <a:tc>
                  <a:txBody>
                    <a:bodyPr/>
                    <a:lstStyle/>
                    <a:p>
                      <a:pPr algn="ctr"/>
                      <a:r>
                        <a:rPr lang="en-GB" altLang="en-US" sz="3600" b="1" dirty="0">
                          <a:latin typeface="Arial" panose="020B0604020202020204" pitchFamily="34" charset="0"/>
                          <a:cs typeface="Arial" panose="020B0604020202020204" pitchFamily="34" charset="0"/>
                        </a:rPr>
                        <a:t>Impact on community </a:t>
                      </a:r>
                      <a:endParaRPr lang="en-US" sz="3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129092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a:extLst>
              <a:ext uri="{FF2B5EF4-FFF2-40B4-BE49-F238E27FC236}">
                <a16:creationId xmlns:a16="http://schemas.microsoft.com/office/drawing/2014/main" id="{F6FA1AAF-5BB9-8DE2-61BE-DC180BDE515E}"/>
              </a:ext>
            </a:extLst>
          </p:cNvPr>
          <p:cNvSpPr>
            <a:spLocks noGrp="1" noChangeArrowheads="1"/>
          </p:cNvSpPr>
          <p:nvPr>
            <p:ph idx="1"/>
          </p:nvPr>
        </p:nvSpPr>
        <p:spPr>
          <a:xfrm>
            <a:off x="107504" y="1052736"/>
            <a:ext cx="5616624" cy="3916363"/>
          </a:xfrm>
        </p:spPr>
        <p:txBody>
          <a:bodyPr/>
          <a:lstStyle/>
          <a:p>
            <a:r>
              <a:rPr lang="en-GB" sz="1600" b="1" dirty="0">
                <a:latin typeface="Arial" panose="020B0604020202020204" pitchFamily="34" charset="0"/>
                <a:cs typeface="Arial" panose="020B0604020202020204" pitchFamily="34" charset="0"/>
              </a:rPr>
              <a:t>Digital Exclusion Challenges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Limited access to devices or reliable internet.</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Low digital literacy or confidence using online tools.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Language barriers.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Financial constraints restrict access to technology and support.</a:t>
            </a:r>
          </a:p>
          <a:p>
            <a:r>
              <a:rPr lang="en-GB" sz="1600" b="1" dirty="0">
                <a:latin typeface="Arial" panose="020B0604020202020204" pitchFamily="34" charset="0"/>
                <a:cs typeface="Arial" panose="020B0604020202020204" pitchFamily="34" charset="0"/>
              </a:rPr>
              <a:t>Groups Most Affected</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Older adults.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People in socio-economically deprived areas.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Minority ethnic groups.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People experiencing homelessness.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Disabled individuals.</a:t>
            </a:r>
          </a:p>
          <a:p>
            <a:r>
              <a:rPr lang="en-GB" sz="1600" b="1" dirty="0">
                <a:latin typeface="Arial" panose="020B0604020202020204" pitchFamily="34" charset="0"/>
                <a:cs typeface="Arial" panose="020B0604020202020204" pitchFamily="34" charset="0"/>
              </a:rPr>
              <a:t>NHS App Usability Challenges</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Difficulty locating information or services within the app.</a:t>
            </a:r>
          </a:p>
          <a:p>
            <a:pPr>
              <a:buFont typeface="Arial" panose="020B0604020202020204" pitchFamily="34" charset="0"/>
              <a:buChar char="•"/>
            </a:pPr>
            <a:r>
              <a:rPr lang="en-GB" sz="1600" dirty="0">
                <a:latin typeface="Arial" panose="020B0604020202020204" pitchFamily="34" charset="0"/>
                <a:cs typeface="Arial" panose="020B0604020202020204" pitchFamily="34" charset="0"/>
              </a:rPr>
              <a:t>Need for clearer interface design and simpler language.</a:t>
            </a:r>
          </a:p>
          <a:p>
            <a:pPr eaLnBrk="1" hangingPunct="1"/>
            <a:endParaRPr lang="en-GB" altLang="en-US" sz="1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B244B71-91AE-846B-2D48-BF3A08FD7E90}"/>
              </a:ext>
            </a:extLst>
          </p:cNvPr>
          <p:cNvSpPr txBox="1"/>
          <p:nvPr/>
        </p:nvSpPr>
        <p:spPr>
          <a:xfrm>
            <a:off x="4572000" y="5445224"/>
            <a:ext cx="1037463" cy="276999"/>
          </a:xfrm>
          <a:prstGeom prst="rect">
            <a:avLst/>
          </a:prstGeom>
          <a:noFill/>
        </p:spPr>
        <p:txBody>
          <a:bodyPr wrap="none" rtlCol="0">
            <a:spAutoFit/>
          </a:bodyPr>
          <a:lstStyle/>
          <a:p>
            <a:r>
              <a:rPr lang="en-US" sz="1200" dirty="0">
                <a:latin typeface="Arial" panose="020B0604020202020204" pitchFamily="34" charset="0"/>
                <a:cs typeface="Arial" panose="020B0604020202020204" pitchFamily="34" charset="0"/>
              </a:rPr>
              <a:t>(NHS, 2025)</a:t>
            </a:r>
          </a:p>
        </p:txBody>
      </p:sp>
      <p:pic>
        <p:nvPicPr>
          <p:cNvPr id="4" name="Picture 3" descr="A person on the phone and a person on the floor with a computer&#10;&#10;AI-generated content may be incorrect.">
            <a:extLst>
              <a:ext uri="{FF2B5EF4-FFF2-40B4-BE49-F238E27FC236}">
                <a16:creationId xmlns:a16="http://schemas.microsoft.com/office/drawing/2014/main" id="{132B7C51-D049-9DFD-EC68-572B954839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9463" y="1844824"/>
            <a:ext cx="3394283" cy="2512917"/>
          </a:xfrm>
          <a:prstGeom prst="rect">
            <a:avLst/>
          </a:prstGeom>
        </p:spPr>
      </p:pic>
      <p:sp>
        <p:nvSpPr>
          <p:cNvPr id="5" name="TextBox 4">
            <a:extLst>
              <a:ext uri="{FF2B5EF4-FFF2-40B4-BE49-F238E27FC236}">
                <a16:creationId xmlns:a16="http://schemas.microsoft.com/office/drawing/2014/main" id="{6ABD4CF0-566F-0F41-BD52-4A34C3C953DA}"/>
              </a:ext>
            </a:extLst>
          </p:cNvPr>
          <p:cNvSpPr txBox="1"/>
          <p:nvPr/>
        </p:nvSpPr>
        <p:spPr>
          <a:xfrm>
            <a:off x="7205245" y="4509120"/>
            <a:ext cx="1019831" cy="276999"/>
          </a:xfrm>
          <a:prstGeom prst="rect">
            <a:avLst/>
          </a:prstGeom>
          <a:noFill/>
        </p:spPr>
        <p:txBody>
          <a:bodyPr wrap="none" rtlCol="0">
            <a:spAutoFit/>
          </a:bodyPr>
          <a:lstStyle/>
          <a:p>
            <a:r>
              <a:rPr lang="en-GB" sz="1200" b="0" i="0" dirty="0">
                <a:solidFill>
                  <a:srgbClr val="2C3E50"/>
                </a:solidFill>
                <a:effectLst/>
                <a:latin typeface="Arial" panose="020B0604020202020204" pitchFamily="34" charset="0"/>
                <a:cs typeface="Arial" panose="020B0604020202020204" pitchFamily="34" charset="0"/>
              </a:rPr>
              <a:t>(Ruiz, 2021)</a:t>
            </a:r>
            <a:endParaRPr lang="en-US" sz="1200" dirty="0">
              <a:latin typeface="Arial" panose="020B0604020202020204" pitchFamily="34" charset="0"/>
              <a:cs typeface="Arial" panose="020B0604020202020204" pitchFamily="34" charset="0"/>
            </a:endParaRPr>
          </a:p>
        </p:txBody>
      </p:sp>
      <p:graphicFrame>
        <p:nvGraphicFramePr>
          <p:cNvPr id="6" name="Table 5">
            <a:extLst>
              <a:ext uri="{FF2B5EF4-FFF2-40B4-BE49-F238E27FC236}">
                <a16:creationId xmlns:a16="http://schemas.microsoft.com/office/drawing/2014/main" id="{589AC133-A3B5-4E34-EBD2-D6295276EB1E}"/>
              </a:ext>
            </a:extLst>
          </p:cNvPr>
          <p:cNvGraphicFramePr>
            <a:graphicFrameLocks noGrp="1"/>
          </p:cNvGraphicFramePr>
          <p:nvPr>
            <p:extLst>
              <p:ext uri="{D42A27DB-BD31-4B8C-83A1-F6EECF244321}">
                <p14:modId xmlns:p14="http://schemas.microsoft.com/office/powerpoint/2010/main" val="1886529013"/>
              </p:ext>
            </p:extLst>
          </p:nvPr>
        </p:nvGraphicFramePr>
        <p:xfrm>
          <a:off x="251520" y="126535"/>
          <a:ext cx="8496944" cy="640080"/>
        </p:xfrm>
        <a:graphic>
          <a:graphicData uri="http://schemas.openxmlformats.org/drawingml/2006/table">
            <a:tbl>
              <a:tblPr firstRow="1" bandRow="1">
                <a:tableStyleId>{5C22544A-7EE6-4342-B048-85BDC9FD1C3A}</a:tableStyleId>
              </a:tblPr>
              <a:tblGrid>
                <a:gridCol w="8496944">
                  <a:extLst>
                    <a:ext uri="{9D8B030D-6E8A-4147-A177-3AD203B41FA5}">
                      <a16:colId xmlns:a16="http://schemas.microsoft.com/office/drawing/2014/main" val="1189542098"/>
                    </a:ext>
                  </a:extLst>
                </a:gridCol>
              </a:tblGrid>
              <a:tr h="370840">
                <a:tc>
                  <a:txBody>
                    <a:bodyPr/>
                    <a:lstStyle/>
                    <a:p>
                      <a:pPr algn="ctr"/>
                      <a:r>
                        <a:rPr lang="en-GB" altLang="en-US" sz="3600" b="1" dirty="0">
                          <a:latin typeface="Arial" panose="020B0604020202020204" pitchFamily="34" charset="0"/>
                          <a:cs typeface="Arial" panose="020B0604020202020204" pitchFamily="34" charset="0"/>
                        </a:rPr>
                        <a:t>Challenges of the innovation</a:t>
                      </a:r>
                      <a:endParaRPr lang="en-US" sz="3600" dirty="0"/>
                    </a:p>
                  </a:txBody>
                  <a:tcPr/>
                </a:tc>
                <a:extLst>
                  <a:ext uri="{0D108BD9-81ED-4DB2-BD59-A6C34878D82A}">
                    <a16:rowId xmlns:a16="http://schemas.microsoft.com/office/drawing/2014/main" val="1593927315"/>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DB0272B-0268-C91C-CDD1-F236C1BCD127}"/>
              </a:ext>
            </a:extLst>
          </p:cNvPr>
          <p:cNvSpPr>
            <a:spLocks noGrp="1"/>
          </p:cNvSpPr>
          <p:nvPr>
            <p:ph idx="1"/>
          </p:nvPr>
        </p:nvSpPr>
        <p:spPr>
          <a:xfrm>
            <a:off x="457200" y="1556792"/>
            <a:ext cx="4186808" cy="3917032"/>
          </a:xfrm>
        </p:spPr>
        <p:txBody>
          <a:bodyPr/>
          <a:lstStyle/>
          <a:p>
            <a:r>
              <a:rPr lang="en-GB" sz="1600" dirty="0">
                <a:latin typeface="Arial" panose="020B0604020202020204" pitchFamily="34" charset="0"/>
                <a:cs typeface="Arial" panose="020B0604020202020204" pitchFamily="34" charset="0"/>
              </a:rPr>
              <a:t>Introduce more convenient login options, such as secure features that keep users signed in.</a:t>
            </a:r>
          </a:p>
          <a:p>
            <a:r>
              <a:rPr lang="en-GB" sz="1600" dirty="0">
                <a:latin typeface="Arial" panose="020B0604020202020204" pitchFamily="34" charset="0"/>
                <a:cs typeface="Arial" panose="020B0604020202020204" pitchFamily="34" charset="0"/>
              </a:rPr>
              <a:t>Inform users that the NHS App can be accessed across multiple devices to encourage flexible use.</a:t>
            </a:r>
          </a:p>
          <a:p>
            <a:r>
              <a:rPr lang="en-GB" sz="1600" dirty="0">
                <a:latin typeface="Arial" panose="020B0604020202020204" pitchFamily="34" charset="0"/>
                <a:cs typeface="Arial" panose="020B0604020202020204" pitchFamily="34" charset="0"/>
              </a:rPr>
              <a:t>Refine the app by simplifying its wording and improving its navigation clarity.</a:t>
            </a:r>
          </a:p>
          <a:p>
            <a:r>
              <a:rPr lang="en-GB" sz="1600" dirty="0">
                <a:latin typeface="Arial" panose="020B0604020202020204" pitchFamily="34" charset="0"/>
                <a:cs typeface="Arial" panose="020B0604020202020204" pitchFamily="34" charset="0"/>
              </a:rPr>
              <a:t>Provide translated content in the most widely used languages in the UK to support users with limited English proficiency.</a:t>
            </a:r>
          </a:p>
        </p:txBody>
      </p:sp>
      <p:sp>
        <p:nvSpPr>
          <p:cNvPr id="5" name="TextBox 4">
            <a:extLst>
              <a:ext uri="{FF2B5EF4-FFF2-40B4-BE49-F238E27FC236}">
                <a16:creationId xmlns:a16="http://schemas.microsoft.com/office/drawing/2014/main" id="{B708F7F2-E94C-0FCA-9255-D8992F76966E}"/>
              </a:ext>
            </a:extLst>
          </p:cNvPr>
          <p:cNvSpPr txBox="1"/>
          <p:nvPr/>
        </p:nvSpPr>
        <p:spPr>
          <a:xfrm>
            <a:off x="1835696" y="4725144"/>
            <a:ext cx="2520280" cy="276999"/>
          </a:xfrm>
          <a:prstGeom prst="rect">
            <a:avLst/>
          </a:prstGeom>
          <a:noFill/>
        </p:spPr>
        <p:txBody>
          <a:bodyPr wrap="square" rtlCol="0">
            <a:spAutoFit/>
          </a:bodyPr>
          <a:lstStyle/>
          <a:p>
            <a:r>
              <a:rPr lang="en-US" sz="1200">
                <a:latin typeface="Arial" panose="020B0604020202020204" pitchFamily="34" charset="0"/>
                <a:cs typeface="Arial" panose="020B0604020202020204" pitchFamily="34" charset="0"/>
              </a:rPr>
              <a:t>(Patient Information Forum, 2025)</a:t>
            </a:r>
            <a:endParaRPr lang="en-US" sz="1200" dirty="0">
              <a:latin typeface="Arial" panose="020B0604020202020204" pitchFamily="34" charset="0"/>
              <a:cs typeface="Arial" panose="020B0604020202020204" pitchFamily="34" charset="0"/>
            </a:endParaRPr>
          </a:p>
        </p:txBody>
      </p:sp>
      <p:pic>
        <p:nvPicPr>
          <p:cNvPr id="12" name="Picture 11" descr="A person drawing a diagram&#10;&#10;AI-generated content may be incorrect.">
            <a:extLst>
              <a:ext uri="{FF2B5EF4-FFF2-40B4-BE49-F238E27FC236}">
                <a16:creationId xmlns:a16="http://schemas.microsoft.com/office/drawing/2014/main" id="{338269FE-25DA-7CF5-330B-801A00AEC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4048" y="1539270"/>
            <a:ext cx="3488432" cy="3003798"/>
          </a:xfrm>
          <a:prstGeom prst="rect">
            <a:avLst/>
          </a:prstGeom>
        </p:spPr>
      </p:pic>
      <p:sp>
        <p:nvSpPr>
          <p:cNvPr id="13" name="TextBox 12">
            <a:extLst>
              <a:ext uri="{FF2B5EF4-FFF2-40B4-BE49-F238E27FC236}">
                <a16:creationId xmlns:a16="http://schemas.microsoft.com/office/drawing/2014/main" id="{62D71CB3-8DCA-1780-4BC1-5CAE30F6274C}"/>
              </a:ext>
            </a:extLst>
          </p:cNvPr>
          <p:cNvSpPr txBox="1"/>
          <p:nvPr/>
        </p:nvSpPr>
        <p:spPr>
          <a:xfrm>
            <a:off x="6948264" y="4725144"/>
            <a:ext cx="1302536" cy="276999"/>
          </a:xfrm>
          <a:prstGeom prst="rect">
            <a:avLst/>
          </a:prstGeom>
          <a:noFill/>
        </p:spPr>
        <p:txBody>
          <a:bodyPr wrap="none" rtlCol="0">
            <a:spAutoFit/>
          </a:bodyPr>
          <a:lstStyle/>
          <a:p>
            <a:r>
              <a:rPr lang="en-US" sz="1200" dirty="0">
                <a:latin typeface="Arial" panose="020B0604020202020204" pitchFamily="34" charset="0"/>
                <a:cs typeface="Arial" panose="020B0604020202020204" pitchFamily="34" charset="0"/>
              </a:rPr>
              <a:t>(</a:t>
            </a:r>
            <a:r>
              <a:rPr lang="en-US" sz="1200" dirty="0" err="1">
                <a:latin typeface="Arial" panose="020B0604020202020204" pitchFamily="34" charset="0"/>
                <a:cs typeface="Arial" panose="020B0604020202020204" pitchFamily="34" charset="0"/>
              </a:rPr>
              <a:t>MarTech</a:t>
            </a:r>
            <a:r>
              <a:rPr lang="en-US" sz="1200" dirty="0">
                <a:latin typeface="Arial" panose="020B0604020202020204" pitchFamily="34" charset="0"/>
                <a:cs typeface="Arial" panose="020B0604020202020204" pitchFamily="34" charset="0"/>
              </a:rPr>
              <a:t>, 2025)</a:t>
            </a:r>
          </a:p>
        </p:txBody>
      </p:sp>
      <p:graphicFrame>
        <p:nvGraphicFramePr>
          <p:cNvPr id="14" name="Table 13">
            <a:extLst>
              <a:ext uri="{FF2B5EF4-FFF2-40B4-BE49-F238E27FC236}">
                <a16:creationId xmlns:a16="http://schemas.microsoft.com/office/drawing/2014/main" id="{07C7560D-29BA-A05E-35F2-9E59D21999C5}"/>
              </a:ext>
            </a:extLst>
          </p:cNvPr>
          <p:cNvGraphicFramePr>
            <a:graphicFrameLocks noGrp="1"/>
          </p:cNvGraphicFramePr>
          <p:nvPr>
            <p:extLst>
              <p:ext uri="{D42A27DB-BD31-4B8C-83A1-F6EECF244321}">
                <p14:modId xmlns:p14="http://schemas.microsoft.com/office/powerpoint/2010/main" val="3557362421"/>
              </p:ext>
            </p:extLst>
          </p:nvPr>
        </p:nvGraphicFramePr>
        <p:xfrm>
          <a:off x="1470048" y="188640"/>
          <a:ext cx="6096000" cy="792088"/>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975642814"/>
                    </a:ext>
                  </a:extLst>
                </a:gridCol>
              </a:tblGrid>
              <a:tr h="792088">
                <a:tc>
                  <a:txBody>
                    <a:bodyPr/>
                    <a:lstStyle/>
                    <a:p>
                      <a:pPr algn="ctr"/>
                      <a:r>
                        <a:rPr lang="en-US" sz="3600" dirty="0">
                          <a:latin typeface="Arial" panose="020B0604020202020204" pitchFamily="34" charset="0"/>
                          <a:cs typeface="Arial" panose="020B0604020202020204" pitchFamily="34" charset="0"/>
                        </a:rPr>
                        <a:t> Recommendations </a:t>
                      </a:r>
                    </a:p>
                  </a:txBody>
                  <a:tcPr/>
                </a:tc>
                <a:extLst>
                  <a:ext uri="{0D108BD9-81ED-4DB2-BD59-A6C34878D82A}">
                    <a16:rowId xmlns:a16="http://schemas.microsoft.com/office/drawing/2014/main" val="4115150199"/>
                  </a:ext>
                </a:extLst>
              </a:tr>
            </a:tbl>
          </a:graphicData>
        </a:graphic>
      </p:graphicFrame>
    </p:spTree>
    <p:extLst>
      <p:ext uri="{BB962C8B-B14F-4D97-AF65-F5344CB8AC3E}">
        <p14:creationId xmlns:p14="http://schemas.microsoft.com/office/powerpoint/2010/main" val="3257990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9" name="Title 1">
            <a:extLst>
              <a:ext uri="{FF2B5EF4-FFF2-40B4-BE49-F238E27FC236}">
                <a16:creationId xmlns:a16="http://schemas.microsoft.com/office/drawing/2014/main" id="{CA549677-8EC2-C366-4E82-1B4A2F18A1A8}"/>
              </a:ext>
            </a:extLst>
          </p:cNvPr>
          <p:cNvSpPr>
            <a:spLocks noGrp="1"/>
          </p:cNvSpPr>
          <p:nvPr>
            <p:ph type="title"/>
          </p:nvPr>
        </p:nvSpPr>
        <p:spPr>
          <a:xfrm>
            <a:off x="457200" y="274638"/>
            <a:ext cx="8229600" cy="1143000"/>
          </a:xfrm>
        </p:spPr>
        <p:txBody>
          <a:bodyPr/>
          <a:lstStyle/>
          <a:p>
            <a:r>
              <a:rPr lang="en-US" sz="3600" dirty="0">
                <a:latin typeface="Arial" panose="020B0604020202020204" pitchFamily="34" charset="0"/>
                <a:cs typeface="Arial" panose="020B0604020202020204" pitchFamily="34" charset="0"/>
              </a:rPr>
              <a:t>Conclusion</a:t>
            </a:r>
          </a:p>
        </p:txBody>
      </p:sp>
      <p:sp>
        <p:nvSpPr>
          <p:cNvPr id="25602" name="Content Placeholder 2">
            <a:extLst>
              <a:ext uri="{FF2B5EF4-FFF2-40B4-BE49-F238E27FC236}">
                <a16:creationId xmlns:a16="http://schemas.microsoft.com/office/drawing/2014/main" id="{0F150295-76B2-099C-D946-C1CFD0E2B3FE}"/>
              </a:ext>
            </a:extLst>
          </p:cNvPr>
          <p:cNvSpPr>
            <a:spLocks noGrp="1" noChangeArrowheads="1"/>
          </p:cNvSpPr>
          <p:nvPr>
            <p:ph sz="half" idx="1"/>
          </p:nvPr>
        </p:nvSpPr>
        <p:spPr>
          <a:xfrm>
            <a:off x="465548" y="1292771"/>
            <a:ext cx="4038600" cy="3989040"/>
          </a:xfrm>
        </p:spPr>
        <p:txBody>
          <a:bodyPr wrap="square" anchor="t">
            <a:normAutofit/>
          </a:bodyPr>
          <a:lstStyle/>
          <a:p>
            <a:pPr marL="0" indent="0" eaLnBrk="1" hangingPunct="1">
              <a:lnSpc>
                <a:spcPct val="90000"/>
              </a:lnSpc>
              <a:buNone/>
            </a:pPr>
            <a:r>
              <a:rPr lang="en-GB" sz="1500" dirty="0"/>
              <a:t>The NHS App represents a significant step in the digital transformation of health and care services, offering patients greater autonomy and more efficient access to appointments, prescriptions, and health records. Its adoption has supported workforce capacity and improved service delivery, especially during periods of high demand. However, the app’s full potential can only be realised if barriers such as digital exclusion, usability challenges, and inconsistent access across population groups are addressed. By refining navigation, improving accessibility, and promoting equitable digital participation, the NHS App can become a more inclusive and effective tool that supports better health outcomes for all users.</a:t>
            </a:r>
            <a:endParaRPr lang="en-GB" altLang="en-US" sz="1500" dirty="0"/>
          </a:p>
        </p:txBody>
      </p:sp>
      <p:pic>
        <p:nvPicPr>
          <p:cNvPr id="6" name="Content Placeholder 5" descr="A close-up of a piece of paper&#10;&#10;AI-generated content may be incorrect.">
            <a:extLst>
              <a:ext uri="{FF2B5EF4-FFF2-40B4-BE49-F238E27FC236}">
                <a16:creationId xmlns:a16="http://schemas.microsoft.com/office/drawing/2014/main" id="{B6143D11-892E-EFCE-56B7-270C9F1CD4E0}"/>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88024" y="1772816"/>
            <a:ext cx="4038600" cy="302895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1DBDDD7-259C-76F8-484F-AB00931B793C}"/>
              </a:ext>
            </a:extLst>
          </p:cNvPr>
          <p:cNvSpPr>
            <a:spLocks noGrp="1"/>
          </p:cNvSpPr>
          <p:nvPr>
            <p:ph idx="1"/>
          </p:nvPr>
        </p:nvSpPr>
        <p:spPr>
          <a:xfrm>
            <a:off x="251520" y="1124744"/>
            <a:ext cx="8640959" cy="3917032"/>
          </a:xfrm>
        </p:spPr>
        <p:txBody>
          <a:bodyPr/>
          <a:lstStyle/>
          <a:p>
            <a:r>
              <a:rPr lang="en-GB" sz="1400" dirty="0" err="1">
                <a:effectLst/>
                <a:latin typeface="Arial" panose="020B0604020202020204" pitchFamily="34" charset="0"/>
                <a:ea typeface="Times New Roman" panose="02020603050405020304" pitchFamily="18" charset="0"/>
                <a:cs typeface="Arial" panose="020B0604020202020204" pitchFamily="34" charset="0"/>
              </a:rPr>
              <a:t>Beaney</a:t>
            </a:r>
            <a:r>
              <a:rPr lang="en-GB" sz="1400" dirty="0">
                <a:effectLst/>
                <a:latin typeface="Arial" panose="020B0604020202020204" pitchFamily="34" charset="0"/>
                <a:ea typeface="Times New Roman" panose="02020603050405020304" pitchFamily="18" charset="0"/>
                <a:cs typeface="Arial" panose="020B0604020202020204" pitchFamily="34" charset="0"/>
              </a:rPr>
              <a:t>, P. </a:t>
            </a:r>
            <a:r>
              <a:rPr lang="en-GB" sz="1400" i="1" dirty="0">
                <a:effectLst/>
                <a:latin typeface="Arial" panose="020B0604020202020204" pitchFamily="34" charset="0"/>
                <a:ea typeface="Times New Roman" panose="02020603050405020304" pitchFamily="18" charset="0"/>
                <a:cs typeface="Arial" panose="020B0604020202020204" pitchFamily="34" charset="0"/>
              </a:rPr>
              <a:t>et al.</a:t>
            </a:r>
            <a:r>
              <a:rPr lang="en-GB" sz="1400" dirty="0">
                <a:effectLst/>
                <a:latin typeface="Arial" panose="020B0604020202020204" pitchFamily="34" charset="0"/>
                <a:ea typeface="Times New Roman" panose="02020603050405020304" pitchFamily="18" charset="0"/>
                <a:cs typeface="Arial" panose="020B0604020202020204" pitchFamily="34" charset="0"/>
              </a:rPr>
              <a:t> (2019). ‘GP Online: turning expectations into reality with the new NHS app’, </a:t>
            </a:r>
            <a:r>
              <a:rPr lang="en-GB" sz="1400" i="1" dirty="0">
                <a:effectLst/>
                <a:latin typeface="Arial" panose="020B0604020202020204" pitchFamily="34" charset="0"/>
                <a:ea typeface="Times New Roman" panose="02020603050405020304" pitchFamily="18" charset="0"/>
                <a:cs typeface="Arial" panose="020B0604020202020204" pitchFamily="34" charset="0"/>
              </a:rPr>
              <a:t>British Journal of General Practice</a:t>
            </a:r>
            <a:r>
              <a:rPr lang="en-GB" sz="1400" dirty="0">
                <a:effectLst/>
                <a:latin typeface="Arial" panose="020B0604020202020204" pitchFamily="34" charset="0"/>
                <a:ea typeface="Times New Roman" panose="02020603050405020304" pitchFamily="18" charset="0"/>
                <a:cs typeface="Arial" panose="020B0604020202020204" pitchFamily="34" charset="0"/>
              </a:rPr>
              <a:t>, 69(681), pp. 172–173. Available at: </a:t>
            </a:r>
            <a:r>
              <a:rPr lang="en-GB" sz="14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2"/>
              </a:rPr>
              <a:t>https://doi.org/10.3399/bjgp19X701333</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endParaRPr lang="en-GB" sz="1400" dirty="0">
              <a:latin typeface="Arial" panose="020B0604020202020204" pitchFamily="34" charset="0"/>
              <a:ea typeface="Times New Roman" panose="02020603050405020304" pitchFamily="18" charset="0"/>
              <a:cs typeface="Arial" panose="020B0604020202020204" pitchFamily="34" charset="0"/>
            </a:endParaRPr>
          </a:p>
          <a:p>
            <a:r>
              <a:rPr lang="en-GB" sz="1600" dirty="0">
                <a:effectLst/>
                <a:latin typeface="Arial" panose="020B0604020202020204" pitchFamily="34" charset="0"/>
                <a:cs typeface="Arial" panose="020B0604020202020204" pitchFamily="34" charset="0"/>
              </a:rPr>
              <a:t>Digital Health Devon (2023). </a:t>
            </a:r>
            <a:r>
              <a:rPr lang="en-GB" sz="1600" i="1" dirty="0">
                <a:effectLst/>
                <a:latin typeface="Arial" panose="020B0604020202020204" pitchFamily="34" charset="0"/>
                <a:cs typeface="Arial" panose="020B0604020202020204" pitchFamily="34" charset="0"/>
              </a:rPr>
              <a:t>NHS App - Introduction</a:t>
            </a:r>
            <a:r>
              <a:rPr lang="en-GB" sz="1600" dirty="0">
                <a:effectLst/>
                <a:latin typeface="Arial" panose="020B0604020202020204" pitchFamily="34" charset="0"/>
                <a:cs typeface="Arial" panose="020B0604020202020204" pitchFamily="34" charset="0"/>
              </a:rPr>
              <a:t>. Available at: https://</a:t>
            </a:r>
            <a:r>
              <a:rPr lang="en-GB" sz="1600" dirty="0" err="1">
                <a:effectLst/>
                <a:latin typeface="Arial" panose="020B0604020202020204" pitchFamily="34" charset="0"/>
                <a:cs typeface="Arial" panose="020B0604020202020204" pitchFamily="34" charset="0"/>
              </a:rPr>
              <a:t>www.youtube.com</a:t>
            </a:r>
            <a:r>
              <a:rPr lang="en-GB" sz="1600" dirty="0">
                <a:effectLst/>
                <a:latin typeface="Arial" panose="020B0604020202020204" pitchFamily="34" charset="0"/>
                <a:cs typeface="Arial" panose="020B0604020202020204" pitchFamily="34" charset="0"/>
              </a:rPr>
              <a:t>/</a:t>
            </a:r>
            <a:r>
              <a:rPr lang="en-GB" sz="1600" dirty="0" err="1">
                <a:effectLst/>
                <a:latin typeface="Arial" panose="020B0604020202020204" pitchFamily="34" charset="0"/>
                <a:cs typeface="Arial" panose="020B0604020202020204" pitchFamily="34" charset="0"/>
              </a:rPr>
              <a:t>watch?v</a:t>
            </a:r>
            <a:r>
              <a:rPr lang="en-GB" sz="1600" dirty="0">
                <a:effectLst/>
                <a:latin typeface="Arial" panose="020B0604020202020204" pitchFamily="34" charset="0"/>
                <a:cs typeface="Arial" panose="020B0604020202020204" pitchFamily="34" charset="0"/>
              </a:rPr>
              <a:t>=zh4reyziG8w [Accessed 4 Dec. 2025].</a:t>
            </a:r>
            <a:endParaRPr lang="en-GB" sz="1600" dirty="0">
              <a:latin typeface="Arial" panose="020B0604020202020204" pitchFamily="34" charset="0"/>
              <a:cs typeface="Arial" panose="020B0604020202020204" pitchFamily="34" charset="0"/>
            </a:endParaRPr>
          </a:p>
          <a:p>
            <a:r>
              <a:rPr lang="en-GB" sz="1400" dirty="0">
                <a:effectLst/>
                <a:latin typeface="Arial" panose="020B0604020202020204" pitchFamily="34" charset="0"/>
                <a:ea typeface="Times New Roman" panose="02020603050405020304" pitchFamily="18" charset="0"/>
              </a:rPr>
              <a:t>KC, S. </a:t>
            </a:r>
            <a:r>
              <a:rPr lang="en-GB" sz="1400" i="1" dirty="0">
                <a:effectLst/>
                <a:latin typeface="Arial" panose="020B0604020202020204" pitchFamily="34" charset="0"/>
                <a:ea typeface="Times New Roman" panose="02020603050405020304" pitchFamily="18" charset="0"/>
              </a:rPr>
              <a:t>et al.</a:t>
            </a:r>
            <a:r>
              <a:rPr lang="en-GB" sz="1400" dirty="0">
                <a:effectLst/>
                <a:latin typeface="Arial" panose="020B0604020202020204" pitchFamily="34" charset="0"/>
                <a:ea typeface="Times New Roman" panose="02020603050405020304" pitchFamily="18" charset="0"/>
              </a:rPr>
              <a:t> (2024). ‘Differences in Use of a Patient Portal Across Sociodemographic Groups: Observational Study of the NHS App in England’, </a:t>
            </a:r>
            <a:r>
              <a:rPr lang="en-GB" sz="1400" i="1" dirty="0">
                <a:effectLst/>
                <a:latin typeface="Arial" panose="020B0604020202020204" pitchFamily="34" charset="0"/>
                <a:ea typeface="Times New Roman" panose="02020603050405020304" pitchFamily="18" charset="0"/>
              </a:rPr>
              <a:t>Journal of Medical Internet Research</a:t>
            </a:r>
            <a:r>
              <a:rPr lang="en-GB" sz="1400" dirty="0">
                <a:effectLst/>
                <a:latin typeface="Arial" panose="020B0604020202020204" pitchFamily="34" charset="0"/>
                <a:ea typeface="Times New Roman" panose="02020603050405020304" pitchFamily="18" charset="0"/>
              </a:rPr>
              <a:t>, 26(2), p. e56320. Available at: </a:t>
            </a:r>
            <a:r>
              <a:rPr lang="en-GB" sz="1400" u="sng" dirty="0">
                <a:solidFill>
                  <a:srgbClr val="467886"/>
                </a:solidFill>
                <a:effectLst/>
                <a:latin typeface="Arial" panose="020B0604020202020204" pitchFamily="34" charset="0"/>
                <a:ea typeface="Times New Roman" panose="02020603050405020304" pitchFamily="18" charset="0"/>
                <a:hlinkClick r:id="rId3"/>
              </a:rPr>
              <a:t>https://doi.org/10.2196/56320</a:t>
            </a:r>
            <a:r>
              <a:rPr lang="en-GB" sz="1400" dirty="0">
                <a:effectLst/>
                <a:latin typeface="Arial" panose="020B0604020202020204" pitchFamily="34" charset="0"/>
                <a:ea typeface="Times New Roman" panose="02020603050405020304" pitchFamily="18" charset="0"/>
              </a:rPr>
              <a:t>. </a:t>
            </a:r>
            <a:endParaRPr lang="en-GB" altLang="en-US" sz="1400" dirty="0">
              <a:latin typeface="Arial" panose="020B0604020202020204" pitchFamily="34" charset="0"/>
              <a:cs typeface="Arial" panose="020B0604020202020204" pitchFamily="34" charset="0"/>
            </a:endParaRPr>
          </a:p>
          <a:p>
            <a:r>
              <a:rPr lang="en-GB" altLang="en-US" sz="1400" dirty="0">
                <a:latin typeface="Arial" panose="020B0604020202020204" pitchFamily="34" charset="0"/>
                <a:cs typeface="Arial" panose="020B0604020202020204" pitchFamily="34" charset="0"/>
              </a:rPr>
              <a:t>KC, S. </a:t>
            </a:r>
            <a:r>
              <a:rPr lang="en-GB" altLang="en-US" sz="1400" i="1" dirty="0">
                <a:latin typeface="Arial" panose="020B0604020202020204" pitchFamily="34" charset="0"/>
                <a:cs typeface="Arial" panose="020B0604020202020204" pitchFamily="34" charset="0"/>
              </a:rPr>
              <a:t>et al.</a:t>
            </a:r>
            <a:r>
              <a:rPr lang="en-GB" altLang="en-US" sz="1400" dirty="0">
                <a:latin typeface="Arial" panose="020B0604020202020204" pitchFamily="34" charset="0"/>
                <a:cs typeface="Arial" panose="020B0604020202020204" pitchFamily="34" charset="0"/>
              </a:rPr>
              <a:t> (2023), ‘Uptake and adoption of the NHS App in England: an observational study’, </a:t>
            </a:r>
            <a:r>
              <a:rPr lang="en-GB" altLang="en-US" sz="1400" i="1" dirty="0">
                <a:latin typeface="Arial" panose="020B0604020202020204" pitchFamily="34" charset="0"/>
                <a:cs typeface="Arial" panose="020B0604020202020204" pitchFamily="34" charset="0"/>
              </a:rPr>
              <a:t>British Journal of General Practice</a:t>
            </a:r>
            <a:r>
              <a:rPr lang="en-GB" altLang="en-US" sz="1400" dirty="0">
                <a:latin typeface="Arial" panose="020B0604020202020204" pitchFamily="34" charset="0"/>
                <a:cs typeface="Arial" panose="020B0604020202020204" pitchFamily="34" charset="0"/>
              </a:rPr>
              <a:t>, 73(737), pp. e932-e940. Available at: </a:t>
            </a:r>
            <a:r>
              <a:rPr lang="en-GB" altLang="en-US" sz="1400" u="sng" dirty="0">
                <a:solidFill>
                  <a:srgbClr val="467886"/>
                </a:solidFill>
                <a:latin typeface="Arial" panose="020B0604020202020204" pitchFamily="34" charset="0"/>
                <a:cs typeface="Arial" panose="020B0604020202020204" pitchFamily="34" charset="0"/>
                <a:hlinkClick r:id="rId4"/>
              </a:rPr>
              <a:t>https://doi.org/10.3399/BJGP.2022.0150</a:t>
            </a:r>
            <a:r>
              <a:rPr lang="en-GB" altLang="en-US" sz="1400" dirty="0">
                <a:latin typeface="Arial" panose="020B0604020202020204" pitchFamily="34" charset="0"/>
                <a:cs typeface="Arial" panose="020B0604020202020204" pitchFamily="34" charset="0"/>
              </a:rPr>
              <a:t>. </a:t>
            </a:r>
          </a:p>
          <a:p>
            <a:r>
              <a:rPr lang="en-GB" sz="1400" dirty="0">
                <a:effectLst/>
                <a:latin typeface="Arial" panose="020B0604020202020204" pitchFamily="34" charset="0"/>
                <a:ea typeface="Times New Roman" panose="02020603050405020304" pitchFamily="18" charset="0"/>
              </a:rPr>
              <a:t>Marmot, M. &amp; Bell, R. (2012). ‘Fair society, healthy lives’, </a:t>
            </a:r>
            <a:r>
              <a:rPr lang="en-GB" sz="1400" i="1" dirty="0">
                <a:effectLst/>
                <a:latin typeface="Arial" panose="020B0604020202020204" pitchFamily="34" charset="0"/>
                <a:ea typeface="Times New Roman" panose="02020603050405020304" pitchFamily="18" charset="0"/>
              </a:rPr>
              <a:t>Public health (London)</a:t>
            </a:r>
            <a:r>
              <a:rPr lang="en-GB" sz="1400" dirty="0">
                <a:effectLst/>
                <a:latin typeface="Arial" panose="020B0604020202020204" pitchFamily="34" charset="0"/>
                <a:ea typeface="Times New Roman" panose="02020603050405020304" pitchFamily="18" charset="0"/>
              </a:rPr>
              <a:t>, 126(supplement 1), pp. S4–S10. Available at: </a:t>
            </a:r>
            <a:r>
              <a:rPr lang="en-GB" sz="1400" dirty="0">
                <a:effectLst/>
                <a:latin typeface="Arial" panose="020B0604020202020204" pitchFamily="34" charset="0"/>
                <a:ea typeface="Times New Roman" panose="02020603050405020304" pitchFamily="18" charset="0"/>
                <a:hlinkClick r:id="rId5"/>
              </a:rPr>
              <a:t>https://doi.org/10.1016/j.puhe.2012.05.014</a:t>
            </a:r>
            <a:r>
              <a:rPr lang="en-GB" sz="1400" dirty="0">
                <a:effectLst/>
                <a:latin typeface="Arial" panose="020B0604020202020204" pitchFamily="34" charset="0"/>
                <a:ea typeface="Times New Roman" panose="02020603050405020304" pitchFamily="18" charset="0"/>
              </a:rPr>
              <a:t>.</a:t>
            </a:r>
            <a:endParaRPr lang="en-GB" altLang="en-US" sz="1400" dirty="0">
              <a:latin typeface="Arial" panose="020B0604020202020204" pitchFamily="34" charset="0"/>
              <a:cs typeface="Arial" panose="020B0604020202020204" pitchFamily="34" charset="0"/>
            </a:endParaRPr>
          </a:p>
          <a:p>
            <a:r>
              <a:rPr lang="en-GB" altLang="en-US" sz="1400" dirty="0">
                <a:latin typeface="Arial" panose="020B0604020202020204" pitchFamily="34" charset="0"/>
                <a:cs typeface="Arial" panose="020B0604020202020204" pitchFamily="34" charset="0"/>
              </a:rPr>
              <a:t>NHS (2024), Transformation and innovation delivery update. Available at: </a:t>
            </a:r>
            <a:r>
              <a:rPr lang="en-GB" altLang="en-US" sz="1400" dirty="0">
                <a:latin typeface="Arial" panose="020B0604020202020204" pitchFamily="34" charset="0"/>
                <a:cs typeface="Arial" panose="020B0604020202020204" pitchFamily="34" charset="0"/>
                <a:hlinkClick r:id="rId6"/>
              </a:rPr>
              <a:t>https://www.england.nhs.uk/long-read/transformation-and-innovation-delivery-update/#:~:text=At%20the%20end%20of%20November%202023%2C%2024%25,access%20(where%20their%20GP%20has%20granted%20access)</a:t>
            </a:r>
            <a:r>
              <a:rPr lang="en-GB" altLang="en-US" sz="1400" dirty="0">
                <a:latin typeface="Arial" panose="020B0604020202020204" pitchFamily="34" charset="0"/>
                <a:cs typeface="Arial" panose="020B0604020202020204" pitchFamily="34" charset="0"/>
              </a:rPr>
              <a:t>.  (Accessed: 13 October 2025).</a:t>
            </a:r>
          </a:p>
          <a:p>
            <a:endParaRPr lang="en-GB" altLang="en-US" sz="1400" dirty="0">
              <a:latin typeface="Arial" panose="020B0604020202020204" pitchFamily="34" charset="0"/>
              <a:cs typeface="Arial" panose="020B0604020202020204" pitchFamily="34" charset="0"/>
            </a:endParaRPr>
          </a:p>
          <a:p>
            <a:endParaRPr lang="en-GB" altLang="en-US" sz="1200" dirty="0">
              <a:latin typeface="Arial" panose="020B0604020202020204" pitchFamily="34" charset="0"/>
              <a:cs typeface="Arial" panose="020B0604020202020204" pitchFamily="34" charset="0"/>
            </a:endParaRPr>
          </a:p>
          <a:p>
            <a:endParaRPr lang="en-GB" altLang="en-US" sz="1200" dirty="0">
              <a:latin typeface="Arial" panose="020B0604020202020204" pitchFamily="34" charset="0"/>
              <a:cs typeface="Arial" panose="020B0604020202020204" pitchFamily="34" charset="0"/>
            </a:endParaRPr>
          </a:p>
          <a:p>
            <a:endParaRPr lang="en-US" dirty="0"/>
          </a:p>
        </p:txBody>
      </p:sp>
      <p:graphicFrame>
        <p:nvGraphicFramePr>
          <p:cNvPr id="4" name="Table 3">
            <a:extLst>
              <a:ext uri="{FF2B5EF4-FFF2-40B4-BE49-F238E27FC236}">
                <a16:creationId xmlns:a16="http://schemas.microsoft.com/office/drawing/2014/main" id="{8AC7F4D6-1351-4618-A873-98C3D44394EC}"/>
              </a:ext>
            </a:extLst>
          </p:cNvPr>
          <p:cNvGraphicFramePr>
            <a:graphicFrameLocks noGrp="1"/>
          </p:cNvGraphicFramePr>
          <p:nvPr>
            <p:extLst>
              <p:ext uri="{D42A27DB-BD31-4B8C-83A1-F6EECF244321}">
                <p14:modId xmlns:p14="http://schemas.microsoft.com/office/powerpoint/2010/main" val="1466979094"/>
              </p:ext>
            </p:extLst>
          </p:nvPr>
        </p:nvGraphicFramePr>
        <p:xfrm>
          <a:off x="1475656" y="260648"/>
          <a:ext cx="6096000" cy="64008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3191481516"/>
                    </a:ext>
                  </a:extLst>
                </a:gridCol>
              </a:tblGrid>
              <a:tr h="576064">
                <a:tc>
                  <a:txBody>
                    <a:bodyPr/>
                    <a:lstStyle/>
                    <a:p>
                      <a:pPr algn="ctr"/>
                      <a:r>
                        <a:rPr lang="en-US" sz="3600" dirty="0">
                          <a:latin typeface="Arial" panose="020B0604020202020204" pitchFamily="34" charset="0"/>
                          <a:cs typeface="Arial" panose="020B0604020202020204" pitchFamily="34" charset="0"/>
                        </a:rPr>
                        <a:t>References</a:t>
                      </a:r>
                    </a:p>
                  </a:txBody>
                  <a:tcPr/>
                </a:tc>
                <a:extLst>
                  <a:ext uri="{0D108BD9-81ED-4DB2-BD59-A6C34878D82A}">
                    <a16:rowId xmlns:a16="http://schemas.microsoft.com/office/drawing/2014/main" val="1101549555"/>
                  </a:ext>
                </a:extLst>
              </a:tr>
            </a:tbl>
          </a:graphicData>
        </a:graphic>
      </p:graphicFrame>
    </p:spTree>
    <p:extLst>
      <p:ext uri="{BB962C8B-B14F-4D97-AF65-F5344CB8AC3E}">
        <p14:creationId xmlns:p14="http://schemas.microsoft.com/office/powerpoint/2010/main" val="3254788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B6BBAA-C1EC-F8F4-DC86-ECE1D264B070}"/>
              </a:ext>
            </a:extLst>
          </p:cNvPr>
          <p:cNvSpPr>
            <a:spLocks noGrp="1"/>
          </p:cNvSpPr>
          <p:nvPr>
            <p:ph idx="1"/>
          </p:nvPr>
        </p:nvSpPr>
        <p:spPr>
          <a:xfrm>
            <a:off x="179512" y="188640"/>
            <a:ext cx="8229600" cy="3917032"/>
          </a:xfrm>
        </p:spPr>
        <p:txBody>
          <a:bodyPr/>
          <a:lstStyle/>
          <a:p>
            <a:endParaRPr lang="en-GB" sz="1200" dirty="0">
              <a:effectLst/>
              <a:latin typeface="Arial" panose="020B0604020202020204" pitchFamily="34" charset="0"/>
              <a:cs typeface="Arial" panose="020B0604020202020204" pitchFamily="34" charset="0"/>
            </a:endParaRPr>
          </a:p>
          <a:p>
            <a:r>
              <a:rPr lang="en-US" sz="1400" dirty="0"/>
              <a:t>NHS (2025), </a:t>
            </a:r>
            <a:r>
              <a:rPr lang="en-GB" sz="1400" i="1" dirty="0">
                <a:solidFill>
                  <a:srgbClr val="231F20"/>
                </a:solidFill>
                <a:effectLst/>
                <a:latin typeface="Arial" panose="020B0604020202020204" pitchFamily="34" charset="0"/>
                <a:cs typeface="Arial" panose="020B0604020202020204" pitchFamily="34" charset="0"/>
              </a:rPr>
              <a:t>Co-creating the digital front door to the NHS. </a:t>
            </a:r>
            <a:r>
              <a:rPr lang="en-GB" sz="1400" dirty="0">
                <a:solidFill>
                  <a:srgbClr val="231F20"/>
                </a:solidFill>
                <a:effectLst/>
                <a:latin typeface="Arial" panose="020B0604020202020204" pitchFamily="34" charset="0"/>
                <a:cs typeface="Arial" panose="020B0604020202020204" pitchFamily="34" charset="0"/>
              </a:rPr>
              <a:t>Available at: </a:t>
            </a:r>
            <a:r>
              <a:rPr lang="en-GB" sz="1400" dirty="0">
                <a:solidFill>
                  <a:srgbClr val="231F20"/>
                </a:solidFill>
                <a:effectLst/>
                <a:latin typeface="Arial" panose="020B0604020202020204" pitchFamily="34" charset="0"/>
                <a:cs typeface="Arial" panose="020B0604020202020204" pitchFamily="34" charset="0"/>
                <a:hlinkClick r:id="rId2"/>
              </a:rPr>
              <a:t>https://digital.nhs.uk/blog/design-matters/2025/co-creating-the-digital-front-door-to-the-nhs#:~:text=Research%20shows%20that%20while%20most,needed%20to%20use%20digital%20services</a:t>
            </a:r>
            <a:r>
              <a:rPr lang="en-GB" sz="1400" dirty="0">
                <a:solidFill>
                  <a:srgbClr val="231F20"/>
                </a:solidFill>
                <a:effectLst/>
                <a:latin typeface="Arial" panose="020B0604020202020204" pitchFamily="34" charset="0"/>
                <a:cs typeface="Arial" panose="020B0604020202020204" pitchFamily="34" charset="0"/>
              </a:rPr>
              <a:t>. (Accessed: 03 December 2025).</a:t>
            </a:r>
            <a:endParaRPr lang="en-GB" altLang="en-US" sz="1400" dirty="0">
              <a:solidFill>
                <a:srgbClr val="212B32"/>
              </a:solidFill>
              <a:latin typeface="Arial" panose="020B0604020202020204" pitchFamily="34" charset="0"/>
              <a:cs typeface="Arial" panose="020B0604020202020204" pitchFamily="34" charset="0"/>
            </a:endParaRPr>
          </a:p>
          <a:p>
            <a:r>
              <a:rPr lang="en-GB" altLang="en-US" sz="1400" dirty="0">
                <a:latin typeface="Arial" panose="020B0604020202020204" pitchFamily="34" charset="0"/>
                <a:ea typeface="Times New Roman" panose="02020603050405020304" pitchFamily="18" charset="0"/>
                <a:cs typeface="Arial" panose="020B0604020202020204" pitchFamily="34" charset="0"/>
              </a:rPr>
              <a:t>NHS (2025), </a:t>
            </a:r>
            <a:r>
              <a:rPr lang="en-GB" altLang="en-US" sz="1400" i="1" dirty="0">
                <a:solidFill>
                  <a:srgbClr val="212B32"/>
                </a:solidFill>
                <a:latin typeface="Arial" panose="020B0604020202020204" pitchFamily="34" charset="0"/>
                <a:cs typeface="Arial" panose="020B0604020202020204" pitchFamily="34" charset="0"/>
              </a:rPr>
              <a:t>About the NHS App. </a:t>
            </a:r>
            <a:r>
              <a:rPr lang="en-GB" altLang="en-US" sz="1400" dirty="0">
                <a:solidFill>
                  <a:srgbClr val="212B32"/>
                </a:solidFill>
                <a:latin typeface="Arial" panose="020B0604020202020204" pitchFamily="34" charset="0"/>
                <a:cs typeface="Arial" panose="020B0604020202020204" pitchFamily="34" charset="0"/>
              </a:rPr>
              <a:t>Available at: </a:t>
            </a:r>
            <a:r>
              <a:rPr lang="en-GB" altLang="en-US" sz="1400" dirty="0">
                <a:solidFill>
                  <a:srgbClr val="212B32"/>
                </a:solidFill>
                <a:latin typeface="Arial" panose="020B0604020202020204" pitchFamily="34" charset="0"/>
                <a:cs typeface="Arial" panose="020B0604020202020204" pitchFamily="34" charset="0"/>
                <a:hlinkClick r:id="rId3"/>
              </a:rPr>
              <a:t>https://www.nhs.uk/nhs-app/about-the-nhs-app/#:~:text=The%20NHS%20App%20gives%20you,can%20use%20the%20NHS%20App</a:t>
            </a:r>
            <a:r>
              <a:rPr lang="en-GB" altLang="en-US" sz="1400" dirty="0">
                <a:solidFill>
                  <a:srgbClr val="212B32"/>
                </a:solidFill>
                <a:latin typeface="Arial" panose="020B0604020202020204" pitchFamily="34" charset="0"/>
                <a:cs typeface="Arial" panose="020B0604020202020204" pitchFamily="34" charset="0"/>
              </a:rPr>
              <a:t>. (Accessed: 28 November 2025).</a:t>
            </a:r>
          </a:p>
          <a:p>
            <a:r>
              <a:rPr lang="en-GB" altLang="en-US" sz="1400" dirty="0">
                <a:solidFill>
                  <a:srgbClr val="212B32"/>
                </a:solidFill>
                <a:latin typeface="Arial" panose="020B0604020202020204" pitchFamily="34" charset="0"/>
                <a:cs typeface="Arial" panose="020B0604020202020204" pitchFamily="34" charset="0"/>
              </a:rPr>
              <a:t>Patient Information Forum (2025), </a:t>
            </a:r>
            <a:r>
              <a:rPr lang="en-GB" altLang="en-US" sz="1400" i="1" dirty="0">
                <a:solidFill>
                  <a:srgbClr val="212B32"/>
                </a:solidFill>
                <a:latin typeface="Arial" panose="020B0604020202020204" pitchFamily="34" charset="0"/>
                <a:cs typeface="Arial" panose="020B0604020202020204" pitchFamily="34" charset="0"/>
              </a:rPr>
              <a:t>Public and Patient Experience of the NHS App</a:t>
            </a:r>
            <a:r>
              <a:rPr lang="en-GB" altLang="en-US" sz="1400" dirty="0">
                <a:solidFill>
                  <a:srgbClr val="212B32"/>
                </a:solidFill>
                <a:latin typeface="Arial" panose="020B0604020202020204" pitchFamily="34" charset="0"/>
                <a:cs typeface="Arial" panose="020B0604020202020204" pitchFamily="34" charset="0"/>
              </a:rPr>
              <a:t>. Available at: </a:t>
            </a:r>
            <a:r>
              <a:rPr lang="en-GB" altLang="en-US" sz="1400" dirty="0">
                <a:solidFill>
                  <a:srgbClr val="212B32"/>
                </a:solidFill>
                <a:latin typeface="Arial" panose="020B0604020202020204" pitchFamily="34" charset="0"/>
                <a:cs typeface="Arial" panose="020B0604020202020204" pitchFamily="34" charset="0"/>
                <a:hlinkClick r:id="rId4"/>
              </a:rPr>
              <a:t>https://pifonline.org.uk/news/public-patient-experience-nhs-app/#:~:text=Increasing%20awareness%20and%20promoting%20benefits,and%20when%20they%20are%20used</a:t>
            </a:r>
            <a:r>
              <a:rPr lang="en-GB" altLang="en-US" sz="1400" dirty="0">
                <a:solidFill>
                  <a:srgbClr val="212B32"/>
                </a:solidFill>
                <a:latin typeface="Arial" panose="020B0604020202020204" pitchFamily="34" charset="0"/>
                <a:cs typeface="Arial" panose="020B0604020202020204" pitchFamily="34" charset="0"/>
              </a:rPr>
              <a:t> (Accessed: 01 December 2025).</a:t>
            </a:r>
            <a:endParaRPr lang="en-GB" altLang="en-US" sz="1400" dirty="0">
              <a:latin typeface="Arial" panose="020B0604020202020204" pitchFamily="34" charset="0"/>
              <a:cs typeface="Arial" panose="020B0604020202020204" pitchFamily="34" charset="0"/>
            </a:endParaRPr>
          </a:p>
          <a:p>
            <a:r>
              <a:rPr lang="en-GB" sz="1400" dirty="0">
                <a:effectLst/>
                <a:latin typeface="Arial" panose="020B0604020202020204" pitchFamily="34" charset="0"/>
                <a:ea typeface="Times New Roman" panose="02020603050405020304" pitchFamily="18" charset="0"/>
                <a:cs typeface="Arial" panose="020B0604020202020204" pitchFamily="34" charset="0"/>
              </a:rPr>
              <a:t>Reidy, C. </a:t>
            </a:r>
            <a:r>
              <a:rPr lang="en-GB" sz="1400" i="1" dirty="0">
                <a:effectLst/>
                <a:latin typeface="Arial" panose="020B0604020202020204" pitchFamily="34" charset="0"/>
                <a:ea typeface="Times New Roman" panose="02020603050405020304" pitchFamily="18" charset="0"/>
                <a:cs typeface="Arial" panose="020B0604020202020204" pitchFamily="34" charset="0"/>
              </a:rPr>
              <a:t>et al.</a:t>
            </a:r>
            <a:r>
              <a:rPr lang="en-GB" sz="1400" dirty="0">
                <a:effectLst/>
                <a:latin typeface="Arial" panose="020B0604020202020204" pitchFamily="34" charset="0"/>
                <a:ea typeface="Times New Roman" panose="02020603050405020304" pitchFamily="18" charset="0"/>
                <a:cs typeface="Arial" panose="020B0604020202020204" pitchFamily="34" charset="0"/>
              </a:rPr>
              <a:t> (2025). ‘Qualitative evaluation of the implementation and national roll-out of the NHS App in England’, </a:t>
            </a:r>
            <a:r>
              <a:rPr lang="en-GB" sz="1400" i="1" dirty="0">
                <a:effectLst/>
                <a:latin typeface="Arial" panose="020B0604020202020204" pitchFamily="34" charset="0"/>
                <a:ea typeface="Times New Roman" panose="02020603050405020304" pitchFamily="18" charset="0"/>
                <a:cs typeface="Arial" panose="020B0604020202020204" pitchFamily="34" charset="0"/>
              </a:rPr>
              <a:t>BMC Medicine</a:t>
            </a:r>
            <a:r>
              <a:rPr lang="en-GB" sz="1400" dirty="0">
                <a:effectLst/>
                <a:latin typeface="Arial" panose="020B0604020202020204" pitchFamily="34" charset="0"/>
                <a:ea typeface="Times New Roman" panose="02020603050405020304" pitchFamily="18" charset="0"/>
                <a:cs typeface="Arial" panose="020B0604020202020204" pitchFamily="34" charset="0"/>
              </a:rPr>
              <a:t>, 23(1). Available at: </a:t>
            </a:r>
            <a:r>
              <a:rPr lang="en-GB" sz="1400" u="sng" dirty="0">
                <a:solidFill>
                  <a:srgbClr val="467886"/>
                </a:solidFill>
                <a:effectLst/>
                <a:latin typeface="Arial" panose="020B0604020202020204" pitchFamily="34" charset="0"/>
                <a:ea typeface="Times New Roman" panose="02020603050405020304" pitchFamily="18" charset="0"/>
                <a:cs typeface="Arial" panose="020B0604020202020204" pitchFamily="34" charset="0"/>
                <a:hlinkClick r:id="rId5"/>
              </a:rPr>
              <a:t>https://doi.org/10.1186/s12916-024-03842-w</a:t>
            </a:r>
            <a:r>
              <a:rPr lang="en-GB" sz="1400" dirty="0">
                <a:effectLst/>
                <a:latin typeface="Arial" panose="020B0604020202020204" pitchFamily="34" charset="0"/>
                <a:ea typeface="Times New Roman" panose="02020603050405020304" pitchFamily="18" charset="0"/>
                <a:cs typeface="Arial" panose="020B0604020202020204" pitchFamily="34" charset="0"/>
              </a:rPr>
              <a:t>. </a:t>
            </a:r>
            <a:endParaRPr lang="en-GB" sz="1400" dirty="0">
              <a:effectLst/>
              <a:latin typeface="Arial" panose="020B0604020202020204" pitchFamily="34" charset="0"/>
              <a:cs typeface="Arial" panose="020B0604020202020204" pitchFamily="34" charset="0"/>
            </a:endParaRPr>
          </a:p>
          <a:p>
            <a:r>
              <a:rPr lang="en-GB" sz="1400" dirty="0" err="1">
                <a:effectLst/>
                <a:latin typeface="Arial" panose="020B0604020202020204" pitchFamily="34" charset="0"/>
                <a:cs typeface="Arial" panose="020B0604020202020204" pitchFamily="34" charset="0"/>
              </a:rPr>
              <a:t>Whiteladies</a:t>
            </a:r>
            <a:r>
              <a:rPr lang="en-GB" sz="1400" dirty="0">
                <a:effectLst/>
                <a:latin typeface="Arial" panose="020B0604020202020204" pitchFamily="34" charset="0"/>
                <a:cs typeface="Arial" panose="020B0604020202020204" pitchFamily="34" charset="0"/>
              </a:rPr>
              <a:t> Medical Group (2023). </a:t>
            </a:r>
            <a:r>
              <a:rPr lang="en-GB" sz="1400" i="1" dirty="0">
                <a:effectLst/>
                <a:latin typeface="Arial" panose="020B0604020202020204" pitchFamily="34" charset="0"/>
                <a:cs typeface="Arial" panose="020B0604020202020204" pitchFamily="34" charset="0"/>
              </a:rPr>
              <a:t>The NHS App.</a:t>
            </a:r>
            <a:r>
              <a:rPr lang="en-GB" sz="1400" dirty="0">
                <a:effectLst/>
                <a:latin typeface="Arial" panose="020B0604020202020204" pitchFamily="34" charset="0"/>
                <a:cs typeface="Arial" panose="020B0604020202020204" pitchFamily="34" charset="0"/>
              </a:rPr>
              <a:t> Available at: </a:t>
            </a:r>
            <a:r>
              <a:rPr lang="en-GB" sz="1400" dirty="0">
                <a:effectLst/>
                <a:latin typeface="Arial" panose="020B0604020202020204" pitchFamily="34" charset="0"/>
                <a:cs typeface="Arial" panose="020B0604020202020204" pitchFamily="34" charset="0"/>
                <a:hlinkClick r:id="rId6"/>
              </a:rPr>
              <a:t>https://www.whiteladiesmedical.nhs.uk/nhs-app</a:t>
            </a:r>
            <a:r>
              <a:rPr lang="en-GB" sz="1400" dirty="0">
                <a:effectLst/>
                <a:latin typeface="Arial" panose="020B0604020202020204" pitchFamily="34" charset="0"/>
                <a:cs typeface="Arial" panose="020B0604020202020204" pitchFamily="34" charset="0"/>
              </a:rPr>
              <a:t>. (Accessed: 01 December 2025). </a:t>
            </a:r>
          </a:p>
          <a:p>
            <a:endParaRPr lang="en-US" sz="1400" dirty="0"/>
          </a:p>
          <a:p>
            <a:endParaRPr lang="en-US" sz="1200" dirty="0"/>
          </a:p>
        </p:txBody>
      </p:sp>
    </p:spTree>
    <p:extLst>
      <p:ext uri="{BB962C8B-B14F-4D97-AF65-F5344CB8AC3E}">
        <p14:creationId xmlns:p14="http://schemas.microsoft.com/office/powerpoint/2010/main" val="413948876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emplatte comp 2  -  Compatibility Mode" id="{C2117C80-30ED-7840-930C-B55BD5D1E93D}" vid="{76117943-E931-3C4B-839C-4A55206B979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purl.org/dc/dcmitype/"/>
    <ds:schemaRef ds:uri="http://purl.org/dc/elements/1.1/"/>
    <ds:schemaRef ds:uri="http://schemas.openxmlformats.org/package/2006/metadata/core-properties"/>
    <ds:schemaRef ds:uri="http://schemas.microsoft.com/office/infopath/2007/PartnerControls"/>
    <ds:schemaRef ds:uri="http://www.w3.org/XML/1998/namespace"/>
    <ds:schemaRef ds:uri="http://purl.org/dc/terms/"/>
    <ds:schemaRef ds:uri="http://schemas.microsoft.com/office/2006/documentManagement/types"/>
    <ds:schemaRef ds:uri="303dbf9b-b85b-46a0-94f1-894078c07ecd"/>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Parcel</Template>
  <TotalTime>160</TotalTime>
  <Words>1597</Words>
  <Application>Microsoft Macintosh PowerPoint</Application>
  <PresentationFormat>On-screen Show (4:3)</PresentationFormat>
  <Paragraphs>105</Paragraphs>
  <Slides>12</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Myriad Pro</vt:lpstr>
      <vt:lpstr>20140311PresentationUWTSDTemplate</vt:lpstr>
      <vt:lpstr>Digital Transformation in the Health and Care Professions (BMHP6026) Component 2 Assessment    </vt:lpstr>
      <vt:lpstr>Use of AI Acknowledgement</vt:lpstr>
      <vt:lpstr>PowerPoint Presentation</vt:lpstr>
      <vt:lpstr>Impact on Workforce</vt:lpstr>
      <vt:lpstr>Impact on service delivery </vt:lpstr>
      <vt:lpstr>Impact on patients </vt:lpstr>
      <vt:lpstr>PowerPoint Presentation</vt:lpstr>
      <vt:lpstr>PowerPoint Presentation</vt:lpstr>
      <vt:lpstr>PowerPoint Presentation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Delia Munteanu (2314055)</dc:creator>
  <cp:lastModifiedBy>Delia Munteanu (2314055)</cp:lastModifiedBy>
  <cp:revision>3</cp:revision>
  <cp:lastPrinted>2021-01-18T19:39:53Z</cp:lastPrinted>
  <dcterms:created xsi:type="dcterms:W3CDTF">2025-12-01T17:12:50Z</dcterms:created>
  <dcterms:modified xsi:type="dcterms:W3CDTF">2025-12-04T12:31:26Z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haredWithUsers">
    <vt:lpwstr>352;#Alison Harding;#2520;#Rachel Bendall;#2266;#Ruth Groff</vt:lpwstr>
  </property>
</Properties>
</file>