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669088" cy="9753600"/>
  <p:embeddedFontLst>
    <p:embeddedFont>
      <p:font typeface="Open Sans" panose="020B0606030504020204" pitchFamily="34" charset="0"/>
      <p:regular r:id="rId14"/>
      <p:bold r:id="rId15"/>
      <p:italic r:id="rId16"/>
      <p:boldItalic r:id="rId17"/>
    </p:embeddedFont>
    <p:embeddedFont>
      <p:font typeface="Verdana" panose="020B0604030504040204" pitchFamily="34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1"/>
    <p:restoredTop sz="94652"/>
  </p:normalViewPr>
  <p:slideViewPr>
    <p:cSldViewPr snapToGrid="0">
      <p:cViewPr varScale="1">
        <p:scale>
          <a:sx n="123" d="100"/>
          <a:sy n="123" d="100"/>
        </p:scale>
        <p:origin x="142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125" tIns="45050" rIns="90125" bIns="4505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125" tIns="45050" rIns="90125" bIns="4505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895350" y="730250"/>
            <a:ext cx="4878388" cy="36591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125" tIns="45050" rIns="90125" bIns="4505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125" tIns="45050" rIns="90125" bIns="4505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125" tIns="45050" rIns="90125" bIns="4505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:notes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8" cy="4391025"/>
          </a:xfrm>
          <a:prstGeom prst="rect">
            <a:avLst/>
          </a:prstGeom>
        </p:spPr>
        <p:txBody>
          <a:bodyPr spcFirstLastPara="1" wrap="square" lIns="90125" tIns="45050" rIns="90125" bIns="4505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30250"/>
            <a:ext cx="4878388" cy="36591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:notes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8" cy="4391025"/>
          </a:xfrm>
          <a:prstGeom prst="rect">
            <a:avLst/>
          </a:prstGeom>
        </p:spPr>
        <p:txBody>
          <a:bodyPr spcFirstLastPara="1" wrap="square" lIns="90125" tIns="45050" rIns="90125" bIns="4505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30250"/>
            <a:ext cx="4878388" cy="36591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3:notes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8" cy="4391025"/>
          </a:xfrm>
          <a:prstGeom prst="rect">
            <a:avLst/>
          </a:prstGeom>
        </p:spPr>
        <p:txBody>
          <a:bodyPr spcFirstLastPara="1" wrap="square" lIns="90125" tIns="45050" rIns="90125" bIns="4505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30250"/>
            <a:ext cx="4878388" cy="36591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:notes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8" cy="4391025"/>
          </a:xfrm>
          <a:prstGeom prst="rect">
            <a:avLst/>
          </a:prstGeom>
        </p:spPr>
        <p:txBody>
          <a:bodyPr spcFirstLastPara="1" wrap="square" lIns="90125" tIns="45050" rIns="90125" bIns="4505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8" name="Google Shape;9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30250"/>
            <a:ext cx="4878388" cy="36591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5:notes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8" cy="4391025"/>
          </a:xfrm>
          <a:prstGeom prst="rect">
            <a:avLst/>
          </a:prstGeom>
        </p:spPr>
        <p:txBody>
          <a:bodyPr spcFirstLastPara="1" wrap="square" lIns="90125" tIns="45050" rIns="90125" bIns="4505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30250"/>
            <a:ext cx="4878388" cy="36591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8" cy="4391025"/>
          </a:xfrm>
          <a:prstGeom prst="rect">
            <a:avLst/>
          </a:prstGeom>
        </p:spPr>
        <p:txBody>
          <a:bodyPr spcFirstLastPara="1" wrap="square" lIns="90125" tIns="45050" rIns="90125" bIns="4505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30250"/>
            <a:ext cx="4878388" cy="36591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7:notes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8" cy="4391025"/>
          </a:xfrm>
          <a:prstGeom prst="rect">
            <a:avLst/>
          </a:prstGeom>
        </p:spPr>
        <p:txBody>
          <a:bodyPr spcFirstLastPara="1" wrap="square" lIns="90125" tIns="45050" rIns="90125" bIns="4505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30250"/>
            <a:ext cx="4878388" cy="36591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8:notes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8" cy="4391025"/>
          </a:xfrm>
          <a:prstGeom prst="rect">
            <a:avLst/>
          </a:prstGeom>
        </p:spPr>
        <p:txBody>
          <a:bodyPr spcFirstLastPara="1" wrap="square" lIns="90125" tIns="45050" rIns="90125" bIns="4505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30250"/>
            <a:ext cx="4878388" cy="36591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9:notes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8" cy="4391025"/>
          </a:xfrm>
          <a:prstGeom prst="rect">
            <a:avLst/>
          </a:prstGeom>
        </p:spPr>
        <p:txBody>
          <a:bodyPr spcFirstLastPara="1" wrap="square" lIns="90125" tIns="45050" rIns="90125" bIns="4505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30250"/>
            <a:ext cx="4878388" cy="36591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0:notes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8" cy="4391025"/>
          </a:xfrm>
          <a:prstGeom prst="rect">
            <a:avLst/>
          </a:prstGeom>
        </p:spPr>
        <p:txBody>
          <a:bodyPr spcFirstLastPara="1" wrap="square" lIns="90125" tIns="45050" rIns="90125" bIns="4505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30250"/>
            <a:ext cx="4878388" cy="36591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1:notes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8" cy="4391025"/>
          </a:xfrm>
          <a:prstGeom prst="rect">
            <a:avLst/>
          </a:prstGeom>
        </p:spPr>
        <p:txBody>
          <a:bodyPr spcFirstLastPara="1" wrap="square" lIns="90125" tIns="45050" rIns="90125" bIns="4505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30250"/>
            <a:ext cx="4878388" cy="36591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 txBox="1"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dt" idx="10"/>
          </p:nvPr>
        </p:nvSpPr>
        <p:spPr>
          <a:xfrm>
            <a:off x="395288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ft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ft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1"/>
          </p:nvPr>
        </p:nvSpPr>
        <p:spPr>
          <a:xfrm>
            <a:off x="457200" y="1600201"/>
            <a:ext cx="4038600" cy="398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2"/>
          </p:nvPr>
        </p:nvSpPr>
        <p:spPr>
          <a:xfrm>
            <a:off x="4648200" y="1600201"/>
            <a:ext cx="4038600" cy="398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4143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4143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1721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029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3824337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0"/>
          <p:cNvSpPr txBox="1">
            <a:spLocks noGrp="1"/>
          </p:cNvSpPr>
          <p:nvPr>
            <p:ph type="body" idx="1"/>
          </p:nvPr>
        </p:nvSpPr>
        <p:spPr>
          <a:xfrm>
            <a:off x="1792288" y="5157192"/>
            <a:ext cx="548640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body" idx="1"/>
          </p:nvPr>
        </p:nvSpPr>
        <p:spPr>
          <a:xfrm rot="5400000">
            <a:off x="2613819" y="-556418"/>
            <a:ext cx="39163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1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2"/>
          <p:cNvSpPr txBox="1">
            <a:spLocks noGrp="1"/>
          </p:cNvSpPr>
          <p:nvPr>
            <p:ph type="title"/>
          </p:nvPr>
        </p:nvSpPr>
        <p:spPr>
          <a:xfrm rot="5400000">
            <a:off x="5036803" y="1867236"/>
            <a:ext cx="5242594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body" idx="1"/>
          </p:nvPr>
        </p:nvSpPr>
        <p:spPr>
          <a:xfrm rot="5400000">
            <a:off x="845803" y="-113964"/>
            <a:ext cx="5242594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888888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3"/>
          <p:cNvSpPr txBox="1">
            <a:spLocks noGrp="1"/>
          </p:cNvSpPr>
          <p:nvPr>
            <p:ph type="subTitle" idx="1"/>
          </p:nvPr>
        </p:nvSpPr>
        <p:spPr>
          <a:xfrm>
            <a:off x="549275" y="1340768"/>
            <a:ext cx="8050709" cy="1584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GB" sz="2800" b="1" dirty="0">
                <a:solidFill>
                  <a:schemeClr val="lt1"/>
                </a:solidFill>
              </a:rPr>
              <a:t>BMHP5032 Introduction to Physiology</a:t>
            </a:r>
            <a:endParaRPr dirty="0"/>
          </a:p>
          <a:p>
            <a:pPr marL="0" lvl="0" indent="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GB" sz="2800" b="1" dirty="0">
                <a:solidFill>
                  <a:schemeClr val="lt1"/>
                </a:solidFill>
              </a:rPr>
              <a:t>Component 2 – Presentation </a:t>
            </a:r>
            <a:endParaRPr dirty="0"/>
          </a:p>
          <a:p>
            <a:pPr marL="0" lvl="0" indent="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GB" sz="2800" b="1" dirty="0">
                <a:solidFill>
                  <a:schemeClr val="lt1"/>
                </a:solidFill>
              </a:rPr>
              <a:t>Care Plan</a:t>
            </a:r>
            <a:endParaRPr dirty="0"/>
          </a:p>
          <a:p>
            <a:pPr marL="0" lvl="0" indent="0" algn="l" rtl="0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</a:pPr>
            <a:endParaRPr sz="2800" b="1" dirty="0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GB" sz="2800" b="1" dirty="0">
                <a:solidFill>
                  <a:schemeClr val="lt1"/>
                </a:solidFill>
              </a:rPr>
              <a:t>Student ID:2416832</a:t>
            </a:r>
            <a:endParaRPr dirty="0"/>
          </a:p>
          <a:p>
            <a:pPr marL="0" lvl="0" indent="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GB" sz="2800" b="1" dirty="0">
                <a:solidFill>
                  <a:schemeClr val="lt1"/>
                </a:solidFill>
              </a:rPr>
              <a:t>Student name: Emeline </a:t>
            </a:r>
            <a:r>
              <a:rPr lang="en-GB" sz="2800" b="1" dirty="0" err="1">
                <a:solidFill>
                  <a:schemeClr val="lt1"/>
                </a:solidFill>
              </a:rPr>
              <a:t>Tataiana</a:t>
            </a:r>
            <a:r>
              <a:rPr lang="en-GB" sz="2800" b="1" dirty="0">
                <a:solidFill>
                  <a:schemeClr val="lt1"/>
                </a:solidFill>
              </a:rPr>
              <a:t> </a:t>
            </a:r>
            <a:r>
              <a:rPr lang="en-GB" sz="2800" b="1" dirty="0" err="1">
                <a:solidFill>
                  <a:schemeClr val="lt1"/>
                </a:solidFill>
              </a:rPr>
              <a:t>Loemba</a:t>
            </a:r>
            <a:r>
              <a:rPr lang="en-GB" sz="2800" b="1" dirty="0">
                <a:solidFill>
                  <a:schemeClr val="lt1"/>
                </a:solidFill>
              </a:rPr>
              <a:t> </a:t>
            </a:r>
            <a:r>
              <a:rPr lang="en-GB" sz="2800" b="1" dirty="0" err="1">
                <a:solidFill>
                  <a:schemeClr val="lt1"/>
                </a:solidFill>
              </a:rPr>
              <a:t>Yagazou</a:t>
            </a:r>
            <a:endParaRPr dirty="0"/>
          </a:p>
          <a:p>
            <a:pPr marL="0" lvl="0" indent="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GB" sz="2800" b="1" dirty="0">
                <a:solidFill>
                  <a:schemeClr val="lt1"/>
                </a:solidFill>
              </a:rPr>
              <a:t>Lecturer Name: Shaila Hussain </a:t>
            </a:r>
            <a:endParaRPr dirty="0"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fld>
            <a:endParaRPr sz="1200" b="0" i="0" u="none" strike="noStrike" cap="none">
              <a:solidFill>
                <a:srgbClr val="89898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/>
              <a:t>Introduction</a:t>
            </a:r>
            <a:endParaRPr/>
          </a:p>
        </p:txBody>
      </p:sp>
      <p:sp>
        <p:nvSpPr>
          <p:cNvPr id="85" name="Google Shape;85;p14"/>
          <p:cNvSpPr txBox="1">
            <a:spLocks noGrp="1"/>
          </p:cNvSpPr>
          <p:nvPr>
            <p:ph type="body" idx="1"/>
          </p:nvPr>
        </p:nvSpPr>
        <p:spPr>
          <a:xfrm>
            <a:off x="457200" y="1381126"/>
            <a:ext cx="8229600" cy="3917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lvl="0" indent="-355600" algn="l" rtl="0">
              <a:spcBef>
                <a:spcPts val="400"/>
              </a:spcBef>
              <a:spcAft>
                <a:spcPts val="0"/>
              </a:spcAft>
              <a:buSzPts val="2000"/>
              <a:buChar char="•"/>
            </a:pPr>
            <a:r>
              <a:rPr lang="en-GB" sz="2000" b="1"/>
              <a:t>Patient: </a:t>
            </a:r>
            <a:r>
              <a:rPr lang="en-GB" sz="2000"/>
              <a:t>Mr David Evans, a composite, fictional patient, not a real patient.</a:t>
            </a:r>
            <a:endParaRPr sz="2000"/>
          </a:p>
          <a:p>
            <a:pPr marL="342900" lvl="0" indent="-355600" algn="l" rtl="0">
              <a:spcBef>
                <a:spcPts val="400"/>
              </a:spcBef>
              <a:spcAft>
                <a:spcPts val="0"/>
              </a:spcAft>
              <a:buSzPts val="2000"/>
              <a:buChar char="•"/>
            </a:pPr>
            <a:r>
              <a:rPr lang="en-GB" sz="2000" b="1"/>
              <a:t>Profile: </a:t>
            </a:r>
            <a:r>
              <a:rPr lang="en-GB" sz="2000"/>
              <a:t>A 58-year-old man from Newport in South Wales.</a:t>
            </a:r>
            <a:endParaRPr sz="2000"/>
          </a:p>
          <a:p>
            <a:pPr marL="342900" lvl="0" indent="-355600" algn="l" rtl="0">
              <a:spcBef>
                <a:spcPts val="400"/>
              </a:spcBef>
              <a:spcAft>
                <a:spcPts val="0"/>
              </a:spcAft>
              <a:buSzPts val="2000"/>
              <a:buChar char="•"/>
            </a:pPr>
            <a:r>
              <a:rPr lang="en-GB" sz="2000" b="1"/>
              <a:t>Main condition: </a:t>
            </a:r>
            <a:r>
              <a:rPr lang="en-GB" sz="2000"/>
              <a:t>Type 2 Diabetes Mellitus diagnosed 6 months ago when routine NHS health check identified raised blood glucose.</a:t>
            </a:r>
            <a:endParaRPr sz="2000"/>
          </a:p>
          <a:p>
            <a:pPr marL="342900" lvl="0" indent="-355600" algn="l" rtl="0">
              <a:spcBef>
                <a:spcPts val="400"/>
              </a:spcBef>
              <a:spcAft>
                <a:spcPts val="0"/>
              </a:spcAft>
              <a:buSzPts val="2000"/>
              <a:buChar char="•"/>
            </a:pPr>
            <a:r>
              <a:rPr lang="en-GB" sz="2000"/>
              <a:t>Type 2 diabetes is a long-term condition where the body does not use insulin properly and so blood glucose levels are too high. It is a progressive condition and closely associated with weight, diet and activity (NICE, 2022).</a:t>
            </a:r>
            <a:endParaRPr sz="2000"/>
          </a:p>
          <a:p>
            <a:pPr marL="34290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 b="1"/>
              <a:t>In the UK: </a:t>
            </a:r>
            <a:r>
              <a:rPr lang="en-GB" sz="2000"/>
              <a:t>1 in 5 adults has diabetes or prediabetes (Diabetes UK, 2025).</a:t>
            </a:r>
            <a:endParaRPr sz="2000"/>
          </a:p>
        </p:txBody>
      </p:sp>
      <p:sp>
        <p:nvSpPr>
          <p:cNvPr id="86" name="Google Shape;86;p14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03/07/2026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pic>
        <p:nvPicPr>
          <p:cNvPr id="55" name="Audio 54">
            <a:extLst>
              <a:ext uri="{FF2B5EF4-FFF2-40B4-BE49-F238E27FC236}">
                <a16:creationId xmlns:a16="http://schemas.microsoft.com/office/drawing/2014/main" id="{030E350B-CB90-948A-9068-7AB0D3FC0C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25691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053"/>
    </mc:Choice>
    <mc:Fallback>
      <p:transition spd="slow" advTm="660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/>
              <a:t>Information about the person</a:t>
            </a:r>
            <a:endParaRPr/>
          </a:p>
        </p:txBody>
      </p:sp>
      <p:sp>
        <p:nvSpPr>
          <p:cNvPr id="93" name="Google Shape;93;p15"/>
          <p:cNvSpPr txBox="1"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 b="1"/>
              <a:t>Demographic information</a:t>
            </a:r>
            <a:endParaRPr/>
          </a:p>
          <a:p>
            <a:pPr marL="742950" lvl="1" indent="-285750" algn="l" rtl="0"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</a:pPr>
            <a:r>
              <a:rPr lang="en-GB" sz="1700" b="1"/>
              <a:t>Age: </a:t>
            </a:r>
            <a:r>
              <a:rPr lang="en-GB" sz="1700"/>
              <a:t>58 years</a:t>
            </a:r>
            <a:endParaRPr/>
          </a:p>
          <a:p>
            <a:pPr marL="742950" lvl="1" indent="-285750" algn="l" rtl="0"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</a:pPr>
            <a:r>
              <a:rPr lang="en-GB" sz="1700" b="1"/>
              <a:t>Gender: </a:t>
            </a:r>
            <a:r>
              <a:rPr lang="en-GB" sz="1700"/>
              <a:t>Male</a:t>
            </a:r>
            <a:endParaRPr/>
          </a:p>
          <a:p>
            <a:pPr marL="742950" lvl="1" indent="-285750" algn="l" rtl="0"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</a:pPr>
            <a:r>
              <a:rPr lang="en-GB" sz="1700" b="1"/>
              <a:t>Occupation: </a:t>
            </a:r>
            <a:r>
              <a:rPr lang="en-GB" sz="1700"/>
              <a:t>Office administrator, desk-based role</a:t>
            </a:r>
            <a:endParaRPr/>
          </a:p>
          <a:p>
            <a:pPr marL="742950" lvl="1" indent="-285750" algn="l" rtl="0"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</a:pPr>
            <a:r>
              <a:rPr lang="en-GB" sz="1700" b="1"/>
              <a:t>Ethnicity: </a:t>
            </a:r>
            <a:r>
              <a:rPr lang="en-GB" sz="1700"/>
              <a:t>White British</a:t>
            </a:r>
            <a:endParaRPr/>
          </a:p>
          <a:p>
            <a:pPr marL="742950" lvl="1" indent="-285750" algn="l" rtl="0"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</a:pPr>
            <a:r>
              <a:rPr lang="en-GB" sz="1700" b="1"/>
              <a:t>Household: </a:t>
            </a:r>
            <a:r>
              <a:rPr lang="en-GB" sz="1700"/>
              <a:t>Lives with his wife; two adult children live independently</a:t>
            </a:r>
            <a:endParaRPr/>
          </a:p>
          <a:p>
            <a:pPr marL="34290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 b="1"/>
              <a:t>Health measurements</a:t>
            </a:r>
            <a:endParaRPr/>
          </a:p>
          <a:p>
            <a:pPr marL="742950" lvl="1" indent="-285750" algn="l" rtl="0"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</a:pPr>
            <a:r>
              <a:rPr lang="en-GB" sz="1700" b="1"/>
              <a:t>Height / weight: </a:t>
            </a:r>
            <a:r>
              <a:rPr lang="en-GB" sz="1700"/>
              <a:t>1.78 m / 96 kg</a:t>
            </a:r>
            <a:endParaRPr/>
          </a:p>
          <a:p>
            <a:pPr marL="742950" lvl="1" indent="-285750" algn="l" rtl="0"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</a:pPr>
            <a:r>
              <a:rPr lang="en-GB" sz="1700" b="1"/>
              <a:t>BMI: </a:t>
            </a:r>
            <a:r>
              <a:rPr lang="en-GB" sz="1700"/>
              <a:t>30.3 kg/m² – obese, class I</a:t>
            </a:r>
            <a:endParaRPr/>
          </a:p>
          <a:p>
            <a:pPr marL="742950" lvl="1" indent="-285750" algn="l" rtl="0"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</a:pPr>
            <a:r>
              <a:rPr lang="en-GB" sz="1700" b="1"/>
              <a:t>Blood pressure: </a:t>
            </a:r>
            <a:r>
              <a:rPr lang="en-GB" sz="1700"/>
              <a:t>148/92 mmHg – stage 1 hypertension</a:t>
            </a:r>
            <a:endParaRPr/>
          </a:p>
          <a:p>
            <a:pPr marL="742950" lvl="1" indent="-285750" algn="l" rtl="0"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</a:pPr>
            <a:r>
              <a:rPr lang="en-GB" sz="1700" b="1"/>
              <a:t>HbA1c: </a:t>
            </a:r>
            <a:r>
              <a:rPr lang="en-GB" sz="1700"/>
              <a:t>62 mmol/mol (7.8%)</a:t>
            </a:r>
            <a:endParaRPr/>
          </a:p>
          <a:p>
            <a:pPr marL="742950" lvl="1" indent="-285750" algn="l" rtl="0"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</a:pPr>
            <a:r>
              <a:rPr lang="en-GB" sz="1700" b="1"/>
              <a:t>Fasting plasma glucose: </a:t>
            </a:r>
            <a:r>
              <a:rPr lang="en-GB" sz="1700"/>
              <a:t>8.9 mmol/L</a:t>
            </a:r>
            <a:endParaRPr/>
          </a:p>
          <a:p>
            <a:pPr marL="742950" lvl="1" indent="-285750" algn="l" rtl="0"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</a:pPr>
            <a:r>
              <a:rPr lang="en-GB" sz="1700" b="1"/>
              <a:t>Total cholesterol: </a:t>
            </a:r>
            <a:r>
              <a:rPr lang="en-GB" sz="1700"/>
              <a:t>5.6 mmol/L</a:t>
            </a:r>
            <a:endParaRPr/>
          </a:p>
        </p:txBody>
      </p:sp>
      <p:sp>
        <p:nvSpPr>
          <p:cNvPr id="94" name="Google Shape;94;p15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03/07/2026</a:t>
            </a:r>
            <a:endParaRPr/>
          </a:p>
        </p:txBody>
      </p:sp>
      <p:sp>
        <p:nvSpPr>
          <p:cNvPr id="95" name="Google Shape;95;p15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pic>
        <p:nvPicPr>
          <p:cNvPr id="37" name="Audio 36">
            <a:extLst>
              <a:ext uri="{FF2B5EF4-FFF2-40B4-BE49-F238E27FC236}">
                <a16:creationId xmlns:a16="http://schemas.microsoft.com/office/drawing/2014/main" id="{67482FE2-F262-CFD9-65C0-16C11E2F06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276"/>
    </mc:Choice>
    <mc:Fallback>
      <p:transition spd="slow" advTm="452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6"/>
          <p:cNvSpPr txBox="1"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/>
              <a:t>Anatomy and Physiology</a:t>
            </a:r>
            <a:endParaRPr/>
          </a:p>
        </p:txBody>
      </p:sp>
      <p:sp>
        <p:nvSpPr>
          <p:cNvPr id="101" name="Google Shape;101;p16"/>
          <p:cNvSpPr txBox="1">
            <a:spLocks noGrp="1"/>
          </p:cNvSpPr>
          <p:nvPr>
            <p:ph type="body" idx="1"/>
          </p:nvPr>
        </p:nvSpPr>
        <p:spPr>
          <a:xfrm>
            <a:off x="457200" y="1470489"/>
            <a:ext cx="8229600" cy="391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342900" lvl="0" indent="-325755" algn="l" rtl="0">
              <a:spcBef>
                <a:spcPts val="360"/>
              </a:spcBef>
              <a:spcAft>
                <a:spcPts val="0"/>
              </a:spcAft>
              <a:buSzPct val="94737"/>
              <a:buChar char="•"/>
            </a:pPr>
            <a:r>
              <a:rPr lang="en-GB" sz="1900" b="1"/>
              <a:t>The normal control of glucose: </a:t>
            </a:r>
            <a:r>
              <a:rPr lang="en-GB" sz="1900"/>
              <a:t>insulin is a hormone produced by beta cells of the pancreas.</a:t>
            </a:r>
            <a:endParaRPr sz="1900"/>
          </a:p>
          <a:p>
            <a:pPr marL="742950" lvl="1" indent="-268605" algn="l" rtl="0">
              <a:spcBef>
                <a:spcPts val="360"/>
              </a:spcBef>
              <a:spcAft>
                <a:spcPts val="0"/>
              </a:spcAft>
              <a:buSzPct val="94737"/>
              <a:buChar char="–"/>
            </a:pPr>
            <a:r>
              <a:rPr lang="en-GB" sz="1900"/>
              <a:t>Insulin is secreted into the blood by the pancreas.</a:t>
            </a:r>
            <a:endParaRPr sz="1900"/>
          </a:p>
          <a:p>
            <a:pPr marL="742950" lvl="1" indent="-268605" algn="l" rtl="0">
              <a:spcBef>
                <a:spcPts val="360"/>
              </a:spcBef>
              <a:spcAft>
                <a:spcPts val="0"/>
              </a:spcAft>
              <a:buSzPct val="94737"/>
              <a:buChar char="–"/>
            </a:pPr>
            <a:r>
              <a:rPr lang="en-GB" sz="1900"/>
              <a:t>Insulin attaches to receptors on muscle, fat and liver cells.</a:t>
            </a:r>
            <a:endParaRPr sz="1900"/>
          </a:p>
          <a:p>
            <a:pPr marL="742950" lvl="1" indent="-268605" algn="l" rtl="0">
              <a:spcBef>
                <a:spcPts val="360"/>
              </a:spcBef>
              <a:spcAft>
                <a:spcPts val="0"/>
              </a:spcAft>
              <a:buSzPct val="94737"/>
              <a:buChar char="–"/>
            </a:pPr>
            <a:r>
              <a:rPr lang="en-GB" sz="1900"/>
              <a:t>In response, the cells take up glucose from the blood.</a:t>
            </a:r>
            <a:endParaRPr sz="1900"/>
          </a:p>
          <a:p>
            <a:pPr marL="742950" lvl="1" indent="-268605" algn="l" rtl="0">
              <a:spcBef>
                <a:spcPts val="360"/>
              </a:spcBef>
              <a:spcAft>
                <a:spcPts val="0"/>
              </a:spcAft>
              <a:buSzPct val="94737"/>
              <a:buChar char="–"/>
            </a:pPr>
            <a:r>
              <a:rPr lang="en-GB" sz="1900"/>
              <a:t>Blood glucose remains in a healthy and balanced balance.</a:t>
            </a:r>
            <a:endParaRPr sz="1900"/>
          </a:p>
          <a:p>
            <a:pPr marL="342900" lvl="0" indent="-325755" algn="l" rtl="0">
              <a:spcBef>
                <a:spcPts val="360"/>
              </a:spcBef>
              <a:spcAft>
                <a:spcPts val="0"/>
              </a:spcAft>
              <a:buSzPct val="94737"/>
              <a:buChar char="•"/>
            </a:pPr>
            <a:r>
              <a:rPr lang="en-GB" sz="1900" b="1"/>
              <a:t>What is happening to Type 2 diabetes:</a:t>
            </a:r>
            <a:endParaRPr sz="1900" b="1"/>
          </a:p>
          <a:p>
            <a:pPr marL="742950" lvl="1" indent="-268605" algn="l" rtl="0">
              <a:spcBef>
                <a:spcPts val="360"/>
              </a:spcBef>
              <a:spcAft>
                <a:spcPts val="0"/>
              </a:spcAft>
              <a:buSzPct val="94737"/>
              <a:buChar char="–"/>
            </a:pPr>
            <a:r>
              <a:rPr lang="en-GB" sz="1900"/>
              <a:t>Insulin no longer has an effect on the cells.</a:t>
            </a:r>
            <a:endParaRPr sz="1900"/>
          </a:p>
          <a:p>
            <a:pPr marL="742950" lvl="1" indent="-268605" algn="l" rtl="0">
              <a:spcBef>
                <a:spcPts val="360"/>
              </a:spcBef>
              <a:spcAft>
                <a:spcPts val="0"/>
              </a:spcAft>
              <a:buSzPct val="94737"/>
              <a:buChar char="–"/>
            </a:pPr>
            <a:r>
              <a:rPr lang="en-GB" sz="1900"/>
              <a:t>Blood glucose levels rise and cannot be absorbed.</a:t>
            </a:r>
            <a:endParaRPr sz="1900"/>
          </a:p>
          <a:p>
            <a:pPr marL="742950" lvl="1" indent="-268605" algn="l" rtl="0">
              <a:spcBef>
                <a:spcPts val="360"/>
              </a:spcBef>
              <a:spcAft>
                <a:spcPts val="0"/>
              </a:spcAft>
              <a:buSzPct val="94737"/>
              <a:buChar char="–"/>
            </a:pPr>
            <a:r>
              <a:rPr lang="en-GB" sz="1900"/>
              <a:t>The pancreas has to work harder and produce more insulin to make up for this.</a:t>
            </a:r>
            <a:endParaRPr sz="1900"/>
          </a:p>
          <a:p>
            <a:pPr marL="742950" lvl="1" indent="-268605" algn="l" rtl="0">
              <a:spcBef>
                <a:spcPts val="360"/>
              </a:spcBef>
              <a:spcAft>
                <a:spcPts val="0"/>
              </a:spcAft>
              <a:buSzPct val="94737"/>
              <a:buChar char="–"/>
            </a:pPr>
            <a:r>
              <a:rPr lang="en-GB" sz="1900"/>
              <a:t>As time goes on, the production of insulin can no longer catch up and the blood sugar remains high (NICE, 2022).</a:t>
            </a:r>
            <a:endParaRPr sz="19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1900"/>
              <a:t>Relevance to Mr Evans: his HbA1C and fasting glucose is elevated, meaning his cells are not responding to insulin as they should – which is why his care plan involves lifestyle changes and monitoring, rather than relying on medication alone.</a:t>
            </a:r>
            <a:endParaRPr sz="1900"/>
          </a:p>
        </p:txBody>
      </p:sp>
      <p:pic>
        <p:nvPicPr>
          <p:cNvPr id="36" name="Audio 35">
            <a:extLst>
              <a:ext uri="{FF2B5EF4-FFF2-40B4-BE49-F238E27FC236}">
                <a16:creationId xmlns:a16="http://schemas.microsoft.com/office/drawing/2014/main" id="{69E2B1F5-E1BF-B0B2-03B1-911B44665F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963"/>
    </mc:Choice>
    <mc:Fallback>
      <p:transition spd="slow" advTm="669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/>
              <a:t>Care Plan (1/3)</a:t>
            </a:r>
            <a:endParaRPr/>
          </a:p>
        </p:txBody>
      </p:sp>
      <p:sp>
        <p:nvSpPr>
          <p:cNvPr id="107" name="Google Shape;107;p17"/>
          <p:cNvSpPr txBox="1">
            <a:spLocks noGrp="1"/>
          </p:cNvSpPr>
          <p:nvPr>
            <p:ph type="body" idx="1"/>
          </p:nvPr>
        </p:nvSpPr>
        <p:spPr>
          <a:xfrm>
            <a:off x="457200" y="1470489"/>
            <a:ext cx="8229600" cy="391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9250" algn="l" rtl="0">
              <a:spcBef>
                <a:spcPts val="380"/>
              </a:spcBef>
              <a:spcAft>
                <a:spcPts val="0"/>
              </a:spcAft>
              <a:buSzPts val="1900"/>
              <a:buChar char="•"/>
            </a:pPr>
            <a:r>
              <a:rPr lang="en-GB" sz="1900" b="1"/>
              <a:t>Diet: </a:t>
            </a:r>
            <a:r>
              <a:rPr lang="en-GB" sz="1900"/>
              <a:t>cut back on refined carbs and sugar, boost fibre, veggies and portion control. Referral to education programme to gain confidence in food choice (e.g. DESMOND)</a:t>
            </a:r>
            <a:endParaRPr sz="1900"/>
          </a:p>
          <a:p>
            <a:pPr marL="342900" lvl="0" indent="-349250" algn="l" rtl="0">
              <a:spcBef>
                <a:spcPts val="380"/>
              </a:spcBef>
              <a:spcAft>
                <a:spcPts val="0"/>
              </a:spcAft>
              <a:buSzPts val="1900"/>
              <a:buChar char="•"/>
            </a:pPr>
            <a:r>
              <a:rPr lang="en-GB" sz="1900" b="1"/>
              <a:t>Physical activity: </a:t>
            </a:r>
            <a:r>
              <a:rPr lang="en-GB" sz="1900"/>
              <a:t>build up to 150 minutes of moderate activity a week, in line with UK Chief Medical Officers' guidance (2019), starting with short daily walks.</a:t>
            </a:r>
            <a:endParaRPr sz="1900"/>
          </a:p>
          <a:p>
            <a:pPr marL="342900" lvl="0" indent="-349250" algn="l" rtl="0">
              <a:spcBef>
                <a:spcPts val="380"/>
              </a:spcBef>
              <a:spcAft>
                <a:spcPts val="0"/>
              </a:spcAft>
              <a:buSzPts val="1900"/>
              <a:buChar char="•"/>
            </a:pPr>
            <a:r>
              <a:rPr lang="en-GB" sz="1900" b="1"/>
              <a:t>Weight management:</a:t>
            </a:r>
            <a:r>
              <a:rPr lang="en-GB" sz="1900"/>
              <a:t> lose 5-10% of body weight, a significant reduction in weight that will help to improve insulin sensitivity and blood glucose control.</a:t>
            </a:r>
            <a:endParaRPr sz="1900"/>
          </a:p>
          <a:p>
            <a:pPr marL="342900" lvl="0" indent="-342900" algn="l" rtl="0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lang="en-GB" sz="1900" b="1"/>
              <a:t>Smoking and alcohol: </a:t>
            </a:r>
            <a:r>
              <a:rPr lang="en-GB" sz="1900"/>
              <a:t>Mr Evans does not drink alcohol. He drinks socially, and the rule of thumb is to stick to no more than 14 units a week and no frequent binge drinking.</a:t>
            </a:r>
            <a:endParaRPr sz="1900"/>
          </a:p>
        </p:txBody>
      </p:sp>
      <p:sp>
        <p:nvSpPr>
          <p:cNvPr id="108" name="Google Shape;108;p17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03/07/2026</a:t>
            </a:r>
            <a:endParaRPr/>
          </a:p>
        </p:txBody>
      </p:sp>
      <p:sp>
        <p:nvSpPr>
          <p:cNvPr id="109" name="Google Shape;109;p17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pic>
        <p:nvPicPr>
          <p:cNvPr id="22" name="Audio 21">
            <a:extLst>
              <a:ext uri="{FF2B5EF4-FFF2-40B4-BE49-F238E27FC236}">
                <a16:creationId xmlns:a16="http://schemas.microsoft.com/office/drawing/2014/main" id="{7597FC9F-F912-5CBF-38D5-1ECB3AF69B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169"/>
    </mc:Choice>
    <mc:Fallback>
      <p:transition spd="slow" advTm="1101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/>
              <a:t>Care Plan (2/3)</a:t>
            </a:r>
            <a:endParaRPr/>
          </a:p>
        </p:txBody>
      </p:sp>
      <p:sp>
        <p:nvSpPr>
          <p:cNvPr id="115" name="Google Shape;115;p18"/>
          <p:cNvSpPr txBox="1">
            <a:spLocks noGrp="1"/>
          </p:cNvSpPr>
          <p:nvPr>
            <p:ph type="body" idx="1"/>
          </p:nvPr>
        </p:nvSpPr>
        <p:spPr>
          <a:xfrm>
            <a:off x="457200" y="1470489"/>
            <a:ext cx="8229600" cy="391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lvl="0" indent="-342900" algn="l" rtl="0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GB" sz="1800" b="1"/>
              <a:t>07:00 – </a:t>
            </a:r>
            <a:r>
              <a:rPr lang="en-GB" sz="1800"/>
              <a:t>Get up, take your morning medicine (metformin) with breakfast and check your blood sugar as recommended by the practice nurse.</a:t>
            </a:r>
            <a:endParaRPr sz="1800"/>
          </a:p>
          <a:p>
            <a:pPr marL="342900" lvl="0" indent="-342900" algn="l" rtl="0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GB" sz="1800" b="1"/>
              <a:t>13:00 – </a:t>
            </a:r>
            <a:r>
              <a:rPr lang="en-GB" sz="1800"/>
              <a:t>Lunch is balanced, with a controlled carbohydrate portion, and a short walk (10-15 minutes).</a:t>
            </a:r>
            <a:endParaRPr sz="1800"/>
          </a:p>
          <a:p>
            <a:pPr marL="342900" lvl="0" indent="-342900" algn="l" rtl="0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GB" sz="1800" b="1"/>
              <a:t>15:30 – </a:t>
            </a:r>
            <a:r>
              <a:rPr lang="en-GB" sz="1800"/>
              <a:t>Afternoon at work – planned snack (e.g. fruit or nuts) to prevent long food gaps.</a:t>
            </a:r>
            <a:endParaRPr sz="1800"/>
          </a:p>
          <a:p>
            <a:pPr marL="342900" lvl="0" indent="-342900" algn="l" rtl="0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GB" sz="1800" b="1"/>
              <a:t>18:30 – </a:t>
            </a:r>
            <a:r>
              <a:rPr lang="en-GB" sz="1800"/>
              <a:t>Evening meal with family; 20-30 minute walk with his wife.</a:t>
            </a:r>
            <a:endParaRPr sz="1800"/>
          </a:p>
          <a:p>
            <a:pPr marL="342900" lvl="0" indent="-342900" algn="l" rtl="0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1800" b="1"/>
              <a:t>22:00 – </a:t>
            </a:r>
            <a:r>
              <a:rPr lang="en-GB" sz="1800"/>
              <a:t>Wind down without screens, 7-8 hours of sleep to help glucose control.</a:t>
            </a:r>
            <a:endParaRPr sz="1800"/>
          </a:p>
        </p:txBody>
      </p:sp>
      <p:sp>
        <p:nvSpPr>
          <p:cNvPr id="116" name="Google Shape;116;p18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03/07/2026</a:t>
            </a:r>
            <a:endParaRPr/>
          </a:p>
        </p:txBody>
      </p:sp>
      <p:sp>
        <p:nvSpPr>
          <p:cNvPr id="117" name="Google Shape;117;p18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  <p:pic>
        <p:nvPicPr>
          <p:cNvPr id="17" name="Audio 16">
            <a:extLst>
              <a:ext uri="{FF2B5EF4-FFF2-40B4-BE49-F238E27FC236}">
                <a16:creationId xmlns:a16="http://schemas.microsoft.com/office/drawing/2014/main" id="{01DED2AB-9371-574E-4F10-E64595290E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408"/>
    </mc:Choice>
    <mc:Fallback>
      <p:transition spd="slow" advTm="1044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/>
              <a:t>Care Plan (3/3) </a:t>
            </a:r>
            <a:endParaRPr/>
          </a:p>
        </p:txBody>
      </p:sp>
      <p:sp>
        <p:nvSpPr>
          <p:cNvPr id="123" name="Google Shape;123;p19"/>
          <p:cNvSpPr txBox="1">
            <a:spLocks noGrp="1"/>
          </p:cNvSpPr>
          <p:nvPr>
            <p:ph type="body" idx="1"/>
          </p:nvPr>
        </p:nvSpPr>
        <p:spPr>
          <a:xfrm>
            <a:off x="457200" y="1274424"/>
            <a:ext cx="8229600" cy="42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lvl="0" indent="-3397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50"/>
              <a:buChar char="•"/>
            </a:pPr>
            <a:r>
              <a:rPr lang="en-GB" sz="1750" b="1"/>
              <a:t>Communication</a:t>
            </a:r>
            <a:endParaRPr sz="1750" b="1"/>
          </a:p>
          <a:p>
            <a:pPr marL="742950" lvl="1" indent="-28257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50"/>
              <a:buChar char="–"/>
            </a:pPr>
            <a:r>
              <a:rPr lang="en-GB" sz="1750"/>
              <a:t>Avoid using jargon and ask for feedback, do not take it for granted.</a:t>
            </a:r>
            <a:endParaRPr sz="1750"/>
          </a:p>
          <a:p>
            <a:pPr marL="742950" lvl="1" indent="-28257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50"/>
              <a:buChar char="–"/>
            </a:pPr>
            <a:r>
              <a:rPr lang="en-GB" sz="1750"/>
              <a:t>Where appropriate, make appointments with his wife, with Mr Evans' permission, to ensure that both parties understand what is happening at home.</a:t>
            </a:r>
            <a:endParaRPr sz="1750"/>
          </a:p>
          <a:p>
            <a:pPr marL="742950" lvl="1" indent="-28257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50"/>
              <a:buChar char="–"/>
            </a:pPr>
            <a:r>
              <a:rPr lang="en-GB" sz="1750"/>
              <a:t>Provide structured education (DESMOND) to reinforce information and not just provide once.</a:t>
            </a:r>
            <a:endParaRPr sz="1750"/>
          </a:p>
          <a:p>
            <a:pPr marL="742950" lvl="1" indent="-28257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50"/>
              <a:buChar char="–"/>
            </a:pPr>
            <a:r>
              <a:rPr lang="en-GB" sz="1750"/>
              <a:t>Make regular GP or practice nurse appointments to maintain a two-way communication, rather than a single piece of advice.</a:t>
            </a:r>
            <a:endParaRPr sz="1750"/>
          </a:p>
          <a:p>
            <a:pPr marL="342900" lvl="0" indent="-3397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50"/>
              <a:buChar char="•"/>
            </a:pPr>
            <a:r>
              <a:rPr lang="en-GB" sz="1750" b="1"/>
              <a:t>Ethical considerations</a:t>
            </a:r>
            <a:endParaRPr sz="1750" b="1"/>
          </a:p>
          <a:p>
            <a:pPr marL="742950" lvl="1" indent="-28257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50"/>
              <a:buChar char="–"/>
            </a:pPr>
            <a:r>
              <a:rPr lang="en-GB" sz="1750" b="1"/>
              <a:t>Autonomy</a:t>
            </a:r>
            <a:r>
              <a:rPr lang="en-GB" sz="1750"/>
              <a:t>: Mr Evans makes his own informed decisions about what he eats, what he does and what medicines he takes.</a:t>
            </a:r>
            <a:endParaRPr sz="1750"/>
          </a:p>
          <a:p>
            <a:pPr marL="742950" lvl="1" indent="-28257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50"/>
              <a:buChar char="–"/>
            </a:pPr>
            <a:r>
              <a:rPr lang="en-GB" sz="1750"/>
              <a:t>Beneficence and non-maleficence: recommendations are made to help him without over-medicalising his life.</a:t>
            </a:r>
            <a:endParaRPr sz="1750"/>
          </a:p>
          <a:p>
            <a:pPr marL="742950" lvl="1" indent="-28257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50"/>
              <a:buChar char="–"/>
            </a:pPr>
            <a:r>
              <a:rPr lang="en-GB" sz="1750" b="1"/>
              <a:t>Justice</a:t>
            </a:r>
            <a:r>
              <a:rPr lang="en-GB" sz="1750"/>
              <a:t>: Access to structured education and monitoring, equal to all.</a:t>
            </a:r>
            <a:endParaRPr sz="1750"/>
          </a:p>
          <a:p>
            <a:pPr marL="742950" lvl="1" indent="-28257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50"/>
              <a:buChar char="–"/>
            </a:pPr>
            <a:r>
              <a:rPr lang="en-GB" sz="1750" b="1"/>
              <a:t>Confidentiality</a:t>
            </a:r>
            <a:r>
              <a:rPr lang="en-GB" sz="1750"/>
              <a:t>: his health information is shared with only those directly involved in his care (NMC, 2018).</a:t>
            </a:r>
            <a:endParaRPr sz="1750"/>
          </a:p>
        </p:txBody>
      </p:sp>
      <p:sp>
        <p:nvSpPr>
          <p:cNvPr id="124" name="Google Shape;124;p19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03/07/2026</a:t>
            </a:r>
            <a:endParaRPr/>
          </a:p>
        </p:txBody>
      </p:sp>
      <p:sp>
        <p:nvSpPr>
          <p:cNvPr id="125" name="Google Shape;125;p19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  <p:pic>
        <p:nvPicPr>
          <p:cNvPr id="11" name="Audio 10">
            <a:extLst>
              <a:ext uri="{FF2B5EF4-FFF2-40B4-BE49-F238E27FC236}">
                <a16:creationId xmlns:a16="http://schemas.microsoft.com/office/drawing/2014/main" id="{875A726B-107F-57E7-DAFB-D0A1C8A083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217"/>
    </mc:Choice>
    <mc:Fallback>
      <p:transition spd="slow" advTm="792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0"/>
          <p:cNvSpPr txBox="1"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/>
              <a:t>Risk factors</a:t>
            </a:r>
            <a:endParaRPr/>
          </a:p>
        </p:txBody>
      </p:sp>
      <p:sp>
        <p:nvSpPr>
          <p:cNvPr id="131" name="Google Shape;131;p20"/>
          <p:cNvSpPr txBox="1">
            <a:spLocks noGrp="1"/>
          </p:cNvSpPr>
          <p:nvPr>
            <p:ph type="body" idx="1"/>
          </p:nvPr>
        </p:nvSpPr>
        <p:spPr>
          <a:xfrm>
            <a:off x="457200" y="1470489"/>
            <a:ext cx="8229600" cy="391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/>
          <a:p>
            <a:pPr marL="342900" lvl="0" indent="-328454" algn="l" rtl="0">
              <a:spcBef>
                <a:spcPts val="340"/>
              </a:spcBef>
              <a:spcAft>
                <a:spcPts val="0"/>
              </a:spcAft>
              <a:buSzPct val="85000"/>
              <a:buChar char="•"/>
            </a:pPr>
            <a:r>
              <a:rPr lang="en-GB" sz="2000" b="1"/>
              <a:t>Modifiable risk factors</a:t>
            </a:r>
            <a:endParaRPr sz="2000" b="1"/>
          </a:p>
          <a:p>
            <a:pPr marL="742950" lvl="1" indent="-271304" algn="l" rtl="0">
              <a:spcBef>
                <a:spcPts val="340"/>
              </a:spcBef>
              <a:spcAft>
                <a:spcPts val="0"/>
              </a:spcAft>
              <a:buSzPct val="85000"/>
              <a:buChar char="–"/>
            </a:pPr>
            <a:r>
              <a:rPr lang="en-GB" sz="2000"/>
              <a:t>A diet high in sugar and saturated fat.</a:t>
            </a:r>
            <a:endParaRPr sz="2000"/>
          </a:p>
          <a:p>
            <a:pPr marL="742950" lvl="1" indent="-271304" algn="l" rtl="0">
              <a:spcBef>
                <a:spcPts val="340"/>
              </a:spcBef>
              <a:spcAft>
                <a:spcPts val="0"/>
              </a:spcAft>
              <a:buSzPct val="85000"/>
              <a:buChar char="–"/>
            </a:pPr>
            <a:r>
              <a:rPr lang="en-GB" sz="2000"/>
              <a:t>Too much weight, particularly around the stomach area (abdominal fat)</a:t>
            </a:r>
            <a:endParaRPr sz="2000"/>
          </a:p>
          <a:p>
            <a:pPr marL="742950" lvl="1" indent="-271304" algn="l" rtl="0">
              <a:spcBef>
                <a:spcPts val="340"/>
              </a:spcBef>
              <a:spcAft>
                <a:spcPts val="0"/>
              </a:spcAft>
              <a:buSzPct val="85000"/>
              <a:buChar char="–"/>
            </a:pPr>
            <a:r>
              <a:rPr lang="en-GB" sz="2000"/>
              <a:t>Not enough physical activity</a:t>
            </a:r>
            <a:endParaRPr sz="2000"/>
          </a:p>
          <a:p>
            <a:pPr marL="742950" lvl="1" indent="-271304" algn="l" rtl="0">
              <a:spcBef>
                <a:spcPts val="340"/>
              </a:spcBef>
              <a:spcAft>
                <a:spcPts val="0"/>
              </a:spcAft>
              <a:buSzPct val="85000"/>
              <a:buChar char="–"/>
            </a:pPr>
            <a:r>
              <a:rPr lang="en-GB" sz="2000"/>
              <a:t>High blood pressure and high cholesterol</a:t>
            </a:r>
            <a:endParaRPr sz="2000"/>
          </a:p>
          <a:p>
            <a:pPr marL="342900" lvl="0" indent="-328454" algn="l" rtl="0">
              <a:spcBef>
                <a:spcPts val="340"/>
              </a:spcBef>
              <a:spcAft>
                <a:spcPts val="0"/>
              </a:spcAft>
              <a:buSzPct val="85000"/>
              <a:buChar char="•"/>
            </a:pPr>
            <a:r>
              <a:rPr lang="en-GB" sz="2000" b="1"/>
              <a:t>Non-modifiable risk factors</a:t>
            </a:r>
            <a:endParaRPr sz="2000" b="1"/>
          </a:p>
          <a:p>
            <a:pPr marL="742950" lvl="1" indent="-271304" algn="l" rtl="0">
              <a:spcBef>
                <a:spcPts val="340"/>
              </a:spcBef>
              <a:spcAft>
                <a:spcPts val="0"/>
              </a:spcAft>
              <a:buSzPct val="85000"/>
              <a:buChar char="–"/>
            </a:pPr>
            <a:r>
              <a:rPr lang="en-GB" sz="2000"/>
              <a:t>Age – risk increases greatly after about 40 years</a:t>
            </a:r>
            <a:endParaRPr sz="2000"/>
          </a:p>
          <a:p>
            <a:pPr marL="742950" lvl="1" indent="-271304" algn="l" rtl="0">
              <a:spcBef>
                <a:spcPts val="340"/>
              </a:spcBef>
              <a:spcAft>
                <a:spcPts val="0"/>
              </a:spcAft>
              <a:buSzPct val="85000"/>
              <a:buChar char="–"/>
            </a:pPr>
            <a:r>
              <a:rPr lang="en-GB" sz="2000"/>
              <a:t>Family history of Type 2 Diabetes</a:t>
            </a:r>
            <a:endParaRPr sz="2000"/>
          </a:p>
          <a:p>
            <a:pPr marL="742950" lvl="1" indent="-271304" algn="l" rtl="0">
              <a:spcBef>
                <a:spcPts val="340"/>
              </a:spcBef>
              <a:spcAft>
                <a:spcPts val="0"/>
              </a:spcAft>
              <a:buSzPct val="85000"/>
              <a:buChar char="–"/>
            </a:pPr>
            <a:r>
              <a:rPr lang="en-GB" sz="2000"/>
              <a:t>South Asian, Black African (or Caribbean) ethnicity</a:t>
            </a:r>
            <a:endParaRPr sz="2000"/>
          </a:p>
          <a:p>
            <a:pPr marL="742950" lvl="1" indent="-271304" algn="l" rtl="0">
              <a:spcBef>
                <a:spcPts val="340"/>
              </a:spcBef>
              <a:spcAft>
                <a:spcPts val="0"/>
              </a:spcAft>
              <a:buSzPct val="85000"/>
              <a:buChar char="–"/>
            </a:pPr>
            <a:r>
              <a:rPr lang="en-GB" sz="2000"/>
              <a:t>Gestational diabetes – a condition that occurs during pregnancy (in women)</a:t>
            </a:r>
            <a:endParaRPr sz="2000"/>
          </a:p>
          <a:p>
            <a:pPr marL="342900" lvl="0" indent="-334804" algn="l" rtl="0"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ct val="85000"/>
              <a:buChar char="•"/>
            </a:pPr>
            <a:r>
              <a:rPr lang="en-GB" sz="2000"/>
              <a:t>Type 2 diabetes makes up approximately 90% of all diabetes cases in the UK, highlighting the importance of prevention and lifestyle-based management at a population level (Diabetes UK, 2025).</a:t>
            </a:r>
            <a:endParaRPr sz="2000"/>
          </a:p>
        </p:txBody>
      </p:sp>
      <p:pic>
        <p:nvPicPr>
          <p:cNvPr id="9" name="Audio 8">
            <a:extLst>
              <a:ext uri="{FF2B5EF4-FFF2-40B4-BE49-F238E27FC236}">
                <a16:creationId xmlns:a16="http://schemas.microsoft.com/office/drawing/2014/main" id="{873FB054-C0AD-FE96-789D-B30196DA19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754"/>
    </mc:Choice>
    <mc:Fallback>
      <p:transition spd="slow" advTm="557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/>
              <a:t>Recommendations</a:t>
            </a:r>
            <a:endParaRPr/>
          </a:p>
        </p:txBody>
      </p:sp>
      <p:sp>
        <p:nvSpPr>
          <p:cNvPr id="137" name="Google Shape;137;p21"/>
          <p:cNvSpPr txBox="1"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9250" algn="l" rtl="0">
              <a:lnSpc>
                <a:spcPct val="115000"/>
              </a:lnSpc>
              <a:spcBef>
                <a:spcPts val="380"/>
              </a:spcBef>
              <a:spcAft>
                <a:spcPts val="0"/>
              </a:spcAft>
              <a:buSzPts val="1900"/>
              <a:buChar char="•"/>
            </a:pPr>
            <a:r>
              <a:rPr lang="en-GB" sz="1900" b="1"/>
              <a:t>Monitoring: </a:t>
            </a:r>
            <a:r>
              <a:rPr lang="en-GB" sz="1900"/>
              <a:t>HbA1c should be measured every 3-6 months until stable then every 6 months if on lifestyle or single non-hypoglycaemic medicine (NICE, 2022).</a:t>
            </a:r>
            <a:endParaRPr sz="1900"/>
          </a:p>
          <a:p>
            <a:pPr marL="342900" lvl="0" indent="-349250" algn="l" rtl="0">
              <a:lnSpc>
                <a:spcPct val="115000"/>
              </a:lnSpc>
              <a:spcBef>
                <a:spcPts val="380"/>
              </a:spcBef>
              <a:spcAft>
                <a:spcPts val="0"/>
              </a:spcAft>
              <a:buSzPts val="1900"/>
              <a:buChar char="•"/>
            </a:pPr>
            <a:r>
              <a:rPr lang="en-GB" sz="1900" b="1"/>
              <a:t>Medication review: </a:t>
            </a:r>
            <a:r>
              <a:rPr lang="en-GB" sz="1900"/>
              <a:t>Review and continue metformin; discuss further glucose lowering options with GP if targets are not achieved.</a:t>
            </a:r>
            <a:endParaRPr sz="1900"/>
          </a:p>
          <a:p>
            <a:pPr marL="342900" lvl="0" indent="-349250" algn="l" rtl="0">
              <a:lnSpc>
                <a:spcPct val="115000"/>
              </a:lnSpc>
              <a:spcBef>
                <a:spcPts val="380"/>
              </a:spcBef>
              <a:spcAft>
                <a:spcPts val="0"/>
              </a:spcAft>
              <a:buSzPts val="1900"/>
              <a:buChar char="•"/>
            </a:pPr>
            <a:r>
              <a:rPr lang="en-GB" sz="1900" b="1"/>
              <a:t>Structured education: </a:t>
            </a:r>
            <a:r>
              <a:rPr lang="en-GB" sz="1900"/>
              <a:t>access a recognised programme (e.g. DESMOND) at diagnosis and at review (NICE, 2022).</a:t>
            </a:r>
            <a:endParaRPr sz="1900"/>
          </a:p>
          <a:p>
            <a:pPr marL="342900" lvl="0" indent="-342900" algn="l" rtl="0">
              <a:lnSpc>
                <a:spcPct val="115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lang="en-GB" sz="1900" b="1"/>
              <a:t>Regular checks and screening: </a:t>
            </a:r>
            <a:r>
              <a:rPr lang="en-GB" sz="1900"/>
              <a:t>foot check annually, eye (retinal) screening, kidney function tests and regular review of blood pressure and cholesterol.</a:t>
            </a:r>
            <a:endParaRPr sz="1900"/>
          </a:p>
        </p:txBody>
      </p:sp>
      <p:sp>
        <p:nvSpPr>
          <p:cNvPr id="138" name="Google Shape;138;p21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03/07/2026</a:t>
            </a:r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  <p:pic>
        <p:nvPicPr>
          <p:cNvPr id="8" name="Audio 7">
            <a:extLst>
              <a:ext uri="{FF2B5EF4-FFF2-40B4-BE49-F238E27FC236}">
                <a16:creationId xmlns:a16="http://schemas.microsoft.com/office/drawing/2014/main" id="{918273D1-F200-2966-AD90-B5F8B4A371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813"/>
    </mc:Choice>
    <mc:Fallback>
      <p:transition spd="slow" advTm="76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/>
              <a:t>Conclusion</a:t>
            </a:r>
            <a:endParaRPr/>
          </a:p>
        </p:txBody>
      </p:sp>
      <p:sp>
        <p:nvSpPr>
          <p:cNvPr id="145" name="Google Shape;145;p22"/>
          <p:cNvSpPr txBox="1"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9250" algn="l" rtl="0">
              <a:spcBef>
                <a:spcPts val="380"/>
              </a:spcBef>
              <a:spcAft>
                <a:spcPts val="0"/>
              </a:spcAft>
              <a:buSzPts val="1900"/>
              <a:buChar char="•"/>
            </a:pPr>
            <a:r>
              <a:rPr lang="en-GB" sz="1900"/>
              <a:t>In Type 2 diabetes, the cells become resistant to insulin over time, causing the blood glucose to rise.</a:t>
            </a:r>
            <a:endParaRPr sz="1900"/>
          </a:p>
          <a:p>
            <a:pPr marL="342900" lvl="0" indent="-349250" algn="l" rtl="0">
              <a:spcBef>
                <a:spcPts val="380"/>
              </a:spcBef>
              <a:spcAft>
                <a:spcPts val="0"/>
              </a:spcAft>
              <a:buSzPts val="1900"/>
              <a:buChar char="•"/>
            </a:pPr>
            <a:r>
              <a:rPr lang="en-GB" sz="1900"/>
              <a:t>Along with monitoring and, if necessary, medication, diet and activity and weight management are key components of Mr Evans' care plan.</a:t>
            </a:r>
            <a:endParaRPr sz="1900"/>
          </a:p>
          <a:p>
            <a:pPr marL="342900" lvl="0" indent="-349250" algn="l" rtl="0">
              <a:spcBef>
                <a:spcPts val="380"/>
              </a:spcBef>
              <a:spcAft>
                <a:spcPts val="0"/>
              </a:spcAft>
              <a:buSzPts val="1900"/>
              <a:buChar char="•"/>
            </a:pPr>
            <a:r>
              <a:rPr lang="en-GB" sz="1900"/>
              <a:t>The plan remains person-centred and not just clinical due to clear communication and respect for his autonomy.</a:t>
            </a:r>
            <a:endParaRPr sz="1900"/>
          </a:p>
          <a:p>
            <a:pPr marL="342900" lvl="0" indent="-349250" algn="l" rtl="0">
              <a:spcBef>
                <a:spcPts val="380"/>
              </a:spcBef>
              <a:spcAft>
                <a:spcPts val="0"/>
              </a:spcAft>
              <a:buSzPts val="1900"/>
              <a:buChar char="•"/>
            </a:pPr>
            <a:r>
              <a:rPr lang="en-GB" sz="1900"/>
              <a:t>The plan is based on NICE (2022) guidance on monitoring and structured education.</a:t>
            </a:r>
            <a:endParaRPr sz="1900"/>
          </a:p>
          <a:p>
            <a:pPr marL="342900" lvl="0" indent="-342900" algn="l" rtl="0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lang="en-GB" sz="1900"/>
              <a:t>Mr Evans has a good chance of achieving his target HbA1c, and lowering the long-term risk of complications, with the right support and regular review.</a:t>
            </a:r>
            <a:endParaRPr sz="1900"/>
          </a:p>
        </p:txBody>
      </p:sp>
      <p:sp>
        <p:nvSpPr>
          <p:cNvPr id="146" name="Google Shape;146;p22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03/07/2026</a:t>
            </a:r>
            <a:endParaRPr/>
          </a:p>
        </p:txBody>
      </p:sp>
      <p:sp>
        <p:nvSpPr>
          <p:cNvPr id="147" name="Google Shape;147;p22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  <p:pic>
        <p:nvPicPr>
          <p:cNvPr id="10" name="Audio 9">
            <a:extLst>
              <a:ext uri="{FF2B5EF4-FFF2-40B4-BE49-F238E27FC236}">
                <a16:creationId xmlns:a16="http://schemas.microsoft.com/office/drawing/2014/main" id="{A36E9BAE-311D-FB7A-F171-26A4969BEC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184"/>
    </mc:Choice>
    <mc:Fallback>
      <p:transition spd="slow" advTm="92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/>
              <a:t>References</a:t>
            </a:r>
            <a:endParaRPr/>
          </a:p>
        </p:txBody>
      </p:sp>
      <p:sp>
        <p:nvSpPr>
          <p:cNvPr id="153" name="Google Shape;153;p23"/>
          <p:cNvSpPr txBox="1"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238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Open Sans"/>
              <a:buChar char="•"/>
            </a:pPr>
            <a:r>
              <a:rPr lang="en-GB" sz="1300"/>
              <a:t>Beauchamp, T. and Childress, J., 2019. Principles of biomedical ethics: marking its fortieth anniversary. </a:t>
            </a:r>
            <a:r>
              <a:rPr lang="en-GB" sz="1300" i="1"/>
              <a:t>The American Journal of Bioethics</a:t>
            </a:r>
            <a:r>
              <a:rPr lang="en-GB" sz="1300"/>
              <a:t>, </a:t>
            </a:r>
            <a:r>
              <a:rPr lang="en-GB" sz="1300" i="1"/>
              <a:t>19</a:t>
            </a:r>
            <a:r>
              <a:rPr lang="en-GB" sz="1300"/>
              <a:t>(11), pp.9-12. </a:t>
            </a:r>
            <a:endParaRPr sz="1300"/>
          </a:p>
          <a:p>
            <a:pPr marL="34290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Font typeface="Open Sans"/>
              <a:buChar char="•"/>
            </a:pPr>
            <a:r>
              <a:rPr lang="en-GB" sz="1300"/>
              <a:t>Diabetes UK (2025) </a:t>
            </a:r>
            <a:r>
              <a:rPr lang="en-GB" sz="1300" i="1"/>
              <a:t>Prevention of type 2 diabetes &amp; gestational ...</a:t>
            </a:r>
            <a:r>
              <a:rPr lang="en-GB" sz="1300"/>
              <a:t> Available at: https://www.diabetes.org.uk/sites/default/files/2026-01/Prevention%20of%20Type%202%20diabetes%20%20Gestational%20diabetes%20by%20addressing%20the%20root%20causes%20of%20ill%20health%202026%20Final.pdf (Accessed: 09 July 2026).</a:t>
            </a:r>
            <a:endParaRPr sz="1300"/>
          </a:p>
          <a:p>
            <a:pPr marL="34290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Font typeface="Open Sans"/>
              <a:buChar char="•"/>
            </a:pPr>
            <a:r>
              <a:rPr lang="en-GB" sz="1300"/>
              <a:t>NICE (2022) </a:t>
            </a:r>
            <a:r>
              <a:rPr lang="en-GB" sz="1300" i="1"/>
              <a:t>Nice</a:t>
            </a:r>
            <a:r>
              <a:rPr lang="en-GB" sz="1300"/>
              <a:t>. Available at: https://www.nice.org.uk/guidance/ng28/evidence/appendix-b2-stakeholder-consultation-comments-table-ng28-pdf-6837997937 (Accessed: 09 July 2026).</a:t>
            </a:r>
            <a:endParaRPr sz="1300"/>
          </a:p>
          <a:p>
            <a:pPr marL="34290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Font typeface="Open Sans"/>
              <a:buChar char="•"/>
            </a:pPr>
            <a:r>
              <a:rPr lang="en-GB" sz="1300"/>
              <a:t>NMC (2018) </a:t>
            </a:r>
            <a:r>
              <a:rPr lang="en-GB" sz="1300" i="1"/>
              <a:t>The code professional standards of practice and behaviour for nurses, midwives</a:t>
            </a:r>
            <a:r>
              <a:rPr lang="en-GB" sz="1300"/>
              <a:t>. Available at: https://www.nmc.org.uk/globalassets/sitedocuments/nmc-publications/nmc-code.pdf (Accessed: 09 July 2026).</a:t>
            </a:r>
            <a:endParaRPr sz="1300"/>
          </a:p>
          <a:p>
            <a:pPr marL="34290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Font typeface="Open Sans"/>
              <a:buChar char="•"/>
            </a:pPr>
            <a:r>
              <a:rPr lang="en-GB" sz="1300"/>
              <a:t>UK Chief Medical Officers (2019) </a:t>
            </a:r>
            <a:r>
              <a:rPr lang="en-GB" sz="1300" i="1"/>
              <a:t>UK chief medical officers’ physical activity guidelines</a:t>
            </a:r>
            <a:r>
              <a:rPr lang="en-GB" sz="1300"/>
              <a:t>. Available at: https://assets.publishing.service.gov.uk/government/uploads/system/uploads/attachment_data/file/832868/uk-chief-medical-officers-physical-activity-guidelines.pdf (Accessed: 09 July 2026).</a:t>
            </a:r>
            <a:endParaRPr sz="1300"/>
          </a:p>
        </p:txBody>
      </p:sp>
      <p:sp>
        <p:nvSpPr>
          <p:cNvPr id="154" name="Google Shape;154;p23"/>
          <p:cNvSpPr txBox="1">
            <a:spLocks noGrp="1"/>
          </p:cNvSpPr>
          <p:nvPr>
            <p:ph type="dt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03/07/2026</a:t>
            </a:r>
            <a:endParaRPr/>
          </a:p>
        </p:txBody>
      </p:sp>
      <p:sp>
        <p:nvSpPr>
          <p:cNvPr id="155" name="Google Shape;155;p23"/>
          <p:cNvSpPr txBox="1">
            <a:spLocks noGrp="1"/>
          </p:cNvSpPr>
          <p:nvPr>
            <p:ph type="sldNum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pic>
        <p:nvPicPr>
          <p:cNvPr id="13" name="Audio 12">
            <a:extLst>
              <a:ext uri="{FF2B5EF4-FFF2-40B4-BE49-F238E27FC236}">
                <a16:creationId xmlns:a16="http://schemas.microsoft.com/office/drawing/2014/main" id="{3DCDE422-6097-BB94-F7D8-53E6C427CC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641"/>
    </mc:Choice>
    <mc:Fallback>
      <p:transition spd="slow" advTm="37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1383</Words>
  <Application>Microsoft Macintosh PowerPoint</Application>
  <PresentationFormat>On-screen Show (4:3)</PresentationFormat>
  <Paragraphs>107</Paragraphs>
  <Slides>11</Slides>
  <Notes>11</Notes>
  <HiddenSlides>0</HiddenSlides>
  <MMClips>10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Open Sans</vt:lpstr>
      <vt:lpstr>Verdana</vt:lpstr>
      <vt:lpstr>Arial</vt:lpstr>
      <vt:lpstr>20140311PresentationUWTSDTemplate</vt:lpstr>
      <vt:lpstr>PowerPoint Presentation</vt:lpstr>
      <vt:lpstr>Introduction</vt:lpstr>
      <vt:lpstr>Information about the person</vt:lpstr>
      <vt:lpstr>Anatomy and Physiology</vt:lpstr>
      <vt:lpstr>Care Plan (1/3)</vt:lpstr>
      <vt:lpstr>Care Plan (2/3)</vt:lpstr>
      <vt:lpstr>Care Plan (3/3) </vt:lpstr>
      <vt:lpstr>Risk factors</vt:lpstr>
      <vt:lpstr>Recommendations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Emeline Tatiana Loemba Yagazou (2416832)</cp:lastModifiedBy>
  <cp:revision>1</cp:revision>
  <dcterms:modified xsi:type="dcterms:W3CDTF">2026-08-14T00:39:05Z</dcterms:modified>
</cp:coreProperties>
</file>