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sldIdLst>
    <p:sldId id="257" r:id="rId2"/>
    <p:sldId id="260" r:id="rId3"/>
    <p:sldId id="280" r:id="rId4"/>
    <p:sldId id="259" r:id="rId5"/>
    <p:sldId id="261" r:id="rId6"/>
    <p:sldId id="264" r:id="rId7"/>
    <p:sldId id="262" r:id="rId8"/>
    <p:sldId id="263" r:id="rId9"/>
    <p:sldId id="265" r:id="rId10"/>
    <p:sldId id="266" r:id="rId11"/>
    <p:sldId id="276" r:id="rId12"/>
    <p:sldId id="278" r:id="rId13"/>
    <p:sldId id="279" r:id="rId14"/>
    <p:sldId id="277" r:id="rId15"/>
    <p:sldId id="268" r:id="rId16"/>
    <p:sldId id="267" r:id="rId17"/>
    <p:sldId id="270" r:id="rId18"/>
    <p:sldId id="271"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9D4E87-6C67-2159-18C4-DD60450C24EE}" v="6" dt="2024-02-19T11:21:28.7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68586" autoAdjust="0"/>
  </p:normalViewPr>
  <p:slideViewPr>
    <p:cSldViewPr snapToGrid="0">
      <p:cViewPr varScale="1">
        <p:scale>
          <a:sx n="64" d="100"/>
          <a:sy n="64" d="100"/>
        </p:scale>
        <p:origin x="786" y="3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s Phillips" userId="c604230b-847d-4cb1-9e23-f810d4c0fde1" providerId="ADAL" clId="{F6449DA7-C9A1-4909-B426-7AA4A8C0610B}"/>
    <pc:docChg chg="custSel addSld delSld modSld">
      <pc:chgData name="Ross Phillips" userId="c604230b-847d-4cb1-9e23-f810d4c0fde1" providerId="ADAL" clId="{F6449DA7-C9A1-4909-B426-7AA4A8C0610B}" dt="2023-02-21T13:15:36.826" v="10"/>
      <pc:docMkLst>
        <pc:docMk/>
      </pc:docMkLst>
      <pc:sldChg chg="add del">
        <pc:chgData name="Ross Phillips" userId="c604230b-847d-4cb1-9e23-f810d4c0fde1" providerId="ADAL" clId="{F6449DA7-C9A1-4909-B426-7AA4A8C0610B}" dt="2023-02-21T11:55:09.842" v="1" actId="47"/>
        <pc:sldMkLst>
          <pc:docMk/>
          <pc:sldMk cId="2684828460" sldId="258"/>
        </pc:sldMkLst>
      </pc:sldChg>
      <pc:sldChg chg="modSp mod">
        <pc:chgData name="Ross Phillips" userId="c604230b-847d-4cb1-9e23-f810d4c0fde1" providerId="ADAL" clId="{F6449DA7-C9A1-4909-B426-7AA4A8C0610B}" dt="2023-02-21T13:08:20.016" v="7" actId="20577"/>
        <pc:sldMkLst>
          <pc:docMk/>
          <pc:sldMk cId="2317621579" sldId="265"/>
        </pc:sldMkLst>
        <pc:spChg chg="mod">
          <ac:chgData name="Ross Phillips" userId="c604230b-847d-4cb1-9e23-f810d4c0fde1" providerId="ADAL" clId="{F6449DA7-C9A1-4909-B426-7AA4A8C0610B}" dt="2023-02-21T13:08:20.016" v="7" actId="20577"/>
          <ac:spMkLst>
            <pc:docMk/>
            <pc:sldMk cId="2317621579" sldId="265"/>
            <ac:spMk id="3" creationId="{DA15B0B2-82A0-46BB-974D-9D517D242BD2}"/>
          </ac:spMkLst>
        </pc:spChg>
      </pc:sldChg>
      <pc:sldChg chg="modNotesTx">
        <pc:chgData name="Ross Phillips" userId="c604230b-847d-4cb1-9e23-f810d4c0fde1" providerId="ADAL" clId="{F6449DA7-C9A1-4909-B426-7AA4A8C0610B}" dt="2023-02-21T13:15:36.826" v="10"/>
        <pc:sldMkLst>
          <pc:docMk/>
          <pc:sldMk cId="3847813945" sldId="276"/>
        </pc:sldMkLst>
      </pc:sldChg>
      <pc:sldChg chg="addSp delSp modSp mod setBg setClrOvrMap">
        <pc:chgData name="Ross Phillips" userId="c604230b-847d-4cb1-9e23-f810d4c0fde1" providerId="ADAL" clId="{F6449DA7-C9A1-4909-B426-7AA4A8C0610B}" dt="2023-02-21T11:56:45.438" v="5" actId="26606"/>
        <pc:sldMkLst>
          <pc:docMk/>
          <pc:sldMk cId="731137066" sldId="280"/>
        </pc:sldMkLst>
        <pc:spChg chg="mod">
          <ac:chgData name="Ross Phillips" userId="c604230b-847d-4cb1-9e23-f810d4c0fde1" providerId="ADAL" clId="{F6449DA7-C9A1-4909-B426-7AA4A8C0610B}" dt="2023-02-21T11:56:45.438" v="5" actId="26606"/>
          <ac:spMkLst>
            <pc:docMk/>
            <pc:sldMk cId="731137066" sldId="280"/>
            <ac:spMk id="2" creationId="{5D25F1DE-8091-4433-B039-483590E6C194}"/>
          </ac:spMkLst>
        </pc:spChg>
        <pc:spChg chg="mod">
          <ac:chgData name="Ross Phillips" userId="c604230b-847d-4cb1-9e23-f810d4c0fde1" providerId="ADAL" clId="{F6449DA7-C9A1-4909-B426-7AA4A8C0610B}" dt="2023-02-21T11:56:45.438" v="5" actId="26606"/>
          <ac:spMkLst>
            <pc:docMk/>
            <pc:sldMk cId="731137066" sldId="280"/>
            <ac:spMk id="3" creationId="{A2D82C92-236E-4D85-83FA-B2D35F0BA0B4}"/>
          </ac:spMkLst>
        </pc:spChg>
        <pc:spChg chg="del">
          <ac:chgData name="Ross Phillips" userId="c604230b-847d-4cb1-9e23-f810d4c0fde1" providerId="ADAL" clId="{F6449DA7-C9A1-4909-B426-7AA4A8C0610B}" dt="2023-02-21T11:56:45.438" v="5" actId="26606"/>
          <ac:spMkLst>
            <pc:docMk/>
            <pc:sldMk cId="731137066" sldId="280"/>
            <ac:spMk id="8" creationId="{2AEFFFF2-9EB4-4B6C-B9F8-2BA3EF89A21C}"/>
          </ac:spMkLst>
        </pc:spChg>
        <pc:spChg chg="del">
          <ac:chgData name="Ross Phillips" userId="c604230b-847d-4cb1-9e23-f810d4c0fde1" providerId="ADAL" clId="{F6449DA7-C9A1-4909-B426-7AA4A8C0610B}" dt="2023-02-21T11:56:45.438" v="5" actId="26606"/>
          <ac:spMkLst>
            <pc:docMk/>
            <pc:sldMk cId="731137066" sldId="280"/>
            <ac:spMk id="10" creationId="{0D65299F-028F-4AFC-B46A-8DB33E20FE4A}"/>
          </ac:spMkLst>
        </pc:spChg>
        <pc:spChg chg="del">
          <ac:chgData name="Ross Phillips" userId="c604230b-847d-4cb1-9e23-f810d4c0fde1" providerId="ADAL" clId="{F6449DA7-C9A1-4909-B426-7AA4A8C0610B}" dt="2023-02-21T11:56:45.438" v="5" actId="26606"/>
          <ac:spMkLst>
            <pc:docMk/>
            <pc:sldMk cId="731137066" sldId="280"/>
            <ac:spMk id="12" creationId="{BAC87F6E-526A-49B5-995D-42DB656594C9}"/>
          </ac:spMkLst>
        </pc:spChg>
        <pc:spChg chg="add">
          <ac:chgData name="Ross Phillips" userId="c604230b-847d-4cb1-9e23-f810d4c0fde1" providerId="ADAL" clId="{F6449DA7-C9A1-4909-B426-7AA4A8C0610B}" dt="2023-02-21T11:56:45.438" v="5" actId="26606"/>
          <ac:spMkLst>
            <pc:docMk/>
            <pc:sldMk cId="731137066" sldId="280"/>
            <ac:spMk id="17" creationId="{FB403EBD-907E-4D59-98D4-A72CD1063C62}"/>
          </ac:spMkLst>
        </pc:spChg>
      </pc:sldChg>
      <pc:sldChg chg="addSp modSp add mod setBg">
        <pc:chgData name="Ross Phillips" userId="c604230b-847d-4cb1-9e23-f810d4c0fde1" providerId="ADAL" clId="{F6449DA7-C9A1-4909-B426-7AA4A8C0610B}" dt="2023-02-21T11:55:58.716" v="3" actId="26606"/>
        <pc:sldMkLst>
          <pc:docMk/>
          <pc:sldMk cId="2448589607" sldId="281"/>
        </pc:sldMkLst>
        <pc:spChg chg="mod">
          <ac:chgData name="Ross Phillips" userId="c604230b-847d-4cb1-9e23-f810d4c0fde1" providerId="ADAL" clId="{F6449DA7-C9A1-4909-B426-7AA4A8C0610B}" dt="2023-02-21T11:55:58.716" v="3" actId="26606"/>
          <ac:spMkLst>
            <pc:docMk/>
            <pc:sldMk cId="2448589607" sldId="281"/>
            <ac:spMk id="2" creationId="{00000000-0000-0000-0000-000000000000}"/>
          </ac:spMkLst>
        </pc:spChg>
        <pc:spChg chg="mod">
          <ac:chgData name="Ross Phillips" userId="c604230b-847d-4cb1-9e23-f810d4c0fde1" providerId="ADAL" clId="{F6449DA7-C9A1-4909-B426-7AA4A8C0610B}" dt="2023-02-21T11:55:58.716" v="3" actId="26606"/>
          <ac:spMkLst>
            <pc:docMk/>
            <pc:sldMk cId="2448589607" sldId="281"/>
            <ac:spMk id="3" creationId="{00000000-0000-0000-0000-000000000000}"/>
          </ac:spMkLst>
        </pc:spChg>
        <pc:spChg chg="add">
          <ac:chgData name="Ross Phillips" userId="c604230b-847d-4cb1-9e23-f810d4c0fde1" providerId="ADAL" clId="{F6449DA7-C9A1-4909-B426-7AA4A8C0610B}" dt="2023-02-21T11:55:58.716" v="3" actId="26606"/>
          <ac:spMkLst>
            <pc:docMk/>
            <pc:sldMk cId="2448589607" sldId="281"/>
            <ac:spMk id="8" creationId="{2AEFFFF2-9EB4-4B6C-B9F8-2BA3EF89A21C}"/>
          </ac:spMkLst>
        </pc:spChg>
        <pc:spChg chg="add">
          <ac:chgData name="Ross Phillips" userId="c604230b-847d-4cb1-9e23-f810d4c0fde1" providerId="ADAL" clId="{F6449DA7-C9A1-4909-B426-7AA4A8C0610B}" dt="2023-02-21T11:55:58.716" v="3" actId="26606"/>
          <ac:spMkLst>
            <pc:docMk/>
            <pc:sldMk cId="2448589607" sldId="281"/>
            <ac:spMk id="10" creationId="{0D65299F-028F-4AFC-B46A-8DB33E20FE4A}"/>
          </ac:spMkLst>
        </pc:spChg>
        <pc:spChg chg="add">
          <ac:chgData name="Ross Phillips" userId="c604230b-847d-4cb1-9e23-f810d4c0fde1" providerId="ADAL" clId="{F6449DA7-C9A1-4909-B426-7AA4A8C0610B}" dt="2023-02-21T11:55:58.716" v="3" actId="26606"/>
          <ac:spMkLst>
            <pc:docMk/>
            <pc:sldMk cId="2448589607" sldId="281"/>
            <ac:spMk id="12" creationId="{BAC87F6E-526A-49B5-995D-42DB656594C9}"/>
          </ac:spMkLst>
        </pc:spChg>
      </pc:sldChg>
      <pc:sldChg chg="add del">
        <pc:chgData name="Ross Phillips" userId="c604230b-847d-4cb1-9e23-f810d4c0fde1" providerId="ADAL" clId="{F6449DA7-C9A1-4909-B426-7AA4A8C0610B}" dt="2023-02-21T11:55:12.705" v="2" actId="47"/>
        <pc:sldMkLst>
          <pc:docMk/>
          <pc:sldMk cId="4171260537" sldId="282"/>
        </pc:sldMkLst>
      </pc:sldChg>
      <pc:sldChg chg="addSp modSp add mod setBg">
        <pc:chgData name="Ross Phillips" userId="c604230b-847d-4cb1-9e23-f810d4c0fde1" providerId="ADAL" clId="{F6449DA7-C9A1-4909-B426-7AA4A8C0610B}" dt="2023-02-21T11:56:02.280" v="4" actId="26606"/>
        <pc:sldMkLst>
          <pc:docMk/>
          <pc:sldMk cId="2340415938" sldId="283"/>
        </pc:sldMkLst>
        <pc:spChg chg="mod">
          <ac:chgData name="Ross Phillips" userId="c604230b-847d-4cb1-9e23-f810d4c0fde1" providerId="ADAL" clId="{F6449DA7-C9A1-4909-B426-7AA4A8C0610B}" dt="2023-02-21T11:56:02.280" v="4" actId="26606"/>
          <ac:spMkLst>
            <pc:docMk/>
            <pc:sldMk cId="2340415938" sldId="283"/>
            <ac:spMk id="2" creationId="{00000000-0000-0000-0000-000000000000}"/>
          </ac:spMkLst>
        </pc:spChg>
        <pc:spChg chg="mod">
          <ac:chgData name="Ross Phillips" userId="c604230b-847d-4cb1-9e23-f810d4c0fde1" providerId="ADAL" clId="{F6449DA7-C9A1-4909-B426-7AA4A8C0610B}" dt="2023-02-21T11:56:02.280" v="4" actId="26606"/>
          <ac:spMkLst>
            <pc:docMk/>
            <pc:sldMk cId="2340415938" sldId="283"/>
            <ac:spMk id="3" creationId="{00000000-0000-0000-0000-000000000000}"/>
          </ac:spMkLst>
        </pc:spChg>
        <pc:spChg chg="add">
          <ac:chgData name="Ross Phillips" userId="c604230b-847d-4cb1-9e23-f810d4c0fde1" providerId="ADAL" clId="{F6449DA7-C9A1-4909-B426-7AA4A8C0610B}" dt="2023-02-21T11:56:02.280" v="4" actId="26606"/>
          <ac:spMkLst>
            <pc:docMk/>
            <pc:sldMk cId="2340415938" sldId="283"/>
            <ac:spMk id="8" creationId="{2AEFFFF2-9EB4-4B6C-B9F8-2BA3EF89A21C}"/>
          </ac:spMkLst>
        </pc:spChg>
        <pc:spChg chg="add">
          <ac:chgData name="Ross Phillips" userId="c604230b-847d-4cb1-9e23-f810d4c0fde1" providerId="ADAL" clId="{F6449DA7-C9A1-4909-B426-7AA4A8C0610B}" dt="2023-02-21T11:56:02.280" v="4" actId="26606"/>
          <ac:spMkLst>
            <pc:docMk/>
            <pc:sldMk cId="2340415938" sldId="283"/>
            <ac:spMk id="10" creationId="{0D65299F-028F-4AFC-B46A-8DB33E20FE4A}"/>
          </ac:spMkLst>
        </pc:spChg>
        <pc:spChg chg="add">
          <ac:chgData name="Ross Phillips" userId="c604230b-847d-4cb1-9e23-f810d4c0fde1" providerId="ADAL" clId="{F6449DA7-C9A1-4909-B426-7AA4A8C0610B}" dt="2023-02-21T11:56:02.280" v="4" actId="26606"/>
          <ac:spMkLst>
            <pc:docMk/>
            <pc:sldMk cId="2340415938" sldId="283"/>
            <ac:spMk id="12" creationId="{BAC87F6E-526A-49B5-995D-42DB656594C9}"/>
          </ac:spMkLst>
        </pc:spChg>
      </pc:sldChg>
    </pc:docChg>
  </pc:docChgLst>
  <pc:docChgLst>
    <pc:chgData name="Ross Phillips" userId="c604230b-847d-4cb1-9e23-f810d4c0fde1" providerId="ADAL" clId="{6910A843-34BE-4AC8-ACB1-C52D9D5507EB}"/>
    <pc:docChg chg="delSld">
      <pc:chgData name="Ross Phillips" userId="c604230b-847d-4cb1-9e23-f810d4c0fde1" providerId="ADAL" clId="{6910A843-34BE-4AC8-ACB1-C52D9D5507EB}" dt="2024-02-16T11:38:08.602" v="1" actId="47"/>
      <pc:docMkLst>
        <pc:docMk/>
      </pc:docMkLst>
      <pc:sldChg chg="del">
        <pc:chgData name="Ross Phillips" userId="c604230b-847d-4cb1-9e23-f810d4c0fde1" providerId="ADAL" clId="{6910A843-34BE-4AC8-ACB1-C52D9D5507EB}" dt="2024-02-16T11:38:05.821" v="0" actId="47"/>
        <pc:sldMkLst>
          <pc:docMk/>
          <pc:sldMk cId="2448589607" sldId="281"/>
        </pc:sldMkLst>
      </pc:sldChg>
      <pc:sldChg chg="del">
        <pc:chgData name="Ross Phillips" userId="c604230b-847d-4cb1-9e23-f810d4c0fde1" providerId="ADAL" clId="{6910A843-34BE-4AC8-ACB1-C52D9D5507EB}" dt="2024-02-16T11:38:08.602" v="1" actId="47"/>
        <pc:sldMkLst>
          <pc:docMk/>
          <pc:sldMk cId="2340415938" sldId="283"/>
        </pc:sldMkLst>
      </pc:sldChg>
    </pc:docChg>
  </pc:docChgLst>
  <pc:docChgLst>
    <pc:chgData name="Ross Phillips" userId="S::r.phillips@uwtsd.ac.uk::c604230b-847d-4cb1-9e23-f810d4c0fde1" providerId="AD" clId="Web-{4F9D4E87-6C67-2159-18C4-DD60450C24EE}"/>
    <pc:docChg chg="modSld">
      <pc:chgData name="Ross Phillips" userId="S::r.phillips@uwtsd.ac.uk::c604230b-847d-4cb1-9e23-f810d4c0fde1" providerId="AD" clId="Web-{4F9D4E87-6C67-2159-18C4-DD60450C24EE}" dt="2024-02-19T11:21:28.779" v="5" actId="20577"/>
      <pc:docMkLst>
        <pc:docMk/>
      </pc:docMkLst>
      <pc:sldChg chg="modSp">
        <pc:chgData name="Ross Phillips" userId="S::r.phillips@uwtsd.ac.uk::c604230b-847d-4cb1-9e23-f810d4c0fde1" providerId="AD" clId="Web-{4F9D4E87-6C67-2159-18C4-DD60450C24EE}" dt="2024-02-19T11:21:28.779" v="5" actId="20577"/>
        <pc:sldMkLst>
          <pc:docMk/>
          <pc:sldMk cId="420010234" sldId="277"/>
        </pc:sldMkLst>
        <pc:spChg chg="mod">
          <ac:chgData name="Ross Phillips" userId="S::r.phillips@uwtsd.ac.uk::c604230b-847d-4cb1-9e23-f810d4c0fde1" providerId="AD" clId="Web-{4F9D4E87-6C67-2159-18C4-DD60450C24EE}" dt="2024-02-19T11:21:28.779" v="5" actId="20577"/>
          <ac:spMkLst>
            <pc:docMk/>
            <pc:sldMk cId="420010234" sldId="277"/>
            <ac:spMk id="3" creationId="{6656F181-DDA5-4BD3-B17F-7A80855CCA78}"/>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58287D-3A00-4B9A-8C8E-A1453AB3B4CA}"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0C66F00-316F-4C76-AE72-93D0B1F1DF4D}">
      <dgm:prSet/>
      <dgm:spPr/>
      <dgm:t>
        <a:bodyPr/>
        <a:lstStyle/>
        <a:p>
          <a:r>
            <a:rPr lang="en-GB"/>
            <a:t>Barriers</a:t>
          </a:r>
          <a:endParaRPr lang="en-US"/>
        </a:p>
      </dgm:t>
    </dgm:pt>
    <dgm:pt modelId="{E10F8201-8F49-4960-A6F3-BE18DF404E72}" type="parTrans" cxnId="{4398A2D9-29C2-4782-840D-3D5A2E758FB4}">
      <dgm:prSet/>
      <dgm:spPr/>
      <dgm:t>
        <a:bodyPr/>
        <a:lstStyle/>
        <a:p>
          <a:endParaRPr lang="en-US"/>
        </a:p>
      </dgm:t>
    </dgm:pt>
    <dgm:pt modelId="{4C64106A-29BB-4627-8EDB-B71A5AF1D93F}" type="sibTrans" cxnId="{4398A2D9-29C2-4782-840D-3D5A2E758FB4}">
      <dgm:prSet/>
      <dgm:spPr/>
      <dgm:t>
        <a:bodyPr/>
        <a:lstStyle/>
        <a:p>
          <a:endParaRPr lang="en-US"/>
        </a:p>
      </dgm:t>
    </dgm:pt>
    <dgm:pt modelId="{5CA7A6C9-3840-409D-9076-C772C99BE090}">
      <dgm:prSet/>
      <dgm:spPr/>
      <dgm:t>
        <a:bodyPr/>
        <a:lstStyle/>
        <a:p>
          <a:r>
            <a:rPr lang="en-GB"/>
            <a:t>Enablers</a:t>
          </a:r>
          <a:endParaRPr lang="en-US"/>
        </a:p>
      </dgm:t>
    </dgm:pt>
    <dgm:pt modelId="{8BC5B0AE-4A6D-4C3E-B5AA-27DE4D2DD9BC}" type="parTrans" cxnId="{5AFD428A-661B-4E68-A27F-68DB5FC2AB3E}">
      <dgm:prSet/>
      <dgm:spPr/>
      <dgm:t>
        <a:bodyPr/>
        <a:lstStyle/>
        <a:p>
          <a:endParaRPr lang="en-US"/>
        </a:p>
      </dgm:t>
    </dgm:pt>
    <dgm:pt modelId="{2AEB3F1B-B969-4B2B-BE9E-9A70B843D437}" type="sibTrans" cxnId="{5AFD428A-661B-4E68-A27F-68DB5FC2AB3E}">
      <dgm:prSet/>
      <dgm:spPr/>
      <dgm:t>
        <a:bodyPr/>
        <a:lstStyle/>
        <a:p>
          <a:endParaRPr lang="en-US"/>
        </a:p>
      </dgm:t>
    </dgm:pt>
    <dgm:pt modelId="{5653B74B-6AD1-47D3-B808-D670FB64E3B4}" type="pres">
      <dgm:prSet presAssocID="{F158287D-3A00-4B9A-8C8E-A1453AB3B4CA}" presName="root" presStyleCnt="0">
        <dgm:presLayoutVars>
          <dgm:dir/>
          <dgm:resizeHandles val="exact"/>
        </dgm:presLayoutVars>
      </dgm:prSet>
      <dgm:spPr/>
    </dgm:pt>
    <dgm:pt modelId="{16B54BFC-35D6-486E-B00D-D4499DD04ADD}" type="pres">
      <dgm:prSet presAssocID="{70C66F00-316F-4C76-AE72-93D0B1F1DF4D}" presName="compNode" presStyleCnt="0"/>
      <dgm:spPr/>
    </dgm:pt>
    <dgm:pt modelId="{94B04152-07D0-4958-BB0E-79B455DAB657}" type="pres">
      <dgm:prSet presAssocID="{70C66F00-316F-4C76-AE72-93D0B1F1DF4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No sign"/>
        </a:ext>
      </dgm:extLst>
    </dgm:pt>
    <dgm:pt modelId="{CF272AD4-0324-4192-98BA-7903378F8963}" type="pres">
      <dgm:prSet presAssocID="{70C66F00-316F-4C76-AE72-93D0B1F1DF4D}" presName="spaceRect" presStyleCnt="0"/>
      <dgm:spPr/>
    </dgm:pt>
    <dgm:pt modelId="{211C44F9-AF7D-445D-8D54-0C93DB88BFE6}" type="pres">
      <dgm:prSet presAssocID="{70C66F00-316F-4C76-AE72-93D0B1F1DF4D}" presName="textRect" presStyleLbl="revTx" presStyleIdx="0" presStyleCnt="2">
        <dgm:presLayoutVars>
          <dgm:chMax val="1"/>
          <dgm:chPref val="1"/>
        </dgm:presLayoutVars>
      </dgm:prSet>
      <dgm:spPr/>
    </dgm:pt>
    <dgm:pt modelId="{6465DD6C-AA5A-4DD1-A834-0C21683417B8}" type="pres">
      <dgm:prSet presAssocID="{4C64106A-29BB-4627-8EDB-B71A5AF1D93F}" presName="sibTrans" presStyleCnt="0"/>
      <dgm:spPr/>
    </dgm:pt>
    <dgm:pt modelId="{5267FD18-7EC5-4970-894B-39E6FB04BE67}" type="pres">
      <dgm:prSet presAssocID="{5CA7A6C9-3840-409D-9076-C772C99BE090}" presName="compNode" presStyleCnt="0"/>
      <dgm:spPr/>
    </dgm:pt>
    <dgm:pt modelId="{70FC1FB4-56E0-4E13-BACA-A19385401531}" type="pres">
      <dgm:prSet presAssocID="{5CA7A6C9-3840-409D-9076-C772C99BE09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DC00CF8A-E931-40B2-8646-2F29EF1E8342}" type="pres">
      <dgm:prSet presAssocID="{5CA7A6C9-3840-409D-9076-C772C99BE090}" presName="spaceRect" presStyleCnt="0"/>
      <dgm:spPr/>
    </dgm:pt>
    <dgm:pt modelId="{5C54D13A-A7D3-466B-A968-40E3831927B8}" type="pres">
      <dgm:prSet presAssocID="{5CA7A6C9-3840-409D-9076-C772C99BE090}" presName="textRect" presStyleLbl="revTx" presStyleIdx="1" presStyleCnt="2">
        <dgm:presLayoutVars>
          <dgm:chMax val="1"/>
          <dgm:chPref val="1"/>
        </dgm:presLayoutVars>
      </dgm:prSet>
      <dgm:spPr/>
    </dgm:pt>
  </dgm:ptLst>
  <dgm:cxnLst>
    <dgm:cxn modelId="{07F6895E-1DBA-4F9F-BB10-B60B2F0418D6}" type="presOf" srcId="{F158287D-3A00-4B9A-8C8E-A1453AB3B4CA}" destId="{5653B74B-6AD1-47D3-B808-D670FB64E3B4}" srcOrd="0" destOrd="0" presId="urn:microsoft.com/office/officeart/2018/2/layout/IconLabelList"/>
    <dgm:cxn modelId="{5AFD428A-661B-4E68-A27F-68DB5FC2AB3E}" srcId="{F158287D-3A00-4B9A-8C8E-A1453AB3B4CA}" destId="{5CA7A6C9-3840-409D-9076-C772C99BE090}" srcOrd="1" destOrd="0" parTransId="{8BC5B0AE-4A6D-4C3E-B5AA-27DE4D2DD9BC}" sibTransId="{2AEB3F1B-B969-4B2B-BE9E-9A70B843D437}"/>
    <dgm:cxn modelId="{2B71508B-5B45-4ACB-A7BE-9CF8FF3F47C7}" type="presOf" srcId="{70C66F00-316F-4C76-AE72-93D0B1F1DF4D}" destId="{211C44F9-AF7D-445D-8D54-0C93DB88BFE6}" srcOrd="0" destOrd="0" presId="urn:microsoft.com/office/officeart/2018/2/layout/IconLabelList"/>
    <dgm:cxn modelId="{4398A2D9-29C2-4782-840D-3D5A2E758FB4}" srcId="{F158287D-3A00-4B9A-8C8E-A1453AB3B4CA}" destId="{70C66F00-316F-4C76-AE72-93D0B1F1DF4D}" srcOrd="0" destOrd="0" parTransId="{E10F8201-8F49-4960-A6F3-BE18DF404E72}" sibTransId="{4C64106A-29BB-4627-8EDB-B71A5AF1D93F}"/>
    <dgm:cxn modelId="{A8618EFA-1890-453F-8584-51E70950FC0E}" type="presOf" srcId="{5CA7A6C9-3840-409D-9076-C772C99BE090}" destId="{5C54D13A-A7D3-466B-A968-40E3831927B8}" srcOrd="0" destOrd="0" presId="urn:microsoft.com/office/officeart/2018/2/layout/IconLabelList"/>
    <dgm:cxn modelId="{4B4FF19B-85F3-4D8D-9C90-0629EFD1823A}" type="presParOf" srcId="{5653B74B-6AD1-47D3-B808-D670FB64E3B4}" destId="{16B54BFC-35D6-486E-B00D-D4499DD04ADD}" srcOrd="0" destOrd="0" presId="urn:microsoft.com/office/officeart/2018/2/layout/IconLabelList"/>
    <dgm:cxn modelId="{CB3F8ECF-47F4-41A2-BEDF-C6FA128D7EBD}" type="presParOf" srcId="{16B54BFC-35D6-486E-B00D-D4499DD04ADD}" destId="{94B04152-07D0-4958-BB0E-79B455DAB657}" srcOrd="0" destOrd="0" presId="urn:microsoft.com/office/officeart/2018/2/layout/IconLabelList"/>
    <dgm:cxn modelId="{4CFB1036-66C6-45B8-9E5F-D5017F2FE487}" type="presParOf" srcId="{16B54BFC-35D6-486E-B00D-D4499DD04ADD}" destId="{CF272AD4-0324-4192-98BA-7903378F8963}" srcOrd="1" destOrd="0" presId="urn:microsoft.com/office/officeart/2018/2/layout/IconLabelList"/>
    <dgm:cxn modelId="{2F355411-530E-4EC5-B7EF-34372F483C19}" type="presParOf" srcId="{16B54BFC-35D6-486E-B00D-D4499DD04ADD}" destId="{211C44F9-AF7D-445D-8D54-0C93DB88BFE6}" srcOrd="2" destOrd="0" presId="urn:microsoft.com/office/officeart/2018/2/layout/IconLabelList"/>
    <dgm:cxn modelId="{20DCA243-326E-443C-A188-D219F5593B58}" type="presParOf" srcId="{5653B74B-6AD1-47D3-B808-D670FB64E3B4}" destId="{6465DD6C-AA5A-4DD1-A834-0C21683417B8}" srcOrd="1" destOrd="0" presId="urn:microsoft.com/office/officeart/2018/2/layout/IconLabelList"/>
    <dgm:cxn modelId="{8B32C019-3DB3-49A8-A863-6D45E5F47380}" type="presParOf" srcId="{5653B74B-6AD1-47D3-B808-D670FB64E3B4}" destId="{5267FD18-7EC5-4970-894B-39E6FB04BE67}" srcOrd="2" destOrd="0" presId="urn:microsoft.com/office/officeart/2018/2/layout/IconLabelList"/>
    <dgm:cxn modelId="{A0CA6A77-711F-4A74-B9E1-DF1C05552B24}" type="presParOf" srcId="{5267FD18-7EC5-4970-894B-39E6FB04BE67}" destId="{70FC1FB4-56E0-4E13-BACA-A19385401531}" srcOrd="0" destOrd="0" presId="urn:microsoft.com/office/officeart/2018/2/layout/IconLabelList"/>
    <dgm:cxn modelId="{8EA161B9-7553-4941-83FD-26808F1C08EA}" type="presParOf" srcId="{5267FD18-7EC5-4970-894B-39E6FB04BE67}" destId="{DC00CF8A-E931-40B2-8646-2F29EF1E8342}" srcOrd="1" destOrd="0" presId="urn:microsoft.com/office/officeart/2018/2/layout/IconLabelList"/>
    <dgm:cxn modelId="{0C7E59E6-A355-4DC9-83F4-4FEDA5094BCB}" type="presParOf" srcId="{5267FD18-7EC5-4970-894B-39E6FB04BE67}" destId="{5C54D13A-A7D3-466B-A968-40E3831927B8}"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E85BD3-8104-4C01-BB14-9550AF0EEE3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5BAB69A-FEF0-44A1-ADEF-BE84AED20543}">
      <dgm:prSet/>
      <dgm:spPr/>
      <dgm:t>
        <a:bodyPr/>
        <a:lstStyle/>
        <a:p>
          <a:r>
            <a:rPr lang="en-GB"/>
            <a:t>Situational barriers</a:t>
          </a:r>
          <a:endParaRPr lang="en-US"/>
        </a:p>
      </dgm:t>
    </dgm:pt>
    <dgm:pt modelId="{F407246A-FA3B-405E-8C46-91784ECD8CF7}" type="parTrans" cxnId="{C446094A-36A2-4783-8D7C-106E8C2E9FFE}">
      <dgm:prSet/>
      <dgm:spPr/>
      <dgm:t>
        <a:bodyPr/>
        <a:lstStyle/>
        <a:p>
          <a:endParaRPr lang="en-US"/>
        </a:p>
      </dgm:t>
    </dgm:pt>
    <dgm:pt modelId="{52140A63-E823-429D-B911-FD93BEFD7AA1}" type="sibTrans" cxnId="{C446094A-36A2-4783-8D7C-106E8C2E9FFE}">
      <dgm:prSet/>
      <dgm:spPr/>
      <dgm:t>
        <a:bodyPr/>
        <a:lstStyle/>
        <a:p>
          <a:endParaRPr lang="en-US"/>
        </a:p>
      </dgm:t>
    </dgm:pt>
    <dgm:pt modelId="{819BF0B0-F4C6-4604-A529-C4B9DC5887F6}">
      <dgm:prSet/>
      <dgm:spPr/>
      <dgm:t>
        <a:bodyPr/>
        <a:lstStyle/>
        <a:p>
          <a:r>
            <a:rPr lang="en-GB"/>
            <a:t>Institutional barriers</a:t>
          </a:r>
          <a:endParaRPr lang="en-US"/>
        </a:p>
      </dgm:t>
    </dgm:pt>
    <dgm:pt modelId="{1490C6CE-088C-4215-A74F-DA3A1D8AEF74}" type="parTrans" cxnId="{10F5A1DA-AD01-414F-9AEB-3C5E31B9EFA7}">
      <dgm:prSet/>
      <dgm:spPr/>
      <dgm:t>
        <a:bodyPr/>
        <a:lstStyle/>
        <a:p>
          <a:endParaRPr lang="en-US"/>
        </a:p>
      </dgm:t>
    </dgm:pt>
    <dgm:pt modelId="{B7D23CCC-F640-4EAC-BDE7-076A27C655C5}" type="sibTrans" cxnId="{10F5A1DA-AD01-414F-9AEB-3C5E31B9EFA7}">
      <dgm:prSet/>
      <dgm:spPr/>
      <dgm:t>
        <a:bodyPr/>
        <a:lstStyle/>
        <a:p>
          <a:endParaRPr lang="en-US"/>
        </a:p>
      </dgm:t>
    </dgm:pt>
    <dgm:pt modelId="{838A7180-64E7-4B89-BB49-325971677531}">
      <dgm:prSet/>
      <dgm:spPr/>
      <dgm:t>
        <a:bodyPr/>
        <a:lstStyle/>
        <a:p>
          <a:r>
            <a:rPr lang="en-GB"/>
            <a:t>Dispositional barriers</a:t>
          </a:r>
          <a:endParaRPr lang="en-US"/>
        </a:p>
      </dgm:t>
    </dgm:pt>
    <dgm:pt modelId="{A953F5DF-DE4A-4DFB-AFAF-7964E94BC6DE}" type="parTrans" cxnId="{95C5FB79-A5EB-4443-B6CB-CA2D6DFB6236}">
      <dgm:prSet/>
      <dgm:spPr/>
      <dgm:t>
        <a:bodyPr/>
        <a:lstStyle/>
        <a:p>
          <a:endParaRPr lang="en-US"/>
        </a:p>
      </dgm:t>
    </dgm:pt>
    <dgm:pt modelId="{5E780DB5-6CB8-4BE7-8E3C-9529242463FA}" type="sibTrans" cxnId="{95C5FB79-A5EB-4443-B6CB-CA2D6DFB6236}">
      <dgm:prSet/>
      <dgm:spPr/>
      <dgm:t>
        <a:bodyPr/>
        <a:lstStyle/>
        <a:p>
          <a:endParaRPr lang="en-US"/>
        </a:p>
      </dgm:t>
    </dgm:pt>
    <dgm:pt modelId="{72CAFF29-48DB-4FC5-95AC-083C3253ACAF}" type="pres">
      <dgm:prSet presAssocID="{07E85BD3-8104-4C01-BB14-9550AF0EEE3E}" presName="linear" presStyleCnt="0">
        <dgm:presLayoutVars>
          <dgm:animLvl val="lvl"/>
          <dgm:resizeHandles val="exact"/>
        </dgm:presLayoutVars>
      </dgm:prSet>
      <dgm:spPr/>
    </dgm:pt>
    <dgm:pt modelId="{B5435182-FC53-4810-8D4C-4417E4C31882}" type="pres">
      <dgm:prSet presAssocID="{25BAB69A-FEF0-44A1-ADEF-BE84AED20543}" presName="parentText" presStyleLbl="node1" presStyleIdx="0" presStyleCnt="3">
        <dgm:presLayoutVars>
          <dgm:chMax val="0"/>
          <dgm:bulletEnabled val="1"/>
        </dgm:presLayoutVars>
      </dgm:prSet>
      <dgm:spPr/>
    </dgm:pt>
    <dgm:pt modelId="{8107796E-D604-4480-9675-C677326027C3}" type="pres">
      <dgm:prSet presAssocID="{52140A63-E823-429D-B911-FD93BEFD7AA1}" presName="spacer" presStyleCnt="0"/>
      <dgm:spPr/>
    </dgm:pt>
    <dgm:pt modelId="{472A35AD-007D-4AB3-9925-A2E0B1080E04}" type="pres">
      <dgm:prSet presAssocID="{819BF0B0-F4C6-4604-A529-C4B9DC5887F6}" presName="parentText" presStyleLbl="node1" presStyleIdx="1" presStyleCnt="3">
        <dgm:presLayoutVars>
          <dgm:chMax val="0"/>
          <dgm:bulletEnabled val="1"/>
        </dgm:presLayoutVars>
      </dgm:prSet>
      <dgm:spPr/>
    </dgm:pt>
    <dgm:pt modelId="{4B8C16C0-011B-4429-AF4A-8C6FEC00653E}" type="pres">
      <dgm:prSet presAssocID="{B7D23CCC-F640-4EAC-BDE7-076A27C655C5}" presName="spacer" presStyleCnt="0"/>
      <dgm:spPr/>
    </dgm:pt>
    <dgm:pt modelId="{161FA4DE-1B0A-4D09-8F53-C5076983E1E6}" type="pres">
      <dgm:prSet presAssocID="{838A7180-64E7-4B89-BB49-325971677531}" presName="parentText" presStyleLbl="node1" presStyleIdx="2" presStyleCnt="3">
        <dgm:presLayoutVars>
          <dgm:chMax val="0"/>
          <dgm:bulletEnabled val="1"/>
        </dgm:presLayoutVars>
      </dgm:prSet>
      <dgm:spPr/>
    </dgm:pt>
  </dgm:ptLst>
  <dgm:cxnLst>
    <dgm:cxn modelId="{7144D826-C1F9-407E-9E64-8C97C077E612}" type="presOf" srcId="{819BF0B0-F4C6-4604-A529-C4B9DC5887F6}" destId="{472A35AD-007D-4AB3-9925-A2E0B1080E04}" srcOrd="0" destOrd="0" presId="urn:microsoft.com/office/officeart/2005/8/layout/vList2"/>
    <dgm:cxn modelId="{C446094A-36A2-4783-8D7C-106E8C2E9FFE}" srcId="{07E85BD3-8104-4C01-BB14-9550AF0EEE3E}" destId="{25BAB69A-FEF0-44A1-ADEF-BE84AED20543}" srcOrd="0" destOrd="0" parTransId="{F407246A-FA3B-405E-8C46-91784ECD8CF7}" sibTransId="{52140A63-E823-429D-B911-FD93BEFD7AA1}"/>
    <dgm:cxn modelId="{95C5FB79-A5EB-4443-B6CB-CA2D6DFB6236}" srcId="{07E85BD3-8104-4C01-BB14-9550AF0EEE3E}" destId="{838A7180-64E7-4B89-BB49-325971677531}" srcOrd="2" destOrd="0" parTransId="{A953F5DF-DE4A-4DFB-AFAF-7964E94BC6DE}" sibTransId="{5E780DB5-6CB8-4BE7-8E3C-9529242463FA}"/>
    <dgm:cxn modelId="{99AC4BAB-067C-45FC-A97A-EE8B795F2C4F}" type="presOf" srcId="{07E85BD3-8104-4C01-BB14-9550AF0EEE3E}" destId="{72CAFF29-48DB-4FC5-95AC-083C3253ACAF}" srcOrd="0" destOrd="0" presId="urn:microsoft.com/office/officeart/2005/8/layout/vList2"/>
    <dgm:cxn modelId="{10F5A1DA-AD01-414F-9AEB-3C5E31B9EFA7}" srcId="{07E85BD3-8104-4C01-BB14-9550AF0EEE3E}" destId="{819BF0B0-F4C6-4604-A529-C4B9DC5887F6}" srcOrd="1" destOrd="0" parTransId="{1490C6CE-088C-4215-A74F-DA3A1D8AEF74}" sibTransId="{B7D23CCC-F640-4EAC-BDE7-076A27C655C5}"/>
    <dgm:cxn modelId="{B63455E8-CAAE-4426-87A9-5C58C10AA844}" type="presOf" srcId="{838A7180-64E7-4B89-BB49-325971677531}" destId="{161FA4DE-1B0A-4D09-8F53-C5076983E1E6}" srcOrd="0" destOrd="0" presId="urn:microsoft.com/office/officeart/2005/8/layout/vList2"/>
    <dgm:cxn modelId="{9C443FF7-BA5A-4CCA-A9B4-B9771B86621D}" type="presOf" srcId="{25BAB69A-FEF0-44A1-ADEF-BE84AED20543}" destId="{B5435182-FC53-4810-8D4C-4417E4C31882}" srcOrd="0" destOrd="0" presId="urn:microsoft.com/office/officeart/2005/8/layout/vList2"/>
    <dgm:cxn modelId="{E86E75FC-FEF2-415B-9825-46454D4C3B50}" type="presParOf" srcId="{72CAFF29-48DB-4FC5-95AC-083C3253ACAF}" destId="{B5435182-FC53-4810-8D4C-4417E4C31882}" srcOrd="0" destOrd="0" presId="urn:microsoft.com/office/officeart/2005/8/layout/vList2"/>
    <dgm:cxn modelId="{883F6A1C-A02E-439B-877C-BE0CC418F1DD}" type="presParOf" srcId="{72CAFF29-48DB-4FC5-95AC-083C3253ACAF}" destId="{8107796E-D604-4480-9675-C677326027C3}" srcOrd="1" destOrd="0" presId="urn:microsoft.com/office/officeart/2005/8/layout/vList2"/>
    <dgm:cxn modelId="{EC0A091B-11B9-495C-AE2E-1D0B75545E03}" type="presParOf" srcId="{72CAFF29-48DB-4FC5-95AC-083C3253ACAF}" destId="{472A35AD-007D-4AB3-9925-A2E0B1080E04}" srcOrd="2" destOrd="0" presId="urn:microsoft.com/office/officeart/2005/8/layout/vList2"/>
    <dgm:cxn modelId="{85F122AD-A71D-486E-9504-ADA4288FE41F}" type="presParOf" srcId="{72CAFF29-48DB-4FC5-95AC-083C3253ACAF}" destId="{4B8C16C0-011B-4429-AF4A-8C6FEC00653E}" srcOrd="3" destOrd="0" presId="urn:microsoft.com/office/officeart/2005/8/layout/vList2"/>
    <dgm:cxn modelId="{E6E481BA-E449-4E75-B00C-42B25285D9FA}" type="presParOf" srcId="{72CAFF29-48DB-4FC5-95AC-083C3253ACAF}" destId="{161FA4DE-1B0A-4D09-8F53-C5076983E1E6}"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BF84B43-9950-4C5B-80C7-8850BA8C1A52}"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A8C4ADB6-323B-4FC8-BD49-47BFB5191851}">
      <dgm:prSet/>
      <dgm:spPr/>
      <dgm:t>
        <a:bodyPr/>
        <a:lstStyle/>
        <a:p>
          <a:r>
            <a:rPr lang="en-GB" b="1" i="0"/>
            <a:t>Parental experiences of learning</a:t>
          </a:r>
          <a:endParaRPr lang="en-US"/>
        </a:p>
      </dgm:t>
    </dgm:pt>
    <dgm:pt modelId="{B7A8108D-1E4E-447D-A6F0-A825F14C1CA9}" type="parTrans" cxnId="{52D365A3-9C24-47AF-9CBD-C589641A48BE}">
      <dgm:prSet/>
      <dgm:spPr/>
      <dgm:t>
        <a:bodyPr/>
        <a:lstStyle/>
        <a:p>
          <a:endParaRPr lang="en-US"/>
        </a:p>
      </dgm:t>
    </dgm:pt>
    <dgm:pt modelId="{5460C339-8DE8-4DB9-9097-9996422D20E3}" type="sibTrans" cxnId="{52D365A3-9C24-47AF-9CBD-C589641A48BE}">
      <dgm:prSet/>
      <dgm:spPr/>
      <dgm:t>
        <a:bodyPr/>
        <a:lstStyle/>
        <a:p>
          <a:endParaRPr lang="en-US"/>
        </a:p>
      </dgm:t>
    </dgm:pt>
    <dgm:pt modelId="{641BB588-4BAD-4AB8-9120-48E4BA25C398}">
      <dgm:prSet/>
      <dgm:spPr/>
      <dgm:t>
        <a:bodyPr/>
        <a:lstStyle/>
        <a:p>
          <a:r>
            <a:rPr lang="en-GB" b="1" i="0"/>
            <a:t>Initial experiences of education</a:t>
          </a:r>
          <a:endParaRPr lang="en-US"/>
        </a:p>
      </dgm:t>
    </dgm:pt>
    <dgm:pt modelId="{F23C3DCD-A53F-49E9-A3D8-55B621C62774}" type="parTrans" cxnId="{5772E8C7-4601-4E03-BD8A-69E045E7DB4C}">
      <dgm:prSet/>
      <dgm:spPr/>
      <dgm:t>
        <a:bodyPr/>
        <a:lstStyle/>
        <a:p>
          <a:endParaRPr lang="en-US"/>
        </a:p>
      </dgm:t>
    </dgm:pt>
    <dgm:pt modelId="{9416B974-8974-4F74-BEF8-ED5B180E46C9}" type="sibTrans" cxnId="{5772E8C7-4601-4E03-BD8A-69E045E7DB4C}">
      <dgm:prSet/>
      <dgm:spPr/>
      <dgm:t>
        <a:bodyPr/>
        <a:lstStyle/>
        <a:p>
          <a:endParaRPr lang="en-US"/>
        </a:p>
      </dgm:t>
    </dgm:pt>
    <dgm:pt modelId="{D5CF2338-53DF-46D6-975B-2E356B4B59CD}">
      <dgm:prSet/>
      <dgm:spPr/>
      <dgm:t>
        <a:bodyPr/>
        <a:lstStyle/>
        <a:p>
          <a:r>
            <a:rPr lang="en-GB" b="1" i="0"/>
            <a:t>Age</a:t>
          </a:r>
          <a:endParaRPr lang="en-US"/>
        </a:p>
      </dgm:t>
    </dgm:pt>
    <dgm:pt modelId="{89FC0687-4E82-49DF-8F7E-D2177912A463}" type="parTrans" cxnId="{4E12E06F-DE8F-4C7E-836D-0529033385FB}">
      <dgm:prSet/>
      <dgm:spPr/>
      <dgm:t>
        <a:bodyPr/>
        <a:lstStyle/>
        <a:p>
          <a:endParaRPr lang="en-US"/>
        </a:p>
      </dgm:t>
    </dgm:pt>
    <dgm:pt modelId="{D41FEF3C-5A88-45E1-8692-9BD6B0CEF390}" type="sibTrans" cxnId="{4E12E06F-DE8F-4C7E-836D-0529033385FB}">
      <dgm:prSet/>
      <dgm:spPr/>
      <dgm:t>
        <a:bodyPr/>
        <a:lstStyle/>
        <a:p>
          <a:endParaRPr lang="en-US"/>
        </a:p>
      </dgm:t>
    </dgm:pt>
    <dgm:pt modelId="{AE3AAD1F-CB39-49C7-8E43-9D698E90D4BC}">
      <dgm:prSet/>
      <dgm:spPr/>
      <dgm:t>
        <a:bodyPr/>
        <a:lstStyle/>
        <a:p>
          <a:r>
            <a:rPr lang="en-GB" b="1" i="0"/>
            <a:t>Social Class</a:t>
          </a:r>
          <a:endParaRPr lang="en-US"/>
        </a:p>
      </dgm:t>
    </dgm:pt>
    <dgm:pt modelId="{4199E568-B745-4AB1-BD55-B448F880C6FD}" type="parTrans" cxnId="{0B6E28A4-7C69-4424-98B4-FFFA8D16ACE2}">
      <dgm:prSet/>
      <dgm:spPr/>
      <dgm:t>
        <a:bodyPr/>
        <a:lstStyle/>
        <a:p>
          <a:endParaRPr lang="en-US"/>
        </a:p>
      </dgm:t>
    </dgm:pt>
    <dgm:pt modelId="{C77BBEA0-FC76-4BCE-9DB6-7A4354398520}" type="sibTrans" cxnId="{0B6E28A4-7C69-4424-98B4-FFFA8D16ACE2}">
      <dgm:prSet/>
      <dgm:spPr/>
      <dgm:t>
        <a:bodyPr/>
        <a:lstStyle/>
        <a:p>
          <a:endParaRPr lang="en-US"/>
        </a:p>
      </dgm:t>
    </dgm:pt>
    <dgm:pt modelId="{93EF8226-9C37-4C4C-9EC5-5B21AC4E46F3}">
      <dgm:prSet/>
      <dgm:spPr/>
      <dgm:t>
        <a:bodyPr/>
        <a:lstStyle/>
        <a:p>
          <a:r>
            <a:rPr lang="en-GB" b="1" i="0"/>
            <a:t>Connection to the labour market</a:t>
          </a:r>
          <a:endParaRPr lang="en-US"/>
        </a:p>
      </dgm:t>
    </dgm:pt>
    <dgm:pt modelId="{1854BB5C-466C-4DB0-9F93-5984DF59F370}" type="parTrans" cxnId="{FA307EAB-8CB8-4390-A02E-194FEE610751}">
      <dgm:prSet/>
      <dgm:spPr/>
      <dgm:t>
        <a:bodyPr/>
        <a:lstStyle/>
        <a:p>
          <a:endParaRPr lang="en-US"/>
        </a:p>
      </dgm:t>
    </dgm:pt>
    <dgm:pt modelId="{574F45BB-3BF9-49A4-B36F-067FA3B1F7BD}" type="sibTrans" cxnId="{FA307EAB-8CB8-4390-A02E-194FEE610751}">
      <dgm:prSet/>
      <dgm:spPr/>
      <dgm:t>
        <a:bodyPr/>
        <a:lstStyle/>
        <a:p>
          <a:endParaRPr lang="en-US"/>
        </a:p>
      </dgm:t>
    </dgm:pt>
    <dgm:pt modelId="{9EFBE412-1B21-4F21-8B30-6DBEC9318A93}">
      <dgm:prSet/>
      <dgm:spPr/>
      <dgm:t>
        <a:bodyPr/>
        <a:lstStyle/>
        <a:p>
          <a:r>
            <a:rPr lang="en-GB" b="1" i="0"/>
            <a:t>Gender</a:t>
          </a:r>
          <a:endParaRPr lang="en-US"/>
        </a:p>
      </dgm:t>
    </dgm:pt>
    <dgm:pt modelId="{0A682CF7-C187-4676-998E-B74D0EA0C062}" type="parTrans" cxnId="{2B11121C-D3DC-463D-8A04-8B6650F706E4}">
      <dgm:prSet/>
      <dgm:spPr/>
      <dgm:t>
        <a:bodyPr/>
        <a:lstStyle/>
        <a:p>
          <a:endParaRPr lang="en-US"/>
        </a:p>
      </dgm:t>
    </dgm:pt>
    <dgm:pt modelId="{B2FD0302-2161-4AB4-AB4C-310D1E8DD2E8}" type="sibTrans" cxnId="{2B11121C-D3DC-463D-8A04-8B6650F706E4}">
      <dgm:prSet/>
      <dgm:spPr/>
      <dgm:t>
        <a:bodyPr/>
        <a:lstStyle/>
        <a:p>
          <a:endParaRPr lang="en-US"/>
        </a:p>
      </dgm:t>
    </dgm:pt>
    <dgm:pt modelId="{1855C43F-D6D3-4598-A54C-3EA502F28E2B}">
      <dgm:prSet/>
      <dgm:spPr/>
      <dgm:t>
        <a:bodyPr/>
        <a:lstStyle/>
        <a:p>
          <a:r>
            <a:rPr lang="en-GB" b="1" i="0"/>
            <a:t>Ethnicity</a:t>
          </a:r>
          <a:endParaRPr lang="en-US"/>
        </a:p>
      </dgm:t>
    </dgm:pt>
    <dgm:pt modelId="{263AE66B-7EEA-45C2-9554-7CA3B9479B75}" type="parTrans" cxnId="{99CACC48-4B21-408D-ACC1-56F760D8B3AD}">
      <dgm:prSet/>
      <dgm:spPr/>
      <dgm:t>
        <a:bodyPr/>
        <a:lstStyle/>
        <a:p>
          <a:endParaRPr lang="en-US"/>
        </a:p>
      </dgm:t>
    </dgm:pt>
    <dgm:pt modelId="{5E4378C8-20C1-49E4-A385-3BAC5524EF1B}" type="sibTrans" cxnId="{99CACC48-4B21-408D-ACC1-56F760D8B3AD}">
      <dgm:prSet/>
      <dgm:spPr/>
      <dgm:t>
        <a:bodyPr/>
        <a:lstStyle/>
        <a:p>
          <a:endParaRPr lang="en-US"/>
        </a:p>
      </dgm:t>
    </dgm:pt>
    <dgm:pt modelId="{F39B15FF-4967-4C09-A1CE-659E35709A74}">
      <dgm:prSet/>
      <dgm:spPr/>
      <dgm:t>
        <a:bodyPr/>
        <a:lstStyle/>
        <a:p>
          <a:r>
            <a:rPr lang="en-GB" b="1" i="0"/>
            <a:t>Disability or learning difficulty</a:t>
          </a:r>
          <a:endParaRPr lang="en-US"/>
        </a:p>
      </dgm:t>
    </dgm:pt>
    <dgm:pt modelId="{AC94FC69-D070-41AA-9CBF-F40C2EA8C57A}" type="parTrans" cxnId="{DEFF9A46-4842-4924-B3DC-4EEA148A700E}">
      <dgm:prSet/>
      <dgm:spPr/>
      <dgm:t>
        <a:bodyPr/>
        <a:lstStyle/>
        <a:p>
          <a:endParaRPr lang="en-US"/>
        </a:p>
      </dgm:t>
    </dgm:pt>
    <dgm:pt modelId="{165EA925-DEC6-41FA-BAAD-60D6E532CE96}" type="sibTrans" cxnId="{DEFF9A46-4842-4924-B3DC-4EEA148A700E}">
      <dgm:prSet/>
      <dgm:spPr/>
      <dgm:t>
        <a:bodyPr/>
        <a:lstStyle/>
        <a:p>
          <a:endParaRPr lang="en-US"/>
        </a:p>
      </dgm:t>
    </dgm:pt>
    <dgm:pt modelId="{9E9B2016-D800-4D68-915C-ACA64097488F}">
      <dgm:prSet/>
      <dgm:spPr/>
      <dgm:t>
        <a:bodyPr/>
        <a:lstStyle/>
        <a:p>
          <a:r>
            <a:rPr lang="en-GB" b="1" i="0"/>
            <a:t>Being a ‘slower adapter to technological advances’</a:t>
          </a:r>
          <a:endParaRPr lang="en-US"/>
        </a:p>
      </dgm:t>
    </dgm:pt>
    <dgm:pt modelId="{5063AD49-0B79-439E-BEFD-0E2180E9ACB2}" type="parTrans" cxnId="{F4F07E27-5FF7-4ACB-A1AE-E4B5D260ECA8}">
      <dgm:prSet/>
      <dgm:spPr/>
      <dgm:t>
        <a:bodyPr/>
        <a:lstStyle/>
        <a:p>
          <a:endParaRPr lang="en-US"/>
        </a:p>
      </dgm:t>
    </dgm:pt>
    <dgm:pt modelId="{8882E4D0-174B-408B-88B1-9EBB9FB3F181}" type="sibTrans" cxnId="{F4F07E27-5FF7-4ACB-A1AE-E4B5D260ECA8}">
      <dgm:prSet/>
      <dgm:spPr/>
      <dgm:t>
        <a:bodyPr/>
        <a:lstStyle/>
        <a:p>
          <a:endParaRPr lang="en-US"/>
        </a:p>
      </dgm:t>
    </dgm:pt>
    <dgm:pt modelId="{950809AE-4189-4967-9148-58F00A0744F5}" type="pres">
      <dgm:prSet presAssocID="{FBF84B43-9950-4C5B-80C7-8850BA8C1A52}" presName="diagram" presStyleCnt="0">
        <dgm:presLayoutVars>
          <dgm:dir/>
          <dgm:resizeHandles val="exact"/>
        </dgm:presLayoutVars>
      </dgm:prSet>
      <dgm:spPr/>
    </dgm:pt>
    <dgm:pt modelId="{AA802A92-44DF-47DB-A3B9-923A7853D835}" type="pres">
      <dgm:prSet presAssocID="{A8C4ADB6-323B-4FC8-BD49-47BFB5191851}" presName="node" presStyleLbl="node1" presStyleIdx="0" presStyleCnt="9">
        <dgm:presLayoutVars>
          <dgm:bulletEnabled val="1"/>
        </dgm:presLayoutVars>
      </dgm:prSet>
      <dgm:spPr/>
    </dgm:pt>
    <dgm:pt modelId="{67016EE7-E5EF-4886-BCB9-35E57070DE20}" type="pres">
      <dgm:prSet presAssocID="{5460C339-8DE8-4DB9-9097-9996422D20E3}" presName="sibTrans" presStyleCnt="0"/>
      <dgm:spPr/>
    </dgm:pt>
    <dgm:pt modelId="{D087708B-5493-4602-94AC-01B7B125A3F8}" type="pres">
      <dgm:prSet presAssocID="{641BB588-4BAD-4AB8-9120-48E4BA25C398}" presName="node" presStyleLbl="node1" presStyleIdx="1" presStyleCnt="9">
        <dgm:presLayoutVars>
          <dgm:bulletEnabled val="1"/>
        </dgm:presLayoutVars>
      </dgm:prSet>
      <dgm:spPr/>
    </dgm:pt>
    <dgm:pt modelId="{1B3F01BC-A112-4A00-83B1-E73F5198287A}" type="pres">
      <dgm:prSet presAssocID="{9416B974-8974-4F74-BEF8-ED5B180E46C9}" presName="sibTrans" presStyleCnt="0"/>
      <dgm:spPr/>
    </dgm:pt>
    <dgm:pt modelId="{32CA8A5F-0157-4DCD-892C-2B7336F3EF08}" type="pres">
      <dgm:prSet presAssocID="{D5CF2338-53DF-46D6-975B-2E356B4B59CD}" presName="node" presStyleLbl="node1" presStyleIdx="2" presStyleCnt="9">
        <dgm:presLayoutVars>
          <dgm:bulletEnabled val="1"/>
        </dgm:presLayoutVars>
      </dgm:prSet>
      <dgm:spPr/>
    </dgm:pt>
    <dgm:pt modelId="{A9597F9F-93B4-4527-BF0C-A1B0E79015B6}" type="pres">
      <dgm:prSet presAssocID="{D41FEF3C-5A88-45E1-8692-9BD6B0CEF390}" presName="sibTrans" presStyleCnt="0"/>
      <dgm:spPr/>
    </dgm:pt>
    <dgm:pt modelId="{05922C31-DC83-42EB-AAC4-3D371A28E52A}" type="pres">
      <dgm:prSet presAssocID="{AE3AAD1F-CB39-49C7-8E43-9D698E90D4BC}" presName="node" presStyleLbl="node1" presStyleIdx="3" presStyleCnt="9">
        <dgm:presLayoutVars>
          <dgm:bulletEnabled val="1"/>
        </dgm:presLayoutVars>
      </dgm:prSet>
      <dgm:spPr/>
    </dgm:pt>
    <dgm:pt modelId="{818B4023-D345-47D2-903D-A81955A3BED1}" type="pres">
      <dgm:prSet presAssocID="{C77BBEA0-FC76-4BCE-9DB6-7A4354398520}" presName="sibTrans" presStyleCnt="0"/>
      <dgm:spPr/>
    </dgm:pt>
    <dgm:pt modelId="{FA373F6D-1AAF-45D7-8691-755C3DA4387F}" type="pres">
      <dgm:prSet presAssocID="{93EF8226-9C37-4C4C-9EC5-5B21AC4E46F3}" presName="node" presStyleLbl="node1" presStyleIdx="4" presStyleCnt="9">
        <dgm:presLayoutVars>
          <dgm:bulletEnabled val="1"/>
        </dgm:presLayoutVars>
      </dgm:prSet>
      <dgm:spPr/>
    </dgm:pt>
    <dgm:pt modelId="{0C1A4F60-9264-4322-B860-E7B8B91C98E9}" type="pres">
      <dgm:prSet presAssocID="{574F45BB-3BF9-49A4-B36F-067FA3B1F7BD}" presName="sibTrans" presStyleCnt="0"/>
      <dgm:spPr/>
    </dgm:pt>
    <dgm:pt modelId="{26BD5447-E4E0-48CA-BE55-AC6DC4B04023}" type="pres">
      <dgm:prSet presAssocID="{9EFBE412-1B21-4F21-8B30-6DBEC9318A93}" presName="node" presStyleLbl="node1" presStyleIdx="5" presStyleCnt="9">
        <dgm:presLayoutVars>
          <dgm:bulletEnabled val="1"/>
        </dgm:presLayoutVars>
      </dgm:prSet>
      <dgm:spPr/>
    </dgm:pt>
    <dgm:pt modelId="{8A6E97DC-D026-41F3-95D3-2546A1C57136}" type="pres">
      <dgm:prSet presAssocID="{B2FD0302-2161-4AB4-AB4C-310D1E8DD2E8}" presName="sibTrans" presStyleCnt="0"/>
      <dgm:spPr/>
    </dgm:pt>
    <dgm:pt modelId="{97B9E430-CFE9-4897-9A00-85366D52BBB4}" type="pres">
      <dgm:prSet presAssocID="{1855C43F-D6D3-4598-A54C-3EA502F28E2B}" presName="node" presStyleLbl="node1" presStyleIdx="6" presStyleCnt="9">
        <dgm:presLayoutVars>
          <dgm:bulletEnabled val="1"/>
        </dgm:presLayoutVars>
      </dgm:prSet>
      <dgm:spPr/>
    </dgm:pt>
    <dgm:pt modelId="{8BF2B2AC-26CF-4EA7-8AC7-03490EDA282D}" type="pres">
      <dgm:prSet presAssocID="{5E4378C8-20C1-49E4-A385-3BAC5524EF1B}" presName="sibTrans" presStyleCnt="0"/>
      <dgm:spPr/>
    </dgm:pt>
    <dgm:pt modelId="{678D7DE0-8530-4619-88BC-484C18F80519}" type="pres">
      <dgm:prSet presAssocID="{F39B15FF-4967-4C09-A1CE-659E35709A74}" presName="node" presStyleLbl="node1" presStyleIdx="7" presStyleCnt="9">
        <dgm:presLayoutVars>
          <dgm:bulletEnabled val="1"/>
        </dgm:presLayoutVars>
      </dgm:prSet>
      <dgm:spPr/>
    </dgm:pt>
    <dgm:pt modelId="{CCD80846-9FBA-4CC5-97F5-6F252D4686CF}" type="pres">
      <dgm:prSet presAssocID="{165EA925-DEC6-41FA-BAAD-60D6E532CE96}" presName="sibTrans" presStyleCnt="0"/>
      <dgm:spPr/>
    </dgm:pt>
    <dgm:pt modelId="{630D2B43-7F39-4A49-865B-35DDEA5B95F1}" type="pres">
      <dgm:prSet presAssocID="{9E9B2016-D800-4D68-915C-ACA64097488F}" presName="node" presStyleLbl="node1" presStyleIdx="8" presStyleCnt="9">
        <dgm:presLayoutVars>
          <dgm:bulletEnabled val="1"/>
        </dgm:presLayoutVars>
      </dgm:prSet>
      <dgm:spPr/>
    </dgm:pt>
  </dgm:ptLst>
  <dgm:cxnLst>
    <dgm:cxn modelId="{BF13B113-A3B4-4310-95E5-6B05DD1D0D3D}" type="presOf" srcId="{F39B15FF-4967-4C09-A1CE-659E35709A74}" destId="{678D7DE0-8530-4619-88BC-484C18F80519}" srcOrd="0" destOrd="0" presId="urn:microsoft.com/office/officeart/2005/8/layout/default"/>
    <dgm:cxn modelId="{57E81D15-60AE-434E-829A-2D2C65476867}" type="presOf" srcId="{93EF8226-9C37-4C4C-9EC5-5B21AC4E46F3}" destId="{FA373F6D-1AAF-45D7-8691-755C3DA4387F}" srcOrd="0" destOrd="0" presId="urn:microsoft.com/office/officeart/2005/8/layout/default"/>
    <dgm:cxn modelId="{2B1A2F15-2665-4298-8DB9-7163BDE0D3A3}" type="presOf" srcId="{9E9B2016-D800-4D68-915C-ACA64097488F}" destId="{630D2B43-7F39-4A49-865B-35DDEA5B95F1}" srcOrd="0" destOrd="0" presId="urn:microsoft.com/office/officeart/2005/8/layout/default"/>
    <dgm:cxn modelId="{FAD46616-1C93-4DF7-B167-9E4325837196}" type="presOf" srcId="{AE3AAD1F-CB39-49C7-8E43-9D698E90D4BC}" destId="{05922C31-DC83-42EB-AAC4-3D371A28E52A}" srcOrd="0" destOrd="0" presId="urn:microsoft.com/office/officeart/2005/8/layout/default"/>
    <dgm:cxn modelId="{2B11121C-D3DC-463D-8A04-8B6650F706E4}" srcId="{FBF84B43-9950-4C5B-80C7-8850BA8C1A52}" destId="{9EFBE412-1B21-4F21-8B30-6DBEC9318A93}" srcOrd="5" destOrd="0" parTransId="{0A682CF7-C187-4676-998E-B74D0EA0C062}" sibTransId="{B2FD0302-2161-4AB4-AB4C-310D1E8DD2E8}"/>
    <dgm:cxn modelId="{D42C1A22-C85E-4117-84C3-AA72983C711A}" type="presOf" srcId="{1855C43F-D6D3-4598-A54C-3EA502F28E2B}" destId="{97B9E430-CFE9-4897-9A00-85366D52BBB4}" srcOrd="0" destOrd="0" presId="urn:microsoft.com/office/officeart/2005/8/layout/default"/>
    <dgm:cxn modelId="{21D2D025-5E1F-463E-A93C-B458075A5A29}" type="presOf" srcId="{9EFBE412-1B21-4F21-8B30-6DBEC9318A93}" destId="{26BD5447-E4E0-48CA-BE55-AC6DC4B04023}" srcOrd="0" destOrd="0" presId="urn:microsoft.com/office/officeart/2005/8/layout/default"/>
    <dgm:cxn modelId="{F4F07E27-5FF7-4ACB-A1AE-E4B5D260ECA8}" srcId="{FBF84B43-9950-4C5B-80C7-8850BA8C1A52}" destId="{9E9B2016-D800-4D68-915C-ACA64097488F}" srcOrd="8" destOrd="0" parTransId="{5063AD49-0B79-439E-BEFD-0E2180E9ACB2}" sibTransId="{8882E4D0-174B-408B-88B1-9EBB9FB3F181}"/>
    <dgm:cxn modelId="{54F0613E-60B2-47FB-93AD-91F8D310986F}" type="presOf" srcId="{FBF84B43-9950-4C5B-80C7-8850BA8C1A52}" destId="{950809AE-4189-4967-9148-58F00A0744F5}" srcOrd="0" destOrd="0" presId="urn:microsoft.com/office/officeart/2005/8/layout/default"/>
    <dgm:cxn modelId="{A1FCA55C-3F9C-4F63-8FA2-21FD3CB6D2A1}" type="presOf" srcId="{A8C4ADB6-323B-4FC8-BD49-47BFB5191851}" destId="{AA802A92-44DF-47DB-A3B9-923A7853D835}" srcOrd="0" destOrd="0" presId="urn:microsoft.com/office/officeart/2005/8/layout/default"/>
    <dgm:cxn modelId="{DEFF9A46-4842-4924-B3DC-4EEA148A700E}" srcId="{FBF84B43-9950-4C5B-80C7-8850BA8C1A52}" destId="{F39B15FF-4967-4C09-A1CE-659E35709A74}" srcOrd="7" destOrd="0" parTransId="{AC94FC69-D070-41AA-9CBF-F40C2EA8C57A}" sibTransId="{165EA925-DEC6-41FA-BAAD-60D6E532CE96}"/>
    <dgm:cxn modelId="{99CACC48-4B21-408D-ACC1-56F760D8B3AD}" srcId="{FBF84B43-9950-4C5B-80C7-8850BA8C1A52}" destId="{1855C43F-D6D3-4598-A54C-3EA502F28E2B}" srcOrd="6" destOrd="0" parTransId="{263AE66B-7EEA-45C2-9554-7CA3B9479B75}" sibTransId="{5E4378C8-20C1-49E4-A385-3BAC5524EF1B}"/>
    <dgm:cxn modelId="{4E12E06F-DE8F-4C7E-836D-0529033385FB}" srcId="{FBF84B43-9950-4C5B-80C7-8850BA8C1A52}" destId="{D5CF2338-53DF-46D6-975B-2E356B4B59CD}" srcOrd="2" destOrd="0" parTransId="{89FC0687-4E82-49DF-8F7E-D2177912A463}" sibTransId="{D41FEF3C-5A88-45E1-8692-9BD6B0CEF390}"/>
    <dgm:cxn modelId="{ABD0D1A0-BF8D-470B-BC5A-8B317B3933F6}" type="presOf" srcId="{641BB588-4BAD-4AB8-9120-48E4BA25C398}" destId="{D087708B-5493-4602-94AC-01B7B125A3F8}" srcOrd="0" destOrd="0" presId="urn:microsoft.com/office/officeart/2005/8/layout/default"/>
    <dgm:cxn modelId="{52D365A3-9C24-47AF-9CBD-C589641A48BE}" srcId="{FBF84B43-9950-4C5B-80C7-8850BA8C1A52}" destId="{A8C4ADB6-323B-4FC8-BD49-47BFB5191851}" srcOrd="0" destOrd="0" parTransId="{B7A8108D-1E4E-447D-A6F0-A825F14C1CA9}" sibTransId="{5460C339-8DE8-4DB9-9097-9996422D20E3}"/>
    <dgm:cxn modelId="{0B6E28A4-7C69-4424-98B4-FFFA8D16ACE2}" srcId="{FBF84B43-9950-4C5B-80C7-8850BA8C1A52}" destId="{AE3AAD1F-CB39-49C7-8E43-9D698E90D4BC}" srcOrd="3" destOrd="0" parTransId="{4199E568-B745-4AB1-BD55-B448F880C6FD}" sibTransId="{C77BBEA0-FC76-4BCE-9DB6-7A4354398520}"/>
    <dgm:cxn modelId="{FA307EAB-8CB8-4390-A02E-194FEE610751}" srcId="{FBF84B43-9950-4C5B-80C7-8850BA8C1A52}" destId="{93EF8226-9C37-4C4C-9EC5-5B21AC4E46F3}" srcOrd="4" destOrd="0" parTransId="{1854BB5C-466C-4DB0-9F93-5984DF59F370}" sibTransId="{574F45BB-3BF9-49A4-B36F-067FA3B1F7BD}"/>
    <dgm:cxn modelId="{5772E8C7-4601-4E03-BD8A-69E045E7DB4C}" srcId="{FBF84B43-9950-4C5B-80C7-8850BA8C1A52}" destId="{641BB588-4BAD-4AB8-9120-48E4BA25C398}" srcOrd="1" destOrd="0" parTransId="{F23C3DCD-A53F-49E9-A3D8-55B621C62774}" sibTransId="{9416B974-8974-4F74-BEF8-ED5B180E46C9}"/>
    <dgm:cxn modelId="{E82064EB-1476-4CE2-A58B-2D0CEDA185ED}" type="presOf" srcId="{D5CF2338-53DF-46D6-975B-2E356B4B59CD}" destId="{32CA8A5F-0157-4DCD-892C-2B7336F3EF08}" srcOrd="0" destOrd="0" presId="urn:microsoft.com/office/officeart/2005/8/layout/default"/>
    <dgm:cxn modelId="{2E7AA05F-938A-421B-A68D-97FA31BDD4DA}" type="presParOf" srcId="{950809AE-4189-4967-9148-58F00A0744F5}" destId="{AA802A92-44DF-47DB-A3B9-923A7853D835}" srcOrd="0" destOrd="0" presId="urn:microsoft.com/office/officeart/2005/8/layout/default"/>
    <dgm:cxn modelId="{48368B7E-EFB0-4EC7-B42D-ABCB9F4810AC}" type="presParOf" srcId="{950809AE-4189-4967-9148-58F00A0744F5}" destId="{67016EE7-E5EF-4886-BCB9-35E57070DE20}" srcOrd="1" destOrd="0" presId="urn:microsoft.com/office/officeart/2005/8/layout/default"/>
    <dgm:cxn modelId="{005D1173-9539-4D44-95F2-EDCF45226BAC}" type="presParOf" srcId="{950809AE-4189-4967-9148-58F00A0744F5}" destId="{D087708B-5493-4602-94AC-01B7B125A3F8}" srcOrd="2" destOrd="0" presId="urn:microsoft.com/office/officeart/2005/8/layout/default"/>
    <dgm:cxn modelId="{CDD32DD9-D4BD-4D39-9AC2-8904FD0956DA}" type="presParOf" srcId="{950809AE-4189-4967-9148-58F00A0744F5}" destId="{1B3F01BC-A112-4A00-83B1-E73F5198287A}" srcOrd="3" destOrd="0" presId="urn:microsoft.com/office/officeart/2005/8/layout/default"/>
    <dgm:cxn modelId="{480073B7-8945-40C7-8811-76F62A375F4C}" type="presParOf" srcId="{950809AE-4189-4967-9148-58F00A0744F5}" destId="{32CA8A5F-0157-4DCD-892C-2B7336F3EF08}" srcOrd="4" destOrd="0" presId="urn:microsoft.com/office/officeart/2005/8/layout/default"/>
    <dgm:cxn modelId="{17D6E9BF-E367-43A5-8D6C-36FB20CCC40C}" type="presParOf" srcId="{950809AE-4189-4967-9148-58F00A0744F5}" destId="{A9597F9F-93B4-4527-BF0C-A1B0E79015B6}" srcOrd="5" destOrd="0" presId="urn:microsoft.com/office/officeart/2005/8/layout/default"/>
    <dgm:cxn modelId="{DB6D66CF-A4D7-4774-B103-2BE69C09957D}" type="presParOf" srcId="{950809AE-4189-4967-9148-58F00A0744F5}" destId="{05922C31-DC83-42EB-AAC4-3D371A28E52A}" srcOrd="6" destOrd="0" presId="urn:microsoft.com/office/officeart/2005/8/layout/default"/>
    <dgm:cxn modelId="{44CCE591-46EF-4799-879D-FDB09B802758}" type="presParOf" srcId="{950809AE-4189-4967-9148-58F00A0744F5}" destId="{818B4023-D345-47D2-903D-A81955A3BED1}" srcOrd="7" destOrd="0" presId="urn:microsoft.com/office/officeart/2005/8/layout/default"/>
    <dgm:cxn modelId="{9972EB34-18CD-489C-91E5-25E05B8A9EAD}" type="presParOf" srcId="{950809AE-4189-4967-9148-58F00A0744F5}" destId="{FA373F6D-1AAF-45D7-8691-755C3DA4387F}" srcOrd="8" destOrd="0" presId="urn:microsoft.com/office/officeart/2005/8/layout/default"/>
    <dgm:cxn modelId="{E1BE4E1D-7CE5-49C5-A8CB-7FA16A478606}" type="presParOf" srcId="{950809AE-4189-4967-9148-58F00A0744F5}" destId="{0C1A4F60-9264-4322-B860-E7B8B91C98E9}" srcOrd="9" destOrd="0" presId="urn:microsoft.com/office/officeart/2005/8/layout/default"/>
    <dgm:cxn modelId="{956A9A41-B115-4E9A-9C99-D274E2E55A1A}" type="presParOf" srcId="{950809AE-4189-4967-9148-58F00A0744F5}" destId="{26BD5447-E4E0-48CA-BE55-AC6DC4B04023}" srcOrd="10" destOrd="0" presId="urn:microsoft.com/office/officeart/2005/8/layout/default"/>
    <dgm:cxn modelId="{36CA8FFF-C3C8-44A2-86E1-49EDE2B5532F}" type="presParOf" srcId="{950809AE-4189-4967-9148-58F00A0744F5}" destId="{8A6E97DC-D026-41F3-95D3-2546A1C57136}" srcOrd="11" destOrd="0" presId="urn:microsoft.com/office/officeart/2005/8/layout/default"/>
    <dgm:cxn modelId="{39ED4242-406C-4CF7-8100-F5D897CCA906}" type="presParOf" srcId="{950809AE-4189-4967-9148-58F00A0744F5}" destId="{97B9E430-CFE9-4897-9A00-85366D52BBB4}" srcOrd="12" destOrd="0" presId="urn:microsoft.com/office/officeart/2005/8/layout/default"/>
    <dgm:cxn modelId="{5AAFAF30-E5F5-4F4C-B0C0-6F106C95C6C7}" type="presParOf" srcId="{950809AE-4189-4967-9148-58F00A0744F5}" destId="{8BF2B2AC-26CF-4EA7-8AC7-03490EDA282D}" srcOrd="13" destOrd="0" presId="urn:microsoft.com/office/officeart/2005/8/layout/default"/>
    <dgm:cxn modelId="{1D0604DF-C744-4157-B091-90569927C6A5}" type="presParOf" srcId="{950809AE-4189-4967-9148-58F00A0744F5}" destId="{678D7DE0-8530-4619-88BC-484C18F80519}" srcOrd="14" destOrd="0" presId="urn:microsoft.com/office/officeart/2005/8/layout/default"/>
    <dgm:cxn modelId="{F3A17C67-7BD1-472E-8CF6-ABD0E0F5CFEC}" type="presParOf" srcId="{950809AE-4189-4967-9148-58F00A0744F5}" destId="{CCD80846-9FBA-4CC5-97F5-6F252D4686CF}" srcOrd="15" destOrd="0" presId="urn:microsoft.com/office/officeart/2005/8/layout/default"/>
    <dgm:cxn modelId="{6DD16595-9374-4338-970D-54BF615E461B}" type="presParOf" srcId="{950809AE-4189-4967-9148-58F00A0744F5}" destId="{630D2B43-7F39-4A49-865B-35DDEA5B95F1}"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B04152-07D0-4958-BB0E-79B455DAB657}">
      <dsp:nvSpPr>
        <dsp:cNvPr id="0" name=""/>
        <dsp:cNvSpPr/>
      </dsp:nvSpPr>
      <dsp:spPr>
        <a:xfrm>
          <a:off x="1684784" y="7604"/>
          <a:ext cx="1908562" cy="19085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11C44F9-AF7D-445D-8D54-0C93DB88BFE6}">
      <dsp:nvSpPr>
        <dsp:cNvPr id="0" name=""/>
        <dsp:cNvSpPr/>
      </dsp:nvSpPr>
      <dsp:spPr>
        <a:xfrm>
          <a:off x="518440" y="2380143"/>
          <a:ext cx="424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2222500">
            <a:lnSpc>
              <a:spcPct val="90000"/>
            </a:lnSpc>
            <a:spcBef>
              <a:spcPct val="0"/>
            </a:spcBef>
            <a:spcAft>
              <a:spcPct val="35000"/>
            </a:spcAft>
            <a:buNone/>
          </a:pPr>
          <a:r>
            <a:rPr lang="en-GB" sz="5000" kern="1200"/>
            <a:t>Barriers</a:t>
          </a:r>
          <a:endParaRPr lang="en-US" sz="5000" kern="1200"/>
        </a:p>
      </dsp:txBody>
      <dsp:txXfrm>
        <a:off x="518440" y="2380143"/>
        <a:ext cx="4241250" cy="720000"/>
      </dsp:txXfrm>
    </dsp:sp>
    <dsp:sp modelId="{70FC1FB4-56E0-4E13-BACA-A19385401531}">
      <dsp:nvSpPr>
        <dsp:cNvPr id="0" name=""/>
        <dsp:cNvSpPr/>
      </dsp:nvSpPr>
      <dsp:spPr>
        <a:xfrm>
          <a:off x="6668253" y="7604"/>
          <a:ext cx="1908562" cy="19085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C54D13A-A7D3-466B-A968-40E3831927B8}">
      <dsp:nvSpPr>
        <dsp:cNvPr id="0" name=""/>
        <dsp:cNvSpPr/>
      </dsp:nvSpPr>
      <dsp:spPr>
        <a:xfrm>
          <a:off x="5501909" y="2380143"/>
          <a:ext cx="424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2222500">
            <a:lnSpc>
              <a:spcPct val="90000"/>
            </a:lnSpc>
            <a:spcBef>
              <a:spcPct val="0"/>
            </a:spcBef>
            <a:spcAft>
              <a:spcPct val="35000"/>
            </a:spcAft>
            <a:buNone/>
          </a:pPr>
          <a:r>
            <a:rPr lang="en-GB" sz="5000" kern="1200"/>
            <a:t>Enablers</a:t>
          </a:r>
          <a:endParaRPr lang="en-US" sz="5000" kern="1200"/>
        </a:p>
      </dsp:txBody>
      <dsp:txXfrm>
        <a:off x="5501909" y="2380143"/>
        <a:ext cx="424125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435182-FC53-4810-8D4C-4417E4C31882}">
      <dsp:nvSpPr>
        <dsp:cNvPr id="0" name=""/>
        <dsp:cNvSpPr/>
      </dsp:nvSpPr>
      <dsp:spPr>
        <a:xfrm>
          <a:off x="0" y="739425"/>
          <a:ext cx="6151562" cy="1170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l" defTabSz="2222500">
            <a:lnSpc>
              <a:spcPct val="90000"/>
            </a:lnSpc>
            <a:spcBef>
              <a:spcPct val="0"/>
            </a:spcBef>
            <a:spcAft>
              <a:spcPct val="35000"/>
            </a:spcAft>
            <a:buNone/>
          </a:pPr>
          <a:r>
            <a:rPr lang="en-GB" sz="5000" kern="1200"/>
            <a:t>Situational barriers</a:t>
          </a:r>
          <a:endParaRPr lang="en-US" sz="5000" kern="1200"/>
        </a:p>
      </dsp:txBody>
      <dsp:txXfrm>
        <a:off x="57115" y="796540"/>
        <a:ext cx="6037332" cy="1055770"/>
      </dsp:txXfrm>
    </dsp:sp>
    <dsp:sp modelId="{472A35AD-007D-4AB3-9925-A2E0B1080E04}">
      <dsp:nvSpPr>
        <dsp:cNvPr id="0" name=""/>
        <dsp:cNvSpPr/>
      </dsp:nvSpPr>
      <dsp:spPr>
        <a:xfrm>
          <a:off x="0" y="2053425"/>
          <a:ext cx="6151562" cy="1170000"/>
        </a:xfrm>
        <a:prstGeom prst="roundRect">
          <a:avLst/>
        </a:prstGeom>
        <a:solidFill>
          <a:schemeClr val="accent2">
            <a:hueOff val="-5175944"/>
            <a:satOff val="22930"/>
            <a:lumOff val="-843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l" defTabSz="2222500">
            <a:lnSpc>
              <a:spcPct val="90000"/>
            </a:lnSpc>
            <a:spcBef>
              <a:spcPct val="0"/>
            </a:spcBef>
            <a:spcAft>
              <a:spcPct val="35000"/>
            </a:spcAft>
            <a:buNone/>
          </a:pPr>
          <a:r>
            <a:rPr lang="en-GB" sz="5000" kern="1200"/>
            <a:t>Institutional barriers</a:t>
          </a:r>
          <a:endParaRPr lang="en-US" sz="5000" kern="1200"/>
        </a:p>
      </dsp:txBody>
      <dsp:txXfrm>
        <a:off x="57115" y="2110540"/>
        <a:ext cx="6037332" cy="1055770"/>
      </dsp:txXfrm>
    </dsp:sp>
    <dsp:sp modelId="{161FA4DE-1B0A-4D09-8F53-C5076983E1E6}">
      <dsp:nvSpPr>
        <dsp:cNvPr id="0" name=""/>
        <dsp:cNvSpPr/>
      </dsp:nvSpPr>
      <dsp:spPr>
        <a:xfrm>
          <a:off x="0" y="3367425"/>
          <a:ext cx="6151562" cy="1170000"/>
        </a:xfrm>
        <a:prstGeom prst="roundRect">
          <a:avLst/>
        </a:prstGeom>
        <a:solidFill>
          <a:schemeClr val="accent2">
            <a:hueOff val="-10351888"/>
            <a:satOff val="45859"/>
            <a:lumOff val="-1686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l" defTabSz="2222500">
            <a:lnSpc>
              <a:spcPct val="90000"/>
            </a:lnSpc>
            <a:spcBef>
              <a:spcPct val="0"/>
            </a:spcBef>
            <a:spcAft>
              <a:spcPct val="35000"/>
            </a:spcAft>
            <a:buNone/>
          </a:pPr>
          <a:r>
            <a:rPr lang="en-GB" sz="5000" kern="1200"/>
            <a:t>Dispositional barriers</a:t>
          </a:r>
          <a:endParaRPr lang="en-US" sz="5000" kern="1200"/>
        </a:p>
      </dsp:txBody>
      <dsp:txXfrm>
        <a:off x="57115" y="3424540"/>
        <a:ext cx="6037332" cy="10557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802A92-44DF-47DB-A3B9-923A7853D835}">
      <dsp:nvSpPr>
        <dsp:cNvPr id="0" name=""/>
        <dsp:cNvSpPr/>
      </dsp:nvSpPr>
      <dsp:spPr>
        <a:xfrm>
          <a:off x="3507" y="319525"/>
          <a:ext cx="1898997" cy="113939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a:t>Parental experiences of learning</a:t>
          </a:r>
          <a:endParaRPr lang="en-US" sz="1800" kern="1200"/>
        </a:p>
      </dsp:txBody>
      <dsp:txXfrm>
        <a:off x="3507" y="319525"/>
        <a:ext cx="1898997" cy="1139398"/>
      </dsp:txXfrm>
    </dsp:sp>
    <dsp:sp modelId="{D087708B-5493-4602-94AC-01B7B125A3F8}">
      <dsp:nvSpPr>
        <dsp:cNvPr id="0" name=""/>
        <dsp:cNvSpPr/>
      </dsp:nvSpPr>
      <dsp:spPr>
        <a:xfrm>
          <a:off x="2092404" y="319525"/>
          <a:ext cx="1898997" cy="113939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a:t>Initial experiences of education</a:t>
          </a:r>
          <a:endParaRPr lang="en-US" sz="1800" kern="1200"/>
        </a:p>
      </dsp:txBody>
      <dsp:txXfrm>
        <a:off x="2092404" y="319525"/>
        <a:ext cx="1898997" cy="1139398"/>
      </dsp:txXfrm>
    </dsp:sp>
    <dsp:sp modelId="{32CA8A5F-0157-4DCD-892C-2B7336F3EF08}">
      <dsp:nvSpPr>
        <dsp:cNvPr id="0" name=""/>
        <dsp:cNvSpPr/>
      </dsp:nvSpPr>
      <dsp:spPr>
        <a:xfrm>
          <a:off x="4181301" y="319525"/>
          <a:ext cx="1898997" cy="113939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a:t>Age</a:t>
          </a:r>
          <a:endParaRPr lang="en-US" sz="1800" kern="1200"/>
        </a:p>
      </dsp:txBody>
      <dsp:txXfrm>
        <a:off x="4181301" y="319525"/>
        <a:ext cx="1898997" cy="1139398"/>
      </dsp:txXfrm>
    </dsp:sp>
    <dsp:sp modelId="{05922C31-DC83-42EB-AAC4-3D371A28E52A}">
      <dsp:nvSpPr>
        <dsp:cNvPr id="0" name=""/>
        <dsp:cNvSpPr/>
      </dsp:nvSpPr>
      <dsp:spPr>
        <a:xfrm>
          <a:off x="6270198" y="319525"/>
          <a:ext cx="1898997" cy="113939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a:t>Social Class</a:t>
          </a:r>
          <a:endParaRPr lang="en-US" sz="1800" kern="1200"/>
        </a:p>
      </dsp:txBody>
      <dsp:txXfrm>
        <a:off x="6270198" y="319525"/>
        <a:ext cx="1898997" cy="1139398"/>
      </dsp:txXfrm>
    </dsp:sp>
    <dsp:sp modelId="{FA373F6D-1AAF-45D7-8691-755C3DA4387F}">
      <dsp:nvSpPr>
        <dsp:cNvPr id="0" name=""/>
        <dsp:cNvSpPr/>
      </dsp:nvSpPr>
      <dsp:spPr>
        <a:xfrm>
          <a:off x="8359095" y="319525"/>
          <a:ext cx="1898997" cy="113939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a:t>Connection to the labour market</a:t>
          </a:r>
          <a:endParaRPr lang="en-US" sz="1800" kern="1200"/>
        </a:p>
      </dsp:txBody>
      <dsp:txXfrm>
        <a:off x="8359095" y="319525"/>
        <a:ext cx="1898997" cy="1139398"/>
      </dsp:txXfrm>
    </dsp:sp>
    <dsp:sp modelId="{26BD5447-E4E0-48CA-BE55-AC6DC4B04023}">
      <dsp:nvSpPr>
        <dsp:cNvPr id="0" name=""/>
        <dsp:cNvSpPr/>
      </dsp:nvSpPr>
      <dsp:spPr>
        <a:xfrm>
          <a:off x="1047955" y="1648823"/>
          <a:ext cx="1898997" cy="113939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a:t>Gender</a:t>
          </a:r>
          <a:endParaRPr lang="en-US" sz="1800" kern="1200"/>
        </a:p>
      </dsp:txBody>
      <dsp:txXfrm>
        <a:off x="1047955" y="1648823"/>
        <a:ext cx="1898997" cy="1139398"/>
      </dsp:txXfrm>
    </dsp:sp>
    <dsp:sp modelId="{97B9E430-CFE9-4897-9A00-85366D52BBB4}">
      <dsp:nvSpPr>
        <dsp:cNvPr id="0" name=""/>
        <dsp:cNvSpPr/>
      </dsp:nvSpPr>
      <dsp:spPr>
        <a:xfrm>
          <a:off x="3136852" y="1648823"/>
          <a:ext cx="1898997" cy="113939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a:t>Ethnicity</a:t>
          </a:r>
          <a:endParaRPr lang="en-US" sz="1800" kern="1200"/>
        </a:p>
      </dsp:txBody>
      <dsp:txXfrm>
        <a:off x="3136852" y="1648823"/>
        <a:ext cx="1898997" cy="1139398"/>
      </dsp:txXfrm>
    </dsp:sp>
    <dsp:sp modelId="{678D7DE0-8530-4619-88BC-484C18F80519}">
      <dsp:nvSpPr>
        <dsp:cNvPr id="0" name=""/>
        <dsp:cNvSpPr/>
      </dsp:nvSpPr>
      <dsp:spPr>
        <a:xfrm>
          <a:off x="5225749" y="1648823"/>
          <a:ext cx="1898997" cy="113939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a:t>Disability or learning difficulty</a:t>
          </a:r>
          <a:endParaRPr lang="en-US" sz="1800" kern="1200"/>
        </a:p>
      </dsp:txBody>
      <dsp:txXfrm>
        <a:off x="5225749" y="1648823"/>
        <a:ext cx="1898997" cy="1139398"/>
      </dsp:txXfrm>
    </dsp:sp>
    <dsp:sp modelId="{630D2B43-7F39-4A49-865B-35DDEA5B95F1}">
      <dsp:nvSpPr>
        <dsp:cNvPr id="0" name=""/>
        <dsp:cNvSpPr/>
      </dsp:nvSpPr>
      <dsp:spPr>
        <a:xfrm>
          <a:off x="7314646" y="1648823"/>
          <a:ext cx="1898997" cy="113939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a:t>Being a ‘slower adapter to technological advances’</a:t>
          </a:r>
          <a:endParaRPr lang="en-US" sz="1800" kern="1200"/>
        </a:p>
      </dsp:txBody>
      <dsp:txXfrm>
        <a:off x="7314646" y="1648823"/>
        <a:ext cx="1898997" cy="1139398"/>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4D3E06-2A4A-4C90-AA53-80E6AB7A8567}" type="datetimeFigureOut">
              <a:rPr lang="en-GB" smtClean="0"/>
              <a:t>19/02/2024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E999B8-6D96-4095-990D-FE3229D7DA72}" type="slidenum">
              <a:rPr lang="en-GB" smtClean="0"/>
              <a:t>‹#›</a:t>
            </a:fld>
            <a:endParaRPr lang="en-GB"/>
          </a:p>
        </p:txBody>
      </p:sp>
    </p:spTree>
    <p:extLst>
      <p:ext uri="{BB962C8B-B14F-4D97-AF65-F5344CB8AC3E}">
        <p14:creationId xmlns:p14="http://schemas.microsoft.com/office/powerpoint/2010/main" val="1156084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4E999B8-6D96-4095-990D-FE3229D7DA72}" type="slidenum">
              <a:rPr lang="en-GB" smtClean="0"/>
              <a:t>3</a:t>
            </a:fld>
            <a:endParaRPr lang="en-GB"/>
          </a:p>
        </p:txBody>
      </p:sp>
    </p:spTree>
    <p:extLst>
      <p:ext uri="{BB962C8B-B14F-4D97-AF65-F5344CB8AC3E}">
        <p14:creationId xmlns:p14="http://schemas.microsoft.com/office/powerpoint/2010/main" val="27884546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Situational barriers: arising from an adult’s personal and family situation, such as time pressures and financial constraints; • </a:t>
            </a:r>
          </a:p>
          <a:p>
            <a:endParaRPr lang="en-GB" dirty="0"/>
          </a:p>
          <a:p>
            <a:r>
              <a:rPr lang="en-GB" dirty="0"/>
              <a:t>Institutional barriers: arising from the unresponsiveness of educational institutions or a lack of flexibility in the provision on offer, such as inappropriate scheduling or content of provision; and • </a:t>
            </a:r>
          </a:p>
          <a:p>
            <a:endParaRPr lang="en-GB" dirty="0"/>
          </a:p>
          <a:p>
            <a:r>
              <a:rPr lang="en-GB" dirty="0"/>
              <a:t>Dispositional barriers: relating to the attitudes, perceptions and expectations of adults, such as believing that they are too old to learn or lacking confidence or interest.</a:t>
            </a:r>
          </a:p>
        </p:txBody>
      </p:sp>
      <p:sp>
        <p:nvSpPr>
          <p:cNvPr id="4" name="Slide Number Placeholder 3"/>
          <p:cNvSpPr>
            <a:spLocks noGrp="1"/>
          </p:cNvSpPr>
          <p:nvPr>
            <p:ph type="sldNum" sz="quarter" idx="5"/>
          </p:nvPr>
        </p:nvSpPr>
        <p:spPr/>
        <p:txBody>
          <a:bodyPr/>
          <a:lstStyle/>
          <a:p>
            <a:fld id="{04E999B8-6D96-4095-990D-FE3229D7DA72}" type="slidenum">
              <a:rPr lang="en-GB" smtClean="0"/>
              <a:t>6</a:t>
            </a:fld>
            <a:endParaRPr lang="en-GB"/>
          </a:p>
        </p:txBody>
      </p:sp>
    </p:spTree>
    <p:extLst>
      <p:ext uri="{BB962C8B-B14F-4D97-AF65-F5344CB8AC3E}">
        <p14:creationId xmlns:p14="http://schemas.microsoft.com/office/powerpoint/2010/main" val="2796034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495D8E"/>
                </a:solidFill>
                <a:effectLst/>
                <a:latin typeface="Arial" panose="020B0604020202020204" pitchFamily="34" charset="0"/>
              </a:rPr>
              <a:t>The statistical estimates presented in this table are based on samples of adults, rather than values that could be calculated if every person in the target population in every country had answered every question. Therefore, each estimate has a degree of uncertainty associated with sampling and measurement error, which can be expressed as a standard error. </a:t>
            </a:r>
          </a:p>
          <a:p>
            <a:r>
              <a:rPr lang="en-GB" b="0" i="0" dirty="0">
                <a:solidFill>
                  <a:srgbClr val="495D8E"/>
                </a:solidFill>
                <a:effectLst/>
                <a:latin typeface="Arial" panose="020B0604020202020204" pitchFamily="34" charset="0"/>
              </a:rPr>
              <a:t>The use of confidence intervals provides a way to make inferences about the population means and proportions in a manner that reflects the uncertainty associated with the sample estimates. </a:t>
            </a:r>
          </a:p>
          <a:p>
            <a:r>
              <a:rPr lang="en-GB" b="0" i="0" dirty="0">
                <a:solidFill>
                  <a:srgbClr val="495D8E"/>
                </a:solidFill>
                <a:effectLst/>
                <a:latin typeface="Arial" panose="020B0604020202020204" pitchFamily="34" charset="0"/>
              </a:rPr>
              <a:t>In this table, there is one column with the heading “Value”, which indicates the average percentage or mean, and a column with the heading “SE”, which indicates the standard error. </a:t>
            </a:r>
          </a:p>
          <a:p>
            <a:r>
              <a:rPr lang="en-GB" b="0" i="0" dirty="0">
                <a:solidFill>
                  <a:srgbClr val="495D8E"/>
                </a:solidFill>
                <a:effectLst/>
                <a:latin typeface="Arial" panose="020B0604020202020204" pitchFamily="34" charset="0"/>
              </a:rPr>
              <a:t>Given the survey method, there is a sampling uncertainty in the percentages or means of twice the standard error. For example, for the values: % = 10 and S.E. = 2.6, 10% has an uncertainty zone of twice (1.96) the standard error of 2.6, assuming an error risk of 5%. </a:t>
            </a:r>
          </a:p>
          <a:p>
            <a:r>
              <a:rPr lang="en-GB" b="0" i="0" dirty="0">
                <a:solidFill>
                  <a:srgbClr val="495D8E"/>
                </a:solidFill>
                <a:effectLst/>
                <a:latin typeface="Arial" panose="020B0604020202020204" pitchFamily="34" charset="0"/>
              </a:rPr>
              <a:t>Thus, the true percentage would probably (error risk of 5%) be somewhere between 5% and 15% (“confidence interval”). The confidence interval is calculated as: % +/– 1.96 * S.E., i.e. for the previous example, 5% = 10% – 1.96 * 2.6 and 15% = 10% + 1.96 * 2.6.</a:t>
            </a:r>
            <a:endParaRPr lang="en-GB" dirty="0"/>
          </a:p>
        </p:txBody>
      </p:sp>
      <p:sp>
        <p:nvSpPr>
          <p:cNvPr id="4" name="Slide Number Placeholder 3"/>
          <p:cNvSpPr>
            <a:spLocks noGrp="1"/>
          </p:cNvSpPr>
          <p:nvPr>
            <p:ph type="sldNum" sz="quarter" idx="5"/>
          </p:nvPr>
        </p:nvSpPr>
        <p:spPr/>
        <p:txBody>
          <a:bodyPr/>
          <a:lstStyle/>
          <a:p>
            <a:fld id="{04E999B8-6D96-4095-990D-FE3229D7DA72}" type="slidenum">
              <a:rPr lang="en-GB" smtClean="0"/>
              <a:t>7</a:t>
            </a:fld>
            <a:endParaRPr lang="en-GB"/>
          </a:p>
        </p:txBody>
      </p:sp>
    </p:spTree>
    <p:extLst>
      <p:ext uri="{BB962C8B-B14F-4D97-AF65-F5344CB8AC3E}">
        <p14:creationId xmlns:p14="http://schemas.microsoft.com/office/powerpoint/2010/main" val="33463977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4E999B8-6D96-4095-990D-FE3229D7DA72}" type="slidenum">
              <a:rPr lang="en-GB" smtClean="0"/>
              <a:t>8</a:t>
            </a:fld>
            <a:endParaRPr lang="en-GB"/>
          </a:p>
        </p:txBody>
      </p:sp>
    </p:spTree>
    <p:extLst>
      <p:ext uri="{BB962C8B-B14F-4D97-AF65-F5344CB8AC3E}">
        <p14:creationId xmlns:p14="http://schemas.microsoft.com/office/powerpoint/2010/main" val="2158204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4E999B8-6D96-4095-990D-FE3229D7DA72}" type="slidenum">
              <a:rPr lang="en-GB" smtClean="0"/>
              <a:t>9</a:t>
            </a:fld>
            <a:endParaRPr lang="en-GB"/>
          </a:p>
        </p:txBody>
      </p:sp>
    </p:spTree>
    <p:extLst>
      <p:ext uri="{BB962C8B-B14F-4D97-AF65-F5344CB8AC3E}">
        <p14:creationId xmlns:p14="http://schemas.microsoft.com/office/powerpoint/2010/main" val="2966485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1" i="0" dirty="0">
                <a:solidFill>
                  <a:srgbClr val="3A343A"/>
                </a:solidFill>
                <a:effectLst/>
                <a:latin typeface="Europa"/>
              </a:rPr>
              <a:t>Parental experiences of learning:</a:t>
            </a:r>
            <a:r>
              <a:rPr lang="en-GB" b="0" i="0" dirty="0">
                <a:solidFill>
                  <a:srgbClr val="3A343A"/>
                </a:solidFill>
                <a:effectLst/>
                <a:latin typeface="Europa"/>
              </a:rPr>
              <a:t> Those, whose parents have not shown interest in their earlier educational experience are less likely to engage in learning later in life; overall development and reading improvement are also impacted. This affect becomes cross-generational</a:t>
            </a:r>
          </a:p>
          <a:p>
            <a:pPr algn="l">
              <a:buFont typeface="Arial" panose="020B0604020202020204" pitchFamily="34" charset="0"/>
              <a:buChar char="•"/>
            </a:pPr>
            <a:r>
              <a:rPr lang="en-GB" b="1" i="0" dirty="0">
                <a:solidFill>
                  <a:srgbClr val="3A343A"/>
                </a:solidFill>
                <a:effectLst/>
                <a:latin typeface="Europa"/>
              </a:rPr>
              <a:t>Initial experiences of education:</a:t>
            </a:r>
            <a:r>
              <a:rPr lang="en-GB" b="0" i="0" dirty="0">
                <a:solidFill>
                  <a:srgbClr val="3A343A"/>
                </a:solidFill>
                <a:effectLst/>
                <a:latin typeface="Europa"/>
              </a:rPr>
              <a:t> Adults who have not had previous successes in education are not likely to continue or return to education.</a:t>
            </a:r>
          </a:p>
          <a:p>
            <a:pPr algn="l">
              <a:buFont typeface="Arial" panose="020B0604020202020204" pitchFamily="34" charset="0"/>
              <a:buChar char="•"/>
            </a:pPr>
            <a:r>
              <a:rPr lang="en-GB" b="1" i="0" dirty="0">
                <a:solidFill>
                  <a:srgbClr val="3A343A"/>
                </a:solidFill>
                <a:effectLst/>
                <a:latin typeface="Europa"/>
              </a:rPr>
              <a:t>Age:</a:t>
            </a:r>
            <a:r>
              <a:rPr lang="en-GB" b="0" i="0" dirty="0">
                <a:solidFill>
                  <a:srgbClr val="3A343A"/>
                </a:solidFill>
                <a:effectLst/>
                <a:latin typeface="Europa"/>
              </a:rPr>
              <a:t> Results in the 2017 Participation Survey show that learning declines with age, even though we are generally living and working longer. There was a report in a 9 percentage point decline in those of 45 years or above taking up learning from the same survey conducted two years previously (2015).</a:t>
            </a:r>
          </a:p>
          <a:p>
            <a:pPr algn="l">
              <a:buFont typeface="Arial" panose="020B0604020202020204" pitchFamily="34" charset="0"/>
              <a:buChar char="•"/>
            </a:pPr>
            <a:r>
              <a:rPr lang="en-GB" b="1" i="0" dirty="0">
                <a:solidFill>
                  <a:srgbClr val="3A343A"/>
                </a:solidFill>
                <a:effectLst/>
                <a:latin typeface="Europa"/>
              </a:rPr>
              <a:t>Social Class:</a:t>
            </a:r>
            <a:r>
              <a:rPr lang="en-GB" b="0" i="0" dirty="0">
                <a:solidFill>
                  <a:srgbClr val="3A343A"/>
                </a:solidFill>
                <a:effectLst/>
                <a:latin typeface="Europa"/>
              </a:rPr>
              <a:t> Continues to be the strongest measure of participating in learning (Savage 2015).</a:t>
            </a:r>
          </a:p>
          <a:p>
            <a:pPr algn="l"/>
            <a:r>
              <a:rPr lang="en-GB" b="0" i="0" dirty="0">
                <a:solidFill>
                  <a:srgbClr val="3A343A"/>
                </a:solidFill>
                <a:effectLst/>
                <a:latin typeface="Europa"/>
              </a:rPr>
              <a:t>Factors such as occupation, parental education level, income and level of qualification, all sit within the social class group, and demonstrate a correlation between socio-economic status and engagement in learning; those in the higher levels being twice as likely to engage in learning than those in the lower levels of socio-economic status.</a:t>
            </a:r>
          </a:p>
          <a:p>
            <a:pPr algn="l">
              <a:buFont typeface="Arial" panose="020B0604020202020204" pitchFamily="34" charset="0"/>
              <a:buChar char="•"/>
            </a:pPr>
            <a:r>
              <a:rPr lang="en-GB" b="1" i="0" dirty="0">
                <a:solidFill>
                  <a:srgbClr val="3A343A"/>
                </a:solidFill>
                <a:effectLst/>
                <a:latin typeface="Europa"/>
              </a:rPr>
              <a:t>Connection to the labour market:</a:t>
            </a:r>
            <a:r>
              <a:rPr lang="en-GB" b="0" i="0" dirty="0">
                <a:solidFill>
                  <a:srgbClr val="3A343A"/>
                </a:solidFill>
                <a:effectLst/>
                <a:latin typeface="Europa"/>
              </a:rPr>
              <a:t> Those who are employed, even in low-skilled, or being registered as unemployed but looking for work, are more likely to be able to access learning opportunities than those who those who are not connected to the job market at all according to Schuller and Watson (2009). Work is important as it offers opportunities and motivation for learning to take place.</a:t>
            </a:r>
          </a:p>
          <a:p>
            <a:pPr algn="l">
              <a:buFont typeface="Arial" panose="020B0604020202020204" pitchFamily="34" charset="0"/>
              <a:buChar char="•"/>
            </a:pPr>
            <a:r>
              <a:rPr lang="en-GB" b="1" i="0" dirty="0">
                <a:solidFill>
                  <a:srgbClr val="3A343A"/>
                </a:solidFill>
                <a:effectLst/>
                <a:latin typeface="Europa"/>
              </a:rPr>
              <a:t>Gender:</a:t>
            </a:r>
            <a:r>
              <a:rPr lang="en-GB" b="0" i="0" dirty="0">
                <a:solidFill>
                  <a:srgbClr val="3A343A"/>
                </a:solidFill>
                <a:effectLst/>
                <a:latin typeface="Europa"/>
              </a:rPr>
              <a:t> Schuller and Watson (2009) also found that both men and women who do well in formal education, are more likely to become adult learners. Although more young women engage in adult learning than men, there is more of an equal rate by the time we reach 50 years of age. The 2017 Participation Survey reported that 39% of women and 35% of men were engaged in learning.</a:t>
            </a:r>
          </a:p>
          <a:p>
            <a:pPr algn="l">
              <a:buFont typeface="Arial" panose="020B0604020202020204" pitchFamily="34" charset="0"/>
              <a:buChar char="•"/>
            </a:pPr>
            <a:r>
              <a:rPr lang="en-GB" b="1" i="0" dirty="0">
                <a:solidFill>
                  <a:srgbClr val="3A343A"/>
                </a:solidFill>
                <a:effectLst/>
                <a:latin typeface="Europa"/>
              </a:rPr>
              <a:t>Ethnicity:</a:t>
            </a:r>
            <a:r>
              <a:rPr lang="en-GB" b="0" i="0" dirty="0">
                <a:solidFill>
                  <a:srgbClr val="3A343A"/>
                </a:solidFill>
                <a:effectLst/>
                <a:latin typeface="Europa"/>
              </a:rPr>
              <a:t> The NIACE (2008) Briefing on participation in learning by adults from minority ethnic groups highlighted the significant difference between those learners from White or Black, Asian and Minority Ethnic (BAME) backgrounds. The 2017 Participation Survey also found this to be the case; BAME backgrounds were more likely to engage in learning (48%) than White backgrounds (35%). It must be acknowledged though that mixing ethnicities together in BAME did not separate out the higher rates of engagement from Black African backgrounds than those of Pakistani and Bangladeshi backgrounds.</a:t>
            </a:r>
          </a:p>
          <a:p>
            <a:pPr algn="l">
              <a:buFont typeface="Arial" panose="020B0604020202020204" pitchFamily="34" charset="0"/>
              <a:buChar char="•"/>
            </a:pPr>
            <a:r>
              <a:rPr lang="en-GB" b="1" i="0" dirty="0">
                <a:solidFill>
                  <a:srgbClr val="3A343A"/>
                </a:solidFill>
                <a:effectLst/>
                <a:latin typeface="Europa"/>
              </a:rPr>
              <a:t>Disability or learning difficulty:</a:t>
            </a:r>
            <a:r>
              <a:rPr lang="en-GB" b="0" i="0" dirty="0">
                <a:solidFill>
                  <a:srgbClr val="3A343A"/>
                </a:solidFill>
                <a:effectLst/>
                <a:latin typeface="Europa"/>
              </a:rPr>
              <a:t> People with a disability are not only less likely to engage in education, they are less likely to have a place in the labour market. Mobility issues and lack of understanding can create access barriers in learning environments, as well as possible negative experiences in compulsory education. Those who experience these factors are less likely to re-engage in adult education according to NIACE. (2012). Adult Participation in Learning Survey.</a:t>
            </a:r>
          </a:p>
          <a:p>
            <a:pPr algn="l">
              <a:buFont typeface="Arial" panose="020B0604020202020204" pitchFamily="34" charset="0"/>
              <a:buChar char="•"/>
            </a:pPr>
            <a:r>
              <a:rPr lang="en-GB" b="1" i="0" dirty="0">
                <a:solidFill>
                  <a:srgbClr val="3A343A"/>
                </a:solidFill>
                <a:effectLst/>
                <a:latin typeface="Europa"/>
              </a:rPr>
              <a:t>Being a ‘slower adapter to technological advances’:</a:t>
            </a:r>
            <a:r>
              <a:rPr lang="en-GB" b="0" i="0" dirty="0">
                <a:solidFill>
                  <a:srgbClr val="3A343A"/>
                </a:solidFill>
                <a:effectLst/>
                <a:latin typeface="Europa"/>
              </a:rPr>
              <a:t> Many mature learners are slower at adapting to new technology and this holds them back in learning. However, it isn’t just mature learners who are disadvantaged in the technological world. Younger learners, people living in social housing, with lower income, or those unemployed sit alongside those with disabilities who struggle to access the benefits of technology. Those who live rurally or in travelling communities, homeless, those young people who are not in education, employment or training, and those who have no access to public funding are also amongst those individuals for whom technology is a barrier to learning according to NIACE. (2012) and </a:t>
            </a:r>
            <a:r>
              <a:rPr lang="en-GB" b="0" i="0" dirty="0" err="1">
                <a:solidFill>
                  <a:srgbClr val="3A343A"/>
                </a:solidFill>
                <a:effectLst/>
                <a:latin typeface="Europa"/>
              </a:rPr>
              <a:t>Tuckett</a:t>
            </a:r>
            <a:r>
              <a:rPr lang="en-GB" b="0" i="0" dirty="0">
                <a:solidFill>
                  <a:srgbClr val="3A343A"/>
                </a:solidFill>
                <a:effectLst/>
                <a:latin typeface="Europa"/>
              </a:rPr>
              <a:t> &amp; Field. (2016).</a:t>
            </a:r>
          </a:p>
          <a:p>
            <a:endParaRPr lang="en-GB" dirty="0"/>
          </a:p>
        </p:txBody>
      </p:sp>
      <p:sp>
        <p:nvSpPr>
          <p:cNvPr id="4" name="Slide Number Placeholder 3"/>
          <p:cNvSpPr>
            <a:spLocks noGrp="1"/>
          </p:cNvSpPr>
          <p:nvPr>
            <p:ph type="sldNum" sz="quarter" idx="5"/>
          </p:nvPr>
        </p:nvSpPr>
        <p:spPr/>
        <p:txBody>
          <a:bodyPr/>
          <a:lstStyle/>
          <a:p>
            <a:fld id="{04E999B8-6D96-4095-990D-FE3229D7DA72}" type="slidenum">
              <a:rPr lang="en-GB" smtClean="0"/>
              <a:t>10</a:t>
            </a:fld>
            <a:endParaRPr lang="en-GB"/>
          </a:p>
        </p:txBody>
      </p:sp>
    </p:spTree>
    <p:extLst>
      <p:ext uri="{BB962C8B-B14F-4D97-AF65-F5344CB8AC3E}">
        <p14:creationId xmlns:p14="http://schemas.microsoft.com/office/powerpoint/2010/main" val="34292536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https://research.senedd.wales/research-articles/a-lesson-on-adult-learning-in-wales/</a:t>
            </a:r>
          </a:p>
          <a:p>
            <a:endParaRPr lang="en-GB" dirty="0"/>
          </a:p>
          <a:p>
            <a:endParaRPr lang="en-GB" dirty="0"/>
          </a:p>
          <a:p>
            <a:r>
              <a:rPr lang="en-GB"/>
              <a:t>https://statswales.gov.wales/Catalogue/Education-and-Skills/Post-16-Education-and-Training/Further-Education-and-Work-Based-Learning/Learners/Further-Education/uniquelearnersenrolledfurthereducationinstitutions-by-age-modeoflearning-gender</a:t>
            </a:r>
            <a:endParaRPr lang="en-GB" dirty="0"/>
          </a:p>
          <a:p>
            <a:endParaRPr lang="en-GB" dirty="0"/>
          </a:p>
        </p:txBody>
      </p:sp>
      <p:sp>
        <p:nvSpPr>
          <p:cNvPr id="4" name="Slide Number Placeholder 3"/>
          <p:cNvSpPr>
            <a:spLocks noGrp="1"/>
          </p:cNvSpPr>
          <p:nvPr>
            <p:ph type="sldNum" sz="quarter" idx="5"/>
          </p:nvPr>
        </p:nvSpPr>
        <p:spPr/>
        <p:txBody>
          <a:bodyPr/>
          <a:lstStyle/>
          <a:p>
            <a:fld id="{04E999B8-6D96-4095-990D-FE3229D7DA72}" type="slidenum">
              <a:rPr lang="en-GB" smtClean="0"/>
              <a:t>11</a:t>
            </a:fld>
            <a:endParaRPr lang="en-GB"/>
          </a:p>
        </p:txBody>
      </p:sp>
    </p:spTree>
    <p:extLst>
      <p:ext uri="{BB962C8B-B14F-4D97-AF65-F5344CB8AC3E}">
        <p14:creationId xmlns:p14="http://schemas.microsoft.com/office/powerpoint/2010/main" val="1012925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4E999B8-6D96-4095-990D-FE3229D7DA72}" type="slidenum">
              <a:rPr lang="en-GB" smtClean="0"/>
              <a:t>13</a:t>
            </a:fld>
            <a:endParaRPr lang="en-GB"/>
          </a:p>
        </p:txBody>
      </p:sp>
    </p:spTree>
    <p:extLst>
      <p:ext uri="{BB962C8B-B14F-4D97-AF65-F5344CB8AC3E}">
        <p14:creationId xmlns:p14="http://schemas.microsoft.com/office/powerpoint/2010/main" val="21041729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4E999B8-6D96-4095-990D-FE3229D7DA72}" type="slidenum">
              <a:rPr lang="en-GB" smtClean="0"/>
              <a:t>15</a:t>
            </a:fld>
            <a:endParaRPr lang="en-GB"/>
          </a:p>
        </p:txBody>
      </p:sp>
    </p:spTree>
    <p:extLst>
      <p:ext uri="{BB962C8B-B14F-4D97-AF65-F5344CB8AC3E}">
        <p14:creationId xmlns:p14="http://schemas.microsoft.com/office/powerpoint/2010/main" val="7402679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pairs you have 45 minutes to research the statement.</a:t>
            </a:r>
          </a:p>
          <a:p>
            <a:endParaRPr lang="en-GB" dirty="0"/>
          </a:p>
          <a:p>
            <a:r>
              <a:rPr lang="en-GB" dirty="0"/>
              <a:t>One pair will be arguing for and one against, you will need to develop counter arguments so ensure you research both sides of the argument.</a:t>
            </a:r>
          </a:p>
          <a:p>
            <a:endParaRPr lang="en-GB" dirty="0"/>
          </a:p>
          <a:p>
            <a:r>
              <a:rPr lang="en-GB" dirty="0"/>
              <a:t>You will need to include specific legislation and policy guidance to support your arguments.</a:t>
            </a:r>
          </a:p>
          <a:p>
            <a:endParaRPr lang="en-GB" dirty="0"/>
          </a:p>
          <a:p>
            <a:r>
              <a:rPr lang="en-GB" dirty="0"/>
              <a:t>The debate will be structured – </a:t>
            </a:r>
          </a:p>
          <a:p>
            <a:r>
              <a:rPr lang="en-GB" dirty="0"/>
              <a:t>Opening statements – 5 minutes each</a:t>
            </a:r>
          </a:p>
          <a:p>
            <a:r>
              <a:rPr lang="en-GB" dirty="0"/>
              <a:t>Counter statements – 5 minutes each</a:t>
            </a:r>
          </a:p>
          <a:p>
            <a:endParaRPr lang="en-GB" dirty="0"/>
          </a:p>
          <a:p>
            <a:r>
              <a:rPr lang="en-GB" dirty="0"/>
              <a:t>Q&amp;A – 15 minutes each</a:t>
            </a:r>
          </a:p>
        </p:txBody>
      </p:sp>
      <p:sp>
        <p:nvSpPr>
          <p:cNvPr id="4" name="Slide Number Placeholder 3"/>
          <p:cNvSpPr>
            <a:spLocks noGrp="1"/>
          </p:cNvSpPr>
          <p:nvPr>
            <p:ph type="sldNum" sz="quarter" idx="5"/>
          </p:nvPr>
        </p:nvSpPr>
        <p:spPr/>
        <p:txBody>
          <a:bodyPr/>
          <a:lstStyle/>
          <a:p>
            <a:fld id="{04E999B8-6D96-4095-990D-FE3229D7DA72}" type="slidenum">
              <a:rPr lang="en-GB" smtClean="0"/>
              <a:t>16</a:t>
            </a:fld>
            <a:endParaRPr lang="en-GB"/>
          </a:p>
        </p:txBody>
      </p:sp>
    </p:spTree>
    <p:extLst>
      <p:ext uri="{BB962C8B-B14F-4D97-AF65-F5344CB8AC3E}">
        <p14:creationId xmlns:p14="http://schemas.microsoft.com/office/powerpoint/2010/main" val="304053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19/02/2024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89692419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19/02/2024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634476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846CE7D5-CF57-46EF-B807-FDD0502418D4}" type="datetimeFigureOut">
              <a:rPr lang="en-GB" smtClean="0"/>
              <a:t>19/02/2024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2423092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846CE7D5-CF57-46EF-B807-FDD0502418D4}" type="datetimeFigureOut">
              <a:rPr lang="en-GB" smtClean="0"/>
              <a:t>19/02/2024</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26234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846CE7D5-CF57-46EF-B807-FDD0502418D4}" type="datetimeFigureOut">
              <a:rPr lang="en-GB" smtClean="0"/>
              <a:t>19/02/2024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6676905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19/02/2024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663281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19/02/2024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395279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846CE7D5-CF57-46EF-B807-FDD0502418D4}" type="datetimeFigureOut">
              <a:rPr lang="en-GB" smtClean="0"/>
              <a:t>19/02/2024</a:t>
            </a:fld>
            <a:endParaRPr lang="en-GB"/>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1" name="Slide Number Placeholder 10"/>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660069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846CE7D5-CF57-46EF-B807-FDD0502418D4}" type="datetimeFigureOut">
              <a:rPr lang="en-GB" smtClean="0"/>
              <a:t>19/02/2024</a:t>
            </a:fld>
            <a:endParaRPr lang="en-GB"/>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0" name="Slide Number Placeholder 9"/>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7684142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24228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19/02/2024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060874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846CE7D5-CF57-46EF-B807-FDD0502418D4}" type="datetimeFigureOut">
              <a:rPr lang="en-GB" smtClean="0"/>
              <a:t>19/02/2024</a:t>
            </a:fld>
            <a:endParaRPr lang="en-GB"/>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33881006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HpimdmIXKms?feature=oembed" TargetMode="Externa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6.jfif"/><Relationship Id="rId3" Type="http://schemas.openxmlformats.org/officeDocument/2006/relationships/image" Target="../media/image11.jpg"/><Relationship Id="rId7" Type="http://schemas.openxmlformats.org/officeDocument/2006/relationships/image" Target="../media/image15.jfif"/><Relationship Id="rId12"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14.jfif"/><Relationship Id="rId11" Type="http://schemas.openxmlformats.org/officeDocument/2006/relationships/image" Target="../media/image19.png"/><Relationship Id="rId5" Type="http://schemas.openxmlformats.org/officeDocument/2006/relationships/image" Target="../media/image13.jfif"/><Relationship Id="rId10" Type="http://schemas.openxmlformats.org/officeDocument/2006/relationships/image" Target="../media/image18.jfif"/><Relationship Id="rId4" Type="http://schemas.openxmlformats.org/officeDocument/2006/relationships/image" Target="../media/image12.png"/><Relationship Id="rId9" Type="http://schemas.openxmlformats.org/officeDocument/2006/relationships/image" Target="../media/image17.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Adult Learners and Learning</a:t>
            </a:r>
          </a:p>
        </p:txBody>
      </p:sp>
      <p:sp>
        <p:nvSpPr>
          <p:cNvPr id="3" name="Subtitle 2"/>
          <p:cNvSpPr>
            <a:spLocks noGrp="1"/>
          </p:cNvSpPr>
          <p:nvPr>
            <p:ph type="subTitle" idx="1"/>
          </p:nvPr>
        </p:nvSpPr>
        <p:spPr/>
        <p:txBody>
          <a:bodyPr/>
          <a:lstStyle/>
          <a:p>
            <a:r>
              <a:rPr lang="en-GB" dirty="0"/>
              <a:t>Barriers, Enablers, Policy and Practice.</a:t>
            </a:r>
          </a:p>
        </p:txBody>
      </p:sp>
    </p:spTree>
    <p:extLst>
      <p:ext uri="{BB962C8B-B14F-4D97-AF65-F5344CB8AC3E}">
        <p14:creationId xmlns:p14="http://schemas.microsoft.com/office/powerpoint/2010/main" val="2444875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649861-2F24-4A7F-84E3-3071CF5425BC}"/>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GB" sz="3000">
                <a:solidFill>
                  <a:srgbClr val="FFFFFF"/>
                </a:solidFill>
              </a:rPr>
              <a:t>Recap</a:t>
            </a:r>
          </a:p>
        </p:txBody>
      </p:sp>
      <p:sp>
        <p:nvSpPr>
          <p:cNvPr id="3" name="Content Placeholder 2">
            <a:extLst>
              <a:ext uri="{FF2B5EF4-FFF2-40B4-BE49-F238E27FC236}">
                <a16:creationId xmlns:a16="http://schemas.microsoft.com/office/drawing/2014/main" id="{36805E59-3A40-409E-A972-DC2CDC10DD6E}"/>
              </a:ext>
            </a:extLst>
          </p:cNvPr>
          <p:cNvSpPr>
            <a:spLocks noGrp="1"/>
          </p:cNvSpPr>
          <p:nvPr>
            <p:ph idx="1"/>
          </p:nvPr>
        </p:nvSpPr>
        <p:spPr>
          <a:xfrm>
            <a:off x="5591695" y="1402080"/>
            <a:ext cx="5320696" cy="4053840"/>
          </a:xfrm>
        </p:spPr>
        <p:txBody>
          <a:bodyPr anchor="ctr">
            <a:normAutofit/>
          </a:bodyPr>
          <a:lstStyle/>
          <a:p>
            <a:endParaRPr lang="en-GB" dirty="0"/>
          </a:p>
          <a:p>
            <a:endParaRPr lang="en-GB" dirty="0"/>
          </a:p>
          <a:p>
            <a:r>
              <a:rPr lang="en-GB" dirty="0"/>
              <a:t>What have we covered so far?</a:t>
            </a:r>
          </a:p>
          <a:p>
            <a:r>
              <a:rPr lang="en-GB" dirty="0"/>
              <a:t>Do you have any questions around the assignment?</a:t>
            </a:r>
          </a:p>
        </p:txBody>
      </p:sp>
    </p:spTree>
    <p:extLst>
      <p:ext uri="{BB962C8B-B14F-4D97-AF65-F5344CB8AC3E}">
        <p14:creationId xmlns:p14="http://schemas.microsoft.com/office/powerpoint/2010/main" val="42332666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5F1DE-8091-4433-B039-483590E6C194}"/>
              </a:ext>
            </a:extLst>
          </p:cNvPr>
          <p:cNvSpPr>
            <a:spLocks noGrp="1"/>
          </p:cNvSpPr>
          <p:nvPr>
            <p:ph type="title"/>
          </p:nvPr>
        </p:nvSpPr>
        <p:spPr>
          <a:xfrm>
            <a:off x="829781" y="2708804"/>
            <a:ext cx="3698803" cy="1440394"/>
          </a:xfrm>
          <a:prstGeom prst="ellipse">
            <a:avLst/>
          </a:prstGeom>
          <a:noFill/>
          <a:ln>
            <a:solidFill>
              <a:schemeClr val="tx1"/>
            </a:solidFill>
          </a:ln>
        </p:spPr>
        <p:txBody>
          <a:bodyPr>
            <a:normAutofit/>
          </a:bodyPr>
          <a:lstStyle/>
          <a:p>
            <a:r>
              <a:rPr lang="en-GB" sz="1700">
                <a:solidFill>
                  <a:schemeClr val="tx1"/>
                </a:solidFill>
              </a:rPr>
              <a:t>Asynchronous Learning</a:t>
            </a:r>
          </a:p>
        </p:txBody>
      </p:sp>
      <p:sp>
        <p:nvSpPr>
          <p:cNvPr id="17" name="Rectangle 16">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2D82C92-236E-4D85-83FA-B2D35F0BA0B4}"/>
              </a:ext>
            </a:extLst>
          </p:cNvPr>
          <p:cNvSpPr>
            <a:spLocks noGrp="1"/>
          </p:cNvSpPr>
          <p:nvPr>
            <p:ph idx="1"/>
          </p:nvPr>
        </p:nvSpPr>
        <p:spPr>
          <a:xfrm>
            <a:off x="6049182" y="802638"/>
            <a:ext cx="5408696" cy="5252722"/>
          </a:xfrm>
        </p:spPr>
        <p:txBody>
          <a:bodyPr anchor="ctr">
            <a:normAutofit/>
          </a:bodyPr>
          <a:lstStyle/>
          <a:p>
            <a:pPr fontAlgn="base"/>
            <a:r>
              <a:rPr lang="en-GB" b="0" i="0" u="none" strike="noStrike">
                <a:solidFill>
                  <a:schemeClr val="bg1"/>
                </a:solidFill>
                <a:effectLst/>
                <a:latin typeface="Garamond"/>
              </a:rPr>
              <a:t>Having read chapter two </a:t>
            </a:r>
            <a:r>
              <a:rPr lang="en-GB">
                <a:solidFill>
                  <a:schemeClr val="bg1"/>
                </a:solidFill>
                <a:latin typeface="Garamond"/>
              </a:rPr>
              <a:t>'Curriculum'</a:t>
            </a:r>
            <a:r>
              <a:rPr lang="en-GB" b="0" i="0" u="none" strike="noStrike">
                <a:solidFill>
                  <a:schemeClr val="bg1"/>
                </a:solidFill>
                <a:effectLst/>
                <a:latin typeface="Garamond"/>
              </a:rPr>
              <a:t> of </a:t>
            </a:r>
            <a:r>
              <a:rPr lang="en-GB">
                <a:solidFill>
                  <a:schemeClr val="bg1"/>
                </a:solidFill>
                <a:latin typeface="Garamond"/>
              </a:rPr>
              <a:t>'Learning</a:t>
            </a:r>
            <a:r>
              <a:rPr lang="en-GB" b="0" i="0" u="none" strike="noStrike">
                <a:solidFill>
                  <a:schemeClr val="bg1"/>
                </a:solidFill>
                <a:effectLst/>
                <a:latin typeface="Garamond"/>
              </a:rPr>
              <a:t> For Life: The foundations for lifelong learning</a:t>
            </a:r>
            <a:r>
              <a:rPr lang="en-GB">
                <a:solidFill>
                  <a:schemeClr val="bg1"/>
                </a:solidFill>
                <a:latin typeface="Garamond"/>
              </a:rPr>
              <a:t>'</a:t>
            </a:r>
            <a:r>
              <a:rPr lang="en-GB" b="0" i="0" u="none" strike="noStrike">
                <a:solidFill>
                  <a:schemeClr val="bg1"/>
                </a:solidFill>
                <a:effectLst/>
                <a:latin typeface="Garamond"/>
              </a:rPr>
              <a:t> by David Hargreaves </a:t>
            </a:r>
            <a:r>
              <a:rPr lang="en-US" b="0" i="0">
                <a:solidFill>
                  <a:schemeClr val="bg1"/>
                </a:solidFill>
                <a:effectLst/>
                <a:latin typeface="Garamond"/>
              </a:rPr>
              <a:t>​</a:t>
            </a:r>
          </a:p>
          <a:p>
            <a:pPr rtl="0" fontAlgn="base">
              <a:buFont typeface="Arial" panose="020B0604020202020204" pitchFamily="34" charset="0"/>
              <a:buChar char="•"/>
            </a:pPr>
            <a:r>
              <a:rPr lang="en-GB" b="0" i="0" u="none" strike="noStrike">
                <a:solidFill>
                  <a:schemeClr val="bg1"/>
                </a:solidFill>
                <a:effectLst/>
                <a:latin typeface="Garamond" panose="02020404030301010803" pitchFamily="18" charset="0"/>
              </a:rPr>
              <a:t>Discuss;</a:t>
            </a:r>
            <a:r>
              <a:rPr lang="en-US" b="0" i="0">
                <a:solidFill>
                  <a:schemeClr val="bg1"/>
                </a:solidFill>
                <a:effectLst/>
                <a:latin typeface="Garamond" panose="02020404030301010803" pitchFamily="18" charset="0"/>
              </a:rPr>
              <a:t>​</a:t>
            </a:r>
            <a:endParaRPr lang="en-US" b="0" i="0">
              <a:solidFill>
                <a:schemeClr val="bg1"/>
              </a:solidFill>
              <a:effectLst/>
              <a:latin typeface="Arial" panose="020B0604020202020204" pitchFamily="34" charset="0"/>
            </a:endParaRPr>
          </a:p>
          <a:p>
            <a:pPr rtl="0" fontAlgn="base">
              <a:buFont typeface="Arial" panose="020B0604020202020204" pitchFamily="34" charset="0"/>
              <a:buChar char="•"/>
            </a:pPr>
            <a:r>
              <a:rPr lang="en-GB" b="0" i="0" u="none" strike="noStrike">
                <a:solidFill>
                  <a:schemeClr val="bg1"/>
                </a:solidFill>
                <a:effectLst/>
                <a:latin typeface="Garamond" panose="02020404030301010803" pitchFamily="18" charset="0"/>
              </a:rPr>
              <a:t>How does the chapter link to the concepts discussed in this session?</a:t>
            </a:r>
            <a:r>
              <a:rPr lang="en-US" b="0" i="0">
                <a:solidFill>
                  <a:schemeClr val="bg1"/>
                </a:solidFill>
                <a:effectLst/>
                <a:latin typeface="Garamond" panose="02020404030301010803" pitchFamily="18" charset="0"/>
              </a:rPr>
              <a:t>​</a:t>
            </a:r>
            <a:endParaRPr lang="en-US" b="0" i="0">
              <a:solidFill>
                <a:schemeClr val="bg1"/>
              </a:solidFill>
              <a:effectLst/>
              <a:latin typeface="Arial" panose="020B0604020202020204" pitchFamily="34" charset="0"/>
            </a:endParaRPr>
          </a:p>
          <a:p>
            <a:pPr rtl="0" fontAlgn="base">
              <a:buFont typeface="Arial" panose="020B0604020202020204" pitchFamily="34" charset="0"/>
              <a:buChar char="•"/>
            </a:pPr>
            <a:r>
              <a:rPr lang="en-GB" b="0" i="0" u="none" strike="noStrike">
                <a:solidFill>
                  <a:schemeClr val="bg1"/>
                </a:solidFill>
                <a:effectLst/>
                <a:latin typeface="Garamond" panose="02020404030301010803" pitchFamily="18" charset="0"/>
              </a:rPr>
              <a:t>In your opinion what impact will the Curriculum for Wales have on the arguments discussed in the chapter?</a:t>
            </a:r>
            <a:r>
              <a:rPr lang="en-US" b="0" i="0">
                <a:solidFill>
                  <a:schemeClr val="bg1"/>
                </a:solidFill>
                <a:effectLst/>
                <a:latin typeface="Garamond" panose="02020404030301010803" pitchFamily="18" charset="0"/>
              </a:rPr>
              <a:t>​</a:t>
            </a:r>
            <a:endParaRPr lang="en-US" b="0" i="0">
              <a:solidFill>
                <a:schemeClr val="bg1"/>
              </a:solidFill>
              <a:effectLst/>
              <a:latin typeface="Arial" panose="020B0604020202020204" pitchFamily="34" charset="0"/>
            </a:endParaRPr>
          </a:p>
          <a:p>
            <a:endParaRPr lang="en-GB">
              <a:solidFill>
                <a:schemeClr val="bg1"/>
              </a:solidFill>
            </a:endParaRPr>
          </a:p>
        </p:txBody>
      </p:sp>
    </p:spTree>
    <p:extLst>
      <p:ext uri="{BB962C8B-B14F-4D97-AF65-F5344CB8AC3E}">
        <p14:creationId xmlns:p14="http://schemas.microsoft.com/office/powerpoint/2010/main" val="73113706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GB">
                <a:solidFill>
                  <a:srgbClr val="FFFFFF"/>
                </a:solidFill>
              </a:rPr>
              <a:t>Objectives</a:t>
            </a:r>
          </a:p>
        </p:txBody>
      </p:sp>
      <p:sp>
        <p:nvSpPr>
          <p:cNvPr id="3" name="Content Placeholder 2"/>
          <p:cNvSpPr>
            <a:spLocks noGrp="1"/>
          </p:cNvSpPr>
          <p:nvPr>
            <p:ph idx="1"/>
          </p:nvPr>
        </p:nvSpPr>
        <p:spPr>
          <a:xfrm>
            <a:off x="5591695" y="1402080"/>
            <a:ext cx="5320696" cy="4053840"/>
          </a:xfrm>
        </p:spPr>
        <p:txBody>
          <a:bodyPr anchor="ctr">
            <a:normAutofit/>
          </a:bodyPr>
          <a:lstStyle/>
          <a:p>
            <a:r>
              <a:rPr lang="en-GB" dirty="0"/>
              <a:t>By the end of this session you will be able to;</a:t>
            </a:r>
          </a:p>
          <a:p>
            <a:pPr lvl="1"/>
            <a:r>
              <a:rPr lang="en-GB" dirty="0"/>
              <a:t>Discuss the key barriers and enablers to adult education</a:t>
            </a:r>
          </a:p>
          <a:p>
            <a:pPr lvl="1"/>
            <a:r>
              <a:rPr lang="en-GB" dirty="0"/>
              <a:t>Recall Key policy documents from England and Wales relating to adult education</a:t>
            </a:r>
          </a:p>
          <a:p>
            <a:pPr lvl="1"/>
            <a:r>
              <a:rPr lang="en-GB" dirty="0"/>
              <a:t>Evaluate key adult learning practices</a:t>
            </a:r>
          </a:p>
        </p:txBody>
      </p:sp>
    </p:spTree>
    <p:extLst>
      <p:ext uri="{BB962C8B-B14F-4D97-AF65-F5344CB8AC3E}">
        <p14:creationId xmlns:p14="http://schemas.microsoft.com/office/powerpoint/2010/main" val="3226506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9FCF1-4807-4CB2-A8E6-BCC681EF80CB}"/>
              </a:ext>
            </a:extLst>
          </p:cNvPr>
          <p:cNvSpPr>
            <a:spLocks noGrp="1"/>
          </p:cNvSpPr>
          <p:nvPr>
            <p:ph type="title"/>
          </p:nvPr>
        </p:nvSpPr>
        <p:spPr>
          <a:xfrm>
            <a:off x="2231136" y="964692"/>
            <a:ext cx="7729728" cy="1188720"/>
          </a:xfrm>
        </p:spPr>
        <p:txBody>
          <a:bodyPr>
            <a:normAutofit/>
          </a:bodyPr>
          <a:lstStyle/>
          <a:p>
            <a:r>
              <a:rPr lang="en-GB" dirty="0"/>
              <a:t>Definitions</a:t>
            </a:r>
          </a:p>
        </p:txBody>
      </p:sp>
      <p:graphicFrame>
        <p:nvGraphicFramePr>
          <p:cNvPr id="5" name="Content Placeholder 2">
            <a:extLst>
              <a:ext uri="{FF2B5EF4-FFF2-40B4-BE49-F238E27FC236}">
                <a16:creationId xmlns:a16="http://schemas.microsoft.com/office/drawing/2014/main" id="{C952DD9A-380B-46DB-81E3-BC21594F01F7}"/>
              </a:ext>
            </a:extLst>
          </p:cNvPr>
          <p:cNvGraphicFramePr>
            <a:graphicFrameLocks noGrp="1"/>
          </p:cNvGraphicFramePr>
          <p:nvPr>
            <p:ph idx="1"/>
            <p:extLst>
              <p:ext uri="{D42A27DB-BD31-4B8C-83A1-F6EECF244321}">
                <p14:modId xmlns:p14="http://schemas.microsoft.com/office/powerpoint/2010/main" val="1992018478"/>
              </p:ext>
            </p:extLst>
          </p:nvPr>
        </p:nvGraphicFramePr>
        <p:xfrm>
          <a:off x="965200" y="2638425"/>
          <a:ext cx="10261600" cy="31077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239232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E866FF9-A729-45F0-A163-10E89E87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38255" cy="6858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30D0E1-636F-4F86-9C10-82D822E82F10}"/>
              </a:ext>
            </a:extLst>
          </p:cNvPr>
          <p:cNvSpPr>
            <a:spLocks noGrp="1"/>
          </p:cNvSpPr>
          <p:nvPr>
            <p:ph type="title"/>
          </p:nvPr>
        </p:nvSpPr>
        <p:spPr>
          <a:xfrm>
            <a:off x="640080" y="2681105"/>
            <a:ext cx="3401568" cy="1495794"/>
          </a:xfrm>
          <a:solidFill>
            <a:srgbClr val="FFFFFF"/>
          </a:solidFill>
          <a:ln>
            <a:solidFill>
              <a:srgbClr val="262626"/>
            </a:solidFill>
          </a:ln>
        </p:spPr>
        <p:txBody>
          <a:bodyPr>
            <a:normAutofit/>
          </a:bodyPr>
          <a:lstStyle/>
          <a:p>
            <a:r>
              <a:rPr lang="en-GB" sz="2200"/>
              <a:t>Barriers to Adult education – </a:t>
            </a:r>
            <a:br>
              <a:rPr lang="en-GB" sz="2200"/>
            </a:br>
            <a:r>
              <a:rPr lang="en-GB" sz="2200"/>
              <a:t>Key Terms</a:t>
            </a:r>
          </a:p>
        </p:txBody>
      </p:sp>
      <p:sp useBgFill="1">
        <p:nvSpPr>
          <p:cNvPr id="11" name="Rectangle 10">
            <a:extLst>
              <a:ext uri="{FF2B5EF4-FFF2-40B4-BE49-F238E27FC236}">
                <a16:creationId xmlns:a16="http://schemas.microsoft.com/office/drawing/2014/main" id="{A804366F-2366-4688-98E7-B101C7BC61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3278" y="0"/>
            <a:ext cx="7438722"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EDAF5C0-4D2A-41F5-AB0F-8B033D4D70F0}"/>
              </a:ext>
            </a:extLst>
          </p:cNvPr>
          <p:cNvGraphicFramePr>
            <a:graphicFrameLocks noGrp="1"/>
          </p:cNvGraphicFramePr>
          <p:nvPr>
            <p:ph idx="1"/>
            <p:extLst>
              <p:ext uri="{D42A27DB-BD31-4B8C-83A1-F6EECF244321}">
                <p14:modId xmlns:p14="http://schemas.microsoft.com/office/powerpoint/2010/main" val="981289891"/>
              </p:ext>
            </p:extLst>
          </p:nvPr>
        </p:nvGraphicFramePr>
        <p:xfrm>
          <a:off x="5397500" y="639763"/>
          <a:ext cx="6151563" cy="5276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76903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60600-4383-493A-8766-825C59887E4E}"/>
              </a:ext>
            </a:extLst>
          </p:cNvPr>
          <p:cNvSpPr>
            <a:spLocks noGrp="1"/>
          </p:cNvSpPr>
          <p:nvPr>
            <p:ph type="title"/>
          </p:nvPr>
        </p:nvSpPr>
        <p:spPr/>
        <p:txBody>
          <a:bodyPr/>
          <a:lstStyle/>
          <a:p>
            <a:r>
              <a:rPr lang="en-GB" dirty="0"/>
              <a:t>Global Barriers</a:t>
            </a:r>
          </a:p>
        </p:txBody>
      </p:sp>
      <p:sp>
        <p:nvSpPr>
          <p:cNvPr id="3" name="Content Placeholder 2">
            <a:extLst>
              <a:ext uri="{FF2B5EF4-FFF2-40B4-BE49-F238E27FC236}">
                <a16:creationId xmlns:a16="http://schemas.microsoft.com/office/drawing/2014/main" id="{B025C00C-8293-4750-8BF7-DC6E978EE844}"/>
              </a:ext>
            </a:extLst>
          </p:cNvPr>
          <p:cNvSpPr>
            <a:spLocks noGrp="1"/>
          </p:cNvSpPr>
          <p:nvPr>
            <p:ph idx="1"/>
          </p:nvPr>
        </p:nvSpPr>
        <p:spPr/>
        <p:txBody>
          <a:bodyPr vert="horz" lIns="91440" tIns="45720" rIns="91440" bIns="45720" rtlCol="0" anchor="t">
            <a:normAutofit/>
          </a:bodyPr>
          <a:lstStyle/>
          <a:p>
            <a:r>
              <a:rPr lang="en-GB" dirty="0"/>
              <a:t>Open the Excel file Adult Education and Learning found in the resources folder in the week 2 tile in moodle.</a:t>
            </a:r>
          </a:p>
          <a:p>
            <a:endParaRPr lang="en-GB" dirty="0"/>
          </a:p>
          <a:p>
            <a:r>
              <a:rPr lang="en-GB" dirty="0"/>
              <a:t>Discuss what are the largest barriers to adults participating in education among the OECD countries?</a:t>
            </a:r>
          </a:p>
          <a:p>
            <a:endParaRPr lang="en-GB" dirty="0"/>
          </a:p>
          <a:p>
            <a:r>
              <a:rPr lang="en-GB" dirty="0"/>
              <a:t>Are there any that you find particularly surprising?</a:t>
            </a:r>
          </a:p>
        </p:txBody>
      </p:sp>
    </p:spTree>
    <p:extLst>
      <p:ext uri="{BB962C8B-B14F-4D97-AF65-F5344CB8AC3E}">
        <p14:creationId xmlns:p14="http://schemas.microsoft.com/office/powerpoint/2010/main" val="24782343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2D120-C2C9-4855-AE90-CD8E41DB8327}"/>
              </a:ext>
            </a:extLst>
          </p:cNvPr>
          <p:cNvSpPr>
            <a:spLocks noGrp="1"/>
          </p:cNvSpPr>
          <p:nvPr>
            <p:ph type="title"/>
          </p:nvPr>
        </p:nvSpPr>
        <p:spPr>
          <a:xfrm>
            <a:off x="2231136" y="964692"/>
            <a:ext cx="7729728" cy="1188720"/>
          </a:xfrm>
        </p:spPr>
        <p:txBody>
          <a:bodyPr>
            <a:normAutofit/>
          </a:bodyPr>
          <a:lstStyle/>
          <a:p>
            <a:r>
              <a:rPr lang="en-GB" dirty="0"/>
              <a:t>Barriers to </a:t>
            </a:r>
          </a:p>
        </p:txBody>
      </p:sp>
      <p:sp>
        <p:nvSpPr>
          <p:cNvPr id="3" name="Content Placeholder 2">
            <a:extLst>
              <a:ext uri="{FF2B5EF4-FFF2-40B4-BE49-F238E27FC236}">
                <a16:creationId xmlns:a16="http://schemas.microsoft.com/office/drawing/2014/main" id="{FC9FBE90-D8E5-4A68-999A-369959EA2B2F}"/>
              </a:ext>
            </a:extLst>
          </p:cNvPr>
          <p:cNvSpPr>
            <a:spLocks noGrp="1"/>
          </p:cNvSpPr>
          <p:nvPr>
            <p:ph idx="1"/>
          </p:nvPr>
        </p:nvSpPr>
        <p:spPr>
          <a:xfrm>
            <a:off x="415290" y="2638044"/>
            <a:ext cx="3631692" cy="3101983"/>
          </a:xfrm>
        </p:spPr>
        <p:txBody>
          <a:bodyPr>
            <a:normAutofit/>
          </a:bodyPr>
          <a:lstStyle/>
          <a:p>
            <a:r>
              <a:rPr lang="en-GB" dirty="0"/>
              <a:t>Watch the video and consider;</a:t>
            </a:r>
          </a:p>
          <a:p>
            <a:endParaRPr lang="en-GB" dirty="0"/>
          </a:p>
          <a:p>
            <a:r>
              <a:rPr lang="en-GB" dirty="0"/>
              <a:t>To what degree do you think these barriers apply to a UK context?</a:t>
            </a:r>
          </a:p>
        </p:txBody>
      </p:sp>
      <p:pic>
        <p:nvPicPr>
          <p:cNvPr id="4" name="Online Media 3" title="Adult Learner Barriers">
            <a:hlinkClick r:id="" action="ppaction://media"/>
            <a:extLst>
              <a:ext uri="{FF2B5EF4-FFF2-40B4-BE49-F238E27FC236}">
                <a16:creationId xmlns:a16="http://schemas.microsoft.com/office/drawing/2014/main" id="{AE8B5FD9-D8EC-402E-B091-5A92DD57F8F8}"/>
              </a:ext>
            </a:extLst>
          </p:cNvPr>
          <p:cNvPicPr>
            <a:picLocks noRot="1" noChangeAspect="1"/>
          </p:cNvPicPr>
          <p:nvPr>
            <a:videoFile r:link="rId1"/>
          </p:nvPr>
        </p:nvPicPr>
        <p:blipFill>
          <a:blip r:embed="rId4"/>
          <a:stretch>
            <a:fillRect/>
          </a:stretch>
        </p:blipFill>
        <p:spPr>
          <a:xfrm>
            <a:off x="4490211" y="2345141"/>
            <a:ext cx="6981416" cy="3944502"/>
          </a:xfrm>
          <a:prstGeom prst="rect">
            <a:avLst/>
          </a:prstGeom>
          <a:ln w="31750" cap="sq">
            <a:solidFill>
              <a:srgbClr val="FFFFFF"/>
            </a:solidFill>
            <a:miter lim="800000"/>
          </a:ln>
        </p:spPr>
      </p:pic>
    </p:spTree>
    <p:extLst>
      <p:ext uri="{BB962C8B-B14F-4D97-AF65-F5344CB8AC3E}">
        <p14:creationId xmlns:p14="http://schemas.microsoft.com/office/powerpoint/2010/main" val="1404107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EFEF3-334E-4F20-9AA5-659590898A46}"/>
              </a:ext>
            </a:extLst>
          </p:cNvPr>
          <p:cNvSpPr>
            <a:spLocks noGrp="1"/>
          </p:cNvSpPr>
          <p:nvPr>
            <p:ph type="title"/>
          </p:nvPr>
        </p:nvSpPr>
        <p:spPr/>
        <p:txBody>
          <a:bodyPr/>
          <a:lstStyle/>
          <a:p>
            <a:r>
              <a:rPr lang="en-GB" dirty="0"/>
              <a:t>Barriers and enablers to Adult education in the UK</a:t>
            </a:r>
          </a:p>
        </p:txBody>
      </p:sp>
      <p:sp>
        <p:nvSpPr>
          <p:cNvPr id="3" name="Content Placeholder 2">
            <a:extLst>
              <a:ext uri="{FF2B5EF4-FFF2-40B4-BE49-F238E27FC236}">
                <a16:creationId xmlns:a16="http://schemas.microsoft.com/office/drawing/2014/main" id="{DA15B0B2-82A0-46BB-974D-9D517D242BD2}"/>
              </a:ext>
            </a:extLst>
          </p:cNvPr>
          <p:cNvSpPr>
            <a:spLocks noGrp="1"/>
          </p:cNvSpPr>
          <p:nvPr>
            <p:ph idx="1"/>
          </p:nvPr>
        </p:nvSpPr>
        <p:spPr/>
        <p:txBody>
          <a:bodyPr>
            <a:normAutofit lnSpcReduction="10000"/>
          </a:bodyPr>
          <a:lstStyle/>
          <a:p>
            <a:r>
              <a:rPr lang="en-GB" dirty="0"/>
              <a:t>From the report - Barriers to learning for disadvantaged groups, found in the week 2 tile in Moodle read the sub-chapters</a:t>
            </a:r>
          </a:p>
          <a:p>
            <a:pPr lvl="1"/>
            <a:r>
              <a:rPr lang="en-GB" dirty="0"/>
              <a:t>Barriers to learning</a:t>
            </a:r>
          </a:p>
          <a:p>
            <a:pPr lvl="1"/>
            <a:r>
              <a:rPr lang="en-GB" dirty="0"/>
              <a:t>Facilitators to learning</a:t>
            </a:r>
          </a:p>
          <a:p>
            <a:r>
              <a:rPr lang="en-GB" dirty="0"/>
              <a:t>What are the main barriers being discussed?</a:t>
            </a:r>
          </a:p>
          <a:p>
            <a:r>
              <a:rPr lang="en-GB" dirty="0"/>
              <a:t>What are the main facilitators being discussed? </a:t>
            </a:r>
          </a:p>
          <a:p>
            <a:r>
              <a:rPr lang="en-GB" dirty="0"/>
              <a:t>What other barriers have you considered in other modules?</a:t>
            </a:r>
          </a:p>
          <a:p>
            <a:r>
              <a:rPr lang="en-GB" dirty="0"/>
              <a:t>What additional barriers or enabling factors may have been added in the following 4 years?</a:t>
            </a:r>
          </a:p>
        </p:txBody>
      </p:sp>
    </p:spTree>
    <p:extLst>
      <p:ext uri="{BB962C8B-B14F-4D97-AF65-F5344CB8AC3E}">
        <p14:creationId xmlns:p14="http://schemas.microsoft.com/office/powerpoint/2010/main" val="2317621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DFC42-EC75-4623-836F-5C4A2F18EB4E}"/>
              </a:ext>
            </a:extLst>
          </p:cNvPr>
          <p:cNvSpPr>
            <a:spLocks noGrp="1"/>
          </p:cNvSpPr>
          <p:nvPr>
            <p:ph type="title"/>
          </p:nvPr>
        </p:nvSpPr>
        <p:spPr>
          <a:xfrm>
            <a:off x="2231136" y="964692"/>
            <a:ext cx="7729728" cy="1188720"/>
          </a:xfrm>
        </p:spPr>
        <p:txBody>
          <a:bodyPr>
            <a:normAutofit/>
          </a:bodyPr>
          <a:lstStyle/>
          <a:p>
            <a:r>
              <a:rPr lang="en-GB" dirty="0"/>
              <a:t>What else?</a:t>
            </a:r>
          </a:p>
        </p:txBody>
      </p:sp>
      <p:graphicFrame>
        <p:nvGraphicFramePr>
          <p:cNvPr id="5" name="Content Placeholder 2">
            <a:extLst>
              <a:ext uri="{FF2B5EF4-FFF2-40B4-BE49-F238E27FC236}">
                <a16:creationId xmlns:a16="http://schemas.microsoft.com/office/drawing/2014/main" id="{B412F70D-D1A6-4C45-9194-410AAE5088A8}"/>
              </a:ext>
            </a:extLst>
          </p:cNvPr>
          <p:cNvGraphicFramePr>
            <a:graphicFrameLocks noGrp="1"/>
          </p:cNvGraphicFramePr>
          <p:nvPr>
            <p:ph idx="1"/>
            <p:extLst>
              <p:ext uri="{D42A27DB-BD31-4B8C-83A1-F6EECF244321}">
                <p14:modId xmlns:p14="http://schemas.microsoft.com/office/powerpoint/2010/main" val="86428580"/>
              </p:ext>
            </p:extLst>
          </p:nvPr>
        </p:nvGraphicFramePr>
        <p:xfrm>
          <a:off x="965200" y="2638425"/>
          <a:ext cx="10261600" cy="31077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39145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9F26AF7-9AC1-49A4-8F89-2C63E1C0A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91851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154F3F-F10B-4D6E-8435-E17F0D7E81E6}"/>
              </a:ext>
            </a:extLst>
          </p:cNvPr>
          <p:cNvSpPr>
            <a:spLocks noGrp="1"/>
          </p:cNvSpPr>
          <p:nvPr>
            <p:ph type="title"/>
          </p:nvPr>
        </p:nvSpPr>
        <p:spPr>
          <a:xfrm>
            <a:off x="1600200" y="4269282"/>
            <a:ext cx="8991600" cy="1264762"/>
          </a:xfrm>
        </p:spPr>
        <p:txBody>
          <a:bodyPr vert="horz" lIns="274320" tIns="182880" rIns="274320" bIns="182880" rtlCol="0" anchor="ctr" anchorCtr="1">
            <a:normAutofit/>
          </a:bodyPr>
          <a:lstStyle/>
          <a:p>
            <a:r>
              <a:rPr lang="en-US" sz="3200"/>
              <a:t>Key Figures from Welsh adult Education.</a:t>
            </a:r>
          </a:p>
        </p:txBody>
      </p:sp>
      <p:pic>
        <p:nvPicPr>
          <p:cNvPr id="7" name="Picture 6" descr="Diagram&#10;&#10;Description automatically generated">
            <a:extLst>
              <a:ext uri="{FF2B5EF4-FFF2-40B4-BE49-F238E27FC236}">
                <a16:creationId xmlns:a16="http://schemas.microsoft.com/office/drawing/2014/main" id="{36C752DF-B949-41BE-A98E-FE6C596A25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6004" y="790712"/>
            <a:ext cx="4297680" cy="2895599"/>
          </a:xfrm>
          <a:prstGeom prst="rect">
            <a:avLst/>
          </a:prstGeom>
        </p:spPr>
      </p:pic>
      <p:pic>
        <p:nvPicPr>
          <p:cNvPr id="5" name="Content Placeholder 4" descr="Graphical user interface, text, application&#10;&#10;Description automatically generated">
            <a:extLst>
              <a:ext uri="{FF2B5EF4-FFF2-40B4-BE49-F238E27FC236}">
                <a16:creationId xmlns:a16="http://schemas.microsoft.com/office/drawing/2014/main" id="{7D82E4FA-6AEA-41D3-8A74-84F1915819DE}"/>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338316" y="1416580"/>
            <a:ext cx="4297680" cy="1643862"/>
          </a:xfrm>
          <a:prstGeom prst="rect">
            <a:avLst/>
          </a:prstGeom>
        </p:spPr>
      </p:pic>
    </p:spTree>
    <p:extLst>
      <p:ext uri="{BB962C8B-B14F-4D97-AF65-F5344CB8AC3E}">
        <p14:creationId xmlns:p14="http://schemas.microsoft.com/office/powerpoint/2010/main" val="38478139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9F26AF7-9AC1-49A4-8F89-2C63E1C0A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91851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154F3F-F10B-4D6E-8435-E17F0D7E81E6}"/>
              </a:ext>
            </a:extLst>
          </p:cNvPr>
          <p:cNvSpPr>
            <a:spLocks noGrp="1"/>
          </p:cNvSpPr>
          <p:nvPr>
            <p:ph type="title"/>
          </p:nvPr>
        </p:nvSpPr>
        <p:spPr>
          <a:xfrm>
            <a:off x="1600200" y="4269282"/>
            <a:ext cx="8991600" cy="1264762"/>
          </a:xfrm>
        </p:spPr>
        <p:txBody>
          <a:bodyPr vert="horz" lIns="274320" tIns="182880" rIns="274320" bIns="182880" rtlCol="0" anchor="ctr" anchorCtr="1">
            <a:normAutofit/>
          </a:bodyPr>
          <a:lstStyle/>
          <a:p>
            <a:r>
              <a:rPr lang="en-US" sz="3200"/>
              <a:t>Key Figures from Welsh adult Education.</a:t>
            </a:r>
          </a:p>
        </p:txBody>
      </p:sp>
      <p:pic>
        <p:nvPicPr>
          <p:cNvPr id="7" name="Picture 6" descr="Graphical user interface, text, application&#10;&#10;Description automatically generated">
            <a:extLst>
              <a:ext uri="{FF2B5EF4-FFF2-40B4-BE49-F238E27FC236}">
                <a16:creationId xmlns:a16="http://schemas.microsoft.com/office/drawing/2014/main" id="{05EBAF18-2591-4DC2-AB7D-94DE5C4204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6004" y="1325255"/>
            <a:ext cx="4297680" cy="1826513"/>
          </a:xfrm>
          <a:prstGeom prst="rect">
            <a:avLst/>
          </a:prstGeom>
        </p:spPr>
      </p:pic>
      <p:pic>
        <p:nvPicPr>
          <p:cNvPr id="5" name="Content Placeholder 4" descr="Graphical user interface, text, application&#10;&#10;Description automatically generated">
            <a:extLst>
              <a:ext uri="{FF2B5EF4-FFF2-40B4-BE49-F238E27FC236}">
                <a16:creationId xmlns:a16="http://schemas.microsoft.com/office/drawing/2014/main" id="{F2C43CF3-90CC-4907-8083-E09D0E62748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338316" y="1416580"/>
            <a:ext cx="4297680" cy="1643862"/>
          </a:xfrm>
          <a:prstGeom prst="rect">
            <a:avLst/>
          </a:prstGeom>
        </p:spPr>
      </p:pic>
    </p:spTree>
    <p:extLst>
      <p:ext uri="{BB962C8B-B14F-4D97-AF65-F5344CB8AC3E}">
        <p14:creationId xmlns:p14="http://schemas.microsoft.com/office/powerpoint/2010/main" val="40015756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9F26AF7-9AC1-49A4-8F89-2C63E1C0A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91851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154F3F-F10B-4D6E-8435-E17F0D7E81E6}"/>
              </a:ext>
            </a:extLst>
          </p:cNvPr>
          <p:cNvSpPr>
            <a:spLocks noGrp="1"/>
          </p:cNvSpPr>
          <p:nvPr>
            <p:ph type="title"/>
          </p:nvPr>
        </p:nvSpPr>
        <p:spPr>
          <a:xfrm>
            <a:off x="1600200" y="4269282"/>
            <a:ext cx="8991600" cy="1264762"/>
          </a:xfrm>
        </p:spPr>
        <p:txBody>
          <a:bodyPr vert="horz" lIns="274320" tIns="182880" rIns="274320" bIns="182880" rtlCol="0" anchor="ctr" anchorCtr="1">
            <a:normAutofit/>
          </a:bodyPr>
          <a:lstStyle/>
          <a:p>
            <a:r>
              <a:rPr lang="en-US" sz="3200"/>
              <a:t>Key Figures from Welsh adult Education.</a:t>
            </a:r>
          </a:p>
        </p:txBody>
      </p:sp>
      <p:pic>
        <p:nvPicPr>
          <p:cNvPr id="7" name="Picture 6" descr="Graphical user interface, text&#10;&#10;Description automatically generated">
            <a:extLst>
              <a:ext uri="{FF2B5EF4-FFF2-40B4-BE49-F238E27FC236}">
                <a16:creationId xmlns:a16="http://schemas.microsoft.com/office/drawing/2014/main" id="{250A0B36-17F5-48C7-A718-89B5321C37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6004" y="664486"/>
            <a:ext cx="4297680" cy="3148050"/>
          </a:xfrm>
          <a:prstGeom prst="rect">
            <a:avLst/>
          </a:prstGeom>
        </p:spPr>
      </p:pic>
      <p:pic>
        <p:nvPicPr>
          <p:cNvPr id="5" name="Content Placeholder 4" descr="A picture containing text, businesscard&#10;&#10;Description automatically generated">
            <a:extLst>
              <a:ext uri="{FF2B5EF4-FFF2-40B4-BE49-F238E27FC236}">
                <a16:creationId xmlns:a16="http://schemas.microsoft.com/office/drawing/2014/main" id="{F7884CE5-315B-45A1-98EC-6A128D16ACC2}"/>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338316" y="1059695"/>
            <a:ext cx="4297680" cy="2357633"/>
          </a:xfrm>
          <a:prstGeom prst="rect">
            <a:avLst/>
          </a:prstGeom>
        </p:spPr>
      </p:pic>
    </p:spTree>
    <p:extLst>
      <p:ext uri="{BB962C8B-B14F-4D97-AF65-F5344CB8AC3E}">
        <p14:creationId xmlns:p14="http://schemas.microsoft.com/office/powerpoint/2010/main" val="20638532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54F3F-F10B-4D6E-8435-E17F0D7E81E6}"/>
              </a:ext>
            </a:extLst>
          </p:cNvPr>
          <p:cNvSpPr>
            <a:spLocks noGrp="1"/>
          </p:cNvSpPr>
          <p:nvPr>
            <p:ph type="title"/>
          </p:nvPr>
        </p:nvSpPr>
        <p:spPr/>
        <p:txBody>
          <a:bodyPr/>
          <a:lstStyle/>
          <a:p>
            <a:r>
              <a:rPr lang="en-GB" dirty="0"/>
              <a:t>Key Figures from Welsh adult Education.</a:t>
            </a:r>
          </a:p>
        </p:txBody>
      </p:sp>
      <p:sp>
        <p:nvSpPr>
          <p:cNvPr id="3" name="Content Placeholder 2">
            <a:extLst>
              <a:ext uri="{FF2B5EF4-FFF2-40B4-BE49-F238E27FC236}">
                <a16:creationId xmlns:a16="http://schemas.microsoft.com/office/drawing/2014/main" id="{6656F181-DDA5-4BD3-B17F-7A80855CCA78}"/>
              </a:ext>
            </a:extLst>
          </p:cNvPr>
          <p:cNvSpPr>
            <a:spLocks noGrp="1"/>
          </p:cNvSpPr>
          <p:nvPr>
            <p:ph idx="1"/>
          </p:nvPr>
        </p:nvSpPr>
        <p:spPr/>
        <p:txBody>
          <a:bodyPr vert="horz" lIns="91440" tIns="45720" rIns="91440" bIns="45720" rtlCol="0" anchor="t">
            <a:normAutofit/>
          </a:bodyPr>
          <a:lstStyle/>
          <a:p>
            <a:r>
              <a:rPr lang="en-GB" dirty="0"/>
              <a:t>From the document - Further Education, Work-based Learning and Adult Learning in Wales, 2021/22 found in the resources folder in the week 2 tile on </a:t>
            </a:r>
            <a:r>
              <a:rPr lang="en-GB" dirty="0" err="1"/>
              <a:t>moodle</a:t>
            </a:r>
            <a:r>
              <a:rPr lang="en-GB" dirty="0"/>
              <a:t>.</a:t>
            </a:r>
          </a:p>
          <a:p>
            <a:r>
              <a:rPr lang="en-GB" dirty="0"/>
              <a:t>Compare the number of adult learners with the 2017/18 figures.</a:t>
            </a:r>
          </a:p>
          <a:p>
            <a:endParaRPr lang="en-GB" dirty="0"/>
          </a:p>
          <a:p>
            <a:r>
              <a:rPr lang="en-GB" dirty="0"/>
              <a:t>Apart from the pandemic what other factors may have caused these differences?</a:t>
            </a:r>
          </a:p>
        </p:txBody>
      </p:sp>
    </p:spTree>
    <p:extLst>
      <p:ext uri="{BB962C8B-B14F-4D97-AF65-F5344CB8AC3E}">
        <p14:creationId xmlns:p14="http://schemas.microsoft.com/office/powerpoint/2010/main" val="4200102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3360C-14BE-4DAC-9A7F-79BF1E3C6FC7}"/>
              </a:ext>
            </a:extLst>
          </p:cNvPr>
          <p:cNvSpPr>
            <a:spLocks noGrp="1"/>
          </p:cNvSpPr>
          <p:nvPr>
            <p:ph type="title"/>
          </p:nvPr>
        </p:nvSpPr>
        <p:spPr/>
        <p:txBody>
          <a:bodyPr/>
          <a:lstStyle/>
          <a:p>
            <a:r>
              <a:rPr lang="en-GB" dirty="0"/>
              <a:t>Adult learning policy Documents</a:t>
            </a:r>
          </a:p>
        </p:txBody>
      </p:sp>
      <p:sp>
        <p:nvSpPr>
          <p:cNvPr id="4" name="Text Placeholder 3">
            <a:extLst>
              <a:ext uri="{FF2B5EF4-FFF2-40B4-BE49-F238E27FC236}">
                <a16:creationId xmlns:a16="http://schemas.microsoft.com/office/drawing/2014/main" id="{29FE09AE-4CDE-45E5-A60C-AAE2C9ED5359}"/>
              </a:ext>
            </a:extLst>
          </p:cNvPr>
          <p:cNvSpPr>
            <a:spLocks noGrp="1"/>
          </p:cNvSpPr>
          <p:nvPr>
            <p:ph type="body" idx="1"/>
          </p:nvPr>
        </p:nvSpPr>
        <p:spPr/>
        <p:txBody>
          <a:bodyPr/>
          <a:lstStyle/>
          <a:p>
            <a:endParaRPr lang="en-GB" dirty="0"/>
          </a:p>
        </p:txBody>
      </p:sp>
      <p:pic>
        <p:nvPicPr>
          <p:cNvPr id="5" name="Picture 4" descr="A picture containing graphical user interface&#10;&#10;Description automatically generated">
            <a:extLst>
              <a:ext uri="{FF2B5EF4-FFF2-40B4-BE49-F238E27FC236}">
                <a16:creationId xmlns:a16="http://schemas.microsoft.com/office/drawing/2014/main" id="{6FF34E37-5B73-43E9-8BCC-EFAF3DB691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4283" y="55408"/>
            <a:ext cx="1524000" cy="2190750"/>
          </a:xfrm>
          <a:prstGeom prst="rect">
            <a:avLst/>
          </a:prstGeom>
        </p:spPr>
      </p:pic>
      <p:pic>
        <p:nvPicPr>
          <p:cNvPr id="7" name="Picture 6" descr="A screenshot of a computer&#10;&#10;Description automatically generated with medium confidence">
            <a:extLst>
              <a:ext uri="{FF2B5EF4-FFF2-40B4-BE49-F238E27FC236}">
                <a16:creationId xmlns:a16="http://schemas.microsoft.com/office/drawing/2014/main" id="{7992CD96-EA2C-4B77-8B76-12C2902B92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99143" y="377802"/>
            <a:ext cx="1568498" cy="2215814"/>
          </a:xfrm>
          <a:prstGeom prst="rect">
            <a:avLst/>
          </a:prstGeom>
        </p:spPr>
      </p:pic>
      <p:pic>
        <p:nvPicPr>
          <p:cNvPr id="9" name="Picture 8" descr="Website&#10;&#10;Description automatically generated with medium confidence">
            <a:extLst>
              <a:ext uri="{FF2B5EF4-FFF2-40B4-BE49-F238E27FC236}">
                <a16:creationId xmlns:a16="http://schemas.microsoft.com/office/drawing/2014/main" id="{15B55A77-3033-4543-A536-8019824789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80116" y="236592"/>
            <a:ext cx="1621978" cy="2291364"/>
          </a:xfrm>
          <a:prstGeom prst="rect">
            <a:avLst/>
          </a:prstGeom>
        </p:spPr>
      </p:pic>
      <p:pic>
        <p:nvPicPr>
          <p:cNvPr id="11" name="Picture 10" descr="Graphical user interface, text, website&#10;&#10;Description automatically generated">
            <a:extLst>
              <a:ext uri="{FF2B5EF4-FFF2-40B4-BE49-F238E27FC236}">
                <a16:creationId xmlns:a16="http://schemas.microsoft.com/office/drawing/2014/main" id="{C2779090-5E5A-4DE6-A981-754CBEF6A9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14229" y="4375215"/>
            <a:ext cx="1630356" cy="2303200"/>
          </a:xfrm>
          <a:prstGeom prst="rect">
            <a:avLst/>
          </a:prstGeom>
        </p:spPr>
      </p:pic>
      <p:pic>
        <p:nvPicPr>
          <p:cNvPr id="13" name="Picture 12" descr="Graphical user interface, text&#10;&#10;Description automatically generated">
            <a:extLst>
              <a:ext uri="{FF2B5EF4-FFF2-40B4-BE49-F238E27FC236}">
                <a16:creationId xmlns:a16="http://schemas.microsoft.com/office/drawing/2014/main" id="{5F8138D6-32A9-4559-8794-468305D57EF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4251" y="4128717"/>
            <a:ext cx="1551464" cy="2191748"/>
          </a:xfrm>
          <a:prstGeom prst="rect">
            <a:avLst/>
          </a:prstGeom>
        </p:spPr>
      </p:pic>
      <p:pic>
        <p:nvPicPr>
          <p:cNvPr id="15" name="Picture 14" descr="A group of people sitting in a room&#10;&#10;Description automatically generated with low confidence">
            <a:extLst>
              <a:ext uri="{FF2B5EF4-FFF2-40B4-BE49-F238E27FC236}">
                <a16:creationId xmlns:a16="http://schemas.microsoft.com/office/drawing/2014/main" id="{63775636-E434-45CA-BD28-EEB0B91D5BD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821053" y="3841088"/>
            <a:ext cx="1541492" cy="2177662"/>
          </a:xfrm>
          <a:prstGeom prst="rect">
            <a:avLst/>
          </a:prstGeom>
        </p:spPr>
      </p:pic>
      <p:pic>
        <p:nvPicPr>
          <p:cNvPr id="17" name="Picture 16" descr="Graphical user interface, application&#10;&#10;Description automatically generated">
            <a:extLst>
              <a:ext uri="{FF2B5EF4-FFF2-40B4-BE49-F238E27FC236}">
                <a16:creationId xmlns:a16="http://schemas.microsoft.com/office/drawing/2014/main" id="{5BB7CA67-ED6B-4BDF-BE84-28AEC2B0773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417135" y="311585"/>
            <a:ext cx="1400942" cy="1979106"/>
          </a:xfrm>
          <a:prstGeom prst="rect">
            <a:avLst/>
          </a:prstGeom>
        </p:spPr>
      </p:pic>
      <p:pic>
        <p:nvPicPr>
          <p:cNvPr id="19" name="Picture 18" descr="Graphical user interface, website&#10;&#10;Description automatically generated">
            <a:extLst>
              <a:ext uri="{FF2B5EF4-FFF2-40B4-BE49-F238E27FC236}">
                <a16:creationId xmlns:a16="http://schemas.microsoft.com/office/drawing/2014/main" id="{218EF42F-F7DE-4345-8FC1-B7FBB7184D1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80814" y="1380446"/>
            <a:ext cx="1633470" cy="2307598"/>
          </a:xfrm>
          <a:prstGeom prst="rect">
            <a:avLst/>
          </a:prstGeom>
        </p:spPr>
      </p:pic>
      <p:pic>
        <p:nvPicPr>
          <p:cNvPr id="21" name="Picture 20" descr="Graphical user interface, website&#10;&#10;Description automatically generated">
            <a:extLst>
              <a:ext uri="{FF2B5EF4-FFF2-40B4-BE49-F238E27FC236}">
                <a16:creationId xmlns:a16="http://schemas.microsoft.com/office/drawing/2014/main" id="{79736422-616D-496D-AC85-3EA96799BE70}"/>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80115" y="4254622"/>
            <a:ext cx="1621980" cy="2291366"/>
          </a:xfrm>
          <a:prstGeom prst="rect">
            <a:avLst/>
          </a:prstGeom>
        </p:spPr>
      </p:pic>
      <p:pic>
        <p:nvPicPr>
          <p:cNvPr id="23" name="Picture 22" descr="A picture containing text, businesscard&#10;&#10;Description automatically generated">
            <a:extLst>
              <a:ext uri="{FF2B5EF4-FFF2-40B4-BE49-F238E27FC236}">
                <a16:creationId xmlns:a16="http://schemas.microsoft.com/office/drawing/2014/main" id="{F53DF021-CAF4-4C80-B23B-E2A5361388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089362" y="257687"/>
            <a:ext cx="1589380" cy="2249172"/>
          </a:xfrm>
          <a:prstGeom prst="rect">
            <a:avLst/>
          </a:prstGeom>
        </p:spPr>
      </p:pic>
    </p:spTree>
    <p:extLst>
      <p:ext uri="{BB962C8B-B14F-4D97-AF65-F5344CB8AC3E}">
        <p14:creationId xmlns:p14="http://schemas.microsoft.com/office/powerpoint/2010/main" val="2170257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C3E1C3D-633C-4756-B09B-9AD080714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6668" y="640080"/>
            <a:ext cx="10915252" cy="5263134"/>
          </a:xfrm>
          <a:prstGeom prst="rect">
            <a:avLst/>
          </a:prstGeom>
          <a:noFill/>
          <a:ln w="31750" cap="sq">
            <a:solidFill>
              <a:schemeClr val="accent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1295DAF8-54BC-4834-A4B1-7DD2F7AFE5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1520" y="802767"/>
            <a:ext cx="10585166" cy="49377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6D6747-0B8F-424D-80F9-E8735C468981}"/>
              </a:ext>
            </a:extLst>
          </p:cNvPr>
          <p:cNvSpPr>
            <a:spLocks noGrp="1"/>
          </p:cNvSpPr>
          <p:nvPr>
            <p:ph type="title"/>
          </p:nvPr>
        </p:nvSpPr>
        <p:spPr>
          <a:xfrm>
            <a:off x="1120624" y="1122807"/>
            <a:ext cx="9954443" cy="4297680"/>
          </a:xfrm>
          <a:noFill/>
          <a:ln>
            <a:noFill/>
          </a:ln>
        </p:spPr>
        <p:txBody>
          <a:bodyPr vert="horz" lIns="182880" tIns="182880" rIns="182880" bIns="182880" rtlCol="0" anchor="ctr">
            <a:normAutofit/>
          </a:bodyPr>
          <a:lstStyle/>
          <a:p>
            <a:r>
              <a:rPr lang="en-US" sz="6000" kern="1200" cap="all" spc="200" baseline="0" dirty="0">
                <a:solidFill>
                  <a:srgbClr val="FFFFFF"/>
                </a:solidFill>
                <a:latin typeface="+mj-lt"/>
                <a:ea typeface="+mj-ea"/>
                <a:cs typeface="+mj-cs"/>
              </a:rPr>
              <a:t>Debate the statement:</a:t>
            </a:r>
            <a:br>
              <a:rPr lang="en-US" sz="6000" kern="1200" cap="all" spc="200" baseline="0" dirty="0">
                <a:solidFill>
                  <a:srgbClr val="FFFFFF"/>
                </a:solidFill>
                <a:latin typeface="+mj-lt"/>
                <a:ea typeface="+mj-ea"/>
                <a:cs typeface="+mj-cs"/>
              </a:rPr>
            </a:br>
            <a:r>
              <a:rPr lang="en-US" sz="6000" kern="1200" cap="all" spc="200" baseline="0" dirty="0">
                <a:solidFill>
                  <a:srgbClr val="FFFFFF"/>
                </a:solidFill>
                <a:latin typeface="+mj-lt"/>
                <a:ea typeface="+mj-ea"/>
                <a:cs typeface="+mj-cs"/>
              </a:rPr>
              <a:t>Government policy Effectively enables adult learning.</a:t>
            </a:r>
          </a:p>
        </p:txBody>
      </p:sp>
    </p:spTree>
    <p:extLst>
      <p:ext uri="{BB962C8B-B14F-4D97-AF65-F5344CB8AC3E}">
        <p14:creationId xmlns:p14="http://schemas.microsoft.com/office/powerpoint/2010/main" val="2825219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1F38CC-75B5-4448-8DF6-68B89EF01735}"/>
              </a:ext>
            </a:extLst>
          </p:cNvPr>
          <p:cNvSpPr>
            <a:spLocks noGrp="1"/>
          </p:cNvSpPr>
          <p:nvPr>
            <p:ph type="title"/>
          </p:nvPr>
        </p:nvSpPr>
        <p:spPr/>
        <p:txBody>
          <a:bodyPr/>
          <a:lstStyle/>
          <a:p>
            <a:r>
              <a:rPr lang="en-GB" dirty="0"/>
              <a:t>Adult learning In Practice</a:t>
            </a:r>
          </a:p>
        </p:txBody>
      </p:sp>
      <p:sp>
        <p:nvSpPr>
          <p:cNvPr id="4" name="Text Placeholder 3">
            <a:extLst>
              <a:ext uri="{FF2B5EF4-FFF2-40B4-BE49-F238E27FC236}">
                <a16:creationId xmlns:a16="http://schemas.microsoft.com/office/drawing/2014/main" id="{5E108E73-0CB2-4D01-9742-B403175D174D}"/>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404514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5B70C-6918-426C-AD82-BBE9F496A690}"/>
              </a:ext>
            </a:extLst>
          </p:cNvPr>
          <p:cNvSpPr>
            <a:spLocks noGrp="1"/>
          </p:cNvSpPr>
          <p:nvPr>
            <p:ph type="title"/>
          </p:nvPr>
        </p:nvSpPr>
        <p:spPr/>
        <p:txBody>
          <a:bodyPr/>
          <a:lstStyle/>
          <a:p>
            <a:r>
              <a:rPr lang="en-GB" dirty="0"/>
              <a:t>Task</a:t>
            </a:r>
          </a:p>
        </p:txBody>
      </p:sp>
      <p:sp>
        <p:nvSpPr>
          <p:cNvPr id="3" name="Content Placeholder 2">
            <a:extLst>
              <a:ext uri="{FF2B5EF4-FFF2-40B4-BE49-F238E27FC236}">
                <a16:creationId xmlns:a16="http://schemas.microsoft.com/office/drawing/2014/main" id="{8D441272-0131-426E-98EF-0B9DDCFA9831}"/>
              </a:ext>
            </a:extLst>
          </p:cNvPr>
          <p:cNvSpPr>
            <a:spLocks noGrp="1"/>
          </p:cNvSpPr>
          <p:nvPr>
            <p:ph idx="1"/>
          </p:nvPr>
        </p:nvSpPr>
        <p:spPr/>
        <p:txBody>
          <a:bodyPr/>
          <a:lstStyle/>
          <a:p>
            <a:r>
              <a:rPr lang="en-GB" dirty="0"/>
              <a:t>In pairs research the following:</a:t>
            </a:r>
          </a:p>
          <a:p>
            <a:pPr lvl="1"/>
            <a:r>
              <a:rPr lang="en-GB" dirty="0"/>
              <a:t>Definitions of </a:t>
            </a:r>
          </a:p>
          <a:p>
            <a:pPr lvl="2"/>
            <a:r>
              <a:rPr lang="en-GB" dirty="0"/>
              <a:t>Community based learning</a:t>
            </a:r>
          </a:p>
          <a:p>
            <a:pPr lvl="2"/>
            <a:r>
              <a:rPr lang="en-GB" dirty="0"/>
              <a:t>Employer Led Training</a:t>
            </a:r>
          </a:p>
          <a:p>
            <a:pPr lvl="2"/>
            <a:r>
              <a:rPr lang="en-GB" dirty="0"/>
              <a:t>Further and Higher Education</a:t>
            </a:r>
          </a:p>
          <a:p>
            <a:pPr lvl="1"/>
            <a:r>
              <a:rPr lang="en-GB" dirty="0"/>
              <a:t>Specific examples of these adult learning programs</a:t>
            </a:r>
          </a:p>
          <a:p>
            <a:pPr lvl="1"/>
            <a:r>
              <a:rPr lang="en-GB" dirty="0"/>
              <a:t>The benefits and disadvantages of each type</a:t>
            </a:r>
          </a:p>
          <a:p>
            <a:r>
              <a:rPr lang="en-GB" dirty="0"/>
              <a:t>Consider how does each type of provision remove barriers to participation.</a:t>
            </a:r>
          </a:p>
        </p:txBody>
      </p:sp>
    </p:spTree>
    <p:extLst>
      <p:ext uri="{BB962C8B-B14F-4D97-AF65-F5344CB8AC3E}">
        <p14:creationId xmlns:p14="http://schemas.microsoft.com/office/powerpoint/2010/main" val="12183193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GB">
                <a:solidFill>
                  <a:srgbClr val="FFFFFF"/>
                </a:solidFill>
              </a:rPr>
              <a:t>Objectives</a:t>
            </a:r>
          </a:p>
        </p:txBody>
      </p:sp>
      <p:sp>
        <p:nvSpPr>
          <p:cNvPr id="3" name="Content Placeholder 2"/>
          <p:cNvSpPr>
            <a:spLocks noGrp="1"/>
          </p:cNvSpPr>
          <p:nvPr>
            <p:ph idx="1"/>
          </p:nvPr>
        </p:nvSpPr>
        <p:spPr>
          <a:xfrm>
            <a:off x="5591695" y="1402080"/>
            <a:ext cx="5320696" cy="4053840"/>
          </a:xfrm>
        </p:spPr>
        <p:txBody>
          <a:bodyPr anchor="ctr">
            <a:normAutofit/>
          </a:bodyPr>
          <a:lstStyle/>
          <a:p>
            <a:r>
              <a:rPr lang="en-GB" dirty="0"/>
              <a:t>Are you able to;</a:t>
            </a:r>
          </a:p>
          <a:p>
            <a:pPr lvl="1"/>
            <a:r>
              <a:rPr lang="en-GB" dirty="0"/>
              <a:t>Discuss the key barriers and enablers to adult education</a:t>
            </a:r>
          </a:p>
          <a:p>
            <a:pPr lvl="1"/>
            <a:r>
              <a:rPr lang="en-GB" dirty="0"/>
              <a:t>Recall Key policy documents from England and Wales relating to adult education</a:t>
            </a:r>
          </a:p>
          <a:p>
            <a:pPr lvl="1"/>
            <a:r>
              <a:rPr lang="en-GB" dirty="0"/>
              <a:t>Evaluate key adult learning practices</a:t>
            </a:r>
          </a:p>
        </p:txBody>
      </p:sp>
    </p:spTree>
    <p:extLst>
      <p:ext uri="{BB962C8B-B14F-4D97-AF65-F5344CB8AC3E}">
        <p14:creationId xmlns:p14="http://schemas.microsoft.com/office/powerpoint/2010/main" val="2910037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AC905D4-DD0F-44B9-8787-6610A5657E78}"/>
              </a:ext>
            </a:extLst>
          </p:cNvPr>
          <p:cNvSpPr>
            <a:spLocks noGrp="1"/>
          </p:cNvSpPr>
          <p:nvPr>
            <p:ph type="title"/>
          </p:nvPr>
        </p:nvSpPr>
        <p:spPr>
          <a:xfrm>
            <a:off x="804672" y="2386744"/>
            <a:ext cx="5928358" cy="1645920"/>
          </a:xfrm>
        </p:spPr>
        <p:txBody>
          <a:bodyPr vert="horz" lIns="274320" tIns="182880" rIns="274320" bIns="182880" rtlCol="0" anchor="ctr" anchorCtr="1">
            <a:normAutofit/>
          </a:bodyPr>
          <a:lstStyle/>
          <a:p>
            <a:r>
              <a:rPr lang="en-US" dirty="0"/>
              <a:t>Questions?</a:t>
            </a:r>
          </a:p>
        </p:txBody>
      </p:sp>
      <p:sp>
        <p:nvSpPr>
          <p:cNvPr id="5" name="Text Placeholder 4">
            <a:extLst>
              <a:ext uri="{FF2B5EF4-FFF2-40B4-BE49-F238E27FC236}">
                <a16:creationId xmlns:a16="http://schemas.microsoft.com/office/drawing/2014/main" id="{2DC01245-69E0-4961-BC77-FE61B02FF89F}"/>
              </a:ext>
            </a:extLst>
          </p:cNvPr>
          <p:cNvSpPr>
            <a:spLocks noGrp="1"/>
          </p:cNvSpPr>
          <p:nvPr>
            <p:ph type="body" idx="1"/>
          </p:nvPr>
        </p:nvSpPr>
        <p:spPr>
          <a:xfrm>
            <a:off x="804672" y="4352544"/>
            <a:ext cx="5928358" cy="1239894"/>
          </a:xfrm>
        </p:spPr>
        <p:txBody>
          <a:bodyPr vert="horz" lIns="91440" tIns="45720" rIns="91440" bIns="45720" rtlCol="0">
            <a:normAutofit/>
          </a:bodyPr>
          <a:lstStyle/>
          <a:p>
            <a:pPr algn="ctr"/>
            <a:endParaRPr lang="en-US">
              <a:solidFill>
                <a:schemeClr val="tx1">
                  <a:lumMod val="75000"/>
                  <a:lumOff val="25000"/>
                </a:schemeClr>
              </a:solidFill>
            </a:endParaRPr>
          </a:p>
        </p:txBody>
      </p:sp>
      <p:pic>
        <p:nvPicPr>
          <p:cNvPr id="7" name="Picture 6" descr="Question mark on green pastel background">
            <a:extLst>
              <a:ext uri="{FF2B5EF4-FFF2-40B4-BE49-F238E27FC236}">
                <a16:creationId xmlns:a16="http://schemas.microsoft.com/office/drawing/2014/main" id="{16F2B90C-E265-4B2F-A309-5D637C1C5040}"/>
              </a:ext>
            </a:extLst>
          </p:cNvPr>
          <p:cNvPicPr>
            <a:picLocks noChangeAspect="1"/>
          </p:cNvPicPr>
          <p:nvPr/>
        </p:nvPicPr>
        <p:blipFill rotWithShape="1">
          <a:blip r:embed="rId2"/>
          <a:srcRect l="44546" r="4554"/>
          <a:stretch/>
        </p:blipFill>
        <p:spPr>
          <a:xfrm>
            <a:off x="7537702" y="10"/>
            <a:ext cx="4654297" cy="6857990"/>
          </a:xfrm>
          <a:prstGeom prst="rect">
            <a:avLst/>
          </a:prstGeom>
        </p:spPr>
      </p:pic>
    </p:spTree>
    <p:extLst>
      <p:ext uri="{BB962C8B-B14F-4D97-AF65-F5344CB8AC3E}">
        <p14:creationId xmlns:p14="http://schemas.microsoft.com/office/powerpoint/2010/main" val="3437926981"/>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561</TotalTime>
  <Words>1635</Words>
  <Application>Microsoft Office PowerPoint</Application>
  <PresentationFormat>Widescreen</PresentationFormat>
  <Paragraphs>123</Paragraphs>
  <Slides>20</Slides>
  <Notes>10</Notes>
  <HiddenSlides>0</HiddenSlides>
  <MMClips>1</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Parcel</vt:lpstr>
      <vt:lpstr>Adult Learners and Learning</vt:lpstr>
      <vt:lpstr>Recap</vt:lpstr>
      <vt:lpstr>Asynchronous Learning</vt:lpstr>
      <vt:lpstr>Objectives</vt:lpstr>
      <vt:lpstr>Definitions</vt:lpstr>
      <vt:lpstr>Barriers to Adult education –  Key Terms</vt:lpstr>
      <vt:lpstr>Global Barriers</vt:lpstr>
      <vt:lpstr>Barriers to </vt:lpstr>
      <vt:lpstr>Barriers and enablers to Adult education in the UK</vt:lpstr>
      <vt:lpstr>What else?</vt:lpstr>
      <vt:lpstr>Key Figures from Welsh adult Education.</vt:lpstr>
      <vt:lpstr>Key Figures from Welsh adult Education.</vt:lpstr>
      <vt:lpstr>Key Figures from Welsh adult Education.</vt:lpstr>
      <vt:lpstr>Key Figures from Welsh adult Education.</vt:lpstr>
      <vt:lpstr>Adult learning policy Documents</vt:lpstr>
      <vt:lpstr>Debate the statement: Government policy Effectively enables adult learning.</vt:lpstr>
      <vt:lpstr>Adult learning In Practice</vt:lpstr>
      <vt:lpstr>Task</vt:lpstr>
      <vt:lpstr>Objectives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Ross Phillips</cp:lastModifiedBy>
  <cp:revision>21</cp:revision>
  <dcterms:created xsi:type="dcterms:W3CDTF">2021-06-09T07:30:21Z</dcterms:created>
  <dcterms:modified xsi:type="dcterms:W3CDTF">2024-02-19T11:21:29Z</dcterms:modified>
</cp:coreProperties>
</file>