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8B0922-2103-499E-BB27-C06ED6DD64E8}" v="85" dt="2019-12-09T16:00:12.2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285" autoAdjust="0"/>
    <p:restoredTop sz="86443" autoAdjust="0"/>
  </p:normalViewPr>
  <p:slideViewPr>
    <p:cSldViewPr snapToGrid="0">
      <p:cViewPr varScale="1">
        <p:scale>
          <a:sx n="58" d="100"/>
          <a:sy n="58" d="100"/>
        </p:scale>
        <p:origin x="1132" y="48"/>
      </p:cViewPr>
      <p:guideLst/>
    </p:cSldViewPr>
  </p:slideViewPr>
  <p:outlineViewPr>
    <p:cViewPr>
      <p:scale>
        <a:sx n="33" d="100"/>
        <a:sy n="33" d="100"/>
      </p:scale>
      <p:origin x="0" y="0"/>
    </p:cViewPr>
  </p:outlineViewPr>
  <p:notesTextViewPr>
    <p:cViewPr>
      <p:scale>
        <a:sx n="1" d="1"/>
        <a:sy n="1" d="1"/>
      </p:scale>
      <p:origin x="0" y="-1544"/>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rraine Croker" userId="f9106b27c72cf58d" providerId="LiveId" clId="{6B8B0922-2103-499E-BB27-C06ED6DD64E8}"/>
    <pc:docChg chg="undo custSel modSld">
      <pc:chgData name="Lorraine Croker" userId="f9106b27c72cf58d" providerId="LiveId" clId="{6B8B0922-2103-499E-BB27-C06ED6DD64E8}" dt="2019-12-09T20:58:40.323" v="3076" actId="20577"/>
      <pc:docMkLst>
        <pc:docMk/>
      </pc:docMkLst>
      <pc:sldChg chg="addSp delSp modSp delAnim modAnim modNotesTx">
        <pc:chgData name="Lorraine Croker" userId="f9106b27c72cf58d" providerId="LiveId" clId="{6B8B0922-2103-499E-BB27-C06ED6DD64E8}" dt="2019-12-09T20:58:40.323" v="3076" actId="20577"/>
        <pc:sldMkLst>
          <pc:docMk/>
          <pc:sldMk cId="1821694854" sldId="256"/>
        </pc:sldMkLst>
        <pc:spChg chg="add del mod">
          <ac:chgData name="Lorraine Croker" userId="f9106b27c72cf58d" providerId="LiveId" clId="{6B8B0922-2103-499E-BB27-C06ED6DD64E8}" dt="2019-12-07T19:52:16.832" v="13" actId="478"/>
          <ac:spMkLst>
            <pc:docMk/>
            <pc:sldMk cId="1821694854" sldId="256"/>
            <ac:spMk id="2" creationId="{EB8F5E2E-4D6F-440A-BD8A-B065BB717849}"/>
          </ac:spMkLst>
        </pc:spChg>
        <pc:spChg chg="mod">
          <ac:chgData name="Lorraine Croker" userId="f9106b27c72cf58d" providerId="LiveId" clId="{6B8B0922-2103-499E-BB27-C06ED6DD64E8}" dt="2019-12-07T20:58:55.331" v="644" actId="1076"/>
          <ac:spMkLst>
            <pc:docMk/>
            <pc:sldMk cId="1821694854" sldId="256"/>
            <ac:spMk id="3" creationId="{E5D915D4-F0BB-4E87-93AC-CB8271A273E4}"/>
          </ac:spMkLst>
        </pc:spChg>
        <pc:spChg chg="add del mod">
          <ac:chgData name="Lorraine Croker" userId="f9106b27c72cf58d" providerId="LiveId" clId="{6B8B0922-2103-499E-BB27-C06ED6DD64E8}" dt="2019-12-07T19:55:09.549" v="41"/>
          <ac:spMkLst>
            <pc:docMk/>
            <pc:sldMk cId="1821694854" sldId="256"/>
            <ac:spMk id="4" creationId="{46E79ACB-170D-4E5A-9147-B16592D2D169}"/>
          </ac:spMkLst>
        </pc:spChg>
        <pc:spChg chg="add mod">
          <ac:chgData name="Lorraine Croker" userId="f9106b27c72cf58d" providerId="LiveId" clId="{6B8B0922-2103-499E-BB27-C06ED6DD64E8}" dt="2019-12-07T20:21:08.292" v="219" actId="1076"/>
          <ac:spMkLst>
            <pc:docMk/>
            <pc:sldMk cId="1821694854" sldId="256"/>
            <ac:spMk id="5" creationId="{319104C7-5D02-4AD2-8599-AAD91AAED7A3}"/>
          </ac:spMkLst>
        </pc:spChg>
        <pc:spChg chg="add del mod">
          <ac:chgData name="Lorraine Croker" userId="f9106b27c72cf58d" providerId="LiveId" clId="{6B8B0922-2103-499E-BB27-C06ED6DD64E8}" dt="2019-12-07T20:02:32.772" v="79" actId="478"/>
          <ac:spMkLst>
            <pc:docMk/>
            <pc:sldMk cId="1821694854" sldId="256"/>
            <ac:spMk id="6" creationId="{E0EF006D-7852-4CC4-BC5A-F36CE5B9E712}"/>
          </ac:spMkLst>
        </pc:spChg>
        <pc:spChg chg="add mod">
          <ac:chgData name="Lorraine Croker" userId="f9106b27c72cf58d" providerId="LiveId" clId="{6B8B0922-2103-499E-BB27-C06ED6DD64E8}" dt="2019-12-07T20:11:09.590" v="127" actId="1076"/>
          <ac:spMkLst>
            <pc:docMk/>
            <pc:sldMk cId="1821694854" sldId="256"/>
            <ac:spMk id="11" creationId="{0BE2052B-C522-47E8-9DC9-82E399156214}"/>
          </ac:spMkLst>
        </pc:spChg>
        <pc:spChg chg="add mod">
          <ac:chgData name="Lorraine Croker" userId="f9106b27c72cf58d" providerId="LiveId" clId="{6B8B0922-2103-499E-BB27-C06ED6DD64E8}" dt="2019-12-07T20:20:53.010" v="217" actId="1076"/>
          <ac:spMkLst>
            <pc:docMk/>
            <pc:sldMk cId="1821694854" sldId="256"/>
            <ac:spMk id="14" creationId="{0ED1FB6E-0AC8-48D0-B94F-31B14EE3ADD9}"/>
          </ac:spMkLst>
        </pc:spChg>
        <pc:spChg chg="add mod">
          <ac:chgData name="Lorraine Croker" userId="f9106b27c72cf58d" providerId="LiveId" clId="{6B8B0922-2103-499E-BB27-C06ED6DD64E8}" dt="2019-12-07T20:39:37.814" v="253" actId="6549"/>
          <ac:spMkLst>
            <pc:docMk/>
            <pc:sldMk cId="1821694854" sldId="256"/>
            <ac:spMk id="17" creationId="{61748D87-AD74-464A-BBB4-C90640FD63C7}"/>
          </ac:spMkLst>
        </pc:spChg>
        <pc:spChg chg="add del mod">
          <ac:chgData name="Lorraine Croker" userId="f9106b27c72cf58d" providerId="LiveId" clId="{6B8B0922-2103-499E-BB27-C06ED6DD64E8}" dt="2019-12-07T20:44:00.734" v="417" actId="478"/>
          <ac:spMkLst>
            <pc:docMk/>
            <pc:sldMk cId="1821694854" sldId="256"/>
            <ac:spMk id="18" creationId="{8FF16707-A350-41FD-9FAA-FBF8DF76D2CE}"/>
          </ac:spMkLst>
        </pc:spChg>
        <pc:spChg chg="add del mod">
          <ac:chgData name="Lorraine Croker" userId="f9106b27c72cf58d" providerId="LiveId" clId="{6B8B0922-2103-499E-BB27-C06ED6DD64E8}" dt="2019-12-07T20:47:34.038" v="472"/>
          <ac:spMkLst>
            <pc:docMk/>
            <pc:sldMk cId="1821694854" sldId="256"/>
            <ac:spMk id="19" creationId="{EC6EAED6-78D8-47B6-9645-B5EC62DC9692}"/>
          </ac:spMkLst>
        </pc:spChg>
        <pc:spChg chg="add mod">
          <ac:chgData name="Lorraine Croker" userId="f9106b27c72cf58d" providerId="LiveId" clId="{6B8B0922-2103-499E-BB27-C06ED6DD64E8}" dt="2019-12-07T20:49:35.410" v="613" actId="1076"/>
          <ac:spMkLst>
            <pc:docMk/>
            <pc:sldMk cId="1821694854" sldId="256"/>
            <ac:spMk id="20" creationId="{66E74618-8DD1-4A9E-B977-A36F5BE0AC2D}"/>
          </ac:spMkLst>
        </pc:spChg>
        <pc:spChg chg="add mod">
          <ac:chgData name="Lorraine Croker" userId="f9106b27c72cf58d" providerId="LiveId" clId="{6B8B0922-2103-499E-BB27-C06ED6DD64E8}" dt="2019-12-07T20:57:33.055" v="639" actId="1076"/>
          <ac:spMkLst>
            <pc:docMk/>
            <pc:sldMk cId="1821694854" sldId="256"/>
            <ac:spMk id="23" creationId="{02EBB6DF-9E20-4EA0-B2B9-D9C8EAAC9B88}"/>
          </ac:spMkLst>
        </pc:spChg>
        <pc:spChg chg="add mod">
          <ac:chgData name="Lorraine Croker" userId="f9106b27c72cf58d" providerId="LiveId" clId="{6B8B0922-2103-499E-BB27-C06ED6DD64E8}" dt="2019-12-07T21:01:28.546" v="708" actId="1076"/>
          <ac:spMkLst>
            <pc:docMk/>
            <pc:sldMk cId="1821694854" sldId="256"/>
            <ac:spMk id="24" creationId="{88105D0E-0FB0-472D-8407-66E2E8FD8053}"/>
          </ac:spMkLst>
        </pc:spChg>
        <pc:picChg chg="add mod">
          <ac:chgData name="Lorraine Croker" userId="f9106b27c72cf58d" providerId="LiveId" clId="{6B8B0922-2103-499E-BB27-C06ED6DD64E8}" dt="2019-12-07T20:14:51.564" v="137" actId="1076"/>
          <ac:picMkLst>
            <pc:docMk/>
            <pc:sldMk cId="1821694854" sldId="256"/>
            <ac:picMk id="8" creationId="{7E3469FE-FE88-4782-8BB8-B3DB800FA743}"/>
          </ac:picMkLst>
        </pc:picChg>
        <pc:picChg chg="add mod">
          <ac:chgData name="Lorraine Croker" userId="f9106b27c72cf58d" providerId="LiveId" clId="{6B8B0922-2103-499E-BB27-C06ED6DD64E8}" dt="2019-12-07T20:20:32.198" v="216" actId="1076"/>
          <ac:picMkLst>
            <pc:docMk/>
            <pc:sldMk cId="1821694854" sldId="256"/>
            <ac:picMk id="10" creationId="{03F9C603-852D-4F81-BC6A-1A9EBB555881}"/>
          </ac:picMkLst>
        </pc:picChg>
        <pc:picChg chg="add mod">
          <ac:chgData name="Lorraine Croker" userId="f9106b27c72cf58d" providerId="LiveId" clId="{6B8B0922-2103-499E-BB27-C06ED6DD64E8}" dt="2019-12-07T20:14:38.002" v="135" actId="1076"/>
          <ac:picMkLst>
            <pc:docMk/>
            <pc:sldMk cId="1821694854" sldId="256"/>
            <ac:picMk id="13" creationId="{F66CF21A-F687-49ED-9A8C-D32A8A715B32}"/>
          </ac:picMkLst>
        </pc:picChg>
        <pc:picChg chg="add mod">
          <ac:chgData name="Lorraine Croker" userId="f9106b27c72cf58d" providerId="LiveId" clId="{6B8B0922-2103-499E-BB27-C06ED6DD64E8}" dt="2019-12-07T20:47:07.458" v="465" actId="14100"/>
          <ac:picMkLst>
            <pc:docMk/>
            <pc:sldMk cId="1821694854" sldId="256"/>
            <ac:picMk id="16" creationId="{39358680-35A7-4036-B9B1-ACD0ED375ED1}"/>
          </ac:picMkLst>
        </pc:picChg>
        <pc:picChg chg="add mod">
          <ac:chgData name="Lorraine Croker" userId="f9106b27c72cf58d" providerId="LiveId" clId="{6B8B0922-2103-499E-BB27-C06ED6DD64E8}" dt="2019-12-07T21:01:19.057" v="707" actId="1076"/>
          <ac:picMkLst>
            <pc:docMk/>
            <pc:sldMk cId="1821694854" sldId="256"/>
            <ac:picMk id="22" creationId="{9AE7DA6D-D354-4627-A8A9-6961C972F890}"/>
          </ac:picMkLst>
        </pc:picChg>
        <pc:picChg chg="add del mod">
          <ac:chgData name="Lorraine Croker" userId="f9106b27c72cf58d" providerId="LiveId" clId="{6B8B0922-2103-499E-BB27-C06ED6DD64E8}" dt="2019-12-07T20:21:56.837" v="221" actId="478"/>
          <ac:picMkLst>
            <pc:docMk/>
            <pc:sldMk cId="1821694854" sldId="256"/>
            <ac:picMk id="1026" creationId="{00182041-01F0-4038-8284-06123B0B461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7995D61-8863-42E1-A8C7-7AB71D0B5F6A}" type="datetimeFigureOut">
              <a:rPr lang="en-GB" smtClean="0"/>
              <a:t>09/12/2019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D6FC71-7893-4D36-9E71-F2EFB00AAB22}" type="slidenum">
              <a:rPr lang="en-GB" smtClean="0"/>
              <a:t>‹#›</a:t>
            </a:fld>
            <a:endParaRPr lang="en-GB"/>
          </a:p>
        </p:txBody>
      </p:sp>
    </p:spTree>
    <p:extLst>
      <p:ext uri="{BB962C8B-B14F-4D97-AF65-F5344CB8AC3E}">
        <p14:creationId xmlns:p14="http://schemas.microsoft.com/office/powerpoint/2010/main" val="19821901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Lorraine and I would like to introduce the company I am going to talk about today with you CWM Environmental Ltd.</a:t>
            </a:r>
          </a:p>
          <a:p>
            <a:r>
              <a:rPr lang="en-GB" dirty="0"/>
              <a:t>Waste is there game, waste management solutions </a:t>
            </a:r>
            <a:r>
              <a:rPr lang="en-GB"/>
              <a:t>is their aim.</a:t>
            </a:r>
            <a:endParaRPr lang="en-GB" dirty="0"/>
          </a:p>
          <a:p>
            <a:endParaRPr lang="en-GB" dirty="0"/>
          </a:p>
          <a:p>
            <a:r>
              <a:rPr lang="en-GB" dirty="0"/>
              <a:t>WASTE = Money, value somebody’s commodity.  CWM make their money through a waste product.  The journey begins when an individual discards something into a bin/skip. Lets for argument sake say a plastic bottle here at university.</a:t>
            </a:r>
          </a:p>
          <a:p>
            <a:endParaRPr lang="en-GB" dirty="0"/>
          </a:p>
          <a:p>
            <a:r>
              <a:rPr lang="en-GB" dirty="0"/>
              <a:t>CWM </a:t>
            </a:r>
            <a:r>
              <a:rPr lang="en-GB" dirty="0" err="1"/>
              <a:t>Enviromental</a:t>
            </a:r>
            <a:r>
              <a:rPr lang="en-GB" dirty="0"/>
              <a:t> Ltd  Collect discarded waste (bottle) = Re-cycle, re-process, reuse, as well as other materials = Metals, plastics, glass, food, carboard, acquired from a wide range of sectors including, restaurants, café’s pub’s hotel’s, solicitors, doctors, dentists, Shops and supermarkets, schools, colleges, universities and hospitals, and even Construction and industrial. This is then taken to CWM’s plant along with the bottle, which then go’s through a screening process, were reusable items, such as the above are screened out through machines and bailed into the appropriate bails, (including the bottle) which are then sold on to manufacturing companies that can reuse the recycled product.  For example: The plastic bottle which had been discarded into the bin at university could be re-processed into another bottle, toy, even car or aeroplane parts there ending the plastic bottles journey.  However this process applies to the Glass, which can be turned back into bottles, carboard back into carboard, metal as in aluminium into cans. The bricks and concreate can be crushed up and made into hardcore, stone, and the waste food into compost which CWM market and sell on as Merlin's Magic Compost, but the journey doesn't end there.  What happens to the waste that can’t be recycled or can it !!!!</a:t>
            </a:r>
          </a:p>
          <a:p>
            <a:endParaRPr lang="en-GB" dirty="0"/>
          </a:p>
          <a:p>
            <a:r>
              <a:rPr lang="en-GB" dirty="0"/>
              <a:t>The remaining waste that can’t be recycled is bailed and sold on to power stations. This is known as refuse-derived fuel, which gets further processed and used to generate energy and produce power, delivering sustainable energy making a positive impact on the environment as the waste is no longer going to landfill. At present RDF is being shipped to Denmark. CWM have secured a contract with a company called </a:t>
            </a:r>
            <a:r>
              <a:rPr lang="en-GB" dirty="0" err="1"/>
              <a:t>Geminor</a:t>
            </a:r>
            <a:r>
              <a:rPr lang="en-GB" dirty="0"/>
              <a:t> until a new facility is opened in Somerset in 2021.</a:t>
            </a:r>
          </a:p>
          <a:p>
            <a:r>
              <a:rPr lang="en-GB" dirty="0"/>
              <a:t>This system is not only providing revenue for CWM but also sustainability.</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60D6FC71-7893-4D36-9E71-F2EFB00AAB22}" type="slidenum">
              <a:rPr lang="en-GB" smtClean="0"/>
              <a:t>1</a:t>
            </a:fld>
            <a:endParaRPr lang="en-GB"/>
          </a:p>
        </p:txBody>
      </p:sp>
    </p:spTree>
    <p:extLst>
      <p:ext uri="{BB962C8B-B14F-4D97-AF65-F5344CB8AC3E}">
        <p14:creationId xmlns:p14="http://schemas.microsoft.com/office/powerpoint/2010/main" val="14125822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B2FB7D-0723-4486-87AD-C51E9C8876CB}"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3751265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B2FB7D-0723-4486-87AD-C51E9C8876CB}"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2147624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2FB7D-0723-4486-87AD-C51E9C8876CB}"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4109392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B2FB7D-0723-4486-87AD-C51E9C8876CB}"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2444959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B2FB7D-0723-4486-87AD-C51E9C8876CB}" type="datetimeFigureOut">
              <a:rPr lang="en-GB" smtClean="0"/>
              <a:t>09/12/2019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1608910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B2FB7D-0723-4486-87AD-C51E9C8876CB}" type="datetimeFigureOut">
              <a:rPr lang="en-GB" smtClean="0"/>
              <a:t>09/12/2019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3366811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B2FB7D-0723-4486-87AD-C51E9C8876CB}" type="datetimeFigureOut">
              <a:rPr lang="en-GB" smtClean="0"/>
              <a:t>09/12/2019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1531782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B2FB7D-0723-4486-87AD-C51E9C8876CB}"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1332645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B2FB7D-0723-4486-87AD-C51E9C8876CB}" type="datetimeFigureOut">
              <a:rPr lang="en-GB" smtClean="0"/>
              <a:t>09/12/2019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340405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2FB7D-0723-4486-87AD-C51E9C8876CB}"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841417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2FB7D-0723-4486-87AD-C51E9C8876CB}"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E817F-F22C-4FF2-80E3-41BFF0C72E57}"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884713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2FB7D-0723-4486-87AD-C51E9C8876CB}"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174146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2FB7D-0723-4486-87AD-C51E9C8876CB}"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E817F-F22C-4FF2-80E3-41BFF0C72E57}"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675466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2FB7D-0723-4486-87AD-C51E9C8876CB}"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31186603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B2FB7D-0723-4486-87AD-C51E9C8876CB}"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35201751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B2FB7D-0723-4486-87AD-C51E9C8876CB}" type="datetimeFigureOut">
              <a:rPr lang="en-GB" smtClean="0"/>
              <a:t>09/12/2019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4E817F-F22C-4FF2-80E3-41BFF0C72E57}" type="slidenum">
              <a:rPr lang="en-GB" smtClean="0"/>
              <a:t>‹#›</a:t>
            </a:fld>
            <a:endParaRPr lang="en-GB"/>
          </a:p>
        </p:txBody>
      </p:sp>
    </p:spTree>
    <p:extLst>
      <p:ext uri="{BB962C8B-B14F-4D97-AF65-F5344CB8AC3E}">
        <p14:creationId xmlns:p14="http://schemas.microsoft.com/office/powerpoint/2010/main" val="3208583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8B2FB7D-0723-4486-87AD-C51E9C8876CB}" type="datetimeFigureOut">
              <a:rPr lang="en-GB" smtClean="0"/>
              <a:t>09/12/2019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94E817F-F22C-4FF2-80E3-41BFF0C72E57}" type="slidenum">
              <a:rPr lang="en-GB" smtClean="0"/>
              <a:t>‹#›</a:t>
            </a:fld>
            <a:endParaRPr lang="en-GB"/>
          </a:p>
        </p:txBody>
      </p:sp>
    </p:spTree>
    <p:extLst>
      <p:ext uri="{BB962C8B-B14F-4D97-AF65-F5344CB8AC3E}">
        <p14:creationId xmlns:p14="http://schemas.microsoft.com/office/powerpoint/2010/main" val="6528721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g"/><Relationship Id="rId3" Type="http://schemas.openxmlformats.org/officeDocument/2006/relationships/image" Target="../media/image1.png"/><Relationship Id="rId7"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5D915D4-F0BB-4E87-93AC-CB8271A273E4}"/>
              </a:ext>
            </a:extLst>
          </p:cNvPr>
          <p:cNvSpPr>
            <a:spLocks noGrp="1"/>
          </p:cNvSpPr>
          <p:nvPr>
            <p:ph type="subTitle" idx="1"/>
          </p:nvPr>
        </p:nvSpPr>
        <p:spPr>
          <a:xfrm>
            <a:off x="988155" y="0"/>
            <a:ext cx="7792287" cy="811816"/>
          </a:xfrm>
        </p:spPr>
        <p:txBody>
          <a:bodyPr>
            <a:noAutofit/>
          </a:bodyPr>
          <a:lstStyle/>
          <a:p>
            <a:r>
              <a:rPr lang="en-GB" sz="5400" b="1" dirty="0">
                <a:solidFill>
                  <a:schemeClr val="tx1"/>
                </a:solidFill>
              </a:rPr>
              <a:t>CWM</a:t>
            </a:r>
            <a:r>
              <a:rPr lang="en-GB" sz="5400" dirty="0">
                <a:solidFill>
                  <a:schemeClr val="tx1"/>
                </a:solidFill>
              </a:rPr>
              <a:t> Environmental Ltd</a:t>
            </a:r>
          </a:p>
        </p:txBody>
      </p:sp>
      <p:pic>
        <p:nvPicPr>
          <p:cNvPr id="1026" name="Picture 2">
            <a:extLst>
              <a:ext uri="{FF2B5EF4-FFF2-40B4-BE49-F238E27FC236}">
                <a16:creationId xmlns:a16="http://schemas.microsoft.com/office/drawing/2014/main" id="{00182041-01F0-4038-8284-06123B0B46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8315" y="2457619"/>
            <a:ext cx="2126863" cy="156291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descr="WASTE">
            <a:extLst>
              <a:ext uri="{FF2B5EF4-FFF2-40B4-BE49-F238E27FC236}">
                <a16:creationId xmlns:a16="http://schemas.microsoft.com/office/drawing/2014/main" id="{319104C7-5D02-4AD2-8599-AAD91AAED7A3}"/>
              </a:ext>
            </a:extLst>
          </p:cNvPr>
          <p:cNvSpPr/>
          <p:nvPr/>
        </p:nvSpPr>
        <p:spPr>
          <a:xfrm>
            <a:off x="3194184" y="1170762"/>
            <a:ext cx="5192512"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WASTE = ££££££</a:t>
            </a:r>
          </a:p>
        </p:txBody>
      </p:sp>
      <p:pic>
        <p:nvPicPr>
          <p:cNvPr id="8" name="Picture 7" descr="A picture containing game&#10;&#10;Description automatically generated">
            <a:extLst>
              <a:ext uri="{FF2B5EF4-FFF2-40B4-BE49-F238E27FC236}">
                <a16:creationId xmlns:a16="http://schemas.microsoft.com/office/drawing/2014/main" id="{7E3469FE-FE88-4782-8BB8-B3DB800FA74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29086" y="2051461"/>
            <a:ext cx="3176220" cy="2534453"/>
          </a:xfrm>
          <a:prstGeom prst="rect">
            <a:avLst/>
          </a:prstGeom>
        </p:spPr>
      </p:pic>
      <p:pic>
        <p:nvPicPr>
          <p:cNvPr id="10" name="Picture 9" descr="A picture containing drawing&#10;&#10;Description automatically generated">
            <a:extLst>
              <a:ext uri="{FF2B5EF4-FFF2-40B4-BE49-F238E27FC236}">
                <a16:creationId xmlns:a16="http://schemas.microsoft.com/office/drawing/2014/main" id="{03F9C603-852D-4F81-BC6A-1A9EBB5558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435776" y="1971849"/>
            <a:ext cx="2126863" cy="2534452"/>
          </a:xfrm>
          <a:prstGeom prst="rect">
            <a:avLst/>
          </a:prstGeom>
        </p:spPr>
      </p:pic>
      <p:sp>
        <p:nvSpPr>
          <p:cNvPr id="11" name="Rectangle 10">
            <a:extLst>
              <a:ext uri="{FF2B5EF4-FFF2-40B4-BE49-F238E27FC236}">
                <a16:creationId xmlns:a16="http://schemas.microsoft.com/office/drawing/2014/main" id="{0BE2052B-C522-47E8-9DC9-82E399156214}"/>
              </a:ext>
            </a:extLst>
          </p:cNvPr>
          <p:cNvSpPr/>
          <p:nvPr/>
        </p:nvSpPr>
        <p:spPr>
          <a:xfrm>
            <a:off x="3481329" y="2585981"/>
            <a:ext cx="1265205" cy="923330"/>
          </a:xfrm>
          <a:prstGeom prst="rect">
            <a:avLst/>
          </a:prstGeom>
          <a:noFill/>
        </p:spPr>
        <p:txBody>
          <a:bodyPr wrap="square" lIns="91440" tIns="45720" rIns="91440" bIns="45720">
            <a:spAutoFit/>
          </a:bodyPr>
          <a:lstStyle/>
          <a:p>
            <a:pPr algn="ctr"/>
            <a:r>
              <a:rPr lang="en-US" sz="5400" dirty="0">
                <a:ln w="0"/>
                <a:effectLst>
                  <a:outerShdw blurRad="38100" dist="19050" dir="2700000" algn="tl" rotWithShape="0">
                    <a:schemeClr val="dk1">
                      <a:alpha val="40000"/>
                    </a:schemeClr>
                  </a:outerShdw>
                </a:effectLst>
              </a:rPr>
              <a:t>=</a:t>
            </a:r>
            <a:endParaRPr lang="en-US" sz="5400" b="0" cap="none" spc="0" dirty="0">
              <a:ln w="0"/>
              <a:solidFill>
                <a:schemeClr val="tx1"/>
              </a:solidFill>
              <a:effectLst>
                <a:outerShdw blurRad="38100" dist="19050" dir="2700000" algn="tl" rotWithShape="0">
                  <a:schemeClr val="dk1">
                    <a:alpha val="40000"/>
                  </a:schemeClr>
                </a:outerShdw>
              </a:effectLst>
            </a:endParaRPr>
          </a:p>
        </p:txBody>
      </p:sp>
      <p:pic>
        <p:nvPicPr>
          <p:cNvPr id="13" name="Picture 12" descr="A close up of a mask&#10;&#10;Description automatically generated">
            <a:extLst>
              <a:ext uri="{FF2B5EF4-FFF2-40B4-BE49-F238E27FC236}">
                <a16:creationId xmlns:a16="http://schemas.microsoft.com/office/drawing/2014/main" id="{F66CF21A-F687-49ED-9A8C-D32A8A715B3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57660" y="758870"/>
            <a:ext cx="1828800" cy="1311121"/>
          </a:xfrm>
          <a:prstGeom prst="rect">
            <a:avLst/>
          </a:prstGeom>
        </p:spPr>
      </p:pic>
      <p:sp>
        <p:nvSpPr>
          <p:cNvPr id="14" name="Rectangle 13">
            <a:extLst>
              <a:ext uri="{FF2B5EF4-FFF2-40B4-BE49-F238E27FC236}">
                <a16:creationId xmlns:a16="http://schemas.microsoft.com/office/drawing/2014/main" id="{0ED1FB6E-0AC8-48D0-B94F-31B14EE3ADD9}"/>
              </a:ext>
            </a:extLst>
          </p:cNvPr>
          <p:cNvSpPr/>
          <p:nvPr/>
        </p:nvSpPr>
        <p:spPr>
          <a:xfrm>
            <a:off x="6887228" y="2638082"/>
            <a:ext cx="548548" cy="923330"/>
          </a:xfrm>
          <a:prstGeom prst="rect">
            <a:avLst/>
          </a:prstGeom>
          <a:noFill/>
        </p:spPr>
        <p:txBody>
          <a:bodyPr wrap="none" lIns="91440" tIns="45720" rIns="91440" bIns="45720">
            <a:spAutoFit/>
          </a:bodyPr>
          <a:lstStyle/>
          <a:p>
            <a:pPr algn="ctr"/>
            <a:r>
              <a:rPr lang="en-US" sz="5400" dirty="0">
                <a:ln w="0"/>
                <a:effectLst>
                  <a:outerShdw blurRad="38100" dist="19050" dir="2700000" algn="tl" rotWithShape="0">
                    <a:schemeClr val="dk1">
                      <a:alpha val="40000"/>
                    </a:schemeClr>
                  </a:outerShdw>
                </a:effectLst>
              </a:rPr>
              <a:t>=</a:t>
            </a:r>
          </a:p>
        </p:txBody>
      </p:sp>
      <p:pic>
        <p:nvPicPr>
          <p:cNvPr id="16" name="Picture 15" descr="A picture containing drawing&#10;&#10;Description automatically generated">
            <a:extLst>
              <a:ext uri="{FF2B5EF4-FFF2-40B4-BE49-F238E27FC236}">
                <a16:creationId xmlns:a16="http://schemas.microsoft.com/office/drawing/2014/main" id="{39358680-35A7-4036-B9B1-ACD0ED375ED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57660" y="4384058"/>
            <a:ext cx="8469523" cy="1441501"/>
          </a:xfrm>
          <a:prstGeom prst="rect">
            <a:avLst/>
          </a:prstGeom>
        </p:spPr>
      </p:pic>
      <p:sp>
        <p:nvSpPr>
          <p:cNvPr id="17" name="Rectangle 16">
            <a:extLst>
              <a:ext uri="{FF2B5EF4-FFF2-40B4-BE49-F238E27FC236}">
                <a16:creationId xmlns:a16="http://schemas.microsoft.com/office/drawing/2014/main" id="{61748D87-AD74-464A-BBB4-C90640FD63C7}"/>
              </a:ext>
            </a:extLst>
          </p:cNvPr>
          <p:cNvSpPr/>
          <p:nvPr/>
        </p:nvSpPr>
        <p:spPr>
          <a:xfrm>
            <a:off x="6003635" y="2967335"/>
            <a:ext cx="184730" cy="923330"/>
          </a:xfrm>
          <a:prstGeom prst="rect">
            <a:avLst/>
          </a:prstGeom>
          <a:noFill/>
        </p:spPr>
        <p:txBody>
          <a:bodyPr wrap="none" lIns="91440" tIns="45720" rIns="91440" bIns="45720">
            <a:spAutoFit/>
          </a:bodyPr>
          <a:lstStyle/>
          <a:p>
            <a:pPr algn="ctr"/>
            <a:endParaRPr lang="en-US" sz="5400" b="0" cap="none" spc="0" dirty="0">
              <a:ln w="0"/>
              <a:solidFill>
                <a:schemeClr val="tx1"/>
              </a:solidFill>
              <a:effectLst>
                <a:outerShdw blurRad="38100" dist="19050" dir="2700000" algn="tl" rotWithShape="0">
                  <a:schemeClr val="dk1">
                    <a:alpha val="40000"/>
                  </a:schemeClr>
                </a:outerShdw>
              </a:effectLst>
            </a:endParaRPr>
          </a:p>
        </p:txBody>
      </p:sp>
      <p:sp>
        <p:nvSpPr>
          <p:cNvPr id="20" name="Rectangle 19">
            <a:extLst>
              <a:ext uri="{FF2B5EF4-FFF2-40B4-BE49-F238E27FC236}">
                <a16:creationId xmlns:a16="http://schemas.microsoft.com/office/drawing/2014/main" id="{66E74618-8DD1-4A9E-B977-A36F5BE0AC2D}"/>
              </a:ext>
            </a:extLst>
          </p:cNvPr>
          <p:cNvSpPr/>
          <p:nvPr/>
        </p:nvSpPr>
        <p:spPr>
          <a:xfrm>
            <a:off x="988155" y="6180631"/>
            <a:ext cx="8469523" cy="369332"/>
          </a:xfrm>
          <a:prstGeom prst="rect">
            <a:avLst/>
          </a:prstGeom>
        </p:spPr>
        <p:txBody>
          <a:bodyPr wrap="square">
            <a:spAutoFit/>
          </a:bodyPr>
          <a:lstStyle/>
          <a:p>
            <a:pPr algn="ctr"/>
            <a:r>
              <a:rPr lang="en-US" dirty="0">
                <a:ln w="0"/>
                <a:effectLst>
                  <a:outerShdw blurRad="38100" dist="19050" dir="2700000" algn="tl" rotWithShape="0">
                    <a:schemeClr val="dk1">
                      <a:alpha val="40000"/>
                    </a:schemeClr>
                  </a:outerShdw>
                </a:effectLst>
              </a:rPr>
              <a:t>METAL               PLASTIC                    GLASS               FOOD          CARBOARD</a:t>
            </a:r>
          </a:p>
        </p:txBody>
      </p:sp>
      <p:pic>
        <p:nvPicPr>
          <p:cNvPr id="22" name="Picture 21" descr="refuse-derived fuel">
            <a:extLst>
              <a:ext uri="{FF2B5EF4-FFF2-40B4-BE49-F238E27FC236}">
                <a16:creationId xmlns:a16="http://schemas.microsoft.com/office/drawing/2014/main" id="{9AE7DA6D-D354-4627-A8A9-6961C972F89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64386" y="964395"/>
            <a:ext cx="11271122" cy="5852540"/>
          </a:xfrm>
          <a:prstGeom prst="rect">
            <a:avLst/>
          </a:prstGeom>
        </p:spPr>
      </p:pic>
      <p:sp>
        <p:nvSpPr>
          <p:cNvPr id="23" name="Rectangle 22">
            <a:extLst>
              <a:ext uri="{FF2B5EF4-FFF2-40B4-BE49-F238E27FC236}">
                <a16:creationId xmlns:a16="http://schemas.microsoft.com/office/drawing/2014/main" id="{02EBB6DF-9E20-4EA0-B2B9-D9C8EAAC9B88}"/>
              </a:ext>
            </a:extLst>
          </p:cNvPr>
          <p:cNvSpPr/>
          <p:nvPr/>
        </p:nvSpPr>
        <p:spPr>
          <a:xfrm>
            <a:off x="2943802" y="2669765"/>
            <a:ext cx="6437981" cy="923330"/>
          </a:xfrm>
          <a:prstGeom prst="rect">
            <a:avLst/>
          </a:prstGeom>
          <a:noFill/>
        </p:spPr>
        <p:txBody>
          <a:bodyPr wrap="none" lIns="91440" tIns="45720" rIns="91440" bIns="45720">
            <a:spAutoFit/>
          </a:bodyPr>
          <a:lstStyle/>
          <a:p>
            <a:r>
              <a:rPr lang="en-GB" sz="5400" b="1" dirty="0">
                <a:solidFill>
                  <a:schemeClr val="bg1"/>
                </a:solidFill>
              </a:rPr>
              <a:t>refuse-derived fuel</a:t>
            </a:r>
          </a:p>
        </p:txBody>
      </p:sp>
      <p:sp>
        <p:nvSpPr>
          <p:cNvPr id="24" name="Rectangle 23">
            <a:extLst>
              <a:ext uri="{FF2B5EF4-FFF2-40B4-BE49-F238E27FC236}">
                <a16:creationId xmlns:a16="http://schemas.microsoft.com/office/drawing/2014/main" id="{88105D0E-0FB0-472D-8407-66E2E8FD8053}"/>
              </a:ext>
            </a:extLst>
          </p:cNvPr>
          <p:cNvSpPr/>
          <p:nvPr/>
        </p:nvSpPr>
        <p:spPr>
          <a:xfrm>
            <a:off x="1541084" y="3815163"/>
            <a:ext cx="8241324" cy="923330"/>
          </a:xfrm>
          <a:prstGeom prst="rect">
            <a:avLst/>
          </a:prstGeom>
          <a:noFill/>
        </p:spPr>
        <p:txBody>
          <a:bodyPr wrap="square" lIns="91440" tIns="45720" rIns="91440" bIns="45720">
            <a:spAutoFit/>
          </a:bodyPr>
          <a:lstStyle/>
          <a:p>
            <a:pPr algn="ctr"/>
            <a:r>
              <a:rPr lang="en-US" sz="5400" b="0" cap="none" spc="0" dirty="0">
                <a:ln w="0"/>
                <a:solidFill>
                  <a:schemeClr val="bg1"/>
                </a:solidFill>
                <a:effectLst>
                  <a:outerShdw blurRad="38100" dist="19050" dir="2700000" algn="tl" rotWithShape="0">
                    <a:schemeClr val="dk1">
                      <a:alpha val="40000"/>
                    </a:schemeClr>
                  </a:outerShdw>
                </a:effectLst>
              </a:rPr>
              <a:t>WASTE = SUSTAINABILITY</a:t>
            </a:r>
          </a:p>
        </p:txBody>
      </p:sp>
    </p:spTree>
    <p:extLst>
      <p:ext uri="{BB962C8B-B14F-4D97-AF65-F5344CB8AC3E}">
        <p14:creationId xmlns:p14="http://schemas.microsoft.com/office/powerpoint/2010/main" val="1821694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16"/>
                                        </p:tgtEl>
                                        <p:attrNameLst>
                                          <p:attrName>style.visibility</p:attrName>
                                        </p:attrNameLst>
                                      </p:cBhvr>
                                      <p:to>
                                        <p:strVal val="visible"/>
                                      </p:to>
                                    </p:set>
                                    <p:anim calcmode="lin" valueType="num">
                                      <p:cBhvr>
                                        <p:cTn id="31" dur="1000" fill="hold"/>
                                        <p:tgtEl>
                                          <p:spTgt spid="16"/>
                                        </p:tgtEl>
                                        <p:attrNameLst>
                                          <p:attrName>ppt_w</p:attrName>
                                        </p:attrNameLst>
                                      </p:cBhvr>
                                      <p:tavLst>
                                        <p:tav tm="0">
                                          <p:val>
                                            <p:fltVal val="0"/>
                                          </p:val>
                                        </p:tav>
                                        <p:tav tm="100000">
                                          <p:val>
                                            <p:strVal val="#ppt_w"/>
                                          </p:val>
                                        </p:tav>
                                      </p:tavLst>
                                    </p:anim>
                                    <p:anim calcmode="lin" valueType="num">
                                      <p:cBhvr>
                                        <p:cTn id="32" dur="1000" fill="hold"/>
                                        <p:tgtEl>
                                          <p:spTgt spid="16"/>
                                        </p:tgtEl>
                                        <p:attrNameLst>
                                          <p:attrName>ppt_h</p:attrName>
                                        </p:attrNameLst>
                                      </p:cBhvr>
                                      <p:tavLst>
                                        <p:tav tm="0">
                                          <p:val>
                                            <p:fltVal val="0"/>
                                          </p:val>
                                        </p:tav>
                                        <p:tav tm="100000">
                                          <p:val>
                                            <p:strVal val="#ppt_h"/>
                                          </p:val>
                                        </p:tav>
                                      </p:tavLst>
                                    </p:anim>
                                    <p:anim calcmode="lin" valueType="num">
                                      <p:cBhvr>
                                        <p:cTn id="33" dur="1000" fill="hold"/>
                                        <p:tgtEl>
                                          <p:spTgt spid="16"/>
                                        </p:tgtEl>
                                        <p:attrNameLst>
                                          <p:attrName>style.rotation</p:attrName>
                                        </p:attrNameLst>
                                      </p:cBhvr>
                                      <p:tavLst>
                                        <p:tav tm="0">
                                          <p:val>
                                            <p:fltVal val="90"/>
                                          </p:val>
                                        </p:tav>
                                        <p:tav tm="100000">
                                          <p:val>
                                            <p:fltVal val="0"/>
                                          </p:val>
                                        </p:tav>
                                      </p:tavLst>
                                    </p:anim>
                                    <p:animEffect transition="in" filter="fade">
                                      <p:cBhvr>
                                        <p:cTn id="34" dur="1000"/>
                                        <p:tgtEl>
                                          <p:spTgt spid="16"/>
                                        </p:tgtEl>
                                      </p:cBhvr>
                                    </p:animEffect>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20"/>
                                        </p:tgtEl>
                                        <p:attrNameLst>
                                          <p:attrName>style.visibility</p:attrName>
                                        </p:attrNameLst>
                                      </p:cBhvr>
                                      <p:to>
                                        <p:strVal val="visible"/>
                                      </p:to>
                                    </p:set>
                                    <p:anim calcmode="lin" valueType="num">
                                      <p:cBhvr additive="base">
                                        <p:cTn id="39" dur="500" fill="hold"/>
                                        <p:tgtEl>
                                          <p:spTgt spid="20"/>
                                        </p:tgtEl>
                                        <p:attrNameLst>
                                          <p:attrName>ppt_x</p:attrName>
                                        </p:attrNameLst>
                                      </p:cBhvr>
                                      <p:tavLst>
                                        <p:tav tm="0">
                                          <p:val>
                                            <p:strVal val="#ppt_x"/>
                                          </p:val>
                                        </p:tav>
                                        <p:tav tm="100000">
                                          <p:val>
                                            <p:strVal val="#ppt_x"/>
                                          </p:val>
                                        </p:tav>
                                      </p:tavLst>
                                    </p:anim>
                                    <p:anim calcmode="lin" valueType="num">
                                      <p:cBhvr additive="base">
                                        <p:cTn id="40"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22"/>
                                        </p:tgtEl>
                                        <p:attrNameLst>
                                          <p:attrName>style.visibility</p:attrName>
                                        </p:attrNameLst>
                                      </p:cBhvr>
                                      <p:to>
                                        <p:strVal val="visible"/>
                                      </p:to>
                                    </p:set>
                                    <p:animEffect transition="in" filter="fade">
                                      <p:cBhvr>
                                        <p:cTn id="45" dur="500"/>
                                        <p:tgtEl>
                                          <p:spTgt spid="22"/>
                                        </p:tgtEl>
                                      </p:cBhvr>
                                    </p:animEffect>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23"/>
                                        </p:tgtEl>
                                        <p:attrNameLst>
                                          <p:attrName>style.visibility</p:attrName>
                                        </p:attrNameLst>
                                      </p:cBhvr>
                                      <p:to>
                                        <p:strVal val="visible"/>
                                      </p:to>
                                    </p:set>
                                    <p:anim calcmode="lin" valueType="num">
                                      <p:cBhvr additive="base">
                                        <p:cTn id="50" dur="500" fill="hold"/>
                                        <p:tgtEl>
                                          <p:spTgt spid="23"/>
                                        </p:tgtEl>
                                        <p:attrNameLst>
                                          <p:attrName>ppt_x</p:attrName>
                                        </p:attrNameLst>
                                      </p:cBhvr>
                                      <p:tavLst>
                                        <p:tav tm="0">
                                          <p:val>
                                            <p:strVal val="#ppt_x"/>
                                          </p:val>
                                        </p:tav>
                                        <p:tav tm="100000">
                                          <p:val>
                                            <p:strVal val="#ppt_x"/>
                                          </p:val>
                                        </p:tav>
                                      </p:tavLst>
                                    </p:anim>
                                    <p:anim calcmode="lin" valueType="num">
                                      <p:cBhvr additive="base">
                                        <p:cTn id="51"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grpId="0" nodeType="clickEffect">
                                  <p:stCondLst>
                                    <p:cond delay="0"/>
                                  </p:stCondLst>
                                  <p:childTnLst>
                                    <p:set>
                                      <p:cBhvr>
                                        <p:cTn id="55"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20" grpId="0"/>
      <p:bldP spid="23" grpId="0"/>
      <p:bldP spid="24" grpId="0"/>
    </p:bld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485</TotalTime>
  <Words>445</Words>
  <Application>Microsoft Office PowerPoint</Application>
  <PresentationFormat>Widescreen</PresentationFormat>
  <Paragraphs>18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Trebuchet MS</vt:lpstr>
      <vt:lpstr>Wingdings 3</vt:lpstr>
      <vt:lpstr>Facet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Lorraine Croker</dc:creator>
  <cp:lastModifiedBy>Lorraine Croker</cp:lastModifiedBy>
  <cp:revision>5</cp:revision>
  <dcterms:created xsi:type="dcterms:W3CDTF">2019-12-04T21:17:15Z</dcterms:created>
  <dcterms:modified xsi:type="dcterms:W3CDTF">2019-12-09T20:58:50Z</dcterms:modified>
</cp:coreProperties>
</file>