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anjan Sukul" userId="fc6e5cab975b3ee1" providerId="LiveId" clId="{2EC5B7B5-D1D6-48A4-A5FB-EC835B216A04}"/>
    <pc:docChg chg="custSel addSld modSld modMainMaster">
      <pc:chgData name="Debanjan Sukul" userId="fc6e5cab975b3ee1" providerId="LiveId" clId="{2EC5B7B5-D1D6-48A4-A5FB-EC835B216A04}" dt="2025-11-05T12:01:40.608" v="1308" actId="13822"/>
      <pc:docMkLst>
        <pc:docMk/>
      </pc:docMkLst>
      <pc:sldChg chg="setBg">
        <pc:chgData name="Debanjan Sukul" userId="fc6e5cab975b3ee1" providerId="LiveId" clId="{2EC5B7B5-D1D6-48A4-A5FB-EC835B216A04}" dt="2025-11-05T10:57:49.656" v="65"/>
        <pc:sldMkLst>
          <pc:docMk/>
          <pc:sldMk cId="74018132" sldId="256"/>
        </pc:sldMkLst>
      </pc:sldChg>
      <pc:sldChg chg="addSp delSp modSp new mod">
        <pc:chgData name="Debanjan Sukul" userId="fc6e5cab975b3ee1" providerId="LiveId" clId="{2EC5B7B5-D1D6-48A4-A5FB-EC835B216A04}" dt="2025-11-05T11:58:42.170" v="1268" actId="13822"/>
        <pc:sldMkLst>
          <pc:docMk/>
          <pc:sldMk cId="177012333" sldId="257"/>
        </pc:sldMkLst>
        <pc:spChg chg="mod">
          <ac:chgData name="Debanjan Sukul" userId="fc6e5cab975b3ee1" providerId="LiveId" clId="{2EC5B7B5-D1D6-48A4-A5FB-EC835B216A04}" dt="2025-11-05T11:58:40.108" v="1267" actId="13822"/>
          <ac:spMkLst>
            <pc:docMk/>
            <pc:sldMk cId="177012333" sldId="257"/>
            <ac:spMk id="2" creationId="{6A1B4413-65CD-1B5A-7DF2-2EB1F91C1D61}"/>
          </ac:spMkLst>
        </pc:spChg>
        <pc:spChg chg="mod">
          <ac:chgData name="Debanjan Sukul" userId="fc6e5cab975b3ee1" providerId="LiveId" clId="{2EC5B7B5-D1D6-48A4-A5FB-EC835B216A04}" dt="2025-11-05T11:58:42.170" v="1268" actId="13822"/>
          <ac:spMkLst>
            <pc:docMk/>
            <pc:sldMk cId="177012333" sldId="257"/>
            <ac:spMk id="3" creationId="{103B5D35-B348-F24D-63B6-3039678E2D8A}"/>
          </ac:spMkLst>
        </pc:spChg>
        <pc:spChg chg="del mod">
          <ac:chgData name="Debanjan Sukul" userId="fc6e5cab975b3ee1" providerId="LiveId" clId="{2EC5B7B5-D1D6-48A4-A5FB-EC835B216A04}" dt="2025-11-05T11:18:52.877" v="396" actId="22"/>
          <ac:spMkLst>
            <pc:docMk/>
            <pc:sldMk cId="177012333" sldId="257"/>
            <ac:spMk id="4" creationId="{BBFF480F-EF86-F7A5-01B3-10B6C52B9A90}"/>
          </ac:spMkLst>
        </pc:spChg>
        <pc:spChg chg="add mod">
          <ac:chgData name="Debanjan Sukul" userId="fc6e5cab975b3ee1" providerId="LiveId" clId="{2EC5B7B5-D1D6-48A4-A5FB-EC835B216A04}" dt="2025-11-05T11:57:01.132" v="1241"/>
          <ac:spMkLst>
            <pc:docMk/>
            <pc:sldMk cId="177012333" sldId="257"/>
            <ac:spMk id="7" creationId="{BE623048-D248-C8DB-14DC-E7FAEC431346}"/>
          </ac:spMkLst>
        </pc:spChg>
        <pc:picChg chg="add mod ord">
          <ac:chgData name="Debanjan Sukul" userId="fc6e5cab975b3ee1" providerId="LiveId" clId="{2EC5B7B5-D1D6-48A4-A5FB-EC835B216A04}" dt="2025-11-05T11:21:13.086" v="467" actId="1440"/>
          <ac:picMkLst>
            <pc:docMk/>
            <pc:sldMk cId="177012333" sldId="257"/>
            <ac:picMk id="6" creationId="{A026E759-2339-3E6D-DD43-3654E7914935}"/>
          </ac:picMkLst>
        </pc:picChg>
      </pc:sldChg>
      <pc:sldChg chg="addSp delSp modSp new mod">
        <pc:chgData name="Debanjan Sukul" userId="fc6e5cab975b3ee1" providerId="LiveId" clId="{2EC5B7B5-D1D6-48A4-A5FB-EC835B216A04}" dt="2025-11-05T11:58:51.913" v="1271" actId="13822"/>
        <pc:sldMkLst>
          <pc:docMk/>
          <pc:sldMk cId="79934664" sldId="258"/>
        </pc:sldMkLst>
        <pc:spChg chg="mod">
          <ac:chgData name="Debanjan Sukul" userId="fc6e5cab975b3ee1" providerId="LiveId" clId="{2EC5B7B5-D1D6-48A4-A5FB-EC835B216A04}" dt="2025-11-05T11:58:49.501" v="1270" actId="13822"/>
          <ac:spMkLst>
            <pc:docMk/>
            <pc:sldMk cId="79934664" sldId="258"/>
            <ac:spMk id="2" creationId="{FAB3CC8C-EAE2-B078-F9C0-B235949940C1}"/>
          </ac:spMkLst>
        </pc:spChg>
        <pc:spChg chg="del mod">
          <ac:chgData name="Debanjan Sukul" userId="fc6e5cab975b3ee1" providerId="LiveId" clId="{2EC5B7B5-D1D6-48A4-A5FB-EC835B216A04}" dt="2025-11-05T11:22:32.808" v="468"/>
          <ac:spMkLst>
            <pc:docMk/>
            <pc:sldMk cId="79934664" sldId="258"/>
            <ac:spMk id="3" creationId="{190DA56F-B2AB-FB5B-8C16-E757721EBE91}"/>
          </ac:spMkLst>
        </pc:spChg>
        <pc:spChg chg="mod">
          <ac:chgData name="Debanjan Sukul" userId="fc6e5cab975b3ee1" providerId="LiveId" clId="{2EC5B7B5-D1D6-48A4-A5FB-EC835B216A04}" dt="2025-11-05T11:58:51.913" v="1271" actId="13822"/>
          <ac:spMkLst>
            <pc:docMk/>
            <pc:sldMk cId="79934664" sldId="258"/>
            <ac:spMk id="4" creationId="{837663A9-77D6-B389-AE12-5C655F087520}"/>
          </ac:spMkLst>
        </pc:spChg>
        <pc:spChg chg="add mod">
          <ac:chgData name="Debanjan Sukul" userId="fc6e5cab975b3ee1" providerId="LiveId" clId="{2EC5B7B5-D1D6-48A4-A5FB-EC835B216A04}" dt="2025-11-05T11:57:11.179" v="1244"/>
          <ac:spMkLst>
            <pc:docMk/>
            <pc:sldMk cId="79934664" sldId="258"/>
            <ac:spMk id="6" creationId="{CC532C30-DCE3-ED3D-549A-6E3E0047AC0D}"/>
          </ac:spMkLst>
        </pc:spChg>
        <pc:picChg chg="add mod">
          <ac:chgData name="Debanjan Sukul" userId="fc6e5cab975b3ee1" providerId="LiveId" clId="{2EC5B7B5-D1D6-48A4-A5FB-EC835B216A04}" dt="2025-11-05T11:24:29.132" v="533" actId="1440"/>
          <ac:picMkLst>
            <pc:docMk/>
            <pc:sldMk cId="79934664" sldId="258"/>
            <ac:picMk id="5" creationId="{D6E16C23-55EC-38A7-132C-1E5E4E89F61C}"/>
          </ac:picMkLst>
        </pc:picChg>
      </pc:sldChg>
      <pc:sldChg chg="addSp delSp modSp new mod">
        <pc:chgData name="Debanjan Sukul" userId="fc6e5cab975b3ee1" providerId="LiveId" clId="{2EC5B7B5-D1D6-48A4-A5FB-EC835B216A04}" dt="2025-11-05T11:59:03.793" v="1274" actId="13822"/>
        <pc:sldMkLst>
          <pc:docMk/>
          <pc:sldMk cId="3337571011" sldId="259"/>
        </pc:sldMkLst>
        <pc:spChg chg="mod">
          <ac:chgData name="Debanjan Sukul" userId="fc6e5cab975b3ee1" providerId="LiveId" clId="{2EC5B7B5-D1D6-48A4-A5FB-EC835B216A04}" dt="2025-11-05T11:59:02.309" v="1273" actId="13822"/>
          <ac:spMkLst>
            <pc:docMk/>
            <pc:sldMk cId="3337571011" sldId="259"/>
            <ac:spMk id="2" creationId="{C663EBF5-78D1-5E18-CC9E-891D29941806}"/>
          </ac:spMkLst>
        </pc:spChg>
        <pc:spChg chg="mod">
          <ac:chgData name="Debanjan Sukul" userId="fc6e5cab975b3ee1" providerId="LiveId" clId="{2EC5B7B5-D1D6-48A4-A5FB-EC835B216A04}" dt="2025-11-05T11:59:03.793" v="1274" actId="13822"/>
          <ac:spMkLst>
            <pc:docMk/>
            <pc:sldMk cId="3337571011" sldId="259"/>
            <ac:spMk id="3" creationId="{5DFAFEA9-1510-6C45-D912-458B51D4B5E1}"/>
          </ac:spMkLst>
        </pc:spChg>
        <pc:spChg chg="del mod">
          <ac:chgData name="Debanjan Sukul" userId="fc6e5cab975b3ee1" providerId="LiveId" clId="{2EC5B7B5-D1D6-48A4-A5FB-EC835B216A04}" dt="2025-11-05T11:26:22.550" v="534"/>
          <ac:spMkLst>
            <pc:docMk/>
            <pc:sldMk cId="3337571011" sldId="259"/>
            <ac:spMk id="4" creationId="{696A7EAB-E180-50C3-5DF3-C218BD0B6B0B}"/>
          </ac:spMkLst>
        </pc:spChg>
        <pc:spChg chg="add mod">
          <ac:chgData name="Debanjan Sukul" userId="fc6e5cab975b3ee1" providerId="LiveId" clId="{2EC5B7B5-D1D6-48A4-A5FB-EC835B216A04}" dt="2025-11-05T11:57:20.508" v="1247"/>
          <ac:spMkLst>
            <pc:docMk/>
            <pc:sldMk cId="3337571011" sldId="259"/>
            <ac:spMk id="6" creationId="{A49BA119-DCDC-1A8B-6F85-A7837FA3BDC0}"/>
          </ac:spMkLst>
        </pc:spChg>
        <pc:spChg chg="add">
          <ac:chgData name="Debanjan Sukul" userId="fc6e5cab975b3ee1" providerId="LiveId" clId="{2EC5B7B5-D1D6-48A4-A5FB-EC835B216A04}" dt="2025-11-05T11:27:38.729" v="592"/>
          <ac:spMkLst>
            <pc:docMk/>
            <pc:sldMk cId="3337571011" sldId="259"/>
            <ac:spMk id="7" creationId="{03E0ED0C-F44D-7E5E-D841-AB2CBF1816A9}"/>
          </ac:spMkLst>
        </pc:spChg>
        <pc:picChg chg="add mod">
          <ac:chgData name="Debanjan Sukul" userId="fc6e5cab975b3ee1" providerId="LiveId" clId="{2EC5B7B5-D1D6-48A4-A5FB-EC835B216A04}" dt="2025-11-05T11:56:19.136" v="1233" actId="1440"/>
          <ac:picMkLst>
            <pc:docMk/>
            <pc:sldMk cId="3337571011" sldId="259"/>
            <ac:picMk id="5" creationId="{1AB444F6-E618-9517-E034-9D3F304B777F}"/>
          </ac:picMkLst>
        </pc:picChg>
      </pc:sldChg>
      <pc:sldChg chg="addSp delSp modSp new mod">
        <pc:chgData name="Debanjan Sukul" userId="fc6e5cab975b3ee1" providerId="LiveId" clId="{2EC5B7B5-D1D6-48A4-A5FB-EC835B216A04}" dt="2025-11-05T11:59:18.129" v="1277" actId="13822"/>
        <pc:sldMkLst>
          <pc:docMk/>
          <pc:sldMk cId="1337026911" sldId="260"/>
        </pc:sldMkLst>
        <pc:spChg chg="mod">
          <ac:chgData name="Debanjan Sukul" userId="fc6e5cab975b3ee1" providerId="LiveId" clId="{2EC5B7B5-D1D6-48A4-A5FB-EC835B216A04}" dt="2025-11-05T11:59:16.171" v="1276" actId="13822"/>
          <ac:spMkLst>
            <pc:docMk/>
            <pc:sldMk cId="1337026911" sldId="260"/>
            <ac:spMk id="2" creationId="{560A76A3-E8CB-962E-38B4-67DBC513890D}"/>
          </ac:spMkLst>
        </pc:spChg>
        <pc:spChg chg="del mod">
          <ac:chgData name="Debanjan Sukul" userId="fc6e5cab975b3ee1" providerId="LiveId" clId="{2EC5B7B5-D1D6-48A4-A5FB-EC835B216A04}" dt="2025-11-05T11:30:22.916" v="603" actId="22"/>
          <ac:spMkLst>
            <pc:docMk/>
            <pc:sldMk cId="1337026911" sldId="260"/>
            <ac:spMk id="3" creationId="{437577D1-3F50-5AB6-6719-FC7251A65947}"/>
          </ac:spMkLst>
        </pc:spChg>
        <pc:spChg chg="mod">
          <ac:chgData name="Debanjan Sukul" userId="fc6e5cab975b3ee1" providerId="LiveId" clId="{2EC5B7B5-D1D6-48A4-A5FB-EC835B216A04}" dt="2025-11-05T11:59:18.129" v="1277" actId="13822"/>
          <ac:spMkLst>
            <pc:docMk/>
            <pc:sldMk cId="1337026911" sldId="260"/>
            <ac:spMk id="4" creationId="{59959927-8514-12BD-71BA-719303A57DD3}"/>
          </ac:spMkLst>
        </pc:spChg>
        <pc:spChg chg="add mod">
          <ac:chgData name="Debanjan Sukul" userId="fc6e5cab975b3ee1" providerId="LiveId" clId="{2EC5B7B5-D1D6-48A4-A5FB-EC835B216A04}" dt="2025-11-05T11:57:35.123" v="1250"/>
          <ac:spMkLst>
            <pc:docMk/>
            <pc:sldMk cId="1337026911" sldId="260"/>
            <ac:spMk id="7" creationId="{C392A046-D908-C856-7415-DD4F25E71791}"/>
          </ac:spMkLst>
        </pc:spChg>
        <pc:picChg chg="add mod ord">
          <ac:chgData name="Debanjan Sukul" userId="fc6e5cab975b3ee1" providerId="LiveId" clId="{2EC5B7B5-D1D6-48A4-A5FB-EC835B216A04}" dt="2025-11-05T11:32:24.379" v="672" actId="1440"/>
          <ac:picMkLst>
            <pc:docMk/>
            <pc:sldMk cId="1337026911" sldId="260"/>
            <ac:picMk id="6" creationId="{84C833C3-3616-8B11-6B1A-87EB712BB9D7}"/>
          </ac:picMkLst>
        </pc:picChg>
      </pc:sldChg>
      <pc:sldChg chg="addSp delSp modSp new mod">
        <pc:chgData name="Debanjan Sukul" userId="fc6e5cab975b3ee1" providerId="LiveId" clId="{2EC5B7B5-D1D6-48A4-A5FB-EC835B216A04}" dt="2025-11-05T11:59:32.897" v="1280" actId="13822"/>
        <pc:sldMkLst>
          <pc:docMk/>
          <pc:sldMk cId="3948208307" sldId="261"/>
        </pc:sldMkLst>
        <pc:spChg chg="mod">
          <ac:chgData name="Debanjan Sukul" userId="fc6e5cab975b3ee1" providerId="LiveId" clId="{2EC5B7B5-D1D6-48A4-A5FB-EC835B216A04}" dt="2025-11-05T11:59:31.033" v="1279" actId="13822"/>
          <ac:spMkLst>
            <pc:docMk/>
            <pc:sldMk cId="3948208307" sldId="261"/>
            <ac:spMk id="2" creationId="{6ABA3F32-373D-9FAB-6D3E-6DD9BD9ADF52}"/>
          </ac:spMkLst>
        </pc:spChg>
        <pc:spChg chg="mod">
          <ac:chgData name="Debanjan Sukul" userId="fc6e5cab975b3ee1" providerId="LiveId" clId="{2EC5B7B5-D1D6-48A4-A5FB-EC835B216A04}" dt="2025-11-05T11:59:32.897" v="1280" actId="13822"/>
          <ac:spMkLst>
            <pc:docMk/>
            <pc:sldMk cId="3948208307" sldId="261"/>
            <ac:spMk id="3" creationId="{345606DF-EC1B-D499-AC0F-4463CD4C1F0C}"/>
          </ac:spMkLst>
        </pc:spChg>
        <pc:spChg chg="del mod">
          <ac:chgData name="Debanjan Sukul" userId="fc6e5cab975b3ee1" providerId="LiveId" clId="{2EC5B7B5-D1D6-48A4-A5FB-EC835B216A04}" dt="2025-11-05T11:34:09.095" v="673" actId="22"/>
          <ac:spMkLst>
            <pc:docMk/>
            <pc:sldMk cId="3948208307" sldId="261"/>
            <ac:spMk id="4" creationId="{19E2B282-CF98-CAD2-D710-88803B3FF061}"/>
          </ac:spMkLst>
        </pc:spChg>
        <pc:spChg chg="add mod">
          <ac:chgData name="Debanjan Sukul" userId="fc6e5cab975b3ee1" providerId="LiveId" clId="{2EC5B7B5-D1D6-48A4-A5FB-EC835B216A04}" dt="2025-11-05T11:57:42.059" v="1253"/>
          <ac:spMkLst>
            <pc:docMk/>
            <pc:sldMk cId="3948208307" sldId="261"/>
            <ac:spMk id="7" creationId="{D3E1E2FF-E589-3C0D-B54D-244A01544F6B}"/>
          </ac:spMkLst>
        </pc:spChg>
        <pc:picChg chg="add mod ord">
          <ac:chgData name="Debanjan Sukul" userId="fc6e5cab975b3ee1" providerId="LiveId" clId="{2EC5B7B5-D1D6-48A4-A5FB-EC835B216A04}" dt="2025-11-05T11:56:26.088" v="1234" actId="1440"/>
          <ac:picMkLst>
            <pc:docMk/>
            <pc:sldMk cId="3948208307" sldId="261"/>
            <ac:picMk id="6" creationId="{B54C5A81-8C25-FA07-8EC5-E21C88A6C865}"/>
          </ac:picMkLst>
        </pc:picChg>
      </pc:sldChg>
      <pc:sldChg chg="addSp delSp modSp new mod">
        <pc:chgData name="Debanjan Sukul" userId="fc6e5cab975b3ee1" providerId="LiveId" clId="{2EC5B7B5-D1D6-48A4-A5FB-EC835B216A04}" dt="2025-11-05T11:59:50.345" v="1284" actId="13822"/>
        <pc:sldMkLst>
          <pc:docMk/>
          <pc:sldMk cId="3432614086" sldId="262"/>
        </pc:sldMkLst>
        <pc:spChg chg="mod">
          <ac:chgData name="Debanjan Sukul" userId="fc6e5cab975b3ee1" providerId="LiveId" clId="{2EC5B7B5-D1D6-48A4-A5FB-EC835B216A04}" dt="2025-11-05T11:59:48.507" v="1283" actId="13822"/>
          <ac:spMkLst>
            <pc:docMk/>
            <pc:sldMk cId="3432614086" sldId="262"/>
            <ac:spMk id="2" creationId="{2CF81AC5-4356-26E7-9CED-BBB8BDF294E7}"/>
          </ac:spMkLst>
        </pc:spChg>
        <pc:spChg chg="del mod">
          <ac:chgData name="Debanjan Sukul" userId="fc6e5cab975b3ee1" providerId="LiveId" clId="{2EC5B7B5-D1D6-48A4-A5FB-EC835B216A04}" dt="2025-11-05T11:39:12.120" v="800"/>
          <ac:spMkLst>
            <pc:docMk/>
            <pc:sldMk cId="3432614086" sldId="262"/>
            <ac:spMk id="3" creationId="{5C99C15D-FC88-D0A5-D8E4-A7B260D8E41F}"/>
          </ac:spMkLst>
        </pc:spChg>
        <pc:spChg chg="mod">
          <ac:chgData name="Debanjan Sukul" userId="fc6e5cab975b3ee1" providerId="LiveId" clId="{2EC5B7B5-D1D6-48A4-A5FB-EC835B216A04}" dt="2025-11-05T11:59:50.345" v="1284" actId="13822"/>
          <ac:spMkLst>
            <pc:docMk/>
            <pc:sldMk cId="3432614086" sldId="262"/>
            <ac:spMk id="4" creationId="{F431832A-AF99-E8EB-835F-1C96C7E46EA7}"/>
          </ac:spMkLst>
        </pc:spChg>
        <pc:spChg chg="add mod">
          <ac:chgData name="Debanjan Sukul" userId="fc6e5cab975b3ee1" providerId="LiveId" clId="{2EC5B7B5-D1D6-48A4-A5FB-EC835B216A04}" dt="2025-11-05T11:57:49.797" v="1256"/>
          <ac:spMkLst>
            <pc:docMk/>
            <pc:sldMk cId="3432614086" sldId="262"/>
            <ac:spMk id="6" creationId="{F7971158-4EE2-4979-C4C1-832A63EDE8DC}"/>
          </ac:spMkLst>
        </pc:spChg>
        <pc:picChg chg="add mod">
          <ac:chgData name="Debanjan Sukul" userId="fc6e5cab975b3ee1" providerId="LiveId" clId="{2EC5B7B5-D1D6-48A4-A5FB-EC835B216A04}" dt="2025-11-05T11:56:31.360" v="1235" actId="1440"/>
          <ac:picMkLst>
            <pc:docMk/>
            <pc:sldMk cId="3432614086" sldId="262"/>
            <ac:picMk id="5" creationId="{3677D592-B086-048B-1BC0-3F24DE9DB304}"/>
          </ac:picMkLst>
        </pc:picChg>
      </pc:sldChg>
      <pc:sldChg chg="addSp delSp modSp new mod">
        <pc:chgData name="Debanjan Sukul" userId="fc6e5cab975b3ee1" providerId="LiveId" clId="{2EC5B7B5-D1D6-48A4-A5FB-EC835B216A04}" dt="2025-11-05T12:00:06.305" v="1287" actId="13822"/>
        <pc:sldMkLst>
          <pc:docMk/>
          <pc:sldMk cId="747140232" sldId="263"/>
        </pc:sldMkLst>
        <pc:spChg chg="mod">
          <ac:chgData name="Debanjan Sukul" userId="fc6e5cab975b3ee1" providerId="LiveId" clId="{2EC5B7B5-D1D6-48A4-A5FB-EC835B216A04}" dt="2025-11-05T12:00:04.788" v="1286" actId="13822"/>
          <ac:spMkLst>
            <pc:docMk/>
            <pc:sldMk cId="747140232" sldId="263"/>
            <ac:spMk id="2" creationId="{191E9818-FBA2-822D-813B-27D2684F8914}"/>
          </ac:spMkLst>
        </pc:spChg>
        <pc:spChg chg="mod">
          <ac:chgData name="Debanjan Sukul" userId="fc6e5cab975b3ee1" providerId="LiveId" clId="{2EC5B7B5-D1D6-48A4-A5FB-EC835B216A04}" dt="2025-11-05T12:00:06.305" v="1287" actId="13822"/>
          <ac:spMkLst>
            <pc:docMk/>
            <pc:sldMk cId="747140232" sldId="263"/>
            <ac:spMk id="3" creationId="{30CBC961-558A-2FC0-6F8E-5436F41241F8}"/>
          </ac:spMkLst>
        </pc:spChg>
        <pc:spChg chg="del mod">
          <ac:chgData name="Debanjan Sukul" userId="fc6e5cab975b3ee1" providerId="LiveId" clId="{2EC5B7B5-D1D6-48A4-A5FB-EC835B216A04}" dt="2025-11-05T11:42:39.102" v="915"/>
          <ac:spMkLst>
            <pc:docMk/>
            <pc:sldMk cId="747140232" sldId="263"/>
            <ac:spMk id="4" creationId="{B0D528D7-FF28-9740-0C9B-7D3546E4D967}"/>
          </ac:spMkLst>
        </pc:spChg>
        <pc:spChg chg="add mod">
          <ac:chgData name="Debanjan Sukul" userId="fc6e5cab975b3ee1" providerId="LiveId" clId="{2EC5B7B5-D1D6-48A4-A5FB-EC835B216A04}" dt="2025-11-05T11:58:03.340" v="1259"/>
          <ac:spMkLst>
            <pc:docMk/>
            <pc:sldMk cId="747140232" sldId="263"/>
            <ac:spMk id="6" creationId="{C6B08F22-E9CD-E2B8-F067-29104E793BE8}"/>
          </ac:spMkLst>
        </pc:spChg>
        <pc:picChg chg="add mod">
          <ac:chgData name="Debanjan Sukul" userId="fc6e5cab975b3ee1" providerId="LiveId" clId="{2EC5B7B5-D1D6-48A4-A5FB-EC835B216A04}" dt="2025-11-05T11:56:34.504" v="1236" actId="1440"/>
          <ac:picMkLst>
            <pc:docMk/>
            <pc:sldMk cId="747140232" sldId="263"/>
            <ac:picMk id="5" creationId="{49548430-7F6E-FBE6-9DAF-C0638E48F600}"/>
          </ac:picMkLst>
        </pc:picChg>
      </pc:sldChg>
      <pc:sldChg chg="addSp delSp modSp new mod">
        <pc:chgData name="Debanjan Sukul" userId="fc6e5cab975b3ee1" providerId="LiveId" clId="{2EC5B7B5-D1D6-48A4-A5FB-EC835B216A04}" dt="2025-11-05T12:00:54.263" v="1296" actId="114"/>
        <pc:sldMkLst>
          <pc:docMk/>
          <pc:sldMk cId="1126974890" sldId="264"/>
        </pc:sldMkLst>
        <pc:spChg chg="mod">
          <ac:chgData name="Debanjan Sukul" userId="fc6e5cab975b3ee1" providerId="LiveId" clId="{2EC5B7B5-D1D6-48A4-A5FB-EC835B216A04}" dt="2025-11-05T12:00:18.005" v="1289" actId="13822"/>
          <ac:spMkLst>
            <pc:docMk/>
            <pc:sldMk cId="1126974890" sldId="264"/>
            <ac:spMk id="2" creationId="{E128BE4B-B475-F5D1-B943-B500819E0D58}"/>
          </ac:spMkLst>
        </pc:spChg>
        <pc:spChg chg="del mod">
          <ac:chgData name="Debanjan Sukul" userId="fc6e5cab975b3ee1" providerId="LiveId" clId="{2EC5B7B5-D1D6-48A4-A5FB-EC835B216A04}" dt="2025-11-05T11:45:59.653" v="1013"/>
          <ac:spMkLst>
            <pc:docMk/>
            <pc:sldMk cId="1126974890" sldId="264"/>
            <ac:spMk id="3" creationId="{1EBA4C39-835B-6882-3DDD-0B09714C3964}"/>
          </ac:spMkLst>
        </pc:spChg>
        <pc:spChg chg="mod">
          <ac:chgData name="Debanjan Sukul" userId="fc6e5cab975b3ee1" providerId="LiveId" clId="{2EC5B7B5-D1D6-48A4-A5FB-EC835B216A04}" dt="2025-11-05T12:00:54.263" v="1296" actId="114"/>
          <ac:spMkLst>
            <pc:docMk/>
            <pc:sldMk cId="1126974890" sldId="264"/>
            <ac:spMk id="4" creationId="{32D9445E-B9C4-0639-CAE5-0C3C19310D70}"/>
          </ac:spMkLst>
        </pc:spChg>
        <pc:spChg chg="add mod">
          <ac:chgData name="Debanjan Sukul" userId="fc6e5cab975b3ee1" providerId="LiveId" clId="{2EC5B7B5-D1D6-48A4-A5FB-EC835B216A04}" dt="2025-11-05T11:58:10.957" v="1262"/>
          <ac:spMkLst>
            <pc:docMk/>
            <pc:sldMk cId="1126974890" sldId="264"/>
            <ac:spMk id="6" creationId="{9D6EA832-5DF8-A1FD-E887-15E31A616DBA}"/>
          </ac:spMkLst>
        </pc:spChg>
        <pc:picChg chg="add mod">
          <ac:chgData name="Debanjan Sukul" userId="fc6e5cab975b3ee1" providerId="LiveId" clId="{2EC5B7B5-D1D6-48A4-A5FB-EC835B216A04}" dt="2025-11-05T11:56:38.001" v="1237" actId="1440"/>
          <ac:picMkLst>
            <pc:docMk/>
            <pc:sldMk cId="1126974890" sldId="264"/>
            <ac:picMk id="5" creationId="{A98AC3FD-FB55-453C-809E-06210522ABB9}"/>
          </ac:picMkLst>
        </pc:picChg>
      </pc:sldChg>
      <pc:sldChg chg="addSp delSp modSp new mod">
        <pc:chgData name="Debanjan Sukul" userId="fc6e5cab975b3ee1" providerId="LiveId" clId="{2EC5B7B5-D1D6-48A4-A5FB-EC835B216A04}" dt="2025-11-05T12:01:05.654" v="1299" actId="13822"/>
        <pc:sldMkLst>
          <pc:docMk/>
          <pc:sldMk cId="3050745537" sldId="265"/>
        </pc:sldMkLst>
        <pc:spChg chg="mod">
          <ac:chgData name="Debanjan Sukul" userId="fc6e5cab975b3ee1" providerId="LiveId" clId="{2EC5B7B5-D1D6-48A4-A5FB-EC835B216A04}" dt="2025-11-05T12:01:03.525" v="1298" actId="13822"/>
          <ac:spMkLst>
            <pc:docMk/>
            <pc:sldMk cId="3050745537" sldId="265"/>
            <ac:spMk id="2" creationId="{58A22022-B0C1-6B89-E528-350178356DC5}"/>
          </ac:spMkLst>
        </pc:spChg>
        <pc:spChg chg="mod">
          <ac:chgData name="Debanjan Sukul" userId="fc6e5cab975b3ee1" providerId="LiveId" clId="{2EC5B7B5-D1D6-48A4-A5FB-EC835B216A04}" dt="2025-11-05T12:01:05.654" v="1299" actId="13822"/>
          <ac:spMkLst>
            <pc:docMk/>
            <pc:sldMk cId="3050745537" sldId="265"/>
            <ac:spMk id="3" creationId="{C9A3C3E4-4E38-729A-782C-2EB2520D4038}"/>
          </ac:spMkLst>
        </pc:spChg>
        <pc:spChg chg="del mod">
          <ac:chgData name="Debanjan Sukul" userId="fc6e5cab975b3ee1" providerId="LiveId" clId="{2EC5B7B5-D1D6-48A4-A5FB-EC835B216A04}" dt="2025-11-05T11:51:22.664" v="1106"/>
          <ac:spMkLst>
            <pc:docMk/>
            <pc:sldMk cId="3050745537" sldId="265"/>
            <ac:spMk id="4" creationId="{11AAF8F5-7D9B-B2F9-2B26-809ADA33B930}"/>
          </ac:spMkLst>
        </pc:spChg>
        <pc:spChg chg="add mod">
          <ac:chgData name="Debanjan Sukul" userId="fc6e5cab975b3ee1" providerId="LiveId" clId="{2EC5B7B5-D1D6-48A4-A5FB-EC835B216A04}" dt="2025-11-05T11:58:20.798" v="1265"/>
          <ac:spMkLst>
            <pc:docMk/>
            <pc:sldMk cId="3050745537" sldId="265"/>
            <ac:spMk id="6" creationId="{8177AA4F-9122-F506-E27A-7E6E4484D4FD}"/>
          </ac:spMkLst>
        </pc:spChg>
        <pc:picChg chg="add mod">
          <ac:chgData name="Debanjan Sukul" userId="fc6e5cab975b3ee1" providerId="LiveId" clId="{2EC5B7B5-D1D6-48A4-A5FB-EC835B216A04}" dt="2025-11-05T11:56:43.585" v="1238" actId="1440"/>
          <ac:picMkLst>
            <pc:docMk/>
            <pc:sldMk cId="3050745537" sldId="265"/>
            <ac:picMk id="5" creationId="{835F5B22-62BF-2E6A-3764-C0BD3CF7138C}"/>
          </ac:picMkLst>
        </pc:picChg>
      </pc:sldChg>
      <pc:sldChg chg="modSp new mod">
        <pc:chgData name="Debanjan Sukul" userId="fc6e5cab975b3ee1" providerId="LiveId" clId="{2EC5B7B5-D1D6-48A4-A5FB-EC835B216A04}" dt="2025-11-05T12:01:17.785" v="1302" actId="13822"/>
        <pc:sldMkLst>
          <pc:docMk/>
          <pc:sldMk cId="2696301236" sldId="266"/>
        </pc:sldMkLst>
        <pc:spChg chg="mod">
          <ac:chgData name="Debanjan Sukul" userId="fc6e5cab975b3ee1" providerId="LiveId" clId="{2EC5B7B5-D1D6-48A4-A5FB-EC835B216A04}" dt="2025-11-05T12:01:16.258" v="1301" actId="13822"/>
          <ac:spMkLst>
            <pc:docMk/>
            <pc:sldMk cId="2696301236" sldId="266"/>
            <ac:spMk id="2" creationId="{63A4CA8A-7FDE-0C43-2575-ED79C2AFD59E}"/>
          </ac:spMkLst>
        </pc:spChg>
        <pc:spChg chg="mod">
          <ac:chgData name="Debanjan Sukul" userId="fc6e5cab975b3ee1" providerId="LiveId" clId="{2EC5B7B5-D1D6-48A4-A5FB-EC835B216A04}" dt="2025-11-05T12:01:17.785" v="1302" actId="13822"/>
          <ac:spMkLst>
            <pc:docMk/>
            <pc:sldMk cId="2696301236" sldId="266"/>
            <ac:spMk id="3" creationId="{80582957-9552-3367-120D-290488AA7FBA}"/>
          </ac:spMkLst>
        </pc:spChg>
      </pc:sldChg>
      <pc:sldChg chg="modSp new mod">
        <pc:chgData name="Debanjan Sukul" userId="fc6e5cab975b3ee1" providerId="LiveId" clId="{2EC5B7B5-D1D6-48A4-A5FB-EC835B216A04}" dt="2025-11-05T12:01:27.265" v="1305" actId="13822"/>
        <pc:sldMkLst>
          <pc:docMk/>
          <pc:sldMk cId="260970937" sldId="267"/>
        </pc:sldMkLst>
        <pc:spChg chg="mod">
          <ac:chgData name="Debanjan Sukul" userId="fc6e5cab975b3ee1" providerId="LiveId" clId="{2EC5B7B5-D1D6-48A4-A5FB-EC835B216A04}" dt="2025-11-05T12:01:25.806" v="1304" actId="13822"/>
          <ac:spMkLst>
            <pc:docMk/>
            <pc:sldMk cId="260970937" sldId="267"/>
            <ac:spMk id="2" creationId="{B35F85EF-239D-AAE5-16C1-008630A6ABFC}"/>
          </ac:spMkLst>
        </pc:spChg>
        <pc:spChg chg="mod">
          <ac:chgData name="Debanjan Sukul" userId="fc6e5cab975b3ee1" providerId="LiveId" clId="{2EC5B7B5-D1D6-48A4-A5FB-EC835B216A04}" dt="2025-11-05T12:01:27.265" v="1305" actId="13822"/>
          <ac:spMkLst>
            <pc:docMk/>
            <pc:sldMk cId="260970937" sldId="267"/>
            <ac:spMk id="3" creationId="{A3A477F6-A8D8-6900-E2DE-A6A76B895622}"/>
          </ac:spMkLst>
        </pc:spChg>
      </pc:sldChg>
      <pc:sldChg chg="modSp new mod">
        <pc:chgData name="Debanjan Sukul" userId="fc6e5cab975b3ee1" providerId="LiveId" clId="{2EC5B7B5-D1D6-48A4-A5FB-EC835B216A04}" dt="2025-11-05T12:01:40.608" v="1308" actId="13822"/>
        <pc:sldMkLst>
          <pc:docMk/>
          <pc:sldMk cId="2248750868" sldId="268"/>
        </pc:sldMkLst>
        <pc:spChg chg="mod">
          <ac:chgData name="Debanjan Sukul" userId="fc6e5cab975b3ee1" providerId="LiveId" clId="{2EC5B7B5-D1D6-48A4-A5FB-EC835B216A04}" dt="2025-11-05T12:01:38.976" v="1307" actId="13822"/>
          <ac:spMkLst>
            <pc:docMk/>
            <pc:sldMk cId="2248750868" sldId="268"/>
            <ac:spMk id="2" creationId="{FF377684-0EFC-9092-2494-0111A0D993E2}"/>
          </ac:spMkLst>
        </pc:spChg>
        <pc:spChg chg="mod">
          <ac:chgData name="Debanjan Sukul" userId="fc6e5cab975b3ee1" providerId="LiveId" clId="{2EC5B7B5-D1D6-48A4-A5FB-EC835B216A04}" dt="2025-11-05T12:01:40.608" v="1308" actId="13822"/>
          <ac:spMkLst>
            <pc:docMk/>
            <pc:sldMk cId="2248750868" sldId="268"/>
            <ac:spMk id="3" creationId="{3FF9179C-F041-8225-EBEF-5FC379A3939B}"/>
          </ac:spMkLst>
        </pc:spChg>
      </pc:sldChg>
      <pc:sldChg chg="addSp modSp new mod">
        <pc:chgData name="Debanjan Sukul" userId="fc6e5cab975b3ee1" providerId="LiveId" clId="{2EC5B7B5-D1D6-48A4-A5FB-EC835B216A04}" dt="2025-11-05T11:16:58.021" v="395" actId="1440"/>
        <pc:sldMkLst>
          <pc:docMk/>
          <pc:sldMk cId="3413496080" sldId="269"/>
        </pc:sldMkLst>
        <pc:picChg chg="add mod">
          <ac:chgData name="Debanjan Sukul" userId="fc6e5cab975b3ee1" providerId="LiveId" clId="{2EC5B7B5-D1D6-48A4-A5FB-EC835B216A04}" dt="2025-11-05T11:16:58.021" v="395" actId="1440"/>
          <ac:picMkLst>
            <pc:docMk/>
            <pc:sldMk cId="3413496080" sldId="269"/>
            <ac:picMk id="2" creationId="{78531D9F-BC91-7C6A-595C-EBE952A9B24B}"/>
          </ac:picMkLst>
        </pc:picChg>
      </pc:sldChg>
      <pc:sldMasterChg chg="setBg modSldLayout">
        <pc:chgData name="Debanjan Sukul" userId="fc6e5cab975b3ee1" providerId="LiveId" clId="{2EC5B7B5-D1D6-48A4-A5FB-EC835B216A04}" dt="2025-11-05T10:57:23.646" v="63"/>
        <pc:sldMasterMkLst>
          <pc:docMk/>
          <pc:sldMasterMk cId="2304649035" sldId="2147483648"/>
        </pc:sldMasterMkLst>
        <pc:sldLayoutChg chg="setBg">
          <pc:chgData name="Debanjan Sukul" userId="fc6e5cab975b3ee1" providerId="LiveId" clId="{2EC5B7B5-D1D6-48A4-A5FB-EC835B216A04}" dt="2025-11-05T10:57:23.646" v="63"/>
          <pc:sldLayoutMkLst>
            <pc:docMk/>
            <pc:sldMasterMk cId="2304649035" sldId="2147483648"/>
            <pc:sldLayoutMk cId="698014481" sldId="2147483649"/>
          </pc:sldLayoutMkLst>
        </pc:sldLayoutChg>
        <pc:sldLayoutChg chg="setBg">
          <pc:chgData name="Debanjan Sukul" userId="fc6e5cab975b3ee1" providerId="LiveId" clId="{2EC5B7B5-D1D6-48A4-A5FB-EC835B216A04}" dt="2025-11-05T10:57:23.646" v="63"/>
          <pc:sldLayoutMkLst>
            <pc:docMk/>
            <pc:sldMasterMk cId="2304649035" sldId="2147483648"/>
            <pc:sldLayoutMk cId="476536828" sldId="2147483650"/>
          </pc:sldLayoutMkLst>
        </pc:sldLayoutChg>
        <pc:sldLayoutChg chg="setBg">
          <pc:chgData name="Debanjan Sukul" userId="fc6e5cab975b3ee1" providerId="LiveId" clId="{2EC5B7B5-D1D6-48A4-A5FB-EC835B216A04}" dt="2025-11-05T10:57:23.646" v="63"/>
          <pc:sldLayoutMkLst>
            <pc:docMk/>
            <pc:sldMasterMk cId="2304649035" sldId="2147483648"/>
            <pc:sldLayoutMk cId="3135827651" sldId="2147483651"/>
          </pc:sldLayoutMkLst>
        </pc:sldLayoutChg>
        <pc:sldLayoutChg chg="setBg">
          <pc:chgData name="Debanjan Sukul" userId="fc6e5cab975b3ee1" providerId="LiveId" clId="{2EC5B7B5-D1D6-48A4-A5FB-EC835B216A04}" dt="2025-11-05T10:57:23.646" v="63"/>
          <pc:sldLayoutMkLst>
            <pc:docMk/>
            <pc:sldMasterMk cId="2304649035" sldId="2147483648"/>
            <pc:sldLayoutMk cId="1847791355" sldId="2147483652"/>
          </pc:sldLayoutMkLst>
        </pc:sldLayoutChg>
        <pc:sldLayoutChg chg="setBg">
          <pc:chgData name="Debanjan Sukul" userId="fc6e5cab975b3ee1" providerId="LiveId" clId="{2EC5B7B5-D1D6-48A4-A5FB-EC835B216A04}" dt="2025-11-05T10:57:23.646" v="63"/>
          <pc:sldLayoutMkLst>
            <pc:docMk/>
            <pc:sldMasterMk cId="2304649035" sldId="2147483648"/>
            <pc:sldLayoutMk cId="4266947298" sldId="2147483653"/>
          </pc:sldLayoutMkLst>
        </pc:sldLayoutChg>
        <pc:sldLayoutChg chg="setBg">
          <pc:chgData name="Debanjan Sukul" userId="fc6e5cab975b3ee1" providerId="LiveId" clId="{2EC5B7B5-D1D6-48A4-A5FB-EC835B216A04}" dt="2025-11-05T10:57:23.646" v="63"/>
          <pc:sldLayoutMkLst>
            <pc:docMk/>
            <pc:sldMasterMk cId="2304649035" sldId="2147483648"/>
            <pc:sldLayoutMk cId="2165216933" sldId="2147483654"/>
          </pc:sldLayoutMkLst>
        </pc:sldLayoutChg>
        <pc:sldLayoutChg chg="setBg">
          <pc:chgData name="Debanjan Sukul" userId="fc6e5cab975b3ee1" providerId="LiveId" clId="{2EC5B7B5-D1D6-48A4-A5FB-EC835B216A04}" dt="2025-11-05T10:57:23.646" v="63"/>
          <pc:sldLayoutMkLst>
            <pc:docMk/>
            <pc:sldMasterMk cId="2304649035" sldId="2147483648"/>
            <pc:sldLayoutMk cId="355118903" sldId="2147483655"/>
          </pc:sldLayoutMkLst>
        </pc:sldLayoutChg>
        <pc:sldLayoutChg chg="setBg">
          <pc:chgData name="Debanjan Sukul" userId="fc6e5cab975b3ee1" providerId="LiveId" clId="{2EC5B7B5-D1D6-48A4-A5FB-EC835B216A04}" dt="2025-11-05T10:57:23.646" v="63"/>
          <pc:sldLayoutMkLst>
            <pc:docMk/>
            <pc:sldMasterMk cId="2304649035" sldId="2147483648"/>
            <pc:sldLayoutMk cId="3539089522" sldId="2147483656"/>
          </pc:sldLayoutMkLst>
        </pc:sldLayoutChg>
        <pc:sldLayoutChg chg="setBg">
          <pc:chgData name="Debanjan Sukul" userId="fc6e5cab975b3ee1" providerId="LiveId" clId="{2EC5B7B5-D1D6-48A4-A5FB-EC835B216A04}" dt="2025-11-05T10:57:23.646" v="63"/>
          <pc:sldLayoutMkLst>
            <pc:docMk/>
            <pc:sldMasterMk cId="2304649035" sldId="2147483648"/>
            <pc:sldLayoutMk cId="2752362623" sldId="2147483657"/>
          </pc:sldLayoutMkLst>
        </pc:sldLayoutChg>
        <pc:sldLayoutChg chg="setBg">
          <pc:chgData name="Debanjan Sukul" userId="fc6e5cab975b3ee1" providerId="LiveId" clId="{2EC5B7B5-D1D6-48A4-A5FB-EC835B216A04}" dt="2025-11-05T10:57:23.646" v="63"/>
          <pc:sldLayoutMkLst>
            <pc:docMk/>
            <pc:sldMasterMk cId="2304649035" sldId="2147483648"/>
            <pc:sldLayoutMk cId="1433764423" sldId="2147483658"/>
          </pc:sldLayoutMkLst>
        </pc:sldLayoutChg>
        <pc:sldLayoutChg chg="setBg">
          <pc:chgData name="Debanjan Sukul" userId="fc6e5cab975b3ee1" providerId="LiveId" clId="{2EC5B7B5-D1D6-48A4-A5FB-EC835B216A04}" dt="2025-11-05T10:57:23.646" v="63"/>
          <pc:sldLayoutMkLst>
            <pc:docMk/>
            <pc:sldMasterMk cId="2304649035" sldId="2147483648"/>
            <pc:sldLayoutMk cId="2880378372"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5517C1-4922-471F-A16D-B38D1E4DBC1E}" type="datetimeFigureOut">
              <a:rPr lang="en-IN" smtClean="0"/>
              <a:t>08-11-2025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2E9662-5F60-436D-806D-E4C63D652DA2}" type="slidenum">
              <a:rPr lang="en-IN" smtClean="0"/>
              <a:t>‹#›</a:t>
            </a:fld>
            <a:endParaRPr lang="en-IN"/>
          </a:p>
        </p:txBody>
      </p:sp>
    </p:spTree>
    <p:extLst>
      <p:ext uri="{BB962C8B-B14F-4D97-AF65-F5344CB8AC3E}">
        <p14:creationId xmlns:p14="http://schemas.microsoft.com/office/powerpoint/2010/main" val="1771279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this Presentation, wearable health-monitoring devices will be presented, the type of medical smartwatches and body-worn sensors that constantly gather physiological and activity information in the absence of clinical conditions. These devices are important since they transform episodic and clinic-based monitoring to near-continuous and real-world monitoring. Service provision, the influence of pathways, virtual ward patterns and efficiency. Third, patients and service-users, the evidence on outcomes, usability and equity.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9C2E9662-5F60-436D-806D-E4C63D652DA2}" type="slidenum">
              <a:rPr lang="en-IN" smtClean="0"/>
              <a:t>2</a:t>
            </a:fld>
            <a:endParaRPr lang="en-IN"/>
          </a:p>
        </p:txBody>
      </p:sp>
    </p:spTree>
    <p:extLst>
      <p:ext uri="{BB962C8B-B14F-4D97-AF65-F5344CB8AC3E}">
        <p14:creationId xmlns:p14="http://schemas.microsoft.com/office/powerpoint/2010/main" val="7395798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slide will give an overview of what wearable health-monitoring devices are and the main measurements that they can give. Wearables are divided into clinical smartwatches with single-lead ECG, adhesive patches, 4 implantable sensors or ring sensors of SpO2 and continuous glucose measurements. These technologies have been used in remote home monitoring programmes in the UK, most famously during the pandemic in the COVID Oximetry at Home and COVID Virtual Ward projects and are being taught on long-term management of conditions like atrial fibrillation, chronic obstructive pulmonary disease and epilepsy.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9C2E9662-5F60-436D-806D-E4C63D652DA2}" type="slidenum">
              <a:rPr lang="en-IN" smtClean="0"/>
              <a:t>3</a:t>
            </a:fld>
            <a:endParaRPr lang="en-IN"/>
          </a:p>
        </p:txBody>
      </p:sp>
    </p:spTree>
    <p:extLst>
      <p:ext uri="{BB962C8B-B14F-4D97-AF65-F5344CB8AC3E}">
        <p14:creationId xmlns:p14="http://schemas.microsoft.com/office/powerpoint/2010/main" val="15941414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this slide, the author describes the workings of the wearables within the clinical pathway and what is needed to make them work at scale. During a standard implementation, patients receive a device, receive onboarding and consent, and the device gathers data in real-time and sends it to a paired smartphone to a secure cloud platform where algorithms are used to do trend detection and anomaly flagging. These arguments will be used later in the slides on workforce, service delivery and patient impacts.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9C2E9662-5F60-436D-806D-E4C63D652DA2}" type="slidenum">
              <a:rPr lang="en-IN" smtClean="0"/>
              <a:t>4</a:t>
            </a:fld>
            <a:endParaRPr lang="en-IN"/>
          </a:p>
        </p:txBody>
      </p:sp>
    </p:spTree>
    <p:extLst>
      <p:ext uri="{BB962C8B-B14F-4D97-AF65-F5344CB8AC3E}">
        <p14:creationId xmlns:p14="http://schemas.microsoft.com/office/powerpoint/2010/main" val="40428425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With the advent of wearable health-monitoring devices, clinical practice has been redefined by shifting a significant part of the surveillance beyond the hospital wards into the patients ' homes. It is now based on longitudinal physiological streams and not periodic observations by clinicians. Virtual-ward models with wearables have been linked with earlier deterioration recognition and shorter length of stay in programme assessments in the UK, indicating that this may be useful in capacity and patient flow management.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9C2E9662-5F60-436D-806D-E4C63D652DA2}" type="slidenum">
              <a:rPr lang="en-IN" smtClean="0"/>
              <a:t>5</a:t>
            </a:fld>
            <a:endParaRPr lang="en-IN"/>
          </a:p>
        </p:txBody>
      </p:sp>
    </p:spTree>
    <p:extLst>
      <p:ext uri="{BB962C8B-B14F-4D97-AF65-F5344CB8AC3E}">
        <p14:creationId xmlns:p14="http://schemas.microsoft.com/office/powerpoint/2010/main" val="5235834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Hearable health-sensing devices have changed service delivery as they have made possible the models that have introduced monitoring into the domestic setting, most visibly through COVID-19 Oximetry at Home and successive virtual ward programmes, which allow an earlier release of hospitals and ongoing monitoring in the community. Onboarding and integral evaluation methods on local piloting should be built to provide fair access and avoid the unintentional escalation of service demand.</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9C2E9662-5F60-436D-806D-E4C63D652DA2}" type="slidenum">
              <a:rPr lang="en-IN" smtClean="0"/>
              <a:t>6</a:t>
            </a:fld>
            <a:endParaRPr lang="en-IN"/>
          </a:p>
        </p:txBody>
      </p:sp>
    </p:spTree>
    <p:extLst>
      <p:ext uri="{BB962C8B-B14F-4D97-AF65-F5344CB8AC3E}">
        <p14:creationId xmlns:p14="http://schemas.microsoft.com/office/powerpoint/2010/main" val="18107331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use of wearable monitoring devices has transformed patient channels because the same level of hospital monitoring can be adopted at home. Assessments of UK programmes like the COVID </a:t>
            </a:r>
            <a:r>
              <a:rPr lang="en-GB" sz="1200" kern="1200" dirty="0" err="1">
                <a:solidFill>
                  <a:schemeClr val="tx1"/>
                </a:solidFill>
                <a:effectLst/>
                <a:latin typeface="+mn-lt"/>
                <a:ea typeface="+mn-ea"/>
                <a:cs typeface="+mn-cs"/>
              </a:rPr>
              <a:t>Oximetry@Home</a:t>
            </a:r>
            <a:r>
              <a:rPr lang="en-GB" sz="1200" kern="1200" dirty="0">
                <a:solidFill>
                  <a:schemeClr val="tx1"/>
                </a:solidFill>
                <a:effectLst/>
                <a:latin typeface="+mn-lt"/>
                <a:ea typeface="+mn-ea"/>
                <a:cs typeface="+mn-cs"/>
              </a:rPr>
              <a:t> have been found to have quantifiable benefits like for example, reduced hospital length of stay is associated with the programme and indicators of better short-term outcomes are found in some analyses and high levels of satisfaction in mixed-methods studies. These actions, together with explicit escalation guidelines and clinician supervision, are needed to ensure the greatest benefit to the patient and the least harm and inequalities.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9C2E9662-5F60-436D-806D-E4C63D652DA2}" type="slidenum">
              <a:rPr lang="en-IN" smtClean="0"/>
              <a:t>7</a:t>
            </a:fld>
            <a:endParaRPr lang="en-IN"/>
          </a:p>
        </p:txBody>
      </p:sp>
    </p:spTree>
    <p:extLst>
      <p:ext uri="{BB962C8B-B14F-4D97-AF65-F5344CB8AC3E}">
        <p14:creationId xmlns:p14="http://schemas.microsoft.com/office/powerpoint/2010/main" val="19862284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category of wearable health-monitoring technology has furthered clinical surveillance into communities and is used to aid virtual ward models that facilitate discharge and home-based recovery earlier. COVID-19 </a:t>
            </a:r>
            <a:r>
              <a:rPr lang="en-GB" sz="1200" kern="1200" dirty="0" err="1">
                <a:solidFill>
                  <a:schemeClr val="tx1"/>
                </a:solidFill>
                <a:effectLst/>
                <a:latin typeface="+mn-lt"/>
                <a:ea typeface="+mn-ea"/>
                <a:cs typeface="+mn-cs"/>
              </a:rPr>
              <a:t>Oximetry@Home</a:t>
            </a:r>
            <a:r>
              <a:rPr lang="en-GB" sz="1200" kern="1200" dirty="0">
                <a:solidFill>
                  <a:schemeClr val="tx1"/>
                </a:solidFill>
                <a:effectLst/>
                <a:latin typeface="+mn-lt"/>
                <a:ea typeface="+mn-ea"/>
                <a:cs typeface="+mn-cs"/>
              </a:rPr>
              <a:t> and virtual-ward programmes have been assessed to have community-level effects, i.e. </a:t>
            </a:r>
            <a:r>
              <a:rPr lang="en-GB" sz="1200" kern="1200" dirty="0" err="1">
                <a:solidFill>
                  <a:schemeClr val="tx1"/>
                </a:solidFill>
                <a:effectLst/>
                <a:latin typeface="+mn-lt"/>
                <a:ea typeface="+mn-ea"/>
                <a:cs typeface="+mn-cs"/>
              </a:rPr>
              <a:t>CO@h</a:t>
            </a:r>
            <a:r>
              <a:rPr lang="en-GB" sz="1200" kern="1200" dirty="0">
                <a:solidFill>
                  <a:schemeClr val="tx1"/>
                </a:solidFill>
                <a:effectLst/>
                <a:latin typeface="+mn-lt"/>
                <a:ea typeface="+mn-ea"/>
                <a:cs typeface="+mn-cs"/>
              </a:rPr>
              <a:t> analyses show a reduction in length of stay in hospitals by an average of six days and virtual-ward, for example, regional virtual-ward evaluations estimate the thousands of non-elective admissions avoided through services.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9C2E9662-5F60-436D-806D-E4C63D652DA2}" type="slidenum">
              <a:rPr lang="en-IN" smtClean="0"/>
              <a:t>8</a:t>
            </a:fld>
            <a:endParaRPr lang="en-IN"/>
          </a:p>
        </p:txBody>
      </p:sp>
    </p:spTree>
    <p:extLst>
      <p:ext uri="{BB962C8B-B14F-4D97-AF65-F5344CB8AC3E}">
        <p14:creationId xmlns:p14="http://schemas.microsoft.com/office/powerpoint/2010/main" val="13150682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main challenges facing safe scaling of wearable monitoring are reported such as inconsistency in the work of the devices in question, technical fragmentation and overload of alerts overloads clinicians with an additional portion of work, the digital incompetence of the working population, and the risk of leaving the digital exclusion groups behind. This will bring issues to the procurement exercise and short-term expenditure, but reduce the risk of patient safety and deliver fair treatment. Second, systems need to obtain interoperable platforms and apply algorithmic triage on phased pilots and build in an assessment to reduce downstream workload and increase clinical usability. Third, workforce capacity should be addressed with the assistance of protected CPD time, creation of a virtual-ward coordinator role and digital champions, and patient-facing onboarding facilitations in order to lessen digital exclusion.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9C2E9662-5F60-436D-806D-E4C63D652DA2}" type="slidenum">
              <a:rPr lang="en-IN" smtClean="0"/>
              <a:t>9</a:t>
            </a:fld>
            <a:endParaRPr lang="en-IN"/>
          </a:p>
        </p:txBody>
      </p:sp>
    </p:spTree>
    <p:extLst>
      <p:ext uri="{BB962C8B-B14F-4D97-AF65-F5344CB8AC3E}">
        <p14:creationId xmlns:p14="http://schemas.microsoft.com/office/powerpoint/2010/main" val="20944067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to be concluded that the information reveals how wearable health-sensing gadgets have considerably transformed the Care pathways, enabling the provision of continuous physiological monitoring at home, forming the core of virtual-ward and hospital-at-home models. Reviews of COVID Oximetry@ Home and other virtual-ward pilots across the country indicate that this innovation is associated with reduced length of stay and improvements in certain short-term outcomes, supporting its value. Overall, wearable monitoring is a highly impactful, evidence-based innovation that should be sustained in future, subject to equitable procurement, interoperable infrastructure, and investment in the workforce.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9C2E9662-5F60-436D-806D-E4C63D652DA2}" type="slidenum">
              <a:rPr lang="en-IN" smtClean="0"/>
              <a:t>10</a:t>
            </a:fld>
            <a:endParaRPr lang="en-IN"/>
          </a:p>
        </p:txBody>
      </p:sp>
    </p:spTree>
    <p:extLst>
      <p:ext uri="{BB962C8B-B14F-4D97-AF65-F5344CB8AC3E}">
        <p14:creationId xmlns:p14="http://schemas.microsoft.com/office/powerpoint/2010/main" val="30738738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Baker, S. and Xiang, W. (2023). ‘Artificial intelligence of things for smarter healthcare: A survey of advancements, challenges, and opportunities.’ </a:t>
            </a:r>
            <a:r>
              <a:rPr lang="en-GB" sz="1200" i="1" kern="1200" dirty="0">
                <a:solidFill>
                  <a:schemeClr val="tx1"/>
                </a:solidFill>
                <a:effectLst/>
                <a:latin typeface="+mn-lt"/>
                <a:ea typeface="+mn-ea"/>
                <a:cs typeface="+mn-cs"/>
              </a:rPr>
              <a:t>IEEE Communications Surveys &amp; Tutorials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25</a:t>
            </a:r>
            <a:r>
              <a:rPr lang="en-GB" sz="1200" kern="1200" dirty="0">
                <a:solidFill>
                  <a:schemeClr val="tx1"/>
                </a:solidFill>
                <a:effectLst/>
                <a:latin typeface="+mn-lt"/>
                <a:ea typeface="+mn-ea"/>
                <a:cs typeface="+mn-cs"/>
              </a:rPr>
              <a:t>(2), pp.1261-1293. Available at: https://doi.org/10.1109/COMST.2023.3256323 [Accessed on: 5 Nov. 2025]</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Cheng, Y., Wang, K., Xu, H., Li, T., Jin, Q. and Cui, D. (2021) ‘Recent developments in sensors for wearable device applications.’ </a:t>
            </a:r>
            <a:r>
              <a:rPr lang="en-GB" sz="1200" i="1" kern="1200" dirty="0">
                <a:solidFill>
                  <a:schemeClr val="tx1"/>
                </a:solidFill>
                <a:effectLst/>
                <a:latin typeface="+mn-lt"/>
                <a:ea typeface="+mn-ea"/>
                <a:cs typeface="+mn-cs"/>
              </a:rPr>
              <a:t>Analytical and bioanalytical chemistry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413</a:t>
            </a:r>
            <a:r>
              <a:rPr lang="en-GB" sz="1200" kern="1200" dirty="0">
                <a:solidFill>
                  <a:schemeClr val="tx1"/>
                </a:solidFill>
                <a:effectLst/>
                <a:latin typeface="+mn-lt"/>
                <a:ea typeface="+mn-ea"/>
                <a:cs typeface="+mn-cs"/>
              </a:rPr>
              <a:t>(24), pp.6037-6057. Available at: https://doi.org/10.1007/s00216-021-03602-2</a:t>
            </a:r>
            <a:r>
              <a:rPr lang="en-GB" sz="1200" u="sng"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[Accessed on: 5 Nov. 2025]</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digital.nhs.uk (2024). Available at: https://digital.nhs.uk/services/networks-and-connectivity-transformation-frontline-capabilities/connectivity-hub/advice-and-guidance/introduction-to-wireless-technologies-in-health/applications-and-benefits (Accessed: 5 Nov. 2025).</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‌Evidence Brief: Apps, sensors, and wearable technologies Contents. (2022). Available at: https://www.ewin.nhs.uk/sites/default/files/Apps%2C%20sensors%20and%20wearables_Evidence%20Brief.pdf [Accessed on: 5 Nov. 2025]</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NHS England (2023). </a:t>
            </a:r>
            <a:r>
              <a:rPr lang="en-GB" sz="1200" i="1" kern="1200" dirty="0">
                <a:solidFill>
                  <a:schemeClr val="tx1"/>
                </a:solidFill>
                <a:effectLst/>
                <a:latin typeface="+mn-lt"/>
                <a:ea typeface="+mn-ea"/>
                <a:cs typeface="+mn-cs"/>
              </a:rPr>
              <a:t>NHS England</a:t>
            </a:r>
            <a:r>
              <a:rPr lang="en-GB" sz="1200" kern="1200" dirty="0">
                <a:solidFill>
                  <a:schemeClr val="tx1"/>
                </a:solidFill>
                <a:effectLst/>
                <a:latin typeface="+mn-lt"/>
                <a:ea typeface="+mn-ea"/>
                <a:cs typeface="+mn-cs"/>
              </a:rPr>
              <a:t>. [online] England.nhs.uk. Available at: https://www.england.nhs.uk/. [Accessed on: 5 Nov. 2025]</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NHS (2025). </a:t>
            </a:r>
            <a:r>
              <a:rPr lang="en-GB" sz="1200" i="1" kern="1200" dirty="0">
                <a:solidFill>
                  <a:schemeClr val="tx1"/>
                </a:solidFill>
                <a:effectLst/>
                <a:latin typeface="+mn-lt"/>
                <a:ea typeface="+mn-ea"/>
                <a:cs typeface="+mn-cs"/>
              </a:rPr>
              <a:t>NHS Jobs</a:t>
            </a:r>
            <a:r>
              <a:rPr lang="en-GB" sz="1200" kern="1200" dirty="0">
                <a:solidFill>
                  <a:schemeClr val="tx1"/>
                </a:solidFill>
                <a:effectLst/>
                <a:latin typeface="+mn-lt"/>
                <a:ea typeface="+mn-ea"/>
                <a:cs typeface="+mn-cs"/>
              </a:rPr>
              <a:t>. [online] www.jobs.nhs.uk. Available at: https://www.jobs.nhs.uk/candidate. [Accessed on: 5 Nov. 2025]</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9C2E9662-5F60-436D-806D-E4C63D652DA2}" type="slidenum">
              <a:rPr lang="en-IN" smtClean="0"/>
              <a:t>11</a:t>
            </a:fld>
            <a:endParaRPr lang="en-IN"/>
          </a:p>
        </p:txBody>
      </p:sp>
    </p:spTree>
    <p:extLst>
      <p:ext uri="{BB962C8B-B14F-4D97-AF65-F5344CB8AC3E}">
        <p14:creationId xmlns:p14="http://schemas.microsoft.com/office/powerpoint/2010/main" val="41336707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NHS (2025). </a:t>
            </a:r>
            <a:r>
              <a:rPr lang="en-GB" i="1" dirty="0"/>
              <a:t>NHS</a:t>
            </a:r>
            <a:r>
              <a:rPr lang="en-GB" dirty="0"/>
              <a:t>. [online] NHS. Available at: https://www.nhs.uk/. [Accessed on: 5 Nov. 2025]</a:t>
            </a:r>
            <a:endParaRPr lang="en-IN" dirty="0"/>
          </a:p>
          <a:p>
            <a:r>
              <a:rPr lang="en-GB" dirty="0"/>
              <a:t>Kanakaprabha, S., Kumar, G.G., Reddy, B.P., Raju, Y.R. and Rai, P.C.M. (2024) ‘Wearable devices and health monitoring: big data and AI for remote patient care.’ </a:t>
            </a:r>
            <a:r>
              <a:rPr lang="en-GB" i="1" dirty="0"/>
              <a:t>Intelligent data analytics for bioinformatics and biomedical systems</a:t>
            </a:r>
            <a:r>
              <a:rPr lang="en-GB" dirty="0"/>
              <a:t>, pp.291-311. Available at: https://doi.org/10.1002/9781394270910.ch12 [Accessed on: 5 Nov. 2025]</a:t>
            </a:r>
            <a:endParaRPr lang="en-IN" dirty="0"/>
          </a:p>
          <a:p>
            <a:r>
              <a:rPr lang="en-GB" dirty="0"/>
              <a:t>Kang, H.S. and </a:t>
            </a:r>
            <a:r>
              <a:rPr lang="en-GB" dirty="0" err="1"/>
              <a:t>Exworthy</a:t>
            </a:r>
            <a:r>
              <a:rPr lang="en-GB" dirty="0"/>
              <a:t>, M. (2022) ‘Wearing the Future Wearables to Empower Users to Take Greater Responsibility for Their Health and Care: Scoping Review.’ </a:t>
            </a:r>
            <a:r>
              <a:rPr lang="en-GB" i="1" dirty="0"/>
              <a:t>JMIR </a:t>
            </a:r>
            <a:r>
              <a:rPr lang="en-GB" i="1" dirty="0" err="1"/>
              <a:t>mhealth</a:t>
            </a:r>
            <a:r>
              <a:rPr lang="en-GB" i="1" dirty="0"/>
              <a:t> and </a:t>
            </a:r>
            <a:r>
              <a:rPr lang="en-GB" i="1" dirty="0" err="1"/>
              <a:t>uhealth</a:t>
            </a:r>
            <a:r>
              <a:rPr lang="en-GB" dirty="0"/>
              <a:t>, [online] 10(7), pp.35684–e35684. </a:t>
            </a:r>
            <a:r>
              <a:rPr lang="en-GB" dirty="0" err="1"/>
              <a:t>Doi:https</a:t>
            </a:r>
            <a:r>
              <a:rPr lang="en-GB" dirty="0"/>
              <a:t>://doi.org/10.2196/35684.</a:t>
            </a:r>
            <a:endParaRPr lang="en-IN" dirty="0"/>
          </a:p>
          <a:p>
            <a:r>
              <a:rPr lang="en-GB" dirty="0" err="1"/>
              <a:t>Mbunge</a:t>
            </a:r>
            <a:r>
              <a:rPr lang="en-GB" dirty="0"/>
              <a:t>, E., Muchemwa, B., Jiyane, S.E. and </a:t>
            </a:r>
            <a:r>
              <a:rPr lang="en-GB" dirty="0" err="1"/>
              <a:t>Batani</a:t>
            </a:r>
            <a:r>
              <a:rPr lang="en-GB" dirty="0"/>
              <a:t>, J. (2021) ‘Sensors and healthcare 5.0: transformative shift in virtual care through emerging digital health technologies.’ </a:t>
            </a:r>
            <a:r>
              <a:rPr lang="en-GB" i="1" dirty="0"/>
              <a:t>Global Health Journal</a:t>
            </a:r>
            <a:r>
              <a:rPr lang="en-GB" dirty="0"/>
              <a:t>, </a:t>
            </a:r>
            <a:r>
              <a:rPr lang="en-GB" i="1" dirty="0"/>
              <a:t>5</a:t>
            </a:r>
            <a:r>
              <a:rPr lang="en-GB" dirty="0"/>
              <a:t>(4), pp.169-177. Available at: https://doi.org/10.1016/j.glohj.2021.11.008 [Accessed on: 5 Nov. 2025]</a:t>
            </a:r>
            <a:endParaRPr lang="en-IN" dirty="0"/>
          </a:p>
          <a:p>
            <a:r>
              <a:rPr lang="en-GB" dirty="0"/>
              <a:t>Morris, M.E., Brusco, N.K., McAleer, R., Billett, S., Brophy, L., Bryant, R., Carey, L., Wright, A.C., East, C., Eckert, M., Edvardsson, K., Fetherstonhaugh, D., Fowler-Davis, S., Frederico, M., Gray, R., McCaskie, D., McKinstry, C., Mitchell, R., Oldenburg, B. and Shields, N. (2023) ‘Professional care workforce: a rapid review of evidence supporting methods of recruitment, retention, safety, and education.’ </a:t>
            </a:r>
            <a:r>
              <a:rPr lang="en-GB" i="1" dirty="0"/>
              <a:t>Human Resources for Health</a:t>
            </a:r>
            <a:r>
              <a:rPr lang="en-GB" dirty="0"/>
              <a:t>, [online] 21(1). Available at: </a:t>
            </a:r>
            <a:r>
              <a:rPr lang="en-GB" dirty="0" err="1"/>
              <a:t>doi:https</a:t>
            </a:r>
            <a:r>
              <a:rPr lang="en-GB" dirty="0"/>
              <a:t>://doi.org/10.1186/s12960-023-00879-5. [Accessed on: 5 Nov. 2025]</a:t>
            </a:r>
            <a:endParaRPr lang="en-IN" dirty="0"/>
          </a:p>
          <a:p>
            <a:r>
              <a:rPr lang="en-GB" dirty="0"/>
              <a:t>Nazir, M., Sabah, A., Sarwar, S., Yaseen, A. and </a:t>
            </a:r>
            <a:r>
              <a:rPr lang="en-GB" dirty="0" err="1"/>
              <a:t>Jurcut</a:t>
            </a:r>
            <a:r>
              <a:rPr lang="en-GB" dirty="0"/>
              <a:t>, A. (2021) ‘Power and resource allocation in wireless communication network.’ </a:t>
            </a:r>
            <a:r>
              <a:rPr lang="en-GB" i="1" dirty="0"/>
              <a:t>Wireless personal communications</a:t>
            </a:r>
            <a:r>
              <a:rPr lang="en-GB" dirty="0"/>
              <a:t>, </a:t>
            </a:r>
            <a:r>
              <a:rPr lang="en-GB" i="1" dirty="0"/>
              <a:t>119</a:t>
            </a:r>
            <a:r>
              <a:rPr lang="en-GB" dirty="0"/>
              <a:t>(4), pp.3529-3552. Available at: https://doi.org/10.1007/s11277-021-08419-x [Accessed on: 5 Nov. 2025]</a:t>
            </a:r>
            <a:endParaRPr lang="en-IN" dirty="0"/>
          </a:p>
          <a:p>
            <a:endParaRPr lang="en-IN" dirty="0"/>
          </a:p>
        </p:txBody>
      </p:sp>
      <p:sp>
        <p:nvSpPr>
          <p:cNvPr id="4" name="Slide Number Placeholder 3"/>
          <p:cNvSpPr>
            <a:spLocks noGrp="1"/>
          </p:cNvSpPr>
          <p:nvPr>
            <p:ph type="sldNum" sz="quarter" idx="5"/>
          </p:nvPr>
        </p:nvSpPr>
        <p:spPr/>
        <p:txBody>
          <a:bodyPr/>
          <a:lstStyle/>
          <a:p>
            <a:fld id="{9C2E9662-5F60-436D-806D-E4C63D652DA2}" type="slidenum">
              <a:rPr lang="en-IN" smtClean="0"/>
              <a:t>12</a:t>
            </a:fld>
            <a:endParaRPr lang="en-IN"/>
          </a:p>
        </p:txBody>
      </p:sp>
    </p:spTree>
    <p:extLst>
      <p:ext uri="{BB962C8B-B14F-4D97-AF65-F5344CB8AC3E}">
        <p14:creationId xmlns:p14="http://schemas.microsoft.com/office/powerpoint/2010/main" val="10410627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NHS Transformation Directorate (2020). ‘</a:t>
            </a:r>
            <a:r>
              <a:rPr lang="en-GB" i="1" dirty="0"/>
              <a:t>Supporting care with remote monitoring</a:t>
            </a:r>
            <a:r>
              <a:rPr lang="en-GB" dirty="0"/>
              <a:t>.’ Available at: https://transform.england.nhs.uk/covid-19-response/technology-nhs/supporting-the-innovation-collaboratives-to-expand-their-remote-monitoring-plans [Accessed on: 5 Nov. 2025]</a:t>
            </a:r>
            <a:endParaRPr lang="en-IN" dirty="0"/>
          </a:p>
          <a:p>
            <a:r>
              <a:rPr lang="en-GB" dirty="0"/>
              <a:t>Spherical Insights. (2024). </a:t>
            </a:r>
            <a:r>
              <a:rPr lang="en-GB" i="1" dirty="0"/>
              <a:t>United Kingdom Wearable Medical Devices Market Size, 2033</a:t>
            </a:r>
            <a:r>
              <a:rPr lang="en-GB" dirty="0"/>
              <a:t>. [online] Available at: https://www.sphericalinsights.com/reports/united-kingdom-wearable-medical-devices-market [Accessed on: 5 Nov. 2025].</a:t>
            </a:r>
            <a:endParaRPr lang="en-IN" dirty="0"/>
          </a:p>
          <a:p>
            <a:r>
              <a:rPr lang="en-GB" dirty="0" err="1"/>
              <a:t>Tomini</a:t>
            </a:r>
            <a:r>
              <a:rPr lang="en-GB" dirty="0"/>
              <a:t>, S.M., </a:t>
            </a:r>
            <a:r>
              <a:rPr lang="en-GB" dirty="0" err="1"/>
              <a:t>Massou</a:t>
            </a:r>
            <a:r>
              <a:rPr lang="en-GB" dirty="0"/>
              <a:t>, E., Crellin, N.E., Fulop, N.J., Georghiou, T., Herlitz, L., Litchfield, I., Ng, P.L., </a:t>
            </a:r>
            <a:r>
              <a:rPr lang="en-GB" dirty="0" err="1"/>
              <a:t>Sherlaw</a:t>
            </a:r>
            <a:r>
              <a:rPr lang="en-GB" dirty="0"/>
              <a:t>-Johnson, C., Sidhu, M.S., Walton, H. and Morris, S. (2024). A Cost Evaluation of COVID-19 Remote Home Monitoring Services in England. </a:t>
            </a:r>
            <a:r>
              <a:rPr lang="en-GB" i="1" dirty="0" err="1"/>
              <a:t>PharmacoEconomics</a:t>
            </a:r>
            <a:r>
              <a:rPr lang="en-GB" i="1" dirty="0"/>
              <a:t> - Open</a:t>
            </a:r>
            <a:r>
              <a:rPr lang="en-GB" dirty="0"/>
              <a:t>, [online] 8(5), pp.739–753. Available at </a:t>
            </a:r>
            <a:r>
              <a:rPr lang="en-GB" dirty="0" err="1"/>
              <a:t>doi:https</a:t>
            </a:r>
            <a:r>
              <a:rPr lang="en-GB" dirty="0"/>
              <a:t>://doi.org/10.1007/s41669-024-00498-3. [Accessed on: 5 Nov. 2025]</a:t>
            </a:r>
            <a:endParaRPr lang="en-IN" dirty="0"/>
          </a:p>
          <a:p>
            <a:r>
              <a:rPr lang="en-GB" dirty="0"/>
              <a:t>Velasquez, G.D.D.S., Borna, S., Maniaci, M.J., Coffey, J.D., Haider, C.R., </a:t>
            </a:r>
            <a:r>
              <a:rPr lang="en-GB" dirty="0" err="1"/>
              <a:t>Demaerschalk</a:t>
            </a:r>
            <a:r>
              <a:rPr lang="en-GB" dirty="0"/>
              <a:t>, B.M. and Forte, A.J. (2024) ‘Economic perspective of the use of wearables in health care: a systematic review.’ </a:t>
            </a:r>
            <a:r>
              <a:rPr lang="en-GB" i="1" dirty="0"/>
              <a:t>Mayo Clinic Proceedings: Digital Health</a:t>
            </a:r>
            <a:r>
              <a:rPr lang="en-GB" dirty="0"/>
              <a:t>, </a:t>
            </a:r>
            <a:r>
              <a:rPr lang="en-GB" i="1" dirty="0"/>
              <a:t>2</a:t>
            </a:r>
            <a:r>
              <a:rPr lang="en-GB" dirty="0"/>
              <a:t>(3), pp.299-317. Available at: https://doi.org/10.1016/j.mcpdig.2024.05.003 [Accessed on: 5 Nov. 2025]</a:t>
            </a:r>
            <a:endParaRPr lang="en-IN" dirty="0"/>
          </a:p>
          <a:p>
            <a:r>
              <a:rPr lang="en-GB" dirty="0"/>
              <a:t>Woodall, J., Coan, S. and Stanley, M. (2023) ‘Reducing health inequalities through skills training, support and removing barriers to employment.’ </a:t>
            </a:r>
            <a:r>
              <a:rPr lang="en-GB" i="1" dirty="0"/>
              <a:t>Health Education Journal</a:t>
            </a:r>
            <a:r>
              <a:rPr lang="en-GB" dirty="0"/>
              <a:t>, </a:t>
            </a:r>
            <a:r>
              <a:rPr lang="en-GB" i="1" dirty="0"/>
              <a:t>82</a:t>
            </a:r>
            <a:r>
              <a:rPr lang="en-GB" dirty="0"/>
              <a:t>(5), pp.583-592. Available at: https://journals.sagepub.com/doi/abs/10.1177/00178969231175991 [Accessed on: 5 Nov. 2025]</a:t>
            </a:r>
            <a:endParaRPr lang="en-IN" dirty="0"/>
          </a:p>
          <a:p>
            <a:r>
              <a:rPr lang="en-GB" dirty="0"/>
              <a:t>Yali, G. and Nzala, S.H. (2022) 'Healthcare providers' perspective on barriers to patient safety incident reporting in Lusaka District.' </a:t>
            </a:r>
            <a:r>
              <a:rPr lang="en-GB" i="1" dirty="0"/>
              <a:t>Journal of Preventive and Rehabilitative Medicine</a:t>
            </a:r>
            <a:r>
              <a:rPr lang="en-GB" dirty="0"/>
              <a:t>, </a:t>
            </a:r>
            <a:r>
              <a:rPr lang="en-GB" i="1" dirty="0"/>
              <a:t>4</a:t>
            </a:r>
            <a:r>
              <a:rPr lang="en-GB" dirty="0"/>
              <a:t>(1), pp.44-52. Available at: https://journals.unza.zm/index.php/medicine/article/view/732 [Accessed on: 5 Nov. 2025]</a:t>
            </a:r>
            <a:endParaRPr lang="en-IN" dirty="0"/>
          </a:p>
          <a:p>
            <a:endParaRPr lang="en-IN" dirty="0"/>
          </a:p>
          <a:p>
            <a:endParaRPr lang="en-IN" dirty="0"/>
          </a:p>
        </p:txBody>
      </p:sp>
      <p:sp>
        <p:nvSpPr>
          <p:cNvPr id="4" name="Slide Number Placeholder 3"/>
          <p:cNvSpPr>
            <a:spLocks noGrp="1"/>
          </p:cNvSpPr>
          <p:nvPr>
            <p:ph type="sldNum" sz="quarter" idx="5"/>
          </p:nvPr>
        </p:nvSpPr>
        <p:spPr/>
        <p:txBody>
          <a:bodyPr/>
          <a:lstStyle/>
          <a:p>
            <a:fld id="{9C2E9662-5F60-436D-806D-E4C63D652DA2}" type="slidenum">
              <a:rPr lang="en-IN" smtClean="0"/>
              <a:t>13</a:t>
            </a:fld>
            <a:endParaRPr lang="en-IN"/>
          </a:p>
        </p:txBody>
      </p:sp>
    </p:spTree>
    <p:extLst>
      <p:ext uri="{BB962C8B-B14F-4D97-AF65-F5344CB8AC3E}">
        <p14:creationId xmlns:p14="http://schemas.microsoft.com/office/powerpoint/2010/main" val="4278188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3F309-6946-6EC1-ADC4-BC77FF34BD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CD5154B1-C673-6CA8-7E22-BF85301C61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B6A3E430-4221-9F40-961A-A22B97465FE9}"/>
              </a:ext>
            </a:extLst>
          </p:cNvPr>
          <p:cNvSpPr>
            <a:spLocks noGrp="1"/>
          </p:cNvSpPr>
          <p:nvPr>
            <p:ph type="dt" sz="half" idx="10"/>
          </p:nvPr>
        </p:nvSpPr>
        <p:spPr/>
        <p:txBody>
          <a:bodyPr/>
          <a:lstStyle/>
          <a:p>
            <a:fld id="{8361A9B4-5C1F-4B5F-B66C-3CA67E1DB0A9}" type="datetimeFigureOut">
              <a:rPr lang="en-IN" smtClean="0"/>
              <a:t>08-11-2025</a:t>
            </a:fld>
            <a:endParaRPr lang="en-IN"/>
          </a:p>
        </p:txBody>
      </p:sp>
      <p:sp>
        <p:nvSpPr>
          <p:cNvPr id="5" name="Footer Placeholder 4">
            <a:extLst>
              <a:ext uri="{FF2B5EF4-FFF2-40B4-BE49-F238E27FC236}">
                <a16:creationId xmlns:a16="http://schemas.microsoft.com/office/drawing/2014/main" id="{FBB25919-7B56-BE35-2FF7-CDA377CD34F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1276463-8ECD-43D5-3369-81246025FE5D}"/>
              </a:ext>
            </a:extLst>
          </p:cNvPr>
          <p:cNvSpPr>
            <a:spLocks noGrp="1"/>
          </p:cNvSpPr>
          <p:nvPr>
            <p:ph type="sldNum" sz="quarter" idx="12"/>
          </p:nvPr>
        </p:nvSpPr>
        <p:spPr/>
        <p:txBody>
          <a:bodyPr/>
          <a:lstStyle/>
          <a:p>
            <a:fld id="{71ED0D11-EEDA-44AC-90EF-A3525DD23C19}" type="slidenum">
              <a:rPr lang="en-IN" smtClean="0"/>
              <a:t>‹#›</a:t>
            </a:fld>
            <a:endParaRPr lang="en-IN"/>
          </a:p>
        </p:txBody>
      </p:sp>
    </p:spTree>
    <p:extLst>
      <p:ext uri="{BB962C8B-B14F-4D97-AF65-F5344CB8AC3E}">
        <p14:creationId xmlns:p14="http://schemas.microsoft.com/office/powerpoint/2010/main" val="6980144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442EA-775E-7602-5281-6B483EBEA97A}"/>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062F3198-362E-50C8-77F3-742251DB73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88437D4-25A4-4E84-49CA-87610E7734F0}"/>
              </a:ext>
            </a:extLst>
          </p:cNvPr>
          <p:cNvSpPr>
            <a:spLocks noGrp="1"/>
          </p:cNvSpPr>
          <p:nvPr>
            <p:ph type="dt" sz="half" idx="10"/>
          </p:nvPr>
        </p:nvSpPr>
        <p:spPr/>
        <p:txBody>
          <a:bodyPr/>
          <a:lstStyle/>
          <a:p>
            <a:fld id="{8361A9B4-5C1F-4B5F-B66C-3CA67E1DB0A9}" type="datetimeFigureOut">
              <a:rPr lang="en-IN" smtClean="0"/>
              <a:t>08-11-2025</a:t>
            </a:fld>
            <a:endParaRPr lang="en-IN"/>
          </a:p>
        </p:txBody>
      </p:sp>
      <p:sp>
        <p:nvSpPr>
          <p:cNvPr id="5" name="Footer Placeholder 4">
            <a:extLst>
              <a:ext uri="{FF2B5EF4-FFF2-40B4-BE49-F238E27FC236}">
                <a16:creationId xmlns:a16="http://schemas.microsoft.com/office/drawing/2014/main" id="{F70350AE-8854-DE02-5269-25B27871C8C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AA3022A-C86F-E98B-8AF8-F4B5E0EF0F1F}"/>
              </a:ext>
            </a:extLst>
          </p:cNvPr>
          <p:cNvSpPr>
            <a:spLocks noGrp="1"/>
          </p:cNvSpPr>
          <p:nvPr>
            <p:ph type="sldNum" sz="quarter" idx="12"/>
          </p:nvPr>
        </p:nvSpPr>
        <p:spPr/>
        <p:txBody>
          <a:bodyPr/>
          <a:lstStyle/>
          <a:p>
            <a:fld id="{71ED0D11-EEDA-44AC-90EF-A3525DD23C19}" type="slidenum">
              <a:rPr lang="en-IN" smtClean="0"/>
              <a:t>‹#›</a:t>
            </a:fld>
            <a:endParaRPr lang="en-IN"/>
          </a:p>
        </p:txBody>
      </p:sp>
    </p:spTree>
    <p:extLst>
      <p:ext uri="{BB962C8B-B14F-4D97-AF65-F5344CB8AC3E}">
        <p14:creationId xmlns:p14="http://schemas.microsoft.com/office/powerpoint/2010/main" val="476536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FC48F-226A-0755-6A17-F05EBD5BAC7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BA72B74C-7970-0B0A-C8DF-102C8E64B61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F057C83-84F5-310E-D5FF-BA39AFF6824D}"/>
              </a:ext>
            </a:extLst>
          </p:cNvPr>
          <p:cNvSpPr>
            <a:spLocks noGrp="1"/>
          </p:cNvSpPr>
          <p:nvPr>
            <p:ph type="dt" sz="half" idx="10"/>
          </p:nvPr>
        </p:nvSpPr>
        <p:spPr/>
        <p:txBody>
          <a:bodyPr/>
          <a:lstStyle/>
          <a:p>
            <a:fld id="{8361A9B4-5C1F-4B5F-B66C-3CA67E1DB0A9}" type="datetimeFigureOut">
              <a:rPr lang="en-IN" smtClean="0"/>
              <a:t>08-11-2025</a:t>
            </a:fld>
            <a:endParaRPr lang="en-IN"/>
          </a:p>
        </p:txBody>
      </p:sp>
      <p:sp>
        <p:nvSpPr>
          <p:cNvPr id="5" name="Footer Placeholder 4">
            <a:extLst>
              <a:ext uri="{FF2B5EF4-FFF2-40B4-BE49-F238E27FC236}">
                <a16:creationId xmlns:a16="http://schemas.microsoft.com/office/drawing/2014/main" id="{261DD2A5-D639-EC03-E75B-80186C891E4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9CA4D44-2644-3707-73B4-43C2F3A3E67C}"/>
              </a:ext>
            </a:extLst>
          </p:cNvPr>
          <p:cNvSpPr>
            <a:spLocks noGrp="1"/>
          </p:cNvSpPr>
          <p:nvPr>
            <p:ph type="sldNum" sz="quarter" idx="12"/>
          </p:nvPr>
        </p:nvSpPr>
        <p:spPr/>
        <p:txBody>
          <a:bodyPr/>
          <a:lstStyle/>
          <a:p>
            <a:fld id="{71ED0D11-EEDA-44AC-90EF-A3525DD23C19}" type="slidenum">
              <a:rPr lang="en-IN" smtClean="0"/>
              <a:t>‹#›</a:t>
            </a:fld>
            <a:endParaRPr lang="en-IN"/>
          </a:p>
        </p:txBody>
      </p:sp>
    </p:spTree>
    <p:extLst>
      <p:ext uri="{BB962C8B-B14F-4D97-AF65-F5344CB8AC3E}">
        <p14:creationId xmlns:p14="http://schemas.microsoft.com/office/powerpoint/2010/main" val="31358276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C6EBD-3C66-70C3-6234-EED3C4D6DF2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98088FF0-AADE-F67C-4EA2-28B239234D6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63E9E046-F95C-297A-9594-AB5EC39DDF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D291C6F9-A656-6D03-BDE4-E65E57F2F2EB}"/>
              </a:ext>
            </a:extLst>
          </p:cNvPr>
          <p:cNvSpPr>
            <a:spLocks noGrp="1"/>
          </p:cNvSpPr>
          <p:nvPr>
            <p:ph type="dt" sz="half" idx="10"/>
          </p:nvPr>
        </p:nvSpPr>
        <p:spPr/>
        <p:txBody>
          <a:bodyPr/>
          <a:lstStyle/>
          <a:p>
            <a:fld id="{8361A9B4-5C1F-4B5F-B66C-3CA67E1DB0A9}" type="datetimeFigureOut">
              <a:rPr lang="en-IN" smtClean="0"/>
              <a:t>08-11-2025</a:t>
            </a:fld>
            <a:endParaRPr lang="en-IN"/>
          </a:p>
        </p:txBody>
      </p:sp>
      <p:sp>
        <p:nvSpPr>
          <p:cNvPr id="6" name="Footer Placeholder 5">
            <a:extLst>
              <a:ext uri="{FF2B5EF4-FFF2-40B4-BE49-F238E27FC236}">
                <a16:creationId xmlns:a16="http://schemas.microsoft.com/office/drawing/2014/main" id="{34172822-FBE8-EF91-36D1-383090976E1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5C28428-90CF-F82F-B039-721C52680B47}"/>
              </a:ext>
            </a:extLst>
          </p:cNvPr>
          <p:cNvSpPr>
            <a:spLocks noGrp="1"/>
          </p:cNvSpPr>
          <p:nvPr>
            <p:ph type="sldNum" sz="quarter" idx="12"/>
          </p:nvPr>
        </p:nvSpPr>
        <p:spPr/>
        <p:txBody>
          <a:bodyPr/>
          <a:lstStyle/>
          <a:p>
            <a:fld id="{71ED0D11-EEDA-44AC-90EF-A3525DD23C19}" type="slidenum">
              <a:rPr lang="en-IN" smtClean="0"/>
              <a:t>‹#›</a:t>
            </a:fld>
            <a:endParaRPr lang="en-IN"/>
          </a:p>
        </p:txBody>
      </p:sp>
    </p:spTree>
    <p:extLst>
      <p:ext uri="{BB962C8B-B14F-4D97-AF65-F5344CB8AC3E}">
        <p14:creationId xmlns:p14="http://schemas.microsoft.com/office/powerpoint/2010/main" val="18477913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85A63-F39A-BF42-6296-8BCAD2F6076F}"/>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E13FAD98-3CE0-B3C4-FCEB-9B75CEE6B4E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2A78083-1D30-2439-0295-53CEB046358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C765F88B-E90B-209D-1475-13F0A546C06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E3295C1-F938-4212-2EF5-B536DF19539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BDE906A6-D25E-02E5-7D91-A427A310F4B4}"/>
              </a:ext>
            </a:extLst>
          </p:cNvPr>
          <p:cNvSpPr>
            <a:spLocks noGrp="1"/>
          </p:cNvSpPr>
          <p:nvPr>
            <p:ph type="dt" sz="half" idx="10"/>
          </p:nvPr>
        </p:nvSpPr>
        <p:spPr/>
        <p:txBody>
          <a:bodyPr/>
          <a:lstStyle/>
          <a:p>
            <a:fld id="{8361A9B4-5C1F-4B5F-B66C-3CA67E1DB0A9}" type="datetimeFigureOut">
              <a:rPr lang="en-IN" smtClean="0"/>
              <a:t>08-11-2025</a:t>
            </a:fld>
            <a:endParaRPr lang="en-IN"/>
          </a:p>
        </p:txBody>
      </p:sp>
      <p:sp>
        <p:nvSpPr>
          <p:cNvPr id="8" name="Footer Placeholder 7">
            <a:extLst>
              <a:ext uri="{FF2B5EF4-FFF2-40B4-BE49-F238E27FC236}">
                <a16:creationId xmlns:a16="http://schemas.microsoft.com/office/drawing/2014/main" id="{9431B5AC-BB59-06E4-EA35-08952ACC3D6C}"/>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FD1B0791-4C7D-F27C-EAD5-1070B6BC5352}"/>
              </a:ext>
            </a:extLst>
          </p:cNvPr>
          <p:cNvSpPr>
            <a:spLocks noGrp="1"/>
          </p:cNvSpPr>
          <p:nvPr>
            <p:ph type="sldNum" sz="quarter" idx="12"/>
          </p:nvPr>
        </p:nvSpPr>
        <p:spPr/>
        <p:txBody>
          <a:bodyPr/>
          <a:lstStyle/>
          <a:p>
            <a:fld id="{71ED0D11-EEDA-44AC-90EF-A3525DD23C19}" type="slidenum">
              <a:rPr lang="en-IN" smtClean="0"/>
              <a:t>‹#›</a:t>
            </a:fld>
            <a:endParaRPr lang="en-IN"/>
          </a:p>
        </p:txBody>
      </p:sp>
    </p:spTree>
    <p:extLst>
      <p:ext uri="{BB962C8B-B14F-4D97-AF65-F5344CB8AC3E}">
        <p14:creationId xmlns:p14="http://schemas.microsoft.com/office/powerpoint/2010/main" val="42669472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CC219-E1CC-044B-FF9C-C435341A6981}"/>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1F6C9D6B-C828-A134-ECBA-9443084A3C86}"/>
              </a:ext>
            </a:extLst>
          </p:cNvPr>
          <p:cNvSpPr>
            <a:spLocks noGrp="1"/>
          </p:cNvSpPr>
          <p:nvPr>
            <p:ph type="dt" sz="half" idx="10"/>
          </p:nvPr>
        </p:nvSpPr>
        <p:spPr/>
        <p:txBody>
          <a:bodyPr/>
          <a:lstStyle/>
          <a:p>
            <a:fld id="{8361A9B4-5C1F-4B5F-B66C-3CA67E1DB0A9}" type="datetimeFigureOut">
              <a:rPr lang="en-IN" smtClean="0"/>
              <a:t>08-11-2025</a:t>
            </a:fld>
            <a:endParaRPr lang="en-IN"/>
          </a:p>
        </p:txBody>
      </p:sp>
      <p:sp>
        <p:nvSpPr>
          <p:cNvPr id="4" name="Footer Placeholder 3">
            <a:extLst>
              <a:ext uri="{FF2B5EF4-FFF2-40B4-BE49-F238E27FC236}">
                <a16:creationId xmlns:a16="http://schemas.microsoft.com/office/drawing/2014/main" id="{E96431CF-EDAB-932A-2977-4239474C2525}"/>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7A9393D8-2FEB-F8F7-91D0-A65B082FEC27}"/>
              </a:ext>
            </a:extLst>
          </p:cNvPr>
          <p:cNvSpPr>
            <a:spLocks noGrp="1"/>
          </p:cNvSpPr>
          <p:nvPr>
            <p:ph type="sldNum" sz="quarter" idx="12"/>
          </p:nvPr>
        </p:nvSpPr>
        <p:spPr/>
        <p:txBody>
          <a:bodyPr/>
          <a:lstStyle/>
          <a:p>
            <a:fld id="{71ED0D11-EEDA-44AC-90EF-A3525DD23C19}" type="slidenum">
              <a:rPr lang="en-IN" smtClean="0"/>
              <a:t>‹#›</a:t>
            </a:fld>
            <a:endParaRPr lang="en-IN"/>
          </a:p>
        </p:txBody>
      </p:sp>
    </p:spTree>
    <p:extLst>
      <p:ext uri="{BB962C8B-B14F-4D97-AF65-F5344CB8AC3E}">
        <p14:creationId xmlns:p14="http://schemas.microsoft.com/office/powerpoint/2010/main" val="21652169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8BFCC3-577A-85E0-AD0C-02BAD429262C}"/>
              </a:ext>
            </a:extLst>
          </p:cNvPr>
          <p:cNvSpPr>
            <a:spLocks noGrp="1"/>
          </p:cNvSpPr>
          <p:nvPr>
            <p:ph type="dt" sz="half" idx="10"/>
          </p:nvPr>
        </p:nvSpPr>
        <p:spPr/>
        <p:txBody>
          <a:bodyPr/>
          <a:lstStyle/>
          <a:p>
            <a:fld id="{8361A9B4-5C1F-4B5F-B66C-3CA67E1DB0A9}" type="datetimeFigureOut">
              <a:rPr lang="en-IN" smtClean="0"/>
              <a:t>08-11-2025</a:t>
            </a:fld>
            <a:endParaRPr lang="en-IN"/>
          </a:p>
        </p:txBody>
      </p:sp>
      <p:sp>
        <p:nvSpPr>
          <p:cNvPr id="3" name="Footer Placeholder 2">
            <a:extLst>
              <a:ext uri="{FF2B5EF4-FFF2-40B4-BE49-F238E27FC236}">
                <a16:creationId xmlns:a16="http://schemas.microsoft.com/office/drawing/2014/main" id="{4E178946-A074-FB1D-E0FE-C955E80F0A81}"/>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B62318CE-6F0C-14FC-8184-42D8A00489F2}"/>
              </a:ext>
            </a:extLst>
          </p:cNvPr>
          <p:cNvSpPr>
            <a:spLocks noGrp="1"/>
          </p:cNvSpPr>
          <p:nvPr>
            <p:ph type="sldNum" sz="quarter" idx="12"/>
          </p:nvPr>
        </p:nvSpPr>
        <p:spPr/>
        <p:txBody>
          <a:bodyPr/>
          <a:lstStyle/>
          <a:p>
            <a:fld id="{71ED0D11-EEDA-44AC-90EF-A3525DD23C19}" type="slidenum">
              <a:rPr lang="en-IN" smtClean="0"/>
              <a:t>‹#›</a:t>
            </a:fld>
            <a:endParaRPr lang="en-IN"/>
          </a:p>
        </p:txBody>
      </p:sp>
    </p:spTree>
    <p:extLst>
      <p:ext uri="{BB962C8B-B14F-4D97-AF65-F5344CB8AC3E}">
        <p14:creationId xmlns:p14="http://schemas.microsoft.com/office/powerpoint/2010/main" val="3551189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72588-6513-8CBC-1E63-CF51631025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754CD56B-CAE5-4FCC-E3F5-2CB2F71264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96DD40D4-67F4-686F-ED29-319D9CC3B3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275241-14EC-9ADF-61D8-AB6A71F96B33}"/>
              </a:ext>
            </a:extLst>
          </p:cNvPr>
          <p:cNvSpPr>
            <a:spLocks noGrp="1"/>
          </p:cNvSpPr>
          <p:nvPr>
            <p:ph type="dt" sz="half" idx="10"/>
          </p:nvPr>
        </p:nvSpPr>
        <p:spPr/>
        <p:txBody>
          <a:bodyPr/>
          <a:lstStyle/>
          <a:p>
            <a:fld id="{8361A9B4-5C1F-4B5F-B66C-3CA67E1DB0A9}" type="datetimeFigureOut">
              <a:rPr lang="en-IN" smtClean="0"/>
              <a:t>08-11-2025</a:t>
            </a:fld>
            <a:endParaRPr lang="en-IN"/>
          </a:p>
        </p:txBody>
      </p:sp>
      <p:sp>
        <p:nvSpPr>
          <p:cNvPr id="6" name="Footer Placeholder 5">
            <a:extLst>
              <a:ext uri="{FF2B5EF4-FFF2-40B4-BE49-F238E27FC236}">
                <a16:creationId xmlns:a16="http://schemas.microsoft.com/office/drawing/2014/main" id="{46CB6157-778D-CF4F-6A8F-5F3A43FAEA9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03EC4DE-70B2-FCCF-DB21-A976B0065572}"/>
              </a:ext>
            </a:extLst>
          </p:cNvPr>
          <p:cNvSpPr>
            <a:spLocks noGrp="1"/>
          </p:cNvSpPr>
          <p:nvPr>
            <p:ph type="sldNum" sz="quarter" idx="12"/>
          </p:nvPr>
        </p:nvSpPr>
        <p:spPr/>
        <p:txBody>
          <a:bodyPr/>
          <a:lstStyle/>
          <a:p>
            <a:fld id="{71ED0D11-EEDA-44AC-90EF-A3525DD23C19}" type="slidenum">
              <a:rPr lang="en-IN" smtClean="0"/>
              <a:t>‹#›</a:t>
            </a:fld>
            <a:endParaRPr lang="en-IN"/>
          </a:p>
        </p:txBody>
      </p:sp>
    </p:spTree>
    <p:extLst>
      <p:ext uri="{BB962C8B-B14F-4D97-AF65-F5344CB8AC3E}">
        <p14:creationId xmlns:p14="http://schemas.microsoft.com/office/powerpoint/2010/main" val="35390895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86FD3-D663-D844-7CFF-6BE32CA177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F6A9E0BE-F0DE-5D59-DC80-CB5533E094B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11D7E9F4-8F8D-B4F8-9AB9-72B80FB932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C0822B-3B89-5CA8-9827-5FFC8D10D828}"/>
              </a:ext>
            </a:extLst>
          </p:cNvPr>
          <p:cNvSpPr>
            <a:spLocks noGrp="1"/>
          </p:cNvSpPr>
          <p:nvPr>
            <p:ph type="dt" sz="half" idx="10"/>
          </p:nvPr>
        </p:nvSpPr>
        <p:spPr/>
        <p:txBody>
          <a:bodyPr/>
          <a:lstStyle/>
          <a:p>
            <a:fld id="{8361A9B4-5C1F-4B5F-B66C-3CA67E1DB0A9}" type="datetimeFigureOut">
              <a:rPr lang="en-IN" smtClean="0"/>
              <a:t>08-11-2025</a:t>
            </a:fld>
            <a:endParaRPr lang="en-IN"/>
          </a:p>
        </p:txBody>
      </p:sp>
      <p:sp>
        <p:nvSpPr>
          <p:cNvPr id="6" name="Footer Placeholder 5">
            <a:extLst>
              <a:ext uri="{FF2B5EF4-FFF2-40B4-BE49-F238E27FC236}">
                <a16:creationId xmlns:a16="http://schemas.microsoft.com/office/drawing/2014/main" id="{478CF2CA-5926-32A0-EE14-9485D038A1B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7AA26DA-2777-1C52-1A8D-DAD4C13EC756}"/>
              </a:ext>
            </a:extLst>
          </p:cNvPr>
          <p:cNvSpPr>
            <a:spLocks noGrp="1"/>
          </p:cNvSpPr>
          <p:nvPr>
            <p:ph type="sldNum" sz="quarter" idx="12"/>
          </p:nvPr>
        </p:nvSpPr>
        <p:spPr/>
        <p:txBody>
          <a:bodyPr/>
          <a:lstStyle/>
          <a:p>
            <a:fld id="{71ED0D11-EEDA-44AC-90EF-A3525DD23C19}" type="slidenum">
              <a:rPr lang="en-IN" smtClean="0"/>
              <a:t>‹#›</a:t>
            </a:fld>
            <a:endParaRPr lang="en-IN"/>
          </a:p>
        </p:txBody>
      </p:sp>
    </p:spTree>
    <p:extLst>
      <p:ext uri="{BB962C8B-B14F-4D97-AF65-F5344CB8AC3E}">
        <p14:creationId xmlns:p14="http://schemas.microsoft.com/office/powerpoint/2010/main" val="27523626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442B1-63F0-AED7-970C-47BC9D2D9132}"/>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B724D384-95B4-EE92-8C86-9CFE5DD829F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447CB05-7BAA-91D8-3B7D-7BEB9E8C9B43}"/>
              </a:ext>
            </a:extLst>
          </p:cNvPr>
          <p:cNvSpPr>
            <a:spLocks noGrp="1"/>
          </p:cNvSpPr>
          <p:nvPr>
            <p:ph type="dt" sz="half" idx="10"/>
          </p:nvPr>
        </p:nvSpPr>
        <p:spPr/>
        <p:txBody>
          <a:bodyPr/>
          <a:lstStyle/>
          <a:p>
            <a:fld id="{8361A9B4-5C1F-4B5F-B66C-3CA67E1DB0A9}" type="datetimeFigureOut">
              <a:rPr lang="en-IN" smtClean="0"/>
              <a:t>08-11-2025</a:t>
            </a:fld>
            <a:endParaRPr lang="en-IN"/>
          </a:p>
        </p:txBody>
      </p:sp>
      <p:sp>
        <p:nvSpPr>
          <p:cNvPr id="5" name="Footer Placeholder 4">
            <a:extLst>
              <a:ext uri="{FF2B5EF4-FFF2-40B4-BE49-F238E27FC236}">
                <a16:creationId xmlns:a16="http://schemas.microsoft.com/office/drawing/2014/main" id="{52EA287F-5F0A-F617-6708-074E0375FFE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E07E9E1-5934-DCAC-DA9A-29C5B6929429}"/>
              </a:ext>
            </a:extLst>
          </p:cNvPr>
          <p:cNvSpPr>
            <a:spLocks noGrp="1"/>
          </p:cNvSpPr>
          <p:nvPr>
            <p:ph type="sldNum" sz="quarter" idx="12"/>
          </p:nvPr>
        </p:nvSpPr>
        <p:spPr/>
        <p:txBody>
          <a:bodyPr/>
          <a:lstStyle/>
          <a:p>
            <a:fld id="{71ED0D11-EEDA-44AC-90EF-A3525DD23C19}" type="slidenum">
              <a:rPr lang="en-IN" smtClean="0"/>
              <a:t>‹#›</a:t>
            </a:fld>
            <a:endParaRPr lang="en-IN"/>
          </a:p>
        </p:txBody>
      </p:sp>
    </p:spTree>
    <p:extLst>
      <p:ext uri="{BB962C8B-B14F-4D97-AF65-F5344CB8AC3E}">
        <p14:creationId xmlns:p14="http://schemas.microsoft.com/office/powerpoint/2010/main" val="14337644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E50AF7C-10A7-2782-0EA0-D567259A208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625520DE-DA7B-5D13-EFE3-D386A8831C3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F8AF7CC-735F-89A6-0137-8BA12559692B}"/>
              </a:ext>
            </a:extLst>
          </p:cNvPr>
          <p:cNvSpPr>
            <a:spLocks noGrp="1"/>
          </p:cNvSpPr>
          <p:nvPr>
            <p:ph type="dt" sz="half" idx="10"/>
          </p:nvPr>
        </p:nvSpPr>
        <p:spPr/>
        <p:txBody>
          <a:bodyPr/>
          <a:lstStyle/>
          <a:p>
            <a:fld id="{8361A9B4-5C1F-4B5F-B66C-3CA67E1DB0A9}" type="datetimeFigureOut">
              <a:rPr lang="en-IN" smtClean="0"/>
              <a:t>08-11-2025</a:t>
            </a:fld>
            <a:endParaRPr lang="en-IN"/>
          </a:p>
        </p:txBody>
      </p:sp>
      <p:sp>
        <p:nvSpPr>
          <p:cNvPr id="5" name="Footer Placeholder 4">
            <a:extLst>
              <a:ext uri="{FF2B5EF4-FFF2-40B4-BE49-F238E27FC236}">
                <a16:creationId xmlns:a16="http://schemas.microsoft.com/office/drawing/2014/main" id="{E90CF1E2-7276-A870-527E-93A8C449FA9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B494E53-7F39-FC14-F830-9E6FC1141693}"/>
              </a:ext>
            </a:extLst>
          </p:cNvPr>
          <p:cNvSpPr>
            <a:spLocks noGrp="1"/>
          </p:cNvSpPr>
          <p:nvPr>
            <p:ph type="sldNum" sz="quarter" idx="12"/>
          </p:nvPr>
        </p:nvSpPr>
        <p:spPr/>
        <p:txBody>
          <a:bodyPr/>
          <a:lstStyle/>
          <a:p>
            <a:fld id="{71ED0D11-EEDA-44AC-90EF-A3525DD23C19}" type="slidenum">
              <a:rPr lang="en-IN" smtClean="0"/>
              <a:t>‹#›</a:t>
            </a:fld>
            <a:endParaRPr lang="en-IN"/>
          </a:p>
        </p:txBody>
      </p:sp>
    </p:spTree>
    <p:extLst>
      <p:ext uri="{BB962C8B-B14F-4D97-AF65-F5344CB8AC3E}">
        <p14:creationId xmlns:p14="http://schemas.microsoft.com/office/powerpoint/2010/main" val="28803783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0000"/>
            <a:lum/>
          </a:blip>
          <a:srcRect/>
          <a:stretch>
            <a:fillRect l="-14000" r="-14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DC170BD-348A-2504-7FCA-E65017C082D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1B7755D4-FE47-581E-A61D-7B2A0939CB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7AB138D-2108-BD40-E225-BE956582900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361A9B4-5C1F-4B5F-B66C-3CA67E1DB0A9}" type="datetimeFigureOut">
              <a:rPr lang="en-IN" smtClean="0"/>
              <a:t>08-11-2025</a:t>
            </a:fld>
            <a:endParaRPr lang="en-IN"/>
          </a:p>
        </p:txBody>
      </p:sp>
      <p:sp>
        <p:nvSpPr>
          <p:cNvPr id="5" name="Footer Placeholder 4">
            <a:extLst>
              <a:ext uri="{FF2B5EF4-FFF2-40B4-BE49-F238E27FC236}">
                <a16:creationId xmlns:a16="http://schemas.microsoft.com/office/drawing/2014/main" id="{2AA8C041-442C-EA15-C4EA-8D81CE6B9F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9A939E0E-8B68-A049-2720-6E7B8FC6F4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1ED0D11-EEDA-44AC-90EF-A3525DD23C19}" type="slidenum">
              <a:rPr lang="en-IN" smtClean="0"/>
              <a:t>‹#›</a:t>
            </a:fld>
            <a:endParaRPr lang="en-IN"/>
          </a:p>
        </p:txBody>
      </p:sp>
    </p:spTree>
    <p:extLst>
      <p:ext uri="{BB962C8B-B14F-4D97-AF65-F5344CB8AC3E}">
        <p14:creationId xmlns:p14="http://schemas.microsoft.com/office/powerpoint/2010/main" val="23046490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0000"/>
            <a:lum/>
          </a:blip>
          <a:srcRect/>
          <a:stretch>
            <a:fillRect l="-10000" r="-10000"/>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28DFF58-9F37-E678-53FD-9D0E9417F9D0}"/>
              </a:ext>
            </a:extLst>
          </p:cNvPr>
          <p:cNvPicPr>
            <a:picLocks noChangeAspect="1"/>
          </p:cNvPicPr>
          <p:nvPr/>
        </p:nvPicPr>
        <p:blipFill>
          <a:blip r:embed="rId3"/>
          <a:stretch>
            <a:fillRect/>
          </a:stretch>
        </p:blipFill>
        <p:spPr>
          <a:xfrm>
            <a:off x="4992563" y="129463"/>
            <a:ext cx="2804403" cy="1420491"/>
          </a:xfrm>
          <a:prstGeom prst="rect">
            <a:avLst/>
          </a:prstGeom>
        </p:spPr>
      </p:pic>
      <p:sp>
        <p:nvSpPr>
          <p:cNvPr id="5" name="Rectangle: Rounded Corners 4">
            <a:extLst>
              <a:ext uri="{FF2B5EF4-FFF2-40B4-BE49-F238E27FC236}">
                <a16:creationId xmlns:a16="http://schemas.microsoft.com/office/drawing/2014/main" id="{E32B080B-EC48-49B0-D473-34A556E1DB67}"/>
              </a:ext>
            </a:extLst>
          </p:cNvPr>
          <p:cNvSpPr/>
          <p:nvPr/>
        </p:nvSpPr>
        <p:spPr>
          <a:xfrm>
            <a:off x="814812" y="2109457"/>
            <a:ext cx="10701196" cy="3938258"/>
          </a:xfrm>
          <a:prstGeom prst="roundRect">
            <a:avLst/>
          </a:prstGeom>
          <a:ln>
            <a:solidFill>
              <a:srgbClr val="FF0000"/>
            </a:solidFill>
          </a:ln>
          <a:effectLst>
            <a:outerShdw blurRad="50800" dist="38100" dir="13500000" algn="br" rotWithShape="0">
              <a:prstClr val="black">
                <a:alpha val="40000"/>
              </a:prstClr>
            </a:outerShdw>
          </a:effectLst>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400" b="1" dirty="0">
                <a:solidFill>
                  <a:schemeClr val="tx1"/>
                </a:solidFill>
                <a:latin typeface="Arial" panose="020B0604020202020204" pitchFamily="34" charset="0"/>
                <a:cs typeface="Arial" panose="020B0604020202020204" pitchFamily="34" charset="0"/>
              </a:rPr>
              <a:t>Student Name:</a:t>
            </a:r>
            <a:r>
              <a:rPr lang="en-GB" sz="2400" dirty="0">
                <a:solidFill>
                  <a:schemeClr val="tx1"/>
                </a:solidFill>
                <a:latin typeface="Arial" panose="020B0604020202020204" pitchFamily="34" charset="0"/>
                <a:cs typeface="Arial" panose="020B0604020202020204" pitchFamily="34" charset="0"/>
              </a:rPr>
              <a:t> Albert </a:t>
            </a:r>
            <a:r>
              <a:rPr lang="en-GB" sz="2400" dirty="0" err="1">
                <a:solidFill>
                  <a:schemeClr val="tx1"/>
                </a:solidFill>
                <a:latin typeface="Arial" panose="020B0604020202020204" pitchFamily="34" charset="0"/>
                <a:cs typeface="Arial" panose="020B0604020202020204" pitchFamily="34" charset="0"/>
              </a:rPr>
              <a:t>Malula</a:t>
            </a:r>
            <a:endParaRPr lang="en-IN" sz="2400" dirty="0">
              <a:solidFill>
                <a:schemeClr val="tx1"/>
              </a:solidFill>
              <a:latin typeface="Arial" panose="020B0604020202020204" pitchFamily="34" charset="0"/>
              <a:cs typeface="Arial" panose="020B0604020202020204" pitchFamily="34" charset="0"/>
            </a:endParaRPr>
          </a:p>
          <a:p>
            <a:pPr algn="ctr"/>
            <a:r>
              <a:rPr lang="en-GB" sz="2400" b="1" dirty="0">
                <a:solidFill>
                  <a:schemeClr val="tx1"/>
                </a:solidFill>
                <a:latin typeface="Arial" panose="020B0604020202020204" pitchFamily="34" charset="0"/>
                <a:cs typeface="Arial" panose="020B0604020202020204" pitchFamily="34" charset="0"/>
              </a:rPr>
              <a:t>Student ID: 2310030</a:t>
            </a:r>
            <a:endParaRPr lang="en-IN" sz="2400" dirty="0">
              <a:solidFill>
                <a:schemeClr val="tx1"/>
              </a:solidFill>
              <a:latin typeface="Arial" panose="020B0604020202020204" pitchFamily="34" charset="0"/>
              <a:cs typeface="Arial" panose="020B0604020202020204" pitchFamily="34" charset="0"/>
            </a:endParaRPr>
          </a:p>
          <a:p>
            <a:pPr algn="ctr"/>
            <a:r>
              <a:rPr lang="en-GB" sz="2400" b="1" dirty="0">
                <a:solidFill>
                  <a:schemeClr val="tx1"/>
                </a:solidFill>
                <a:latin typeface="Arial" panose="020B0604020202020204" pitchFamily="34" charset="0"/>
                <a:cs typeface="Arial" panose="020B0604020202020204" pitchFamily="34" charset="0"/>
              </a:rPr>
              <a:t> </a:t>
            </a:r>
            <a:endParaRPr lang="en-IN" sz="2400" dirty="0">
              <a:solidFill>
                <a:schemeClr val="tx1"/>
              </a:solidFill>
              <a:latin typeface="Arial" panose="020B0604020202020204" pitchFamily="34" charset="0"/>
              <a:cs typeface="Arial" panose="020B0604020202020204" pitchFamily="34" charset="0"/>
            </a:endParaRPr>
          </a:p>
          <a:p>
            <a:pPr algn="ctr"/>
            <a:r>
              <a:rPr lang="en-GB" sz="2400" b="1" dirty="0">
                <a:solidFill>
                  <a:schemeClr val="tx1"/>
                </a:solidFill>
                <a:latin typeface="Arial" panose="020B0604020202020204" pitchFamily="34" charset="0"/>
                <a:cs typeface="Arial" panose="020B0604020202020204" pitchFamily="34" charset="0"/>
              </a:rPr>
              <a:t>Module Code: </a:t>
            </a:r>
            <a:r>
              <a:rPr lang="en-GB" sz="2400" dirty="0">
                <a:solidFill>
                  <a:schemeClr val="tx1"/>
                </a:solidFill>
                <a:latin typeface="Arial" panose="020B0604020202020204" pitchFamily="34" charset="0"/>
                <a:cs typeface="Arial" panose="020B0604020202020204" pitchFamily="34" charset="0"/>
              </a:rPr>
              <a:t>BMHP6026</a:t>
            </a:r>
            <a:endParaRPr lang="en-IN" sz="2400" dirty="0">
              <a:solidFill>
                <a:schemeClr val="tx1"/>
              </a:solidFill>
              <a:latin typeface="Arial" panose="020B0604020202020204" pitchFamily="34" charset="0"/>
              <a:cs typeface="Arial" panose="020B0604020202020204" pitchFamily="34" charset="0"/>
            </a:endParaRPr>
          </a:p>
          <a:p>
            <a:pPr algn="ctr"/>
            <a:r>
              <a:rPr lang="en-GB" sz="2400" dirty="0">
                <a:solidFill>
                  <a:schemeClr val="tx1"/>
                </a:solidFill>
                <a:latin typeface="Arial" panose="020B0604020202020204" pitchFamily="34" charset="0"/>
                <a:cs typeface="Arial" panose="020B0604020202020204" pitchFamily="34" charset="0"/>
              </a:rPr>
              <a:t> </a:t>
            </a:r>
            <a:endParaRPr lang="en-IN" sz="2400" dirty="0">
              <a:solidFill>
                <a:schemeClr val="tx1"/>
              </a:solidFill>
              <a:latin typeface="Arial" panose="020B0604020202020204" pitchFamily="34" charset="0"/>
              <a:cs typeface="Arial" panose="020B0604020202020204" pitchFamily="34" charset="0"/>
            </a:endParaRPr>
          </a:p>
          <a:p>
            <a:pPr algn="ctr"/>
            <a:r>
              <a:rPr lang="en-GB" sz="2400" b="1" dirty="0">
                <a:solidFill>
                  <a:schemeClr val="tx1"/>
                </a:solidFill>
                <a:latin typeface="Arial" panose="020B0604020202020204" pitchFamily="34" charset="0"/>
                <a:cs typeface="Arial" panose="020B0604020202020204" pitchFamily="34" charset="0"/>
              </a:rPr>
              <a:t>Lecturer: Joanne Davies</a:t>
            </a:r>
            <a:endParaRPr lang="en-IN" sz="2400" dirty="0">
              <a:solidFill>
                <a:schemeClr val="tx1"/>
              </a:solidFill>
              <a:latin typeface="Arial" panose="020B0604020202020204" pitchFamily="34" charset="0"/>
              <a:cs typeface="Arial" panose="020B0604020202020204" pitchFamily="34" charset="0"/>
            </a:endParaRPr>
          </a:p>
          <a:p>
            <a:pPr algn="ctr"/>
            <a:r>
              <a:rPr lang="en-GB" sz="2400" b="1" dirty="0">
                <a:solidFill>
                  <a:schemeClr val="tx1"/>
                </a:solidFill>
                <a:latin typeface="Arial" panose="020B0604020202020204" pitchFamily="34" charset="0"/>
                <a:cs typeface="Arial" panose="020B0604020202020204" pitchFamily="34" charset="0"/>
              </a:rPr>
              <a:t> </a:t>
            </a:r>
            <a:endParaRPr lang="en-IN" sz="2400" dirty="0">
              <a:solidFill>
                <a:schemeClr val="tx1"/>
              </a:solidFill>
              <a:latin typeface="Arial" panose="020B0604020202020204" pitchFamily="34" charset="0"/>
              <a:cs typeface="Arial" panose="020B0604020202020204" pitchFamily="34" charset="0"/>
            </a:endParaRPr>
          </a:p>
          <a:p>
            <a:pPr algn="ctr"/>
            <a:r>
              <a:rPr lang="en-GB" sz="2400" b="1" dirty="0">
                <a:solidFill>
                  <a:schemeClr val="tx1"/>
                </a:solidFill>
                <a:latin typeface="Arial" panose="020B0604020202020204" pitchFamily="34" charset="0"/>
                <a:cs typeface="Arial" panose="020B0604020202020204" pitchFamily="34" charset="0"/>
              </a:rPr>
              <a:t>Module Title: </a:t>
            </a:r>
            <a:r>
              <a:rPr lang="en-GB" sz="2400" dirty="0">
                <a:solidFill>
                  <a:schemeClr val="tx1"/>
                </a:solidFill>
                <a:latin typeface="Arial" panose="020B0604020202020204" pitchFamily="34" charset="0"/>
                <a:cs typeface="Arial" panose="020B0604020202020204" pitchFamily="34" charset="0"/>
              </a:rPr>
              <a:t>Digital Transformation in the Health and Care Professions</a:t>
            </a:r>
            <a:r>
              <a:rPr lang="en-GB" sz="2400" b="1" dirty="0">
                <a:solidFill>
                  <a:schemeClr val="tx1"/>
                </a:solidFill>
                <a:latin typeface="Arial" panose="020B0604020202020204" pitchFamily="34" charset="0"/>
                <a:cs typeface="Arial" panose="020B0604020202020204" pitchFamily="34" charset="0"/>
              </a:rPr>
              <a:t> </a:t>
            </a:r>
            <a:endParaRPr lang="en-IN" sz="2400" dirty="0">
              <a:solidFill>
                <a:schemeClr val="tx1"/>
              </a:solidFill>
              <a:latin typeface="Arial" panose="020B0604020202020204" pitchFamily="34" charset="0"/>
              <a:cs typeface="Arial" panose="020B0604020202020204" pitchFamily="34" charset="0"/>
            </a:endParaRPr>
          </a:p>
          <a:p>
            <a:pPr algn="ctr"/>
            <a:r>
              <a:rPr lang="en-GB" sz="2400" b="1" dirty="0">
                <a:solidFill>
                  <a:schemeClr val="tx1"/>
                </a:solidFill>
                <a:latin typeface="Arial" panose="020B0604020202020204" pitchFamily="34" charset="0"/>
                <a:cs typeface="Arial" panose="020B0604020202020204" pitchFamily="34" charset="0"/>
              </a:rPr>
              <a:t> </a:t>
            </a:r>
            <a:endParaRPr lang="en-IN" sz="2400" dirty="0">
              <a:solidFill>
                <a:schemeClr val="tx1"/>
              </a:solidFill>
              <a:latin typeface="Arial" panose="020B0604020202020204" pitchFamily="34" charset="0"/>
              <a:cs typeface="Arial" panose="020B0604020202020204" pitchFamily="34" charset="0"/>
            </a:endParaRPr>
          </a:p>
          <a:p>
            <a:pPr algn="ctr"/>
            <a:r>
              <a:rPr lang="en-GB" sz="2400" b="1" dirty="0">
                <a:solidFill>
                  <a:schemeClr val="tx1"/>
                </a:solidFill>
                <a:latin typeface="Arial" panose="020B0604020202020204" pitchFamily="34" charset="0"/>
                <a:cs typeface="Arial" panose="020B0604020202020204" pitchFamily="34" charset="0"/>
              </a:rPr>
              <a:t>Assignment Title: </a:t>
            </a:r>
            <a:r>
              <a:rPr lang="en-GB" sz="2400" dirty="0">
                <a:solidFill>
                  <a:schemeClr val="tx1"/>
                </a:solidFill>
                <a:latin typeface="Arial" panose="020B0604020202020204" pitchFamily="34" charset="0"/>
                <a:cs typeface="Arial" panose="020B0604020202020204" pitchFamily="34" charset="0"/>
              </a:rPr>
              <a:t>Component 2: Viva Voce (Oral Presentation)</a:t>
            </a:r>
            <a:endParaRPr lang="en-IN"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40181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B4413-65CD-1B5A-7DF2-2EB1F91C1D61}"/>
              </a:ext>
            </a:extLst>
          </p:cNvPr>
          <p:cNvSpPr>
            <a:spLocks noGrp="1"/>
          </p:cNvSpPr>
          <p:nvPr>
            <p:ph type="title"/>
          </p:nvPr>
        </p:nvSpPr>
        <p:spPr>
          <a:xfrm>
            <a:off x="838200" y="365126"/>
            <a:ext cx="10515600" cy="879726"/>
          </a:xfrm>
        </p:spPr>
        <p:style>
          <a:lnRef idx="1">
            <a:schemeClr val="accent3"/>
          </a:lnRef>
          <a:fillRef idx="2">
            <a:schemeClr val="accent3"/>
          </a:fillRef>
          <a:effectRef idx="1">
            <a:schemeClr val="accent3"/>
          </a:effectRef>
          <a:fontRef idx="minor">
            <a:schemeClr val="dk1"/>
          </a:fontRef>
        </p:style>
        <p:txBody>
          <a:bodyPr>
            <a:normAutofit/>
          </a:bodyPr>
          <a:lstStyle/>
          <a:p>
            <a:pPr algn="ct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Introduction</a:t>
            </a:r>
            <a:endParaRPr lang="en-IN" sz="4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03B5D35-B348-F24D-63B6-3039678E2D8A}"/>
              </a:ext>
            </a:extLst>
          </p:cNvPr>
          <p:cNvSpPr>
            <a:spLocks noGrp="1"/>
          </p:cNvSpPr>
          <p:nvPr>
            <p:ph sz="half" idx="1"/>
          </p:nvPr>
        </p:nvSpPr>
        <p:spPr>
          <a:xfrm>
            <a:off x="316871" y="1825624"/>
            <a:ext cx="5702929" cy="4548015"/>
          </a:xfrm>
        </p:spPr>
        <p:style>
          <a:lnRef idx="1">
            <a:schemeClr val="accent2"/>
          </a:lnRef>
          <a:fillRef idx="2">
            <a:schemeClr val="accent2"/>
          </a:fillRef>
          <a:effectRef idx="1">
            <a:schemeClr val="accent2"/>
          </a:effectRef>
          <a:fontRef idx="minor">
            <a:schemeClr val="dk1"/>
          </a:fontRef>
        </p:style>
        <p:txBody>
          <a:bodyPr>
            <a:noAutofit/>
          </a:bodyPr>
          <a:lstStyle/>
          <a:p>
            <a:pPr lvl="0" algn="just"/>
            <a:r>
              <a:rPr lang="en-GB" sz="1800" dirty="0">
                <a:latin typeface="Arial" panose="020B0604020202020204" pitchFamily="34" charset="0"/>
                <a:cs typeface="Arial" panose="020B0604020202020204" pitchFamily="34" charset="0"/>
              </a:rPr>
              <a:t>The selected innovation to be used in this Presentation is wearable health-monitoring devices, such as medical smartwatches, wearable ECG/EEG patches, pulse-oximetry rings and activity sensors</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Offers 24/7 vital-sign and behavioural monitoring outside hospitals that facilitates early detection, distant treatment and individualised chronic-disease treatment</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Market of wearable medical devices in the UK and remote-monitoring pilots by the NHS</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This presentation will have a focus on Workforce, Service Delivery, Patient/Service Users and Community</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Balance benefits will be discussed in the PPT, as well as practical barriers, and evidence-based recommendations will be offered</a:t>
            </a:r>
            <a:endParaRPr lang="en-IN" sz="1800" dirty="0">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A026E759-2339-3E6D-DD43-3654E7914935}"/>
              </a:ext>
            </a:extLst>
          </p:cNvPr>
          <p:cNvPicPr>
            <a:picLocks noGrp="1" noChangeAspect="1"/>
          </p:cNvPicPr>
          <p:nvPr>
            <p:ph sz="half" idx="2"/>
          </p:nvPr>
        </p:nvPicPr>
        <p:blipFill>
          <a:blip r:embed="rId3"/>
          <a:stretch>
            <a:fillRect/>
          </a:stretch>
        </p:blipFill>
        <p:spPr>
          <a:xfrm>
            <a:off x="6172199" y="1825624"/>
            <a:ext cx="5702929" cy="3787525"/>
          </a:xfrm>
          <a:prstGeom prst="rect">
            <a:avLst/>
          </a:prstGeom>
          <a:ln>
            <a:no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id="{BE623048-D248-C8DB-14DC-E7FAEC431346}"/>
              </a:ext>
            </a:extLst>
          </p:cNvPr>
          <p:cNvSpPr txBox="1"/>
          <p:nvPr/>
        </p:nvSpPr>
        <p:spPr>
          <a:xfrm>
            <a:off x="6183517" y="5758004"/>
            <a:ext cx="5702929" cy="461665"/>
          </a:xfrm>
          <a:prstGeom prst="rect">
            <a:avLst/>
          </a:prstGeom>
          <a:noFill/>
        </p:spPr>
        <p:txBody>
          <a:bodyPr wrap="square" rtlCol="0">
            <a:spAutoFit/>
          </a:bodyPr>
          <a:lstStyle/>
          <a:p>
            <a:pPr algn="ctr"/>
            <a:r>
              <a:rPr lang="en-US" sz="1200" b="1" dirty="0">
                <a:effectLst>
                  <a:outerShdw blurRad="38100" dist="38100" dir="2700000" algn="tl">
                    <a:srgbClr val="000000">
                      <a:alpha val="43137"/>
                    </a:srgbClr>
                  </a:outerShdw>
                </a:effectLst>
              </a:rPr>
              <a:t>Figure 1: Digital Transformation in Healthcare</a:t>
            </a:r>
          </a:p>
          <a:p>
            <a:pPr algn="ctr"/>
            <a:r>
              <a:rPr lang="en-US" sz="1200" b="1" dirty="0">
                <a:effectLst>
                  <a:outerShdw blurRad="38100" dist="38100" dir="2700000" algn="tl">
                    <a:srgbClr val="000000">
                      <a:alpha val="43137"/>
                    </a:srgbClr>
                  </a:outerShdw>
                </a:effectLst>
              </a:rPr>
              <a:t>(Source: </a:t>
            </a:r>
            <a:r>
              <a:rPr lang="en-IN" sz="1200" b="1" dirty="0" err="1">
                <a:effectLst>
                  <a:outerShdw blurRad="38100" dist="38100" dir="2700000" algn="tl">
                    <a:srgbClr val="000000">
                      <a:alpha val="43137"/>
                    </a:srgbClr>
                  </a:outerShdw>
                </a:effectLst>
              </a:rPr>
              <a:t>Radixweb</a:t>
            </a:r>
            <a:r>
              <a:rPr lang="en-IN" sz="1200" b="1" dirty="0">
                <a:effectLst>
                  <a:outerShdw blurRad="38100" dist="38100" dir="2700000" algn="tl">
                    <a:srgbClr val="000000">
                      <a:alpha val="43137"/>
                    </a:srgbClr>
                  </a:outerShdw>
                </a:effectLst>
              </a:rPr>
              <a:t>, 2024</a:t>
            </a:r>
            <a:r>
              <a:rPr lang="en-US" sz="1200" b="1" dirty="0">
                <a:effectLst>
                  <a:outerShdw blurRad="38100" dist="38100" dir="2700000" algn="tl">
                    <a:srgbClr val="000000">
                      <a:alpha val="43137"/>
                    </a:srgbClr>
                  </a:outerShdw>
                </a:effectLst>
              </a:rPr>
              <a:t>)</a:t>
            </a:r>
            <a:endParaRPr lang="en-IN" sz="12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770123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3CC8C-EAE2-B078-F9C0-B235949940C1}"/>
              </a:ext>
            </a:extLst>
          </p:cNvPr>
          <p:cNvSpPr>
            <a:spLocks noGrp="1"/>
          </p:cNvSpPr>
          <p:nvPr>
            <p:ph type="title"/>
          </p:nvPr>
        </p:nvSpPr>
        <p:spPr>
          <a:xfrm>
            <a:off x="838200" y="365126"/>
            <a:ext cx="10515600" cy="938574"/>
          </a:xfrm>
        </p:spPr>
        <p:style>
          <a:lnRef idx="1">
            <a:schemeClr val="accent3"/>
          </a:lnRef>
          <a:fillRef idx="2">
            <a:schemeClr val="accent3"/>
          </a:fillRef>
          <a:effectRef idx="1">
            <a:schemeClr val="accent3"/>
          </a:effectRef>
          <a:fontRef idx="minor">
            <a:schemeClr val="dk1"/>
          </a:fontRef>
        </p:style>
        <p:txBody>
          <a:bodyPr>
            <a:normAutofit/>
          </a:bodyPr>
          <a:lstStyle/>
          <a:p>
            <a:pPr algn="ct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Overview of the Innovation</a:t>
            </a:r>
            <a:endParaRPr lang="en-IN" sz="4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D6E16C23-55EC-38A7-132C-1E5E4E89F61C}"/>
              </a:ext>
            </a:extLst>
          </p:cNvPr>
          <p:cNvPicPr>
            <a:picLocks noGrp="1" noChangeAspect="1"/>
          </p:cNvPicPr>
          <p:nvPr>
            <p:ph sz="half" idx="1"/>
          </p:nvPr>
        </p:nvPicPr>
        <p:blipFill>
          <a:blip r:embed="rId3"/>
          <a:stretch>
            <a:fillRect/>
          </a:stretch>
        </p:blipFill>
        <p:spPr>
          <a:xfrm>
            <a:off x="344032" y="1825625"/>
            <a:ext cx="5675768" cy="3905219"/>
          </a:xfrm>
          <a:prstGeom prst="rect">
            <a:avLst/>
          </a:prstGeom>
          <a:ln>
            <a:noFill/>
          </a:ln>
          <a:effectLst>
            <a:outerShdw blurRad="292100" dist="139700" dir="2700000" algn="tl" rotWithShape="0">
              <a:srgbClr val="333333">
                <a:alpha val="65000"/>
              </a:srgbClr>
            </a:outerShdw>
          </a:effectLst>
        </p:spPr>
      </p:pic>
      <p:sp>
        <p:nvSpPr>
          <p:cNvPr id="4" name="Content Placeholder 3">
            <a:extLst>
              <a:ext uri="{FF2B5EF4-FFF2-40B4-BE49-F238E27FC236}">
                <a16:creationId xmlns:a16="http://schemas.microsoft.com/office/drawing/2014/main" id="{837663A9-77D6-B389-AE12-5C655F087520}"/>
              </a:ext>
            </a:extLst>
          </p:cNvPr>
          <p:cNvSpPr>
            <a:spLocks noGrp="1"/>
          </p:cNvSpPr>
          <p:nvPr>
            <p:ph sz="half" idx="2"/>
          </p:nvPr>
        </p:nvSpPr>
        <p:spPr>
          <a:xfrm>
            <a:off x="6172199" y="1825625"/>
            <a:ext cx="5760267" cy="4520854"/>
          </a:xfrm>
        </p:spPr>
        <p:style>
          <a:lnRef idx="1">
            <a:schemeClr val="accent2"/>
          </a:lnRef>
          <a:fillRef idx="2">
            <a:schemeClr val="accent2"/>
          </a:fillRef>
          <a:effectRef idx="1">
            <a:schemeClr val="accent2"/>
          </a:effectRef>
          <a:fontRef idx="minor">
            <a:schemeClr val="dk1"/>
          </a:fontRef>
        </p:style>
        <p:txBody>
          <a:bodyPr>
            <a:normAutofit/>
          </a:bodyPr>
          <a:lstStyle/>
          <a:p>
            <a:pPr lvl="0" algn="just"/>
            <a:r>
              <a:rPr lang="en-GB" sz="1800" dirty="0">
                <a:latin typeface="Arial" panose="020B0604020202020204" pitchFamily="34" charset="0"/>
                <a:cs typeface="Arial" panose="020B0604020202020204" pitchFamily="34" charset="0"/>
              </a:rPr>
              <a:t>Minuscule electronic devices implanted in the body or in wearables sold to consumers that detect physiological and behavioural indicators and communicate them wirelessly</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Heart rate and rhythm, blood oxygen saturation, respiratory rate, activity and steps, sleep, glucose and EEG of the seizure detection (NHS England, 2023)</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The device Data Pipeline consists of a companion application, followed by encrypted cloud storage, and then comes the clinician dashboard (Morris </a:t>
            </a:r>
            <a:r>
              <a:rPr lang="en-GB" sz="1800" i="1" dirty="0">
                <a:latin typeface="Arial" panose="020B0604020202020204" pitchFamily="34" charset="0"/>
                <a:cs typeface="Arial" panose="020B0604020202020204" pitchFamily="34" charset="0"/>
              </a:rPr>
              <a:t>et al</a:t>
            </a:r>
            <a:r>
              <a:rPr lang="en-GB" sz="1800" dirty="0">
                <a:latin typeface="Arial" panose="020B0604020202020204" pitchFamily="34" charset="0"/>
                <a:cs typeface="Arial" panose="020B0604020202020204" pitchFamily="34" charset="0"/>
              </a:rPr>
              <a:t>., 2023)</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The clinical applications that have already been trialled in the UK are remote monitoring of virtual wards, follow-ups on chronic diseases, arrhythmia and neurological monitoring</a:t>
            </a:r>
            <a:endParaRPr lang="en-IN" sz="18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CC532C30-DCE3-ED3D-549A-6E3E0047AC0D}"/>
              </a:ext>
            </a:extLst>
          </p:cNvPr>
          <p:cNvSpPr txBox="1"/>
          <p:nvPr/>
        </p:nvSpPr>
        <p:spPr>
          <a:xfrm>
            <a:off x="363650" y="5865781"/>
            <a:ext cx="5760267" cy="461665"/>
          </a:xfrm>
          <a:prstGeom prst="rect">
            <a:avLst/>
          </a:prstGeom>
          <a:noFill/>
        </p:spPr>
        <p:txBody>
          <a:bodyPr wrap="square" rtlCol="0">
            <a:spAutoFit/>
          </a:bodyPr>
          <a:lstStyle/>
          <a:p>
            <a:pPr algn="ctr"/>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Figure 2: Wearable Technology in Healthcare</a:t>
            </a:r>
          </a:p>
          <a:p>
            <a:pPr algn="ctr"/>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(Source: </a:t>
            </a:r>
            <a:r>
              <a:rPr lang="en-IN"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mobisoftinfotech.com, 2018</a:t>
            </a:r>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endParaRPr lang="en-IN"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99346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3EBF5-78D1-5E18-CC9E-891D29941806}"/>
              </a:ext>
            </a:extLst>
          </p:cNvPr>
          <p:cNvSpPr>
            <a:spLocks noGrp="1"/>
          </p:cNvSpPr>
          <p:nvPr>
            <p:ph type="title"/>
          </p:nvPr>
        </p:nvSpPr>
        <p:spPr>
          <a:xfrm>
            <a:off x="838200" y="365126"/>
            <a:ext cx="10515600" cy="911414"/>
          </a:xfrm>
        </p:spPr>
        <p:style>
          <a:lnRef idx="1">
            <a:schemeClr val="accent3"/>
          </a:lnRef>
          <a:fillRef idx="2">
            <a:schemeClr val="accent3"/>
          </a:fillRef>
          <a:effectRef idx="1">
            <a:schemeClr val="accent3"/>
          </a:effectRef>
          <a:fontRef idx="minor">
            <a:schemeClr val="dk1"/>
          </a:fontRef>
        </p:style>
        <p:txBody>
          <a:bodyPr>
            <a:normAutofit/>
          </a:bodyPr>
          <a:lstStyle/>
          <a:p>
            <a:pPr algn="just"/>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Cont.</a:t>
            </a:r>
            <a:endParaRPr lang="en-IN" sz="4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DFAFEA9-1510-6C45-D912-458B51D4B5E1}"/>
              </a:ext>
            </a:extLst>
          </p:cNvPr>
          <p:cNvSpPr>
            <a:spLocks noGrp="1"/>
          </p:cNvSpPr>
          <p:nvPr>
            <p:ph sz="half" idx="1"/>
          </p:nvPr>
        </p:nvSpPr>
        <p:spPr>
          <a:xfrm>
            <a:off x="389299" y="1825625"/>
            <a:ext cx="5630501" cy="4351338"/>
          </a:xfrm>
        </p:spPr>
        <p:style>
          <a:lnRef idx="1">
            <a:schemeClr val="accent2"/>
          </a:lnRef>
          <a:fillRef idx="2">
            <a:schemeClr val="accent2"/>
          </a:fillRef>
          <a:effectRef idx="1">
            <a:schemeClr val="accent2"/>
          </a:effectRef>
          <a:fontRef idx="minor">
            <a:schemeClr val="dk1"/>
          </a:fontRef>
        </p:style>
        <p:txBody>
          <a:bodyPr>
            <a:normAutofit/>
          </a:bodyPr>
          <a:lstStyle/>
          <a:p>
            <a:pPr lvl="0" algn="just"/>
            <a:r>
              <a:rPr lang="en-GB" sz="1800" dirty="0">
                <a:latin typeface="Arial" panose="020B0604020202020204" pitchFamily="34" charset="0"/>
                <a:cs typeface="Arial" panose="020B0604020202020204" pitchFamily="34" charset="0"/>
              </a:rPr>
              <a:t>The operational pathway of the device is enrolment and problem of the device, then patient onboarding and consent baseline calibration, continuous capture and automatic triage, and then the escalation protocols of the alert (Nazir </a:t>
            </a:r>
            <a:r>
              <a:rPr lang="en-GB" sz="1800" i="1" dirty="0">
                <a:latin typeface="Arial" panose="020B0604020202020204" pitchFamily="34" charset="0"/>
                <a:cs typeface="Arial" panose="020B0604020202020204" pitchFamily="34" charset="0"/>
              </a:rPr>
              <a:t>et al</a:t>
            </a:r>
            <a:r>
              <a:rPr lang="en-GB" sz="1800" dirty="0">
                <a:latin typeface="Arial" panose="020B0604020202020204" pitchFamily="34" charset="0"/>
                <a:cs typeface="Arial" panose="020B0604020202020204" pitchFamily="34" charset="0"/>
              </a:rPr>
              <a:t>., 2021)</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Bluetooth Low Energy, secure HTTPS/TLS communication, managing device identity, device heterogeneity middleware and HL7/FHIR or API connectors of EPRs</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The battery life, compliance, sensor accuracy depending on skin tones and movement, data governance/compliance, and the ability of the workforce to track alerts (NHS, 2025)</a:t>
            </a:r>
            <a:endParaRPr lang="en-IN" sz="1800"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1AB444F6-E618-9517-E034-9D3F304B777F}"/>
              </a:ext>
            </a:extLst>
          </p:cNvPr>
          <p:cNvPicPr>
            <a:picLocks noGrp="1" noChangeAspect="1"/>
          </p:cNvPicPr>
          <p:nvPr>
            <p:ph sz="half" idx="2"/>
          </p:nvPr>
        </p:nvPicPr>
        <p:blipFill>
          <a:blip r:embed="rId3"/>
          <a:stretch>
            <a:fillRect/>
          </a:stretch>
        </p:blipFill>
        <p:spPr>
          <a:xfrm>
            <a:off x="6369301" y="1825625"/>
            <a:ext cx="5433400" cy="3597401"/>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A49BA119-DCDC-1A8B-6F85-A7837FA3BDC0}"/>
              </a:ext>
            </a:extLst>
          </p:cNvPr>
          <p:cNvSpPr txBox="1"/>
          <p:nvPr/>
        </p:nvSpPr>
        <p:spPr>
          <a:xfrm>
            <a:off x="6400800" y="5557963"/>
            <a:ext cx="5401901" cy="461665"/>
          </a:xfrm>
          <a:prstGeom prst="rect">
            <a:avLst/>
          </a:prstGeom>
          <a:noFill/>
        </p:spPr>
        <p:txBody>
          <a:bodyPr wrap="square" rtlCol="0">
            <a:spAutoFit/>
          </a:bodyPr>
          <a:lstStyle/>
          <a:p>
            <a:pPr algn="ctr"/>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Figure 3: Healthcare Wearable Devices</a:t>
            </a:r>
          </a:p>
          <a:p>
            <a:pPr algn="ctr"/>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(Source: </a:t>
            </a:r>
            <a:r>
              <a:rPr lang="en-IN"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Covert, 2022</a:t>
            </a:r>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endParaRPr lang="en-IN"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75710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A76A3-E8CB-962E-38B4-67DBC513890D}"/>
              </a:ext>
            </a:extLst>
          </p:cNvPr>
          <p:cNvSpPr>
            <a:spLocks noGrp="1"/>
          </p:cNvSpPr>
          <p:nvPr>
            <p:ph type="title"/>
          </p:nvPr>
        </p:nvSpPr>
        <p:spPr>
          <a:xfrm>
            <a:off x="838200" y="365125"/>
            <a:ext cx="10515600" cy="893307"/>
          </a:xfrm>
        </p:spPr>
        <p:style>
          <a:lnRef idx="1">
            <a:schemeClr val="accent3"/>
          </a:lnRef>
          <a:fillRef idx="2">
            <a:schemeClr val="accent3"/>
          </a:fillRef>
          <a:effectRef idx="1">
            <a:schemeClr val="accent3"/>
          </a:effectRef>
          <a:fontRef idx="minor">
            <a:schemeClr val="dk1"/>
          </a:fontRef>
        </p:style>
        <p:txBody>
          <a:bodyPr>
            <a:normAutofit/>
          </a:bodyPr>
          <a:lstStyle/>
          <a:p>
            <a:pPr algn="ct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Impact on the Key Area of Workforce</a:t>
            </a:r>
            <a:endParaRPr lang="en-IN" sz="4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84C833C3-3616-8B11-6B1A-87EB712BB9D7}"/>
              </a:ext>
            </a:extLst>
          </p:cNvPr>
          <p:cNvPicPr>
            <a:picLocks noGrp="1" noChangeAspect="1"/>
          </p:cNvPicPr>
          <p:nvPr>
            <p:ph sz="half" idx="1"/>
          </p:nvPr>
        </p:nvPicPr>
        <p:blipFill>
          <a:blip r:embed="rId3"/>
          <a:stretch>
            <a:fillRect/>
          </a:stretch>
        </p:blipFill>
        <p:spPr>
          <a:xfrm>
            <a:off x="270588" y="1825626"/>
            <a:ext cx="5749212" cy="3931362"/>
          </a:xfrm>
          <a:prstGeom prst="rect">
            <a:avLst/>
          </a:prstGeom>
          <a:ln>
            <a:noFill/>
          </a:ln>
          <a:effectLst>
            <a:outerShdw blurRad="292100" dist="139700" dir="2700000" algn="tl" rotWithShape="0">
              <a:srgbClr val="333333">
                <a:alpha val="65000"/>
              </a:srgbClr>
            </a:outerShdw>
          </a:effectLst>
        </p:spPr>
      </p:pic>
      <p:sp>
        <p:nvSpPr>
          <p:cNvPr id="4" name="Content Placeholder 3">
            <a:extLst>
              <a:ext uri="{FF2B5EF4-FFF2-40B4-BE49-F238E27FC236}">
                <a16:creationId xmlns:a16="http://schemas.microsoft.com/office/drawing/2014/main" id="{59959927-8514-12BD-71BA-719303A57DD3}"/>
              </a:ext>
            </a:extLst>
          </p:cNvPr>
          <p:cNvSpPr>
            <a:spLocks noGrp="1"/>
          </p:cNvSpPr>
          <p:nvPr>
            <p:ph sz="half" idx="2"/>
          </p:nvPr>
        </p:nvSpPr>
        <p:spPr>
          <a:xfrm>
            <a:off x="6172200" y="1825625"/>
            <a:ext cx="5552038" cy="4667250"/>
          </a:xfrm>
        </p:spPr>
        <p:style>
          <a:lnRef idx="1">
            <a:schemeClr val="accent2"/>
          </a:lnRef>
          <a:fillRef idx="2">
            <a:schemeClr val="accent2"/>
          </a:fillRef>
          <a:effectRef idx="1">
            <a:schemeClr val="accent2"/>
          </a:effectRef>
          <a:fontRef idx="minor">
            <a:schemeClr val="dk1"/>
          </a:fontRef>
        </p:style>
        <p:txBody>
          <a:bodyPr>
            <a:noAutofit/>
          </a:bodyPr>
          <a:lstStyle/>
          <a:p>
            <a:pPr lvl="0" algn="just"/>
            <a:r>
              <a:rPr lang="en-GB" sz="1400" dirty="0">
                <a:latin typeface="Arial" panose="020B0604020202020204" pitchFamily="34" charset="0"/>
                <a:cs typeface="Arial" panose="020B0604020202020204" pitchFamily="34" charset="0"/>
              </a:rPr>
              <a:t>Remote surveillance tasks were substituted with bedside observation, so that safe judgment involves new standard operating procedures and use of escalation routes due to the presence of constant data</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Pulse-oximetry programme pilots and virtual-ward pilots, assessed nationally, have been reported to be linked to reduced hospital stay and faster care escalation (Spherical Insights, 2024)</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Successful deployments of workforce planning would necessitate the introduction of virtual-ward coordinator posts, clinical triage teams, and nurse-led monitoring hubs, which would indicate the presence of 24/7 monitoring windows (NHS Transformation Directorate, 2020)</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The literature on published reviews also shows that there is a need to be digitally literate, that clinicians require data interpretation skills and governance understanding in cases when they have structured CPD and formal curricula are suggested</a:t>
            </a:r>
            <a:endParaRPr lang="en-IN" sz="1400"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cs typeface="Arial" panose="020B0604020202020204" pitchFamily="34" charset="0"/>
              </a:rPr>
              <a:t>False alarms, artefacts and data-flow failures on devices need to be controlled by clinicians without good middleware and triage algorithms, contributing to the cognitive and administrative overhead (Yali and Nzala, 2022)</a:t>
            </a:r>
            <a:endParaRPr lang="en-IN" sz="1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C392A046-D908-C856-7415-DD4F25E71791}"/>
              </a:ext>
            </a:extLst>
          </p:cNvPr>
          <p:cNvSpPr txBox="1"/>
          <p:nvPr/>
        </p:nvSpPr>
        <p:spPr>
          <a:xfrm>
            <a:off x="270588" y="5934269"/>
            <a:ext cx="5749213" cy="461665"/>
          </a:xfrm>
          <a:prstGeom prst="rect">
            <a:avLst/>
          </a:prstGeom>
          <a:noFill/>
        </p:spPr>
        <p:txBody>
          <a:bodyPr wrap="square" rtlCol="0">
            <a:spAutoFit/>
          </a:bodyPr>
          <a:lstStyle/>
          <a:p>
            <a:pPr algn="ctr"/>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Figure 4: Digital Transformation in Healthcare</a:t>
            </a:r>
          </a:p>
          <a:p>
            <a:pPr algn="ctr"/>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(Source: </a:t>
            </a:r>
            <a:r>
              <a:rPr lang="en-IN"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Saxena, 2020</a:t>
            </a:r>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endParaRPr lang="en-IN"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70269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A3F32-373D-9FAB-6D3E-6DD9BD9ADF52}"/>
              </a:ext>
            </a:extLst>
          </p:cNvPr>
          <p:cNvSpPr>
            <a:spLocks noGrp="1"/>
          </p:cNvSpPr>
          <p:nvPr>
            <p:ph type="title"/>
          </p:nvPr>
        </p:nvSpPr>
        <p:spPr>
          <a:xfrm>
            <a:off x="838200" y="365126"/>
            <a:ext cx="10515600" cy="875200"/>
          </a:xfrm>
        </p:spPr>
        <p:style>
          <a:lnRef idx="1">
            <a:schemeClr val="accent3"/>
          </a:lnRef>
          <a:fillRef idx="2">
            <a:schemeClr val="accent3"/>
          </a:fillRef>
          <a:effectRef idx="1">
            <a:schemeClr val="accent3"/>
          </a:effectRef>
          <a:fontRef idx="minor">
            <a:schemeClr val="dk1"/>
          </a:fontRef>
        </p:style>
        <p:txBody>
          <a:bodyPr>
            <a:normAutofit/>
          </a:bodyPr>
          <a:lstStyle/>
          <a:p>
            <a:pPr algn="ct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Impact on the Key Area of Service Delivery</a:t>
            </a:r>
            <a:endParaRPr lang="en-IN" sz="4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45606DF-EC1B-D499-AC0F-4463CD4C1F0C}"/>
              </a:ext>
            </a:extLst>
          </p:cNvPr>
          <p:cNvSpPr>
            <a:spLocks noGrp="1"/>
          </p:cNvSpPr>
          <p:nvPr>
            <p:ph sz="half" idx="1"/>
          </p:nvPr>
        </p:nvSpPr>
        <p:spPr>
          <a:xfrm>
            <a:off x="244444" y="1825624"/>
            <a:ext cx="5775356" cy="4882993"/>
          </a:xfrm>
        </p:spPr>
        <p:style>
          <a:lnRef idx="1">
            <a:schemeClr val="accent2"/>
          </a:lnRef>
          <a:fillRef idx="2">
            <a:schemeClr val="accent2"/>
          </a:fillRef>
          <a:effectRef idx="1">
            <a:schemeClr val="accent2"/>
          </a:effectRef>
          <a:fontRef idx="minor">
            <a:schemeClr val="dk1"/>
          </a:fontRef>
        </p:style>
        <p:txBody>
          <a:bodyPr>
            <a:noAutofit/>
          </a:bodyPr>
          <a:lstStyle/>
          <a:p>
            <a:pPr lvl="0" algn="just"/>
            <a:r>
              <a:rPr lang="en-GB" sz="1800" dirty="0">
                <a:latin typeface="Arial" panose="020B0604020202020204" pitchFamily="34" charset="0"/>
                <a:cs typeface="Arial" panose="020B0604020202020204" pitchFamily="34" charset="0"/>
              </a:rPr>
              <a:t>Virtual ward and hospital-at-home processes are aided by wearables through the generation of continuous physiological streams to guide remote clinical judgments</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Possible to reduce the bed-occupancy and travel burden, though it relies on the accuracy of the device, patient compliance, and inclusive rollout plans to prevent further enhancement of digital health inequalities (Baker and Xiang, 2023)</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Wearables need to be incorporated into the normal paths, which means interoperable APIs (FHIR/HL7) to device normalisation middleware, clinician dashboards, and explicit escalation protocols (</a:t>
            </a:r>
            <a:r>
              <a:rPr lang="en-GB" sz="1800" dirty="0" err="1">
                <a:latin typeface="Arial" panose="020B0604020202020204" pitchFamily="34" charset="0"/>
                <a:cs typeface="Arial" panose="020B0604020202020204" pitchFamily="34" charset="0"/>
              </a:rPr>
              <a:t>Tomini</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et al</a:t>
            </a:r>
            <a:r>
              <a:rPr lang="en-GB" sz="1800" dirty="0">
                <a:latin typeface="Arial" panose="020B0604020202020204" pitchFamily="34" charset="0"/>
                <a:cs typeface="Arial" panose="020B0604020202020204" pitchFamily="34" charset="0"/>
              </a:rPr>
              <a:t>., 2024)</a:t>
            </a:r>
            <a:endParaRPr lang="en-IN" sz="1800"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Local piloting, combined with onboarding and algorithmic selection of alerts, is a convenient measure to restrict false positives and unwarranted requests to service</a:t>
            </a:r>
            <a:endParaRPr lang="en-IN" sz="1800" dirty="0">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B54C5A81-8C25-FA07-8EC5-E21C88A6C865}"/>
              </a:ext>
            </a:extLst>
          </p:cNvPr>
          <p:cNvPicPr>
            <a:picLocks noGrp="1" noChangeAspect="1"/>
          </p:cNvPicPr>
          <p:nvPr>
            <p:ph sz="half" idx="2"/>
          </p:nvPr>
        </p:nvPicPr>
        <p:blipFill>
          <a:blip r:embed="rId3"/>
          <a:stretch>
            <a:fillRect/>
          </a:stretch>
        </p:blipFill>
        <p:spPr>
          <a:xfrm>
            <a:off x="6172199" y="1825624"/>
            <a:ext cx="5696339" cy="4173960"/>
          </a:xfrm>
          <a:prstGeom prst="rect">
            <a:avLst/>
          </a:prstGeom>
          <a:ln>
            <a:no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id="{D3E1E2FF-E589-3C0D-B54D-244A01544F6B}"/>
              </a:ext>
            </a:extLst>
          </p:cNvPr>
          <p:cNvSpPr txBox="1"/>
          <p:nvPr/>
        </p:nvSpPr>
        <p:spPr>
          <a:xfrm>
            <a:off x="6142655" y="6102217"/>
            <a:ext cx="5775356" cy="461665"/>
          </a:xfrm>
          <a:prstGeom prst="rect">
            <a:avLst/>
          </a:prstGeom>
          <a:noFill/>
        </p:spPr>
        <p:txBody>
          <a:bodyPr wrap="square" rtlCol="0">
            <a:spAutoFit/>
          </a:bodyPr>
          <a:lstStyle/>
          <a:p>
            <a:pPr algn="ctr"/>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Figure 5: The impact of Digital Transformation in Healthcare Industry</a:t>
            </a:r>
          </a:p>
          <a:p>
            <a:pPr algn="ctr"/>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(Source: </a:t>
            </a:r>
            <a:r>
              <a:rPr lang="en-IN"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Rajput, 2024</a:t>
            </a:r>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endParaRPr lang="en-IN"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482083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81AC5-4356-26E7-9CED-BBB8BDF294E7}"/>
              </a:ext>
            </a:extLst>
          </p:cNvPr>
          <p:cNvSpPr>
            <a:spLocks noGrp="1"/>
          </p:cNvSpPr>
          <p:nvPr>
            <p:ph type="title"/>
          </p:nvPr>
        </p:nvSpPr>
        <p:spPr>
          <a:xfrm>
            <a:off x="838200" y="365126"/>
            <a:ext cx="10515600" cy="965734"/>
          </a:xfrm>
        </p:spPr>
        <p:style>
          <a:lnRef idx="1">
            <a:schemeClr val="accent3"/>
          </a:lnRef>
          <a:fillRef idx="2">
            <a:schemeClr val="accent3"/>
          </a:fillRef>
          <a:effectRef idx="1">
            <a:schemeClr val="accent3"/>
          </a:effectRef>
          <a:fontRef idx="minor">
            <a:schemeClr val="dk1"/>
          </a:fontRef>
        </p:style>
        <p:txBody>
          <a:bodyPr>
            <a:normAutofit fontScale="90000"/>
          </a:bodyPr>
          <a:lstStyle/>
          <a:p>
            <a:pPr algn="ct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Impact on the Key Area of Patients/Service Users</a:t>
            </a:r>
            <a:endParaRPr lang="en-IN"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3677D592-B086-048B-1BC0-3F24DE9DB304}"/>
              </a:ext>
            </a:extLst>
          </p:cNvPr>
          <p:cNvPicPr>
            <a:picLocks noGrp="1" noChangeAspect="1"/>
          </p:cNvPicPr>
          <p:nvPr>
            <p:ph sz="half" idx="1"/>
          </p:nvPr>
        </p:nvPicPr>
        <p:blipFill>
          <a:blip r:embed="rId3"/>
          <a:stretch>
            <a:fillRect/>
          </a:stretch>
        </p:blipFill>
        <p:spPr>
          <a:xfrm>
            <a:off x="235390" y="1825625"/>
            <a:ext cx="5784410" cy="3968593"/>
          </a:xfrm>
          <a:prstGeom prst="rect">
            <a:avLst/>
          </a:prstGeom>
          <a:ln>
            <a:noFill/>
          </a:ln>
          <a:effectLst>
            <a:outerShdw blurRad="292100" dist="139700" dir="2700000" algn="tl" rotWithShape="0">
              <a:srgbClr val="333333">
                <a:alpha val="65000"/>
              </a:srgbClr>
            </a:outerShdw>
          </a:effectLst>
        </p:spPr>
      </p:pic>
      <p:sp>
        <p:nvSpPr>
          <p:cNvPr id="4" name="Content Placeholder 3">
            <a:extLst>
              <a:ext uri="{FF2B5EF4-FFF2-40B4-BE49-F238E27FC236}">
                <a16:creationId xmlns:a16="http://schemas.microsoft.com/office/drawing/2014/main" id="{F431832A-AF99-E8EB-835F-1C96C7E46EA7}"/>
              </a:ext>
            </a:extLst>
          </p:cNvPr>
          <p:cNvSpPr>
            <a:spLocks noGrp="1"/>
          </p:cNvSpPr>
          <p:nvPr>
            <p:ph sz="half" idx="2"/>
          </p:nvPr>
        </p:nvSpPr>
        <p:spPr>
          <a:xfrm>
            <a:off x="6172199" y="1825625"/>
            <a:ext cx="5705947" cy="4792458"/>
          </a:xfrm>
        </p:spPr>
        <p:style>
          <a:lnRef idx="1">
            <a:schemeClr val="accent2"/>
          </a:lnRef>
          <a:fillRef idx="2">
            <a:schemeClr val="accent2"/>
          </a:fillRef>
          <a:effectRef idx="1">
            <a:schemeClr val="accent2"/>
          </a:effectRef>
          <a:fontRef idx="minor">
            <a:schemeClr val="dk1"/>
          </a:fontRef>
        </p:style>
        <p:txBody>
          <a:bodyPr>
            <a:noAutofit/>
          </a:bodyPr>
          <a:lstStyle/>
          <a:p>
            <a:pPr lvl="0" algn="just"/>
            <a:r>
              <a:rPr lang="en-GB" sz="1400" dirty="0">
                <a:latin typeface="Arial" panose="020B0604020202020204" pitchFamily="34" charset="0"/>
                <a:cs typeface="Arial" panose="020B0604020202020204" pitchFamily="34" charset="0"/>
              </a:rPr>
              <a:t>Measured effects- national and peer-reviewed studies indicated that COVID-19 Oximetry-at-home (</a:t>
            </a:r>
            <a:r>
              <a:rPr lang="en-GB" sz="1400" dirty="0" err="1">
                <a:latin typeface="Arial" panose="020B0604020202020204" pitchFamily="34" charset="0"/>
                <a:cs typeface="Arial" panose="020B0604020202020204" pitchFamily="34" charset="0"/>
              </a:rPr>
              <a:t>CO@h</a:t>
            </a:r>
            <a:r>
              <a:rPr lang="en-GB" sz="1400" dirty="0">
                <a:latin typeface="Arial" panose="020B0604020202020204" pitchFamily="34" charset="0"/>
                <a:cs typeface="Arial" panose="020B0604020202020204" pitchFamily="34" charset="0"/>
              </a:rPr>
              <a:t>) participants experienced reduced hospital stays and decreased chances of extended hospital stays, with some studies estimating an average decrease in length of stay of approximately 6 days in </a:t>
            </a:r>
            <a:r>
              <a:rPr lang="en-GB" sz="1400" dirty="0" err="1">
                <a:latin typeface="Arial" panose="020B0604020202020204" pitchFamily="34" charset="0"/>
                <a:cs typeface="Arial" panose="020B0604020202020204" pitchFamily="34" charset="0"/>
              </a:rPr>
              <a:t>CO@h</a:t>
            </a:r>
            <a:r>
              <a:rPr lang="en-GB" sz="1400" dirty="0">
                <a:latin typeface="Arial" panose="020B0604020202020204" pitchFamily="34" charset="0"/>
                <a:cs typeface="Arial" panose="020B0604020202020204" pitchFamily="34" charset="0"/>
              </a:rPr>
              <a:t> patients</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Mixed-methods assessments indicate that there is high acceptability, e.g. an NIHR rapid mixed-methods assessment has indicated that 93% of patients rated services as good or excellent, and staff also indicated that services were reassuring to patients (Kanakaprabha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2024)</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Systematic reviews indicate that wearables and pulse oximetry are typically safe and can be used to remotely monitor patients, but device behaviour differs depending on the situation and false alarms and false positives need clinical pathways to address uncertainty (Velasquez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2024)</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The best mitigation strategies suggested are device loan programs, briefed carers, multilingual/simplistic onboarding content, and telephone follow-up, as well as using community venues as sources of digital assistance</a:t>
            </a:r>
            <a:endParaRPr lang="en-IN" sz="1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F7971158-4EE2-4979-C4C1-832A63EDE8DC}"/>
              </a:ext>
            </a:extLst>
          </p:cNvPr>
          <p:cNvSpPr txBox="1"/>
          <p:nvPr/>
        </p:nvSpPr>
        <p:spPr>
          <a:xfrm>
            <a:off x="235390" y="5993394"/>
            <a:ext cx="5784412" cy="461665"/>
          </a:xfrm>
          <a:prstGeom prst="rect">
            <a:avLst/>
          </a:prstGeom>
          <a:noFill/>
        </p:spPr>
        <p:txBody>
          <a:bodyPr wrap="square" rtlCol="0">
            <a:spAutoFit/>
          </a:bodyPr>
          <a:lstStyle/>
          <a:p>
            <a:pPr algn="ctr"/>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Figure 6: Wearable sensor monitoring of patients by using Data Analysis</a:t>
            </a:r>
          </a:p>
          <a:p>
            <a:pPr algn="ctr"/>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(Source: </a:t>
            </a:r>
            <a:r>
              <a:rPr lang="en-IN"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Liu </a:t>
            </a:r>
            <a:r>
              <a:rPr lang="en-IN" sz="1200"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et al</a:t>
            </a:r>
            <a:r>
              <a:rPr lang="en-IN"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2024</a:t>
            </a:r>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endParaRPr lang="en-IN"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326140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E9818-FBA2-822D-813B-27D2684F8914}"/>
              </a:ext>
            </a:extLst>
          </p:cNvPr>
          <p:cNvSpPr>
            <a:spLocks noGrp="1"/>
          </p:cNvSpPr>
          <p:nvPr>
            <p:ph type="title"/>
          </p:nvPr>
        </p:nvSpPr>
        <p:spPr>
          <a:xfrm>
            <a:off x="838200" y="365125"/>
            <a:ext cx="10515600" cy="979315"/>
          </a:xfrm>
        </p:spPr>
        <p:style>
          <a:lnRef idx="1">
            <a:schemeClr val="accent3"/>
          </a:lnRef>
          <a:fillRef idx="2">
            <a:schemeClr val="accent3"/>
          </a:fillRef>
          <a:effectRef idx="1">
            <a:schemeClr val="accent3"/>
          </a:effectRef>
          <a:fontRef idx="minor">
            <a:schemeClr val="dk1"/>
          </a:fontRef>
        </p:style>
        <p:txBody>
          <a:bodyPr>
            <a:normAutofit/>
          </a:bodyPr>
          <a:lstStyle/>
          <a:p>
            <a:pPr algn="ct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Impact on the Key Area of Community</a:t>
            </a:r>
            <a:endParaRPr lang="en-IN" sz="4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0CBC961-558A-2FC0-6F8E-5436F41241F8}"/>
              </a:ext>
            </a:extLst>
          </p:cNvPr>
          <p:cNvSpPr>
            <a:spLocks noGrp="1"/>
          </p:cNvSpPr>
          <p:nvPr>
            <p:ph sz="half" idx="1"/>
          </p:nvPr>
        </p:nvSpPr>
        <p:spPr>
          <a:xfrm>
            <a:off x="235390" y="1825625"/>
            <a:ext cx="5784410" cy="4667250"/>
          </a:xfrm>
        </p:spPr>
        <p:style>
          <a:lnRef idx="1">
            <a:schemeClr val="accent2"/>
          </a:lnRef>
          <a:fillRef idx="2">
            <a:schemeClr val="accent2"/>
          </a:fillRef>
          <a:effectRef idx="1">
            <a:schemeClr val="accent2"/>
          </a:effectRef>
          <a:fontRef idx="minor">
            <a:schemeClr val="dk1"/>
          </a:fontRef>
        </p:style>
        <p:txBody>
          <a:bodyPr>
            <a:noAutofit/>
          </a:bodyPr>
          <a:lstStyle/>
          <a:p>
            <a:pPr lvl="0" algn="just"/>
            <a:r>
              <a:rPr lang="en-GB" sz="1400" dirty="0">
                <a:latin typeface="Arial" panose="020B0604020202020204" pitchFamily="34" charset="0"/>
                <a:cs typeface="Arial" panose="020B0604020202020204" pitchFamily="34" charset="0"/>
              </a:rPr>
              <a:t>Wearable-enabled remote monitoring and virtual wards allow clinical teams to assist patients throughout the community, based on home-measured vital signs to inform decisions related to escalation and discharge (Cheng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2021)</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Programme assessments, such as </a:t>
            </a:r>
            <a:r>
              <a:rPr lang="en-GB" sz="1400" dirty="0" err="1">
                <a:latin typeface="Arial" panose="020B0604020202020204" pitchFamily="34" charset="0"/>
                <a:cs typeface="Arial" panose="020B0604020202020204" pitchFamily="34" charset="0"/>
              </a:rPr>
              <a:t>CO@h</a:t>
            </a:r>
            <a:r>
              <a:rPr lang="en-GB" sz="1400" dirty="0">
                <a:latin typeface="Arial" panose="020B0604020202020204" pitchFamily="34" charset="0"/>
                <a:cs typeface="Arial" panose="020B0604020202020204" pitchFamily="34" charset="0"/>
              </a:rPr>
              <a:t>, identified relationships with reduced hospital days of stay, and national regional assessments approximate thousands of avoided non-elective hospitalisations in which virtual-ward services have developed</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Economic modelling and service reports indicate the presence of cost-benefit where clinical pathways and integration are common (Woodall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2023)</a:t>
            </a:r>
            <a:endParaRPr lang="en-IN" sz="1400" dirty="0">
              <a:latin typeface="Arial" panose="020B0604020202020204" pitchFamily="34" charset="0"/>
              <a:cs typeface="Arial" panose="020B0604020202020204" pitchFamily="34" charset="0"/>
            </a:endParaRPr>
          </a:p>
          <a:p>
            <a:pPr lvl="0" algn="just"/>
            <a:r>
              <a:rPr lang="en-GB" sz="1400" dirty="0">
                <a:latin typeface="Arial" panose="020B0604020202020204" pitchFamily="34" charset="0"/>
                <a:cs typeface="Arial" panose="020B0604020202020204" pitchFamily="34" charset="0"/>
              </a:rPr>
              <a:t>Pulse oximetry performance variation has been demonstrated to be the source of regulatory concern, as well as underpinning the importance of validation in a variety of community-wide populations (Kang and </a:t>
            </a:r>
            <a:r>
              <a:rPr lang="en-GB" sz="1400" dirty="0" err="1">
                <a:latin typeface="Arial" panose="020B0604020202020204" pitchFamily="34" charset="0"/>
                <a:cs typeface="Arial" panose="020B0604020202020204" pitchFamily="34" charset="0"/>
              </a:rPr>
              <a:t>Exworthy</a:t>
            </a:r>
            <a:r>
              <a:rPr lang="en-GB" sz="1400" dirty="0">
                <a:latin typeface="Arial" panose="020B0604020202020204" pitchFamily="34" charset="0"/>
                <a:cs typeface="Arial" panose="020B0604020202020204" pitchFamily="34" charset="0"/>
              </a:rPr>
              <a:t>, 2022)</a:t>
            </a:r>
            <a:endParaRPr lang="en-IN" sz="1400"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cs typeface="Arial" panose="020B0604020202020204" pitchFamily="34" charset="0"/>
              </a:rPr>
              <a:t>Integrate device-loan initiatives, community digital hubs, multilingual/simple instructions, carer engagement and locally-managed data-sharing agreements to enhance access and acceptability</a:t>
            </a:r>
            <a:endParaRPr lang="en-IN" sz="1400"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49548430-7F6E-FBE6-9DAF-C0638E48F600}"/>
              </a:ext>
            </a:extLst>
          </p:cNvPr>
          <p:cNvPicPr>
            <a:picLocks noGrp="1" noChangeAspect="1"/>
          </p:cNvPicPr>
          <p:nvPr>
            <p:ph sz="half" idx="2"/>
          </p:nvPr>
        </p:nvPicPr>
        <p:blipFill>
          <a:blip r:embed="rId3"/>
          <a:stretch>
            <a:fillRect/>
          </a:stretch>
        </p:blipFill>
        <p:spPr>
          <a:xfrm>
            <a:off x="6172199" y="1825625"/>
            <a:ext cx="5784409" cy="3687935"/>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C6B08F22-E9CD-E2B8-F067-29104E793BE8}"/>
              </a:ext>
            </a:extLst>
          </p:cNvPr>
          <p:cNvSpPr txBox="1"/>
          <p:nvPr/>
        </p:nvSpPr>
        <p:spPr>
          <a:xfrm>
            <a:off x="6183517" y="5703683"/>
            <a:ext cx="5773093" cy="461665"/>
          </a:xfrm>
          <a:prstGeom prst="rect">
            <a:avLst/>
          </a:prstGeom>
          <a:noFill/>
        </p:spPr>
        <p:txBody>
          <a:bodyPr wrap="square" rtlCol="0">
            <a:spAutoFit/>
          </a:bodyPr>
          <a:lstStyle/>
          <a:p>
            <a:pPr algn="ctr"/>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Figure 7: Real Time tracking and detection of patient conditions</a:t>
            </a:r>
          </a:p>
          <a:p>
            <a:pPr algn="ctr"/>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(Source: </a:t>
            </a:r>
            <a:r>
              <a:rPr lang="en-IN"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Li and You, 2022</a:t>
            </a:r>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endParaRPr lang="en-IN"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471402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8BE4B-B475-F5D1-B943-B500819E0D58}"/>
              </a:ext>
            </a:extLst>
          </p:cNvPr>
          <p:cNvSpPr>
            <a:spLocks noGrp="1"/>
          </p:cNvSpPr>
          <p:nvPr>
            <p:ph type="title"/>
          </p:nvPr>
        </p:nvSpPr>
        <p:spPr>
          <a:xfrm>
            <a:off x="838200" y="365126"/>
            <a:ext cx="10515600" cy="838986"/>
          </a:xfrm>
        </p:spPr>
        <p:style>
          <a:lnRef idx="1">
            <a:schemeClr val="accent3"/>
          </a:lnRef>
          <a:fillRef idx="2">
            <a:schemeClr val="accent3"/>
          </a:fillRef>
          <a:effectRef idx="1">
            <a:schemeClr val="accent3"/>
          </a:effectRef>
          <a:fontRef idx="minor">
            <a:schemeClr val="dk1"/>
          </a:fontRef>
        </p:style>
        <p:txBody>
          <a:bodyPr>
            <a:normAutofit/>
          </a:bodyPr>
          <a:lstStyle/>
          <a:p>
            <a:pPr algn="ct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Challenges and Recommendations</a:t>
            </a:r>
            <a:endParaRPr lang="en-IN" sz="4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A98AC3FD-FB55-453C-809E-06210522ABB9}"/>
              </a:ext>
            </a:extLst>
          </p:cNvPr>
          <p:cNvPicPr>
            <a:picLocks noGrp="1" noChangeAspect="1"/>
          </p:cNvPicPr>
          <p:nvPr>
            <p:ph sz="half" idx="1"/>
          </p:nvPr>
        </p:nvPicPr>
        <p:blipFill>
          <a:blip r:embed="rId3"/>
          <a:stretch>
            <a:fillRect/>
          </a:stretch>
        </p:blipFill>
        <p:spPr>
          <a:xfrm>
            <a:off x="268586" y="1825624"/>
            <a:ext cx="5751214" cy="3968593"/>
          </a:xfrm>
          <a:prstGeom prst="rect">
            <a:avLst/>
          </a:prstGeom>
          <a:ln>
            <a:noFill/>
          </a:ln>
          <a:effectLst>
            <a:outerShdw blurRad="292100" dist="139700" dir="2700000" algn="tl" rotWithShape="0">
              <a:srgbClr val="333333">
                <a:alpha val="65000"/>
              </a:srgbClr>
            </a:outerShdw>
          </a:effectLst>
        </p:spPr>
      </p:pic>
      <p:sp>
        <p:nvSpPr>
          <p:cNvPr id="4" name="Content Placeholder 3">
            <a:extLst>
              <a:ext uri="{FF2B5EF4-FFF2-40B4-BE49-F238E27FC236}">
                <a16:creationId xmlns:a16="http://schemas.microsoft.com/office/drawing/2014/main" id="{32D9445E-B9C4-0639-CAE5-0C3C19310D70}"/>
              </a:ext>
            </a:extLst>
          </p:cNvPr>
          <p:cNvSpPr>
            <a:spLocks noGrp="1"/>
          </p:cNvSpPr>
          <p:nvPr>
            <p:ph sz="half" idx="2"/>
          </p:nvPr>
        </p:nvSpPr>
        <p:spPr>
          <a:xfrm>
            <a:off x="6172200" y="1825625"/>
            <a:ext cx="5751214" cy="4351338"/>
          </a:xfrm>
        </p:spPr>
        <p:style>
          <a:lnRef idx="1">
            <a:schemeClr val="accent2"/>
          </a:lnRef>
          <a:fillRef idx="2">
            <a:schemeClr val="accent2"/>
          </a:fillRef>
          <a:effectRef idx="1">
            <a:schemeClr val="accent2"/>
          </a:effectRef>
          <a:fontRef idx="minor">
            <a:schemeClr val="dk1"/>
          </a:fontRef>
        </p:style>
        <p:txBody>
          <a:bodyPr>
            <a:noAutofit/>
          </a:bodyPr>
          <a:lstStyle/>
          <a:p>
            <a:pPr lvl="0" algn="just"/>
            <a:r>
              <a:rPr lang="en-GB" sz="1600" dirty="0">
                <a:latin typeface="Arial" panose="020B0604020202020204" pitchFamily="34" charset="0"/>
                <a:cs typeface="Arial" panose="020B0604020202020204" pitchFamily="34" charset="0"/>
              </a:rPr>
              <a:t>Support of challenges: pulse oximetry skin-tone problems are reported in several studies and reviews, even programme evaluation (</a:t>
            </a:r>
            <a:r>
              <a:rPr lang="en-GB" sz="1600" dirty="0" err="1">
                <a:latin typeface="Arial" panose="020B0604020202020204" pitchFamily="34" charset="0"/>
                <a:cs typeface="Arial" panose="020B0604020202020204" pitchFamily="34" charset="0"/>
              </a:rPr>
              <a:t>CO@h</a:t>
            </a:r>
            <a:r>
              <a:rPr lang="en-GB" sz="1600" dirty="0">
                <a:latin typeface="Arial" panose="020B0604020202020204" pitchFamily="34" charset="0"/>
                <a:cs typeface="Arial" panose="020B0604020202020204" pitchFamily="34" charset="0"/>
              </a:rPr>
              <a:t> and virtual wards) has cited interoperability and alarm-fatigue as constraints to operation</a:t>
            </a:r>
            <a:endParaRPr lang="en-IN" sz="1600" dirty="0">
              <a:latin typeface="Arial" panose="020B0604020202020204" pitchFamily="34" charset="0"/>
              <a:cs typeface="Arial" panose="020B0604020202020204" pitchFamily="34" charset="0"/>
            </a:endParaRPr>
          </a:p>
          <a:p>
            <a:pPr lvl="0" algn="just"/>
            <a:r>
              <a:rPr lang="en-GB" sz="1600" b="1" i="1" dirty="0">
                <a:latin typeface="Arial" panose="020B0604020202020204" pitchFamily="34" charset="0"/>
                <a:cs typeface="Arial" panose="020B0604020202020204" pitchFamily="34" charset="0"/>
              </a:rPr>
              <a:t>Recommendation 1:</a:t>
            </a:r>
            <a:r>
              <a:rPr lang="en-GB" sz="1600" dirty="0">
                <a:latin typeface="Arial" panose="020B0604020202020204" pitchFamily="34" charset="0"/>
                <a:cs typeface="Arial" panose="020B0604020202020204" pitchFamily="34" charset="0"/>
              </a:rPr>
              <a:t> Require a mandatory vendor data performance on skin pigmentations and clinical conditions in the procurement documentation; do not deploy data without independent validation evidence (digital.nhs.uk, 2024)</a:t>
            </a:r>
            <a:endParaRPr lang="en-IN" sz="1600" dirty="0">
              <a:latin typeface="Arial" panose="020B0604020202020204" pitchFamily="34" charset="0"/>
              <a:cs typeface="Arial" panose="020B0604020202020204" pitchFamily="34" charset="0"/>
            </a:endParaRPr>
          </a:p>
          <a:p>
            <a:pPr lvl="0" algn="just"/>
            <a:r>
              <a:rPr lang="en-GB" sz="1600" b="1" i="1" dirty="0">
                <a:latin typeface="Arial" panose="020B0604020202020204" pitchFamily="34" charset="0"/>
                <a:cs typeface="Arial" panose="020B0604020202020204" pitchFamily="34" charset="0"/>
              </a:rPr>
              <a:t>Recommendation 2:</a:t>
            </a:r>
            <a:r>
              <a:rPr lang="en-GB" sz="1600" dirty="0">
                <a:latin typeface="Arial" panose="020B0604020202020204" pitchFamily="34" charset="0"/>
                <a:cs typeface="Arial" panose="020B0604020202020204" pitchFamily="34" charset="0"/>
              </a:rPr>
              <a:t> Use FHIR / HL7-based connectors and middleware to normalise device data, introduce algorithmic triage and pilot with embedded outcome measures (</a:t>
            </a:r>
            <a:r>
              <a:rPr lang="en-GB" sz="1600" dirty="0" err="1">
                <a:latin typeface="Arial" panose="020B0604020202020204" pitchFamily="34" charset="0"/>
                <a:cs typeface="Arial" panose="020B0604020202020204" pitchFamily="34" charset="0"/>
              </a:rPr>
              <a:t>Mbunge</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et al</a:t>
            </a:r>
            <a:r>
              <a:rPr lang="en-GB" sz="1600" dirty="0">
                <a:latin typeface="Arial" panose="020B0604020202020204" pitchFamily="34" charset="0"/>
                <a:cs typeface="Arial" panose="020B0604020202020204" pitchFamily="34" charset="0"/>
              </a:rPr>
              <a:t>., 2021)</a:t>
            </a:r>
            <a:endParaRPr lang="en-IN" sz="1600" dirty="0">
              <a:latin typeface="Arial" panose="020B0604020202020204" pitchFamily="34" charset="0"/>
              <a:cs typeface="Arial" panose="020B0604020202020204" pitchFamily="34" charset="0"/>
            </a:endParaRPr>
          </a:p>
          <a:p>
            <a:pPr lvl="0" algn="just"/>
            <a:r>
              <a:rPr lang="en-GB" sz="1600" b="1" i="1" dirty="0">
                <a:latin typeface="Arial" panose="020B0604020202020204" pitchFamily="34" charset="0"/>
                <a:cs typeface="Arial" panose="020B0604020202020204" pitchFamily="34" charset="0"/>
              </a:rPr>
              <a:t>Recommendation 3:</a:t>
            </a:r>
            <a:r>
              <a:rPr lang="en-GB" sz="1600" dirty="0">
                <a:latin typeface="Arial" panose="020B0604020202020204" pitchFamily="34" charset="0"/>
                <a:cs typeface="Arial" panose="020B0604020202020204" pitchFamily="34" charset="0"/>
              </a:rPr>
              <a:t> Formulate approved modular CPD on remote care, training hours of guards, and formulate a digital-inclusion service for patients</a:t>
            </a:r>
            <a:endParaRPr lang="en-IN" sz="16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9D6EA832-5DF8-A1FD-E887-15E31A616DBA}"/>
              </a:ext>
            </a:extLst>
          </p:cNvPr>
          <p:cNvSpPr txBox="1"/>
          <p:nvPr/>
        </p:nvSpPr>
        <p:spPr>
          <a:xfrm>
            <a:off x="262550" y="5939073"/>
            <a:ext cx="5751214" cy="461665"/>
          </a:xfrm>
          <a:prstGeom prst="rect">
            <a:avLst/>
          </a:prstGeom>
          <a:noFill/>
        </p:spPr>
        <p:txBody>
          <a:bodyPr wrap="square" rtlCol="0">
            <a:spAutoFit/>
          </a:bodyPr>
          <a:lstStyle/>
          <a:p>
            <a:pPr algn="ctr"/>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Figure 8: Important Wearable devices in digital health</a:t>
            </a:r>
          </a:p>
          <a:p>
            <a:pPr algn="ctr"/>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(Source: </a:t>
            </a:r>
            <a:r>
              <a:rPr lang="en-IN"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Yazeed Yasin </a:t>
            </a:r>
            <a:r>
              <a:rPr lang="en-IN" sz="1200" b="1"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Ghadi</a:t>
            </a:r>
            <a:r>
              <a:rPr lang="en-IN"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IN" sz="1200"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et al.</a:t>
            </a:r>
            <a:r>
              <a:rPr lang="en-IN"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2025</a:t>
            </a:r>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endParaRPr lang="en-IN"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69748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22022-B0C1-6B89-E528-350178356DC5}"/>
              </a:ext>
            </a:extLst>
          </p:cNvPr>
          <p:cNvSpPr>
            <a:spLocks noGrp="1"/>
          </p:cNvSpPr>
          <p:nvPr>
            <p:ph type="title"/>
          </p:nvPr>
        </p:nvSpPr>
        <p:spPr>
          <a:xfrm>
            <a:off x="838200" y="365125"/>
            <a:ext cx="10515600" cy="843513"/>
          </a:xfrm>
        </p:spPr>
        <p:style>
          <a:lnRef idx="1">
            <a:schemeClr val="accent3"/>
          </a:lnRef>
          <a:fillRef idx="2">
            <a:schemeClr val="accent3"/>
          </a:fillRef>
          <a:effectRef idx="1">
            <a:schemeClr val="accent3"/>
          </a:effectRef>
          <a:fontRef idx="minor">
            <a:schemeClr val="dk1"/>
          </a:fontRef>
        </p:style>
        <p:txBody>
          <a:bodyPr>
            <a:normAutofit/>
          </a:bodyPr>
          <a:lstStyle/>
          <a:p>
            <a:pPr algn="ct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Conclusion</a:t>
            </a:r>
            <a:endParaRPr lang="en-IN" sz="4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9A3C3E4-4E38-729A-782C-2EB2520D4038}"/>
              </a:ext>
            </a:extLst>
          </p:cNvPr>
          <p:cNvSpPr>
            <a:spLocks noGrp="1"/>
          </p:cNvSpPr>
          <p:nvPr>
            <p:ph sz="half" idx="1"/>
          </p:nvPr>
        </p:nvSpPr>
        <p:spPr>
          <a:xfrm>
            <a:off x="298764" y="1825625"/>
            <a:ext cx="5721036" cy="4351338"/>
          </a:xfrm>
        </p:spPr>
        <p:style>
          <a:lnRef idx="1">
            <a:schemeClr val="accent2"/>
          </a:lnRef>
          <a:fillRef idx="2">
            <a:schemeClr val="accent2"/>
          </a:fillRef>
          <a:effectRef idx="1">
            <a:schemeClr val="accent2"/>
          </a:effectRef>
          <a:fontRef idx="minor">
            <a:schemeClr val="dk1"/>
          </a:fontRef>
        </p:style>
        <p:txBody>
          <a:bodyPr>
            <a:normAutofit/>
          </a:bodyPr>
          <a:lstStyle/>
          <a:p>
            <a:pPr lvl="0" algn="just"/>
            <a:r>
              <a:rPr lang="en-GB" sz="1800" dirty="0">
                <a:latin typeface="Arial" panose="020B0604020202020204" pitchFamily="34" charset="0"/>
                <a:cs typeface="Arial" panose="020B0604020202020204" pitchFamily="34" charset="0"/>
              </a:rPr>
              <a:t>The findings of this study are that earlier recognition and domestic tracking of </a:t>
            </a:r>
            <a:r>
              <a:rPr lang="en-GB" sz="1800" dirty="0" err="1">
                <a:latin typeface="Arial" panose="020B0604020202020204" pitchFamily="34" charset="0"/>
                <a:cs typeface="Arial" panose="020B0604020202020204" pitchFamily="34" charset="0"/>
              </a:rPr>
              <a:t>CO@h</a:t>
            </a:r>
            <a:r>
              <a:rPr lang="en-GB" sz="1800" dirty="0">
                <a:latin typeface="Arial" panose="020B0604020202020204" pitchFamily="34" charset="0"/>
                <a:cs typeface="Arial" panose="020B0604020202020204" pitchFamily="34" charset="0"/>
              </a:rPr>
              <a:t> and virtual-ward pilots provide length of stay and patient experience</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Pulse oximetry racial bias is reported in NEJM and has to be obtained and clinically protected </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The priority in implementation is given to interoperability and workforce preparedness</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COO workforce digital preparedness, Topol Review suggestions on virtual-wards structure and COO assessments</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Progressive pilot scale, necessitating the various-device test, FHIR-based staff integration and guarded CPD</a:t>
            </a:r>
            <a:endParaRPr lang="en-IN" sz="1800" dirty="0">
              <a:latin typeface="Arial" panose="020B0604020202020204" pitchFamily="34" charset="0"/>
              <a:cs typeface="Arial" panose="020B0604020202020204" pitchFamily="34" charset="0"/>
            </a:endParaRPr>
          </a:p>
          <a:p>
            <a:pPr algn="just"/>
            <a:endParaRPr lang="en-IN" sz="1800"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835F5B22-62BF-2E6A-3764-C0BD3CF7138C}"/>
              </a:ext>
            </a:extLst>
          </p:cNvPr>
          <p:cNvPicPr>
            <a:picLocks noGrp="1" noChangeAspect="1"/>
          </p:cNvPicPr>
          <p:nvPr>
            <p:ph sz="half" idx="2"/>
          </p:nvPr>
        </p:nvPicPr>
        <p:blipFill>
          <a:blip r:embed="rId3"/>
          <a:stretch>
            <a:fillRect/>
          </a:stretch>
        </p:blipFill>
        <p:spPr>
          <a:xfrm>
            <a:off x="6172202" y="1825625"/>
            <a:ext cx="5721034" cy="3823737"/>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8177AA4F-9122-F506-E27A-7E6E4484D4FD}"/>
              </a:ext>
            </a:extLst>
          </p:cNvPr>
          <p:cNvSpPr txBox="1"/>
          <p:nvPr/>
        </p:nvSpPr>
        <p:spPr>
          <a:xfrm>
            <a:off x="6183517" y="5839485"/>
            <a:ext cx="5721036" cy="461665"/>
          </a:xfrm>
          <a:prstGeom prst="rect">
            <a:avLst/>
          </a:prstGeom>
          <a:noFill/>
        </p:spPr>
        <p:txBody>
          <a:bodyPr wrap="square" rtlCol="0">
            <a:spAutoFit/>
          </a:bodyPr>
          <a:lstStyle/>
          <a:p>
            <a:pPr algn="ctr"/>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Figure 9: Smart Clothing Framework for Health Monitoring Applications</a:t>
            </a:r>
          </a:p>
          <a:p>
            <a:pPr algn="ctr"/>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(Source: </a:t>
            </a:r>
            <a:r>
              <a:rPr lang="en-IN"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Ahsan </a:t>
            </a:r>
            <a:r>
              <a:rPr lang="en-IN" sz="1200"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et al</a:t>
            </a:r>
            <a:r>
              <a:rPr lang="en-IN"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2022</a:t>
            </a:r>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endParaRPr lang="en-IN"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507455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4CA8A-7FDE-0C43-2575-ED79C2AFD59E}"/>
              </a:ext>
            </a:extLst>
          </p:cNvPr>
          <p:cNvSpPr>
            <a:spLocks noGrp="1"/>
          </p:cNvSpPr>
          <p:nvPr>
            <p:ph type="title"/>
          </p:nvPr>
        </p:nvSpPr>
        <p:spPr>
          <a:xfrm>
            <a:off x="838200" y="365126"/>
            <a:ext cx="10515600" cy="866146"/>
          </a:xfrm>
        </p:spPr>
        <p:style>
          <a:lnRef idx="1">
            <a:schemeClr val="accent3"/>
          </a:lnRef>
          <a:fillRef idx="2">
            <a:schemeClr val="accent3"/>
          </a:fillRef>
          <a:effectRef idx="1">
            <a:schemeClr val="accent3"/>
          </a:effectRef>
          <a:fontRef idx="minor">
            <a:schemeClr val="dk1"/>
          </a:fontRef>
        </p:style>
        <p:txBody>
          <a:bodyPr>
            <a:normAutofit/>
          </a:bodyPr>
          <a:lstStyle/>
          <a:p>
            <a:pPr algn="ctr"/>
            <a:r>
              <a:rPr lang="en-US"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References</a:t>
            </a:r>
            <a:endParaRPr lang="en-IN"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0582957-9552-3367-120D-290488AA7FBA}"/>
              </a:ext>
            </a:extLst>
          </p:cNvPr>
          <p:cNvSpPr>
            <a:spLocks noGrp="1"/>
          </p:cNvSpPr>
          <p:nvPr>
            <p:ph idx="1"/>
          </p:nvPr>
        </p:nvSpPr>
        <p:spPr/>
        <p:style>
          <a:lnRef idx="1">
            <a:schemeClr val="accent2"/>
          </a:lnRef>
          <a:fillRef idx="2">
            <a:schemeClr val="accent2"/>
          </a:fillRef>
          <a:effectRef idx="1">
            <a:schemeClr val="accent2"/>
          </a:effectRef>
          <a:fontRef idx="minor">
            <a:schemeClr val="dk1"/>
          </a:fontRef>
        </p:style>
        <p:txBody>
          <a:bodyPr>
            <a:normAutofit/>
          </a:bodyPr>
          <a:lstStyle/>
          <a:p>
            <a:pPr algn="just"/>
            <a:r>
              <a:rPr lang="en-GB" sz="1200" dirty="0">
                <a:latin typeface="Arial" panose="020B0604020202020204" pitchFamily="34" charset="0"/>
                <a:cs typeface="Arial" panose="020B0604020202020204" pitchFamily="34" charset="0"/>
              </a:rPr>
              <a:t>Baker, S. and Xiang, W. (2023). ‘Artificial intelligence of things for smarter healthcare: A survey of advancements, challenges, and opportunities.’ </a:t>
            </a:r>
            <a:r>
              <a:rPr lang="en-GB" sz="1200" i="1" dirty="0">
                <a:latin typeface="Arial" panose="020B0604020202020204" pitchFamily="34" charset="0"/>
                <a:cs typeface="Arial" panose="020B0604020202020204" pitchFamily="34" charset="0"/>
              </a:rPr>
              <a:t>IEEE Communications Surveys &amp; Tutorials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25</a:t>
            </a:r>
            <a:r>
              <a:rPr lang="en-GB" sz="1200" dirty="0">
                <a:latin typeface="Arial" panose="020B0604020202020204" pitchFamily="34" charset="0"/>
                <a:cs typeface="Arial" panose="020B0604020202020204" pitchFamily="34" charset="0"/>
              </a:rPr>
              <a:t>(2), pp.1261-1293. Available at: https://doi.org/10.1109/COMST.2023.3256323 [Accessed on: 5 Nov. 2025]</a:t>
            </a:r>
            <a:endParaRPr lang="en-IN"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Cheng, Y., Wang, K., Xu, H., Li, T., Jin, Q. and Cui, D. (2021) ‘Recent developments in sensors for wearable device applications.’ </a:t>
            </a:r>
            <a:r>
              <a:rPr lang="en-GB" sz="1200" i="1" dirty="0">
                <a:latin typeface="Arial" panose="020B0604020202020204" pitchFamily="34" charset="0"/>
                <a:cs typeface="Arial" panose="020B0604020202020204" pitchFamily="34" charset="0"/>
              </a:rPr>
              <a:t>Analytical and bioanalytical chemistry</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413</a:t>
            </a:r>
            <a:r>
              <a:rPr lang="en-GB" sz="1200" dirty="0">
                <a:latin typeface="Arial" panose="020B0604020202020204" pitchFamily="34" charset="0"/>
                <a:cs typeface="Arial" panose="020B0604020202020204" pitchFamily="34" charset="0"/>
              </a:rPr>
              <a:t>(24), pp.6037-6057. Available at: https://doi.org/10.1007/s00216-021-03602-2</a:t>
            </a:r>
            <a:r>
              <a:rPr lang="en-GB" sz="1200" u="sng"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[Accessed on: 5 Nov. 2025]</a:t>
            </a:r>
            <a:endParaRPr lang="en-IN"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digital.nhs.uk (2024). Available at: https://digital.nhs.uk/services/networks-and-connectivity-transformation-frontline-capabilities/connectivity-hub/advice-and-guidance/introduction-to-wireless-technologies-in-health/applications-and-benefits (Accessed: 5 Nov. 2025).</a:t>
            </a:r>
            <a:endParaRPr lang="en-IN"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‌Evidence Brief: Apps, sensors, and wearable technologies Contents. (2022). Available at: https://www.ewin.nhs.uk/sites/default/files/Apps%2C%20sensors%20and%20wearables_Evidence%20Brief.pdf [Accessed on: 5 Nov. 2025]</a:t>
            </a:r>
          </a:p>
          <a:p>
            <a:pPr algn="just"/>
            <a:r>
              <a:rPr lang="en-IN" sz="1200" dirty="0" err="1">
                <a:latin typeface="Arial" panose="020B0604020202020204" pitchFamily="34" charset="0"/>
                <a:cs typeface="Arial" panose="020B0604020202020204" pitchFamily="34" charset="0"/>
              </a:rPr>
              <a:t>Radixweb</a:t>
            </a:r>
            <a:r>
              <a:rPr lang="en-IN" sz="1200" dirty="0">
                <a:latin typeface="Arial" panose="020B0604020202020204" pitchFamily="34" charset="0"/>
                <a:cs typeface="Arial" panose="020B0604020202020204" pitchFamily="34" charset="0"/>
              </a:rPr>
              <a:t>. (2024). </a:t>
            </a:r>
            <a:r>
              <a:rPr lang="en-IN" sz="1200" i="1" dirty="0">
                <a:latin typeface="Arial" panose="020B0604020202020204" pitchFamily="34" charset="0"/>
                <a:cs typeface="Arial" panose="020B0604020202020204" pitchFamily="34" charset="0"/>
              </a:rPr>
              <a:t>Complete Guide to Digital Transformation in Healthcare</a:t>
            </a:r>
            <a:r>
              <a:rPr lang="en-IN" sz="1200" dirty="0">
                <a:latin typeface="Arial" panose="020B0604020202020204" pitchFamily="34" charset="0"/>
                <a:cs typeface="Arial" panose="020B0604020202020204" pitchFamily="34" charset="0"/>
              </a:rPr>
              <a:t>. [online] Available at: https://radixweb.com/blog/digital-transformation-in-healthcare. [Accessed on: 5 Nov. 2025]</a:t>
            </a:r>
          </a:p>
          <a:p>
            <a:pPr algn="just"/>
            <a:r>
              <a:rPr lang="en-IN" sz="1200" dirty="0">
                <a:latin typeface="Arial" panose="020B0604020202020204" pitchFamily="34" charset="0"/>
                <a:cs typeface="Arial" panose="020B0604020202020204" pitchFamily="34" charset="0"/>
              </a:rPr>
              <a:t>mobisoftinfotech.com, (2018). </a:t>
            </a:r>
            <a:r>
              <a:rPr lang="en-IN" sz="1200" i="1" dirty="0">
                <a:latin typeface="Arial" panose="020B0604020202020204" pitchFamily="34" charset="0"/>
                <a:cs typeface="Arial" panose="020B0604020202020204" pitchFamily="34" charset="0"/>
              </a:rPr>
              <a:t>Wearable Technology: The Coming Revolution in Digital Health</a:t>
            </a:r>
            <a:r>
              <a:rPr lang="en-IN" sz="1200" dirty="0">
                <a:latin typeface="Arial" panose="020B0604020202020204" pitchFamily="34" charset="0"/>
                <a:cs typeface="Arial" panose="020B0604020202020204" pitchFamily="34" charset="0"/>
              </a:rPr>
              <a:t>. [online] </a:t>
            </a:r>
            <a:r>
              <a:rPr lang="en-IN" sz="1200" dirty="0" err="1">
                <a:latin typeface="Arial" panose="020B0604020202020204" pitchFamily="34" charset="0"/>
                <a:cs typeface="Arial" panose="020B0604020202020204" pitchFamily="34" charset="0"/>
              </a:rPr>
              <a:t>Mobisoft</a:t>
            </a:r>
            <a:r>
              <a:rPr lang="en-IN" sz="1200" dirty="0">
                <a:latin typeface="Arial" panose="020B0604020202020204" pitchFamily="34" charset="0"/>
                <a:cs typeface="Arial" panose="020B0604020202020204" pitchFamily="34" charset="0"/>
              </a:rPr>
              <a:t> Infotech. Available at: https://mobisoftinfotech.com/resources/blog/wearable-technology-in-healthcare. [Accessed on: 5 Nov. 2025]</a:t>
            </a:r>
          </a:p>
          <a:p>
            <a:pPr algn="just"/>
            <a:r>
              <a:rPr lang="en-IN" sz="1200" dirty="0">
                <a:latin typeface="Arial" panose="020B0604020202020204" pitchFamily="34" charset="0"/>
                <a:cs typeface="Arial" panose="020B0604020202020204" pitchFamily="34" charset="0"/>
              </a:rPr>
              <a:t>Covert, J. (2022). </a:t>
            </a:r>
            <a:r>
              <a:rPr lang="en-IN" sz="1200" i="1" dirty="0">
                <a:latin typeface="Arial" panose="020B0604020202020204" pitchFamily="34" charset="0"/>
                <a:cs typeface="Arial" panose="020B0604020202020204" pitchFamily="34" charset="0"/>
              </a:rPr>
              <a:t>2022 Our Wearable Future, Part 1: What Will New Tech Look Like?</a:t>
            </a:r>
            <a:r>
              <a:rPr lang="en-IN" sz="1200" dirty="0">
                <a:latin typeface="Arial" panose="020B0604020202020204" pitchFamily="34" charset="0"/>
                <a:cs typeface="Arial" panose="020B0604020202020204" pitchFamily="34" charset="0"/>
              </a:rPr>
              <a:t> [online] Snyder Lab. Available at: https://med.stanford.edu/snyderlab/news/2022-our-wearable-future--part-1--what-will-new-tech-look-like--.html. [Accessed on: 5 Nov. 2025]</a:t>
            </a:r>
          </a:p>
          <a:p>
            <a:pPr algn="just"/>
            <a:r>
              <a:rPr lang="en-GB" sz="1200" dirty="0">
                <a:latin typeface="Arial" panose="020B0604020202020204" pitchFamily="34" charset="0"/>
                <a:cs typeface="Arial" panose="020B0604020202020204" pitchFamily="34" charset="0"/>
              </a:rPr>
              <a:t>NHS England (2023). </a:t>
            </a:r>
            <a:r>
              <a:rPr lang="en-GB" sz="1200" i="1" dirty="0">
                <a:latin typeface="Arial" panose="020B0604020202020204" pitchFamily="34" charset="0"/>
                <a:cs typeface="Arial" panose="020B0604020202020204" pitchFamily="34" charset="0"/>
              </a:rPr>
              <a:t>NHS England</a:t>
            </a:r>
            <a:r>
              <a:rPr lang="en-GB" sz="1200" dirty="0">
                <a:latin typeface="Arial" panose="020B0604020202020204" pitchFamily="34" charset="0"/>
                <a:cs typeface="Arial" panose="020B0604020202020204" pitchFamily="34" charset="0"/>
              </a:rPr>
              <a:t>. [online] England.nhs.uk. Available at: https://www.england.nhs.uk/. [Accessed on: 5 Nov. 2025]</a:t>
            </a:r>
            <a:endParaRPr lang="en-IN"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NHS (2025). </a:t>
            </a:r>
            <a:r>
              <a:rPr lang="en-GB" sz="1200" i="1" dirty="0">
                <a:latin typeface="Arial" panose="020B0604020202020204" pitchFamily="34" charset="0"/>
                <a:cs typeface="Arial" panose="020B0604020202020204" pitchFamily="34" charset="0"/>
              </a:rPr>
              <a:t>NHS Jobs</a:t>
            </a:r>
            <a:r>
              <a:rPr lang="en-GB" sz="1200" dirty="0">
                <a:latin typeface="Arial" panose="020B0604020202020204" pitchFamily="34" charset="0"/>
                <a:cs typeface="Arial" panose="020B0604020202020204" pitchFamily="34" charset="0"/>
              </a:rPr>
              <a:t>. [online] www.jobs.nhs.uk. Available at: https://www.jobs.nhs.uk/candidate. [Accessed on: 5 Nov. 2025]</a:t>
            </a:r>
            <a:endParaRPr lang="en-IN"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63012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F85EF-239D-AAE5-16C1-008630A6ABFC}"/>
              </a:ext>
            </a:extLst>
          </p:cNvPr>
          <p:cNvSpPr>
            <a:spLocks noGrp="1"/>
          </p:cNvSpPr>
          <p:nvPr>
            <p:ph type="title"/>
          </p:nvPr>
        </p:nvSpPr>
        <p:spPr>
          <a:xfrm>
            <a:off x="838200" y="365126"/>
            <a:ext cx="10515600" cy="838986"/>
          </a:xfrm>
        </p:spPr>
        <p:style>
          <a:lnRef idx="1">
            <a:schemeClr val="accent3"/>
          </a:lnRef>
          <a:fillRef idx="2">
            <a:schemeClr val="accent3"/>
          </a:fillRef>
          <a:effectRef idx="1">
            <a:schemeClr val="accent3"/>
          </a:effectRef>
          <a:fontRef idx="minor">
            <a:schemeClr val="dk1"/>
          </a:fontRef>
        </p:style>
        <p:txBody>
          <a:bodyPr>
            <a:normAutofit/>
          </a:bodyPr>
          <a:lstStyle/>
          <a:p>
            <a:pPr algn="just"/>
            <a:r>
              <a:rPr lang="en-US"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Cont.</a:t>
            </a:r>
            <a:endParaRPr lang="en-IN"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3A477F6-A8D8-6900-E2DE-A6A76B895622}"/>
              </a:ext>
            </a:extLst>
          </p:cNvPr>
          <p:cNvSpPr>
            <a:spLocks noGrp="1"/>
          </p:cNvSpPr>
          <p:nvPr>
            <p:ph idx="1"/>
          </p:nvPr>
        </p:nvSpPr>
        <p:spPr>
          <a:xfrm>
            <a:off x="838200" y="1825624"/>
            <a:ext cx="10515600" cy="4747191"/>
          </a:xfrm>
        </p:spPr>
        <p:style>
          <a:lnRef idx="1">
            <a:schemeClr val="accent2"/>
          </a:lnRef>
          <a:fillRef idx="2">
            <a:schemeClr val="accent2"/>
          </a:fillRef>
          <a:effectRef idx="1">
            <a:schemeClr val="accent2"/>
          </a:effectRef>
          <a:fontRef idx="minor">
            <a:schemeClr val="dk1"/>
          </a:fontRef>
        </p:style>
        <p:txBody>
          <a:bodyPr>
            <a:noAutofit/>
          </a:bodyPr>
          <a:lstStyle/>
          <a:p>
            <a:pPr algn="just"/>
            <a:r>
              <a:rPr lang="en-GB" sz="1200" dirty="0">
                <a:latin typeface="Arial" panose="020B0604020202020204" pitchFamily="34" charset="0"/>
                <a:cs typeface="Arial" panose="020B0604020202020204" pitchFamily="34" charset="0"/>
              </a:rPr>
              <a:t>NHS (2025). </a:t>
            </a:r>
            <a:r>
              <a:rPr lang="en-GB" sz="1200" i="1" dirty="0">
                <a:latin typeface="Arial" panose="020B0604020202020204" pitchFamily="34" charset="0"/>
                <a:cs typeface="Arial" panose="020B0604020202020204" pitchFamily="34" charset="0"/>
              </a:rPr>
              <a:t>NHS</a:t>
            </a:r>
            <a:r>
              <a:rPr lang="en-GB" sz="1200" dirty="0">
                <a:latin typeface="Arial" panose="020B0604020202020204" pitchFamily="34" charset="0"/>
                <a:cs typeface="Arial" panose="020B0604020202020204" pitchFamily="34" charset="0"/>
              </a:rPr>
              <a:t>. [online] NHS. Available at: https://www.nhs.uk/. [Accessed on: 5 Nov. 2025]</a:t>
            </a:r>
            <a:endParaRPr lang="en-IN"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Kanakaprabha, S., Kumar, G.G., Reddy, B.P., Raju, Y.R. and Rai, P.C.M. (2024) ‘Wearable devices and health monitoring: big data and AI for remote patient care.’ </a:t>
            </a:r>
            <a:r>
              <a:rPr lang="en-GB" sz="1200" i="1" dirty="0">
                <a:latin typeface="Arial" panose="020B0604020202020204" pitchFamily="34" charset="0"/>
                <a:cs typeface="Arial" panose="020B0604020202020204" pitchFamily="34" charset="0"/>
              </a:rPr>
              <a:t>Intelligent data analytics for bioinformatics and biomedical systems</a:t>
            </a:r>
            <a:r>
              <a:rPr lang="en-GB" sz="1200" dirty="0">
                <a:latin typeface="Arial" panose="020B0604020202020204" pitchFamily="34" charset="0"/>
                <a:cs typeface="Arial" panose="020B0604020202020204" pitchFamily="34" charset="0"/>
              </a:rPr>
              <a:t>, pp.291-311. Available at: https://doi.org/10.1002/9781394270910.ch12 [Accessed on: 5 Nov. 2025]</a:t>
            </a:r>
            <a:endParaRPr lang="en-IN"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Kang, H.S. and </a:t>
            </a:r>
            <a:r>
              <a:rPr lang="en-GB" sz="1200" dirty="0" err="1">
                <a:latin typeface="Arial" panose="020B0604020202020204" pitchFamily="34" charset="0"/>
                <a:cs typeface="Arial" panose="020B0604020202020204" pitchFamily="34" charset="0"/>
              </a:rPr>
              <a:t>Exworthy</a:t>
            </a:r>
            <a:r>
              <a:rPr lang="en-GB" sz="1200" dirty="0">
                <a:latin typeface="Arial" panose="020B0604020202020204" pitchFamily="34" charset="0"/>
                <a:cs typeface="Arial" panose="020B0604020202020204" pitchFamily="34" charset="0"/>
              </a:rPr>
              <a:t>, M. (2022) ‘Wearing the Future Wearables to Empower Users to Take Greater Responsibility for Their Health and Care: Scoping Review.’ </a:t>
            </a:r>
            <a:r>
              <a:rPr lang="en-GB" sz="1200" i="1" dirty="0">
                <a:latin typeface="Arial" panose="020B0604020202020204" pitchFamily="34" charset="0"/>
                <a:cs typeface="Arial" panose="020B0604020202020204" pitchFamily="34" charset="0"/>
              </a:rPr>
              <a:t>JMIR </a:t>
            </a:r>
            <a:r>
              <a:rPr lang="en-GB" sz="1200" i="1" dirty="0" err="1">
                <a:latin typeface="Arial" panose="020B0604020202020204" pitchFamily="34" charset="0"/>
                <a:cs typeface="Arial" panose="020B0604020202020204" pitchFamily="34" charset="0"/>
              </a:rPr>
              <a:t>mhealth</a:t>
            </a:r>
            <a:r>
              <a:rPr lang="en-GB" sz="1200" i="1" dirty="0">
                <a:latin typeface="Arial" panose="020B0604020202020204" pitchFamily="34" charset="0"/>
                <a:cs typeface="Arial" panose="020B0604020202020204" pitchFamily="34" charset="0"/>
              </a:rPr>
              <a:t> and </a:t>
            </a:r>
            <a:r>
              <a:rPr lang="en-GB" sz="1200" i="1" dirty="0" err="1">
                <a:latin typeface="Arial" panose="020B0604020202020204" pitchFamily="34" charset="0"/>
                <a:cs typeface="Arial" panose="020B0604020202020204" pitchFamily="34" charset="0"/>
              </a:rPr>
              <a:t>uhealth</a:t>
            </a:r>
            <a:r>
              <a:rPr lang="en-GB" sz="1200" dirty="0">
                <a:latin typeface="Arial" panose="020B0604020202020204" pitchFamily="34" charset="0"/>
                <a:cs typeface="Arial" panose="020B0604020202020204" pitchFamily="34" charset="0"/>
              </a:rPr>
              <a:t>, [online] 10(7), pp.35684–e35684. </a:t>
            </a:r>
            <a:r>
              <a:rPr lang="en-GB" sz="1200" dirty="0" err="1">
                <a:latin typeface="Arial" panose="020B0604020202020204" pitchFamily="34" charset="0"/>
                <a:cs typeface="Arial" panose="020B0604020202020204" pitchFamily="34" charset="0"/>
              </a:rPr>
              <a:t>Doi:https</a:t>
            </a:r>
            <a:r>
              <a:rPr lang="en-GB" sz="1200" dirty="0">
                <a:latin typeface="Arial" panose="020B0604020202020204" pitchFamily="34" charset="0"/>
                <a:cs typeface="Arial" panose="020B0604020202020204" pitchFamily="34" charset="0"/>
              </a:rPr>
              <a:t>://doi.org/10.2196/35684.</a:t>
            </a:r>
            <a:endParaRPr lang="en-IN" sz="1200" dirty="0">
              <a:latin typeface="Arial" panose="020B0604020202020204" pitchFamily="34" charset="0"/>
              <a:cs typeface="Arial" panose="020B0604020202020204" pitchFamily="34" charset="0"/>
            </a:endParaRPr>
          </a:p>
          <a:p>
            <a:pPr algn="just"/>
            <a:r>
              <a:rPr lang="en-GB" sz="1200" dirty="0" err="1">
                <a:latin typeface="Arial" panose="020B0604020202020204" pitchFamily="34" charset="0"/>
                <a:cs typeface="Arial" panose="020B0604020202020204" pitchFamily="34" charset="0"/>
              </a:rPr>
              <a:t>Mbunge</a:t>
            </a:r>
            <a:r>
              <a:rPr lang="en-GB" sz="1200" dirty="0">
                <a:latin typeface="Arial" panose="020B0604020202020204" pitchFamily="34" charset="0"/>
                <a:cs typeface="Arial" panose="020B0604020202020204" pitchFamily="34" charset="0"/>
              </a:rPr>
              <a:t>, E., Muchemwa, B., Jiyane, S.E. and </a:t>
            </a:r>
            <a:r>
              <a:rPr lang="en-GB" sz="1200" dirty="0" err="1">
                <a:latin typeface="Arial" panose="020B0604020202020204" pitchFamily="34" charset="0"/>
                <a:cs typeface="Arial" panose="020B0604020202020204" pitchFamily="34" charset="0"/>
              </a:rPr>
              <a:t>Batani</a:t>
            </a:r>
            <a:r>
              <a:rPr lang="en-GB" sz="1200" dirty="0">
                <a:latin typeface="Arial" panose="020B0604020202020204" pitchFamily="34" charset="0"/>
                <a:cs typeface="Arial" panose="020B0604020202020204" pitchFamily="34" charset="0"/>
              </a:rPr>
              <a:t>, J. (2021) ‘Sensors and healthcare 5.0: transformative shift in virtual care through emerging digital health technologies.’ </a:t>
            </a:r>
            <a:r>
              <a:rPr lang="en-GB" sz="1200" i="1" dirty="0">
                <a:latin typeface="Arial" panose="020B0604020202020204" pitchFamily="34" charset="0"/>
                <a:cs typeface="Arial" panose="020B0604020202020204" pitchFamily="34" charset="0"/>
              </a:rPr>
              <a:t>Global Health Journal</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5</a:t>
            </a:r>
            <a:r>
              <a:rPr lang="en-GB" sz="1200" dirty="0">
                <a:latin typeface="Arial" panose="020B0604020202020204" pitchFamily="34" charset="0"/>
                <a:cs typeface="Arial" panose="020B0604020202020204" pitchFamily="34" charset="0"/>
              </a:rPr>
              <a:t>(4), pp.169-177. Available at: https://doi.org/10.1016/j.glohj.2021.11.008 [Accessed on: 5 Nov. 2025]</a:t>
            </a:r>
          </a:p>
          <a:p>
            <a:r>
              <a:rPr lang="en-IN" sz="1200" dirty="0">
                <a:latin typeface="Arial" panose="020B0604020202020204" pitchFamily="34" charset="0"/>
                <a:cs typeface="Arial" panose="020B0604020202020204" pitchFamily="34" charset="0"/>
              </a:rPr>
              <a:t>Saxena, P. (2020). </a:t>
            </a:r>
            <a:r>
              <a:rPr lang="en-IN" sz="1200" i="1" dirty="0">
                <a:latin typeface="Arial" panose="020B0604020202020204" pitchFamily="34" charset="0"/>
                <a:cs typeface="Arial" panose="020B0604020202020204" pitchFamily="34" charset="0"/>
              </a:rPr>
              <a:t>The Era of Healthcare Digitalization</a:t>
            </a:r>
            <a:r>
              <a:rPr lang="en-IN" sz="1200" dirty="0">
                <a:latin typeface="Arial" panose="020B0604020202020204" pitchFamily="34" charset="0"/>
                <a:cs typeface="Arial" panose="020B0604020202020204" pitchFamily="34" charset="0"/>
              </a:rPr>
              <a:t>. [online] </a:t>
            </a:r>
            <a:r>
              <a:rPr lang="en-IN" sz="1200" dirty="0" err="1">
                <a:latin typeface="Arial" panose="020B0604020202020204" pitchFamily="34" charset="0"/>
                <a:cs typeface="Arial" panose="020B0604020202020204" pitchFamily="34" charset="0"/>
              </a:rPr>
              <a:t>Appinventiv</a:t>
            </a:r>
            <a:r>
              <a:rPr lang="en-IN" sz="1200" dirty="0">
                <a:latin typeface="Arial" panose="020B0604020202020204" pitchFamily="34" charset="0"/>
                <a:cs typeface="Arial" panose="020B0604020202020204" pitchFamily="34" charset="0"/>
              </a:rPr>
              <a:t>. Available at: https://appinventiv.com/blog/digital-transformation-in-healthcare/. [Accessed on: 5 Nov. 2025]</a:t>
            </a:r>
          </a:p>
          <a:p>
            <a:r>
              <a:rPr lang="en-IN" sz="1200" dirty="0">
                <a:latin typeface="Arial" panose="020B0604020202020204" pitchFamily="34" charset="0"/>
                <a:cs typeface="Arial" panose="020B0604020202020204" pitchFamily="34" charset="0"/>
              </a:rPr>
              <a:t>Rajput, M. (2024). </a:t>
            </a:r>
            <a:r>
              <a:rPr lang="en-IN" sz="1200" i="1" dirty="0">
                <a:latin typeface="Arial" panose="020B0604020202020204" pitchFamily="34" charset="0"/>
                <a:cs typeface="Arial" panose="020B0604020202020204" pitchFamily="34" charset="0"/>
              </a:rPr>
              <a:t>Why is Digital Transformation Important in the Healthcare Industry?</a:t>
            </a:r>
            <a:r>
              <a:rPr lang="en-IN" sz="1200" dirty="0">
                <a:latin typeface="Arial" panose="020B0604020202020204" pitchFamily="34" charset="0"/>
                <a:cs typeface="Arial" panose="020B0604020202020204" pitchFamily="34" charset="0"/>
              </a:rPr>
              <a:t> [online] </a:t>
            </a:r>
            <a:r>
              <a:rPr lang="en-IN" sz="1200" dirty="0" err="1">
                <a:latin typeface="Arial" panose="020B0604020202020204" pitchFamily="34" charset="0"/>
                <a:cs typeface="Arial" panose="020B0604020202020204" pitchFamily="34" charset="0"/>
              </a:rPr>
              <a:t>MindInventory</a:t>
            </a:r>
            <a:r>
              <a:rPr lang="en-IN" sz="1200" dirty="0">
                <a:latin typeface="Arial" panose="020B0604020202020204" pitchFamily="34" charset="0"/>
                <a:cs typeface="Arial" panose="020B0604020202020204" pitchFamily="34" charset="0"/>
              </a:rPr>
              <a:t>. Available at: https://www.mindinventory.com/blog/how-digital-transformation-change-face-of-healthcare-industry/ [Accessed on: 5 Nov. 2025]</a:t>
            </a:r>
          </a:p>
          <a:p>
            <a:r>
              <a:rPr lang="en-IN" sz="1200" dirty="0">
                <a:latin typeface="Arial" panose="020B0604020202020204" pitchFamily="34" charset="0"/>
                <a:cs typeface="Arial" panose="020B0604020202020204" pitchFamily="34" charset="0"/>
              </a:rPr>
              <a:t>Liu, L., Pu, Y., Fan, J., Yan, Y., Liu, W., Luo, K., Wang, Y., Zhao, G., Chen, T., Puiu, P.D. and Huang, H. (2024). Wearable Sensors, Data Processing, and Artificial Intelligence in Pregnancy Monitoring: A Review. </a:t>
            </a:r>
            <a:r>
              <a:rPr lang="en-IN" sz="1200" i="1" dirty="0">
                <a:latin typeface="Arial" panose="020B0604020202020204" pitchFamily="34" charset="0"/>
                <a:cs typeface="Arial" panose="020B0604020202020204" pitchFamily="34" charset="0"/>
              </a:rPr>
              <a:t>Sensors</a:t>
            </a:r>
            <a:r>
              <a:rPr lang="en-IN" sz="1200" dirty="0">
                <a:latin typeface="Arial" panose="020B0604020202020204" pitchFamily="34" charset="0"/>
                <a:cs typeface="Arial" panose="020B0604020202020204" pitchFamily="34" charset="0"/>
              </a:rPr>
              <a:t>, [online] 24(19), p.6426. </a:t>
            </a:r>
            <a:r>
              <a:rPr lang="en-IN" sz="1200" dirty="0" err="1">
                <a:latin typeface="Arial" panose="020B0604020202020204" pitchFamily="34" charset="0"/>
                <a:cs typeface="Arial" panose="020B0604020202020204" pitchFamily="34" charset="0"/>
              </a:rPr>
              <a:t>doi</a:t>
            </a:r>
            <a:r>
              <a:rPr lang="en-IN" sz="1200" dirty="0">
                <a:latin typeface="Arial" panose="020B0604020202020204" pitchFamily="34" charset="0"/>
                <a:cs typeface="Arial" panose="020B0604020202020204" pitchFamily="34" charset="0"/>
              </a:rPr>
              <a:t>: https://doi.org/10.3390/s24196426. [Accessed on: 5 Nov. 2025]</a:t>
            </a:r>
          </a:p>
          <a:p>
            <a:pPr algn="just"/>
            <a:r>
              <a:rPr lang="en-GB" sz="1200" dirty="0">
                <a:latin typeface="Arial" panose="020B0604020202020204" pitchFamily="34" charset="0"/>
                <a:cs typeface="Arial" panose="020B0604020202020204" pitchFamily="34" charset="0"/>
              </a:rPr>
              <a:t>Morris, M.E., Brusco, N.K., McAleer, R., Billett, S., Brophy, L., Bryant, R., Carey, L., Wright, A.C., East, C., Eckert, M., Edvardsson, K., Fetherstonhaugh, D., Fowler-Davis, S., Frederico, M., Gray, R., McCaskie, D., McKinstry, C., Mitchell, R., Oldenburg, B. and Shields, N. (2023) ‘Professional care workforce: a rapid review of evidence supporting methods of recruitment, retention, safety, and education.’ </a:t>
            </a:r>
            <a:r>
              <a:rPr lang="en-GB" sz="1200" i="1" dirty="0">
                <a:latin typeface="Arial" panose="020B0604020202020204" pitchFamily="34" charset="0"/>
                <a:cs typeface="Arial" panose="020B0604020202020204" pitchFamily="34" charset="0"/>
              </a:rPr>
              <a:t>Human Resources for Health</a:t>
            </a:r>
            <a:r>
              <a:rPr lang="en-GB" sz="1200" dirty="0">
                <a:latin typeface="Arial" panose="020B0604020202020204" pitchFamily="34" charset="0"/>
                <a:cs typeface="Arial" panose="020B0604020202020204" pitchFamily="34" charset="0"/>
              </a:rPr>
              <a:t>, [online] 21(1). Available at: </a:t>
            </a:r>
            <a:r>
              <a:rPr lang="en-GB" sz="1200" dirty="0" err="1">
                <a:latin typeface="Arial" panose="020B0604020202020204" pitchFamily="34" charset="0"/>
                <a:cs typeface="Arial" panose="020B0604020202020204" pitchFamily="34" charset="0"/>
              </a:rPr>
              <a:t>doi:https</a:t>
            </a:r>
            <a:r>
              <a:rPr lang="en-GB" sz="1200" dirty="0">
                <a:latin typeface="Arial" panose="020B0604020202020204" pitchFamily="34" charset="0"/>
                <a:cs typeface="Arial" panose="020B0604020202020204" pitchFamily="34" charset="0"/>
              </a:rPr>
              <a:t>://doi.org/10.1186/s12960-023-00879-5. [Accessed on: 5 Nov. 2025]</a:t>
            </a:r>
            <a:endParaRPr lang="en-IN"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Nazir, M., Sabah, A., Sarwar, S., Yaseen, A. and </a:t>
            </a:r>
            <a:r>
              <a:rPr lang="en-GB" sz="1200" dirty="0" err="1">
                <a:latin typeface="Arial" panose="020B0604020202020204" pitchFamily="34" charset="0"/>
                <a:cs typeface="Arial" panose="020B0604020202020204" pitchFamily="34" charset="0"/>
              </a:rPr>
              <a:t>Jurcut</a:t>
            </a:r>
            <a:r>
              <a:rPr lang="en-GB" sz="1200" dirty="0">
                <a:latin typeface="Arial" panose="020B0604020202020204" pitchFamily="34" charset="0"/>
                <a:cs typeface="Arial" panose="020B0604020202020204" pitchFamily="34" charset="0"/>
              </a:rPr>
              <a:t>, A. (2021) ‘Power and resource allocation in wireless communication network.’ </a:t>
            </a:r>
            <a:r>
              <a:rPr lang="en-GB" sz="1200" i="1" dirty="0">
                <a:latin typeface="Arial" panose="020B0604020202020204" pitchFamily="34" charset="0"/>
                <a:cs typeface="Arial" panose="020B0604020202020204" pitchFamily="34" charset="0"/>
              </a:rPr>
              <a:t>Wireless personal communications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119</a:t>
            </a:r>
            <a:r>
              <a:rPr lang="en-GB" sz="1200" dirty="0">
                <a:latin typeface="Arial" panose="020B0604020202020204" pitchFamily="34" charset="0"/>
                <a:cs typeface="Arial" panose="020B0604020202020204" pitchFamily="34" charset="0"/>
              </a:rPr>
              <a:t>(4), pp.3529-3552. Available at: https://doi.org/10.1007/s11277-021-08419-x [Accessed on: 5 Nov. 2025]</a:t>
            </a:r>
            <a:endParaRPr lang="en-IN"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09709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77684-0EFC-9092-2494-0111A0D993E2}"/>
              </a:ext>
            </a:extLst>
          </p:cNvPr>
          <p:cNvSpPr>
            <a:spLocks noGrp="1"/>
          </p:cNvSpPr>
          <p:nvPr>
            <p:ph type="title"/>
          </p:nvPr>
        </p:nvSpPr>
        <p:spPr>
          <a:xfrm>
            <a:off x="838200" y="365125"/>
            <a:ext cx="10515600" cy="893307"/>
          </a:xfrm>
        </p:spPr>
        <p:style>
          <a:lnRef idx="1">
            <a:schemeClr val="accent3"/>
          </a:lnRef>
          <a:fillRef idx="2">
            <a:schemeClr val="accent3"/>
          </a:fillRef>
          <a:effectRef idx="1">
            <a:schemeClr val="accent3"/>
          </a:effectRef>
          <a:fontRef idx="minor">
            <a:schemeClr val="dk1"/>
          </a:fontRef>
        </p:style>
        <p:txBody>
          <a:bodyPr>
            <a:normAutofit/>
          </a:bodyPr>
          <a:lstStyle/>
          <a:p>
            <a:pPr algn="just"/>
            <a:r>
              <a:rPr lang="en-US"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Cont.</a:t>
            </a:r>
            <a:endParaRPr lang="en-IN"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FF9179C-F041-8225-EBEF-5FC379A3939B}"/>
              </a:ext>
            </a:extLst>
          </p:cNvPr>
          <p:cNvSpPr>
            <a:spLocks noGrp="1"/>
          </p:cNvSpPr>
          <p:nvPr>
            <p:ph idx="1"/>
          </p:nvPr>
        </p:nvSpPr>
        <p:spPr>
          <a:xfrm>
            <a:off x="838200" y="1690688"/>
            <a:ext cx="10515600" cy="4919207"/>
          </a:xfrm>
        </p:spPr>
        <p:style>
          <a:lnRef idx="1">
            <a:schemeClr val="accent2"/>
          </a:lnRef>
          <a:fillRef idx="2">
            <a:schemeClr val="accent2"/>
          </a:fillRef>
          <a:effectRef idx="1">
            <a:schemeClr val="accent2"/>
          </a:effectRef>
          <a:fontRef idx="minor">
            <a:schemeClr val="dk1"/>
          </a:fontRef>
        </p:style>
        <p:txBody>
          <a:bodyPr>
            <a:noAutofit/>
          </a:bodyPr>
          <a:lstStyle/>
          <a:p>
            <a:pPr algn="just"/>
            <a:r>
              <a:rPr lang="en-GB" sz="1200" dirty="0">
                <a:latin typeface="Arial" panose="020B0604020202020204" pitchFamily="34" charset="0"/>
                <a:cs typeface="Arial" panose="020B0604020202020204" pitchFamily="34" charset="0"/>
              </a:rPr>
              <a:t>NHS Transformation Directorate (2020). ‘</a:t>
            </a:r>
            <a:r>
              <a:rPr lang="en-GB" sz="1200" i="1" dirty="0">
                <a:latin typeface="Arial" panose="020B0604020202020204" pitchFamily="34" charset="0"/>
                <a:cs typeface="Arial" panose="020B0604020202020204" pitchFamily="34" charset="0"/>
              </a:rPr>
              <a:t>Supporting care with remote monitoring</a:t>
            </a:r>
            <a:r>
              <a:rPr lang="en-GB" sz="1200" dirty="0">
                <a:latin typeface="Arial" panose="020B0604020202020204" pitchFamily="34" charset="0"/>
                <a:cs typeface="Arial" panose="020B0604020202020204" pitchFamily="34" charset="0"/>
              </a:rPr>
              <a:t>.’ Available at: https://transform.england.nhs.uk/covid-19-response/technology-nhs/supporting-the-innovation-collaboratives-to-expand-their-remote-monitoring-plans [Accessed on: 5 Nov. 2025]</a:t>
            </a:r>
            <a:endParaRPr lang="en-IN"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Spherical Insights. (2024). </a:t>
            </a:r>
            <a:r>
              <a:rPr lang="en-GB" sz="1200" i="1" dirty="0">
                <a:latin typeface="Arial" panose="020B0604020202020204" pitchFamily="34" charset="0"/>
                <a:cs typeface="Arial" panose="020B0604020202020204" pitchFamily="34" charset="0"/>
              </a:rPr>
              <a:t>United Kingdom Wearable Medical Devices Market Size, 2033</a:t>
            </a:r>
            <a:r>
              <a:rPr lang="en-GB" sz="1200" dirty="0">
                <a:latin typeface="Arial" panose="020B0604020202020204" pitchFamily="34" charset="0"/>
                <a:cs typeface="Arial" panose="020B0604020202020204" pitchFamily="34" charset="0"/>
              </a:rPr>
              <a:t>. [online] Available at: https://www.sphericalinsights.com/reports/united-kingdom-wearable-medical-devices-market [Accessed on: 5 Nov. 2025].</a:t>
            </a:r>
            <a:endParaRPr lang="en-IN" sz="1200" dirty="0">
              <a:latin typeface="Arial" panose="020B0604020202020204" pitchFamily="34" charset="0"/>
              <a:cs typeface="Arial" panose="020B0604020202020204" pitchFamily="34" charset="0"/>
            </a:endParaRPr>
          </a:p>
          <a:p>
            <a:pPr algn="just"/>
            <a:r>
              <a:rPr lang="en-GB" sz="1200" dirty="0" err="1">
                <a:latin typeface="Arial" panose="020B0604020202020204" pitchFamily="34" charset="0"/>
                <a:cs typeface="Arial" panose="020B0604020202020204" pitchFamily="34" charset="0"/>
              </a:rPr>
              <a:t>Tomini</a:t>
            </a:r>
            <a:r>
              <a:rPr lang="en-GB" sz="1200" dirty="0">
                <a:latin typeface="Arial" panose="020B0604020202020204" pitchFamily="34" charset="0"/>
                <a:cs typeface="Arial" panose="020B0604020202020204" pitchFamily="34" charset="0"/>
              </a:rPr>
              <a:t>, S.M., </a:t>
            </a:r>
            <a:r>
              <a:rPr lang="en-GB" sz="1200" dirty="0" err="1">
                <a:latin typeface="Arial" panose="020B0604020202020204" pitchFamily="34" charset="0"/>
                <a:cs typeface="Arial" panose="020B0604020202020204" pitchFamily="34" charset="0"/>
              </a:rPr>
              <a:t>Massou</a:t>
            </a:r>
            <a:r>
              <a:rPr lang="en-GB" sz="1200" dirty="0">
                <a:latin typeface="Arial" panose="020B0604020202020204" pitchFamily="34" charset="0"/>
                <a:cs typeface="Arial" panose="020B0604020202020204" pitchFamily="34" charset="0"/>
              </a:rPr>
              <a:t>, E., Crellin, N.E., Fulop, N.J., Georghiou, T., Herlitz, L., Litchfield, I., Ng, P.L., </a:t>
            </a:r>
            <a:r>
              <a:rPr lang="en-GB" sz="1200" dirty="0" err="1">
                <a:latin typeface="Arial" panose="020B0604020202020204" pitchFamily="34" charset="0"/>
                <a:cs typeface="Arial" panose="020B0604020202020204" pitchFamily="34" charset="0"/>
              </a:rPr>
              <a:t>Sherlaw</a:t>
            </a:r>
            <a:r>
              <a:rPr lang="en-GB" sz="1200" dirty="0">
                <a:latin typeface="Arial" panose="020B0604020202020204" pitchFamily="34" charset="0"/>
                <a:cs typeface="Arial" panose="020B0604020202020204" pitchFamily="34" charset="0"/>
              </a:rPr>
              <a:t>-Johnson, C., Sidhu, M.S., Walton, H. and Morris, S. (2024). A Cost Evaluation of COVID-19 Remote Home Monitoring Services in England. </a:t>
            </a:r>
            <a:r>
              <a:rPr lang="en-GB" sz="1200" i="1" dirty="0" err="1">
                <a:latin typeface="Arial" panose="020B0604020202020204" pitchFamily="34" charset="0"/>
                <a:cs typeface="Arial" panose="020B0604020202020204" pitchFamily="34" charset="0"/>
              </a:rPr>
              <a:t>PharmacoEconomics</a:t>
            </a:r>
            <a:r>
              <a:rPr lang="en-GB" sz="1200" i="1" dirty="0">
                <a:latin typeface="Arial" panose="020B0604020202020204" pitchFamily="34" charset="0"/>
                <a:cs typeface="Arial" panose="020B0604020202020204" pitchFamily="34" charset="0"/>
              </a:rPr>
              <a:t> - Open</a:t>
            </a:r>
            <a:r>
              <a:rPr lang="en-GB" sz="1200" dirty="0">
                <a:latin typeface="Arial" panose="020B0604020202020204" pitchFamily="34" charset="0"/>
                <a:cs typeface="Arial" panose="020B0604020202020204" pitchFamily="34" charset="0"/>
              </a:rPr>
              <a:t>, [online] 8(5), pp.739–753. Available at </a:t>
            </a:r>
            <a:r>
              <a:rPr lang="en-GB" sz="1200" dirty="0" err="1">
                <a:latin typeface="Arial" panose="020B0604020202020204" pitchFamily="34" charset="0"/>
                <a:cs typeface="Arial" panose="020B0604020202020204" pitchFamily="34" charset="0"/>
              </a:rPr>
              <a:t>doi:https</a:t>
            </a:r>
            <a:r>
              <a:rPr lang="en-GB" sz="1200" dirty="0">
                <a:latin typeface="Arial" panose="020B0604020202020204" pitchFamily="34" charset="0"/>
                <a:cs typeface="Arial" panose="020B0604020202020204" pitchFamily="34" charset="0"/>
              </a:rPr>
              <a:t>://doi.org/10.1007/s41669-024-00498-3. [Accessed on: 5 Nov. 2025]</a:t>
            </a:r>
          </a:p>
          <a:p>
            <a:pPr algn="just"/>
            <a:r>
              <a:rPr lang="en-IN" sz="1200" dirty="0">
                <a:latin typeface="Arial" panose="020B0604020202020204" pitchFamily="34" charset="0"/>
                <a:cs typeface="Arial" panose="020B0604020202020204" pitchFamily="34" charset="0"/>
              </a:rPr>
              <a:t>Li, X. and You, K. (2022). Real-time tracking and detection of patient conditions in the intelligent m-Health monitoring system. </a:t>
            </a:r>
            <a:r>
              <a:rPr lang="en-IN" sz="1200" i="1" dirty="0">
                <a:latin typeface="Arial" panose="020B0604020202020204" pitchFamily="34" charset="0"/>
                <a:cs typeface="Arial" panose="020B0604020202020204" pitchFamily="34" charset="0"/>
              </a:rPr>
              <a:t>Frontiers in Public Health</a:t>
            </a:r>
            <a:r>
              <a:rPr lang="en-IN" sz="1200" dirty="0">
                <a:latin typeface="Arial" panose="020B0604020202020204" pitchFamily="34" charset="0"/>
                <a:cs typeface="Arial" panose="020B0604020202020204" pitchFamily="34" charset="0"/>
              </a:rPr>
              <a:t>, 10. </a:t>
            </a:r>
            <a:r>
              <a:rPr lang="en-IN" sz="1200" dirty="0" err="1">
                <a:latin typeface="Arial" panose="020B0604020202020204" pitchFamily="34" charset="0"/>
                <a:cs typeface="Arial" panose="020B0604020202020204" pitchFamily="34" charset="0"/>
              </a:rPr>
              <a:t>doi</a:t>
            </a:r>
            <a:r>
              <a:rPr lang="en-IN" sz="1200" dirty="0">
                <a:latin typeface="Arial" panose="020B0604020202020204" pitchFamily="34" charset="0"/>
                <a:cs typeface="Arial" panose="020B0604020202020204" pitchFamily="34" charset="0"/>
              </a:rPr>
              <a:t>: https://doi.org/10.3389/fpubh.2022.922718. [Accessed on: 5 Nov. 2025]</a:t>
            </a:r>
          </a:p>
          <a:p>
            <a:pPr algn="just"/>
            <a:r>
              <a:rPr lang="en-IN" sz="1200" dirty="0">
                <a:latin typeface="Arial" panose="020B0604020202020204" pitchFamily="34" charset="0"/>
                <a:cs typeface="Arial" panose="020B0604020202020204" pitchFamily="34" charset="0"/>
              </a:rPr>
              <a:t>Yazeed Yasin </a:t>
            </a:r>
            <a:r>
              <a:rPr lang="en-IN" sz="1200" dirty="0" err="1">
                <a:latin typeface="Arial" panose="020B0604020202020204" pitchFamily="34" charset="0"/>
                <a:cs typeface="Arial" panose="020B0604020202020204" pitchFamily="34" charset="0"/>
              </a:rPr>
              <a:t>Ghadi</a:t>
            </a:r>
            <a:r>
              <a:rPr lang="en-IN" sz="1200" dirty="0">
                <a:latin typeface="Arial" panose="020B0604020202020204" pitchFamily="34" charset="0"/>
                <a:cs typeface="Arial" panose="020B0604020202020204" pitchFamily="34" charset="0"/>
              </a:rPr>
              <a:t>, Syed, Waheed, W., Mazhar, T., Ahmad, W., Saeed, M.M. and Habib Hamam (2025). Integration of wearable technology and artificial intelligence in digital health for remote patient care. </a:t>
            </a:r>
            <a:r>
              <a:rPr lang="en-IN" sz="1200" i="1" dirty="0">
                <a:latin typeface="Arial" panose="020B0604020202020204" pitchFamily="34" charset="0"/>
                <a:cs typeface="Arial" panose="020B0604020202020204" pitchFamily="34" charset="0"/>
              </a:rPr>
              <a:t>Journal of Cloud Computing Advances Systems and Applications</a:t>
            </a:r>
            <a:r>
              <a:rPr lang="en-IN" sz="1200" dirty="0">
                <a:latin typeface="Arial" panose="020B0604020202020204" pitchFamily="34" charset="0"/>
                <a:cs typeface="Arial" panose="020B0604020202020204" pitchFamily="34" charset="0"/>
              </a:rPr>
              <a:t>, 14(1). </a:t>
            </a:r>
            <a:r>
              <a:rPr lang="en-IN" sz="1200" dirty="0" err="1">
                <a:latin typeface="Arial" panose="020B0604020202020204" pitchFamily="34" charset="0"/>
                <a:cs typeface="Arial" panose="020B0604020202020204" pitchFamily="34" charset="0"/>
              </a:rPr>
              <a:t>doi</a:t>
            </a:r>
            <a:r>
              <a:rPr lang="en-IN" sz="1200" dirty="0">
                <a:latin typeface="Arial" panose="020B0604020202020204" pitchFamily="34" charset="0"/>
                <a:cs typeface="Arial" panose="020B0604020202020204" pitchFamily="34" charset="0"/>
              </a:rPr>
              <a:t>: https://doi.org/10.1186/s13677-025-00759-4. [Accessed on: 5 Nov. 2025]</a:t>
            </a:r>
          </a:p>
          <a:p>
            <a:pPr algn="just"/>
            <a:r>
              <a:rPr lang="en-IN" sz="1200" dirty="0">
                <a:latin typeface="Arial" panose="020B0604020202020204" pitchFamily="34" charset="0"/>
                <a:cs typeface="Arial" panose="020B0604020202020204" pitchFamily="34" charset="0"/>
              </a:rPr>
              <a:t>Ahsan, M., Teay, S.H., Sayem, A.S.M. and </a:t>
            </a:r>
            <a:r>
              <a:rPr lang="en-IN" sz="1200" dirty="0" err="1">
                <a:latin typeface="Arial" panose="020B0604020202020204" pitchFamily="34" charset="0"/>
                <a:cs typeface="Arial" panose="020B0604020202020204" pitchFamily="34" charset="0"/>
              </a:rPr>
              <a:t>Albarbar</a:t>
            </a:r>
            <a:r>
              <a:rPr lang="en-IN" sz="1200" dirty="0">
                <a:latin typeface="Arial" panose="020B0604020202020204" pitchFamily="34" charset="0"/>
                <a:cs typeface="Arial" panose="020B0604020202020204" pitchFamily="34" charset="0"/>
              </a:rPr>
              <a:t>, A. (2022). Smart Clothing Framework for Health Monitoring Applications. </a:t>
            </a:r>
            <a:r>
              <a:rPr lang="en-IN" sz="1200" i="1" dirty="0">
                <a:latin typeface="Arial" panose="020B0604020202020204" pitchFamily="34" charset="0"/>
                <a:cs typeface="Arial" panose="020B0604020202020204" pitchFamily="34" charset="0"/>
              </a:rPr>
              <a:t>Signals</a:t>
            </a:r>
            <a:r>
              <a:rPr lang="en-IN" sz="1200" dirty="0">
                <a:latin typeface="Arial" panose="020B0604020202020204" pitchFamily="34" charset="0"/>
                <a:cs typeface="Arial" panose="020B0604020202020204" pitchFamily="34" charset="0"/>
              </a:rPr>
              <a:t>, 3(1), pp.113–145. </a:t>
            </a:r>
            <a:r>
              <a:rPr lang="en-IN" sz="1200" dirty="0" err="1">
                <a:latin typeface="Arial" panose="020B0604020202020204" pitchFamily="34" charset="0"/>
                <a:cs typeface="Arial" panose="020B0604020202020204" pitchFamily="34" charset="0"/>
              </a:rPr>
              <a:t>doi</a:t>
            </a:r>
            <a:r>
              <a:rPr lang="en-IN" sz="1200" dirty="0">
                <a:latin typeface="Arial" panose="020B0604020202020204" pitchFamily="34" charset="0"/>
                <a:cs typeface="Arial" panose="020B0604020202020204" pitchFamily="34" charset="0"/>
              </a:rPr>
              <a:t>: https://doi.org/10.3390/signals3010009. [Accessed on: 5 Nov. 2025]</a:t>
            </a:r>
          </a:p>
          <a:p>
            <a:pPr algn="just"/>
            <a:r>
              <a:rPr lang="en-GB" sz="1200" dirty="0">
                <a:latin typeface="Arial" panose="020B0604020202020204" pitchFamily="34" charset="0"/>
                <a:cs typeface="Arial" panose="020B0604020202020204" pitchFamily="34" charset="0"/>
              </a:rPr>
              <a:t>Velasquez, G.D.D.S., Borna, S., Maniaci, M.J., Coffey, J.D., Haider, C.R., </a:t>
            </a:r>
            <a:r>
              <a:rPr lang="en-GB" sz="1200" dirty="0" err="1">
                <a:latin typeface="Arial" panose="020B0604020202020204" pitchFamily="34" charset="0"/>
                <a:cs typeface="Arial" panose="020B0604020202020204" pitchFamily="34" charset="0"/>
              </a:rPr>
              <a:t>Demaerschalk</a:t>
            </a:r>
            <a:r>
              <a:rPr lang="en-GB" sz="1200" dirty="0">
                <a:latin typeface="Arial" panose="020B0604020202020204" pitchFamily="34" charset="0"/>
                <a:cs typeface="Arial" panose="020B0604020202020204" pitchFamily="34" charset="0"/>
              </a:rPr>
              <a:t>, B.M. and Forte, A.J. (2024) ‘Economic perspective of the use of wearables in health care: a systematic review.’ </a:t>
            </a:r>
            <a:r>
              <a:rPr lang="en-GB" sz="1200" i="1" dirty="0">
                <a:latin typeface="Arial" panose="020B0604020202020204" pitchFamily="34" charset="0"/>
                <a:cs typeface="Arial" panose="020B0604020202020204" pitchFamily="34" charset="0"/>
              </a:rPr>
              <a:t>Mayo Clinic Proceedings: Digital Health</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2</a:t>
            </a:r>
            <a:r>
              <a:rPr lang="en-GB" sz="1200" dirty="0">
                <a:latin typeface="Arial" panose="020B0604020202020204" pitchFamily="34" charset="0"/>
                <a:cs typeface="Arial" panose="020B0604020202020204" pitchFamily="34" charset="0"/>
              </a:rPr>
              <a:t>(3), pp.299-317. Available at: https://doi.org/10.1016/j.mcpdig.2024.05.003 [Accessed on: 5 Nov. 2025]</a:t>
            </a:r>
            <a:endParaRPr lang="en-IN"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Woodall, J., Coan, S. and Stanley, M. (2023) ‘Reducing health inequalities through skills training, support and removing barriers to employment.’ </a:t>
            </a:r>
            <a:r>
              <a:rPr lang="en-GB" sz="1200" i="1" dirty="0">
                <a:latin typeface="Arial" panose="020B0604020202020204" pitchFamily="34" charset="0"/>
                <a:cs typeface="Arial" panose="020B0604020202020204" pitchFamily="34" charset="0"/>
              </a:rPr>
              <a:t>Health Education Journal</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82</a:t>
            </a:r>
            <a:r>
              <a:rPr lang="en-GB" sz="1200" dirty="0">
                <a:latin typeface="Arial" panose="020B0604020202020204" pitchFamily="34" charset="0"/>
                <a:cs typeface="Arial" panose="020B0604020202020204" pitchFamily="34" charset="0"/>
              </a:rPr>
              <a:t>(5), pp.583-592. Available at: https://journals.sagepub.com/doi/abs/10.1177/00178969231175991 [Accessed on: 5 Nov. 2025]</a:t>
            </a:r>
            <a:endParaRPr lang="en-IN"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Yali, G. and Nzala, S.H. (2022) 'Healthcare providers' perspective on barriers to patient safety incident reporting in Lusaka District.' </a:t>
            </a:r>
            <a:r>
              <a:rPr lang="en-GB" sz="1200" i="1" dirty="0">
                <a:latin typeface="Arial" panose="020B0604020202020204" pitchFamily="34" charset="0"/>
                <a:cs typeface="Arial" panose="020B0604020202020204" pitchFamily="34" charset="0"/>
              </a:rPr>
              <a:t>Journal of Preventive and Rehabilitative Medicine</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4</a:t>
            </a:r>
            <a:r>
              <a:rPr lang="en-GB" sz="1200" dirty="0">
                <a:latin typeface="Arial" panose="020B0604020202020204" pitchFamily="34" charset="0"/>
                <a:cs typeface="Arial" panose="020B0604020202020204" pitchFamily="34" charset="0"/>
              </a:rPr>
              <a:t>(1), pp.44-52. Available at: https://journals.unza.zm/index.php/medicine/article/view/732 [Accessed on: 5 Nov. 2025]</a:t>
            </a:r>
            <a:endParaRPr lang="en-IN" sz="1200" dirty="0">
              <a:latin typeface="Arial" panose="020B0604020202020204" pitchFamily="34" charset="0"/>
              <a:cs typeface="Arial" panose="020B0604020202020204" pitchFamily="34" charset="0"/>
            </a:endParaRPr>
          </a:p>
          <a:p>
            <a:pPr algn="just"/>
            <a:endParaRPr lang="en-IN"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487508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8531D9F-BC91-7C6A-595C-EBE952A9B24B}"/>
              </a:ext>
            </a:extLst>
          </p:cNvPr>
          <p:cNvPicPr>
            <a:picLocks noChangeAspect="1"/>
          </p:cNvPicPr>
          <p:nvPr/>
        </p:nvPicPr>
        <p:blipFill>
          <a:blip r:embed="rId2"/>
          <a:stretch>
            <a:fillRect/>
          </a:stretch>
        </p:blipFill>
        <p:spPr>
          <a:xfrm>
            <a:off x="0" y="0"/>
            <a:ext cx="12192000" cy="6858000"/>
          </a:xfrm>
          <a:prstGeom prst="rect">
            <a:avLst/>
          </a:prstGeom>
          <a:ln>
            <a:noFill/>
          </a:ln>
          <a:effectLst>
            <a:softEdge rad="112500"/>
          </a:effectLst>
        </p:spPr>
      </p:pic>
    </p:spTree>
    <p:extLst>
      <p:ext uri="{BB962C8B-B14F-4D97-AF65-F5344CB8AC3E}">
        <p14:creationId xmlns:p14="http://schemas.microsoft.com/office/powerpoint/2010/main" val="34134960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78</TotalTime>
  <Words>5215</Words>
  <Application>Microsoft Office PowerPoint</Application>
  <PresentationFormat>Widescreen</PresentationFormat>
  <Paragraphs>145</Paragraphs>
  <Slides>14</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Aptos Display</vt:lpstr>
      <vt:lpstr>Arial</vt:lpstr>
      <vt:lpstr>Office Theme</vt:lpstr>
      <vt:lpstr>PowerPoint Presentation</vt:lpstr>
      <vt:lpstr>Introduction</vt:lpstr>
      <vt:lpstr>Overview of the Innovation</vt:lpstr>
      <vt:lpstr>Cont.</vt:lpstr>
      <vt:lpstr>Impact on the Key Area of Workforce</vt:lpstr>
      <vt:lpstr>Impact on the Key Area of Service Delivery</vt:lpstr>
      <vt:lpstr>Impact on the Key Area of Patients/Service Users</vt:lpstr>
      <vt:lpstr>Impact on the Key Area of Community</vt:lpstr>
      <vt:lpstr>Challenges and Recommendations</vt:lpstr>
      <vt:lpstr>Conclusion</vt:lpstr>
      <vt:lpstr>References</vt:lpstr>
      <vt:lpstr>Cont.</vt:lpstr>
      <vt:lpstr>Cont.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Debanjan Sukul</dc:creator>
  <cp:lastModifiedBy>Exauce Malula</cp:lastModifiedBy>
  <cp:revision>2</cp:revision>
  <dcterms:created xsi:type="dcterms:W3CDTF">2025-11-05T10:51:35Z</dcterms:created>
  <dcterms:modified xsi:type="dcterms:W3CDTF">2025-11-08T14:53:49Z</dcterms:modified>
</cp:coreProperties>
</file>